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91" r:id="rId1"/>
  </p:sldMasterIdLst>
  <p:sldIdLst>
    <p:sldId id="289" r:id="rId2"/>
    <p:sldId id="257" r:id="rId3"/>
    <p:sldId id="258" r:id="rId4"/>
    <p:sldId id="259" r:id="rId5"/>
    <p:sldId id="260" r:id="rId6"/>
    <p:sldId id="261" r:id="rId7"/>
    <p:sldId id="262" r:id="rId8"/>
    <p:sldId id="291" r:id="rId9"/>
    <p:sldId id="263" r:id="rId10"/>
    <p:sldId id="264" r:id="rId11"/>
    <p:sldId id="265" r:id="rId12"/>
    <p:sldId id="266" r:id="rId13"/>
    <p:sldId id="267" r:id="rId14"/>
    <p:sldId id="290" r:id="rId15"/>
    <p:sldId id="292" r:id="rId16"/>
    <p:sldId id="268" r:id="rId17"/>
    <p:sldId id="284" r:id="rId18"/>
    <p:sldId id="269" r:id="rId19"/>
    <p:sldId id="270" r:id="rId20"/>
    <p:sldId id="271" r:id="rId21"/>
    <p:sldId id="276" r:id="rId22"/>
    <p:sldId id="272" r:id="rId23"/>
    <p:sldId id="273" r:id="rId24"/>
    <p:sldId id="274" r:id="rId25"/>
    <p:sldId id="275" r:id="rId26"/>
    <p:sldId id="277" r:id="rId27"/>
    <p:sldId id="278" r:id="rId28"/>
    <p:sldId id="279" r:id="rId29"/>
    <p:sldId id="280" r:id="rId30"/>
    <p:sldId id="288" r:id="rId31"/>
    <p:sldId id="281" r:id="rId32"/>
    <p:sldId id="282" r:id="rId33"/>
    <p:sldId id="287" r:id="rId34"/>
    <p:sldId id="283"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8" autoAdjust="0"/>
    <p:restoredTop sz="94660"/>
  </p:normalViewPr>
  <p:slideViewPr>
    <p:cSldViewPr snapToGrid="0">
      <p:cViewPr varScale="1">
        <p:scale>
          <a:sx n="64" d="100"/>
          <a:sy n="64" d="100"/>
        </p:scale>
        <p:origin x="96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57BDCF8-ABC4-4B46-B898-7A8983F6F975}" type="datetimeFigureOut">
              <a:rPr lang="en-US" smtClean="0"/>
              <a:pPr/>
              <a:t>6/7/2021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B6DCE45-E270-4194-81D5-7B384C4FAB06}"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04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BDCF8-ABC4-4B46-B898-7A8983F6F975}"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DCE45-E270-4194-81D5-7B384C4FAB06}" type="slidenum">
              <a:rPr lang="en-US" smtClean="0"/>
              <a:pPr/>
              <a:t>‹#›</a:t>
            </a:fld>
            <a:endParaRPr lang="en-US"/>
          </a:p>
        </p:txBody>
      </p:sp>
    </p:spTree>
    <p:extLst>
      <p:ext uri="{BB962C8B-B14F-4D97-AF65-F5344CB8AC3E}">
        <p14:creationId xmlns:p14="http://schemas.microsoft.com/office/powerpoint/2010/main" val="251384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BDCF8-ABC4-4B46-B898-7A8983F6F975}"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DCE45-E270-4194-81D5-7B384C4FAB06}" type="slidenum">
              <a:rPr lang="en-US" smtClean="0"/>
              <a:pPr/>
              <a:t>‹#›</a:t>
            </a:fld>
            <a:endParaRPr lang="en-US"/>
          </a:p>
        </p:txBody>
      </p:sp>
    </p:spTree>
    <p:extLst>
      <p:ext uri="{BB962C8B-B14F-4D97-AF65-F5344CB8AC3E}">
        <p14:creationId xmlns:p14="http://schemas.microsoft.com/office/powerpoint/2010/main" val="33301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BDCF8-ABC4-4B46-B898-7A8983F6F975}"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DCE45-E270-4194-81D5-7B384C4FAB06}" type="slidenum">
              <a:rPr lang="en-US" smtClean="0"/>
              <a:pPr/>
              <a:t>‹#›</a:t>
            </a:fld>
            <a:endParaRPr lang="en-US"/>
          </a:p>
        </p:txBody>
      </p:sp>
    </p:spTree>
    <p:extLst>
      <p:ext uri="{BB962C8B-B14F-4D97-AF65-F5344CB8AC3E}">
        <p14:creationId xmlns:p14="http://schemas.microsoft.com/office/powerpoint/2010/main" val="293404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BDCF8-ABC4-4B46-B898-7A8983F6F975}"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DCE45-E270-4194-81D5-7B384C4FAB06}"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08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BDCF8-ABC4-4B46-B898-7A8983F6F975}"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DCE45-E270-4194-81D5-7B384C4FAB06}" type="slidenum">
              <a:rPr lang="en-US" smtClean="0"/>
              <a:pPr/>
              <a:t>‹#›</a:t>
            </a:fld>
            <a:endParaRPr lang="en-US"/>
          </a:p>
        </p:txBody>
      </p:sp>
    </p:spTree>
    <p:extLst>
      <p:ext uri="{BB962C8B-B14F-4D97-AF65-F5344CB8AC3E}">
        <p14:creationId xmlns:p14="http://schemas.microsoft.com/office/powerpoint/2010/main" val="230357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BDCF8-ABC4-4B46-B898-7A8983F6F975}" type="datetimeFigureOut">
              <a:rPr lang="en-US" smtClean="0"/>
              <a:pPr/>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DCE45-E270-4194-81D5-7B384C4FAB06}" type="slidenum">
              <a:rPr lang="en-US" smtClean="0"/>
              <a:pPr/>
              <a:t>‹#›</a:t>
            </a:fld>
            <a:endParaRPr lang="en-US"/>
          </a:p>
        </p:txBody>
      </p:sp>
    </p:spTree>
    <p:extLst>
      <p:ext uri="{BB962C8B-B14F-4D97-AF65-F5344CB8AC3E}">
        <p14:creationId xmlns:p14="http://schemas.microsoft.com/office/powerpoint/2010/main" val="168451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BDCF8-ABC4-4B46-B898-7A8983F6F975}" type="datetimeFigureOut">
              <a:rPr lang="en-US" smtClean="0"/>
              <a:pPr/>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DCE45-E270-4194-81D5-7B384C4FAB06}" type="slidenum">
              <a:rPr lang="en-US" smtClean="0"/>
              <a:pPr/>
              <a:t>‹#›</a:t>
            </a:fld>
            <a:endParaRPr lang="en-US"/>
          </a:p>
        </p:txBody>
      </p:sp>
    </p:spTree>
    <p:extLst>
      <p:ext uri="{BB962C8B-B14F-4D97-AF65-F5344CB8AC3E}">
        <p14:creationId xmlns:p14="http://schemas.microsoft.com/office/powerpoint/2010/main" val="108643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BDCF8-ABC4-4B46-B898-7A8983F6F975}"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DCE45-E270-4194-81D5-7B384C4FAB06}" type="slidenum">
              <a:rPr lang="en-US" smtClean="0"/>
              <a:pPr/>
              <a:t>‹#›</a:t>
            </a:fld>
            <a:endParaRPr lang="en-US"/>
          </a:p>
        </p:txBody>
      </p:sp>
    </p:spTree>
    <p:extLst>
      <p:ext uri="{BB962C8B-B14F-4D97-AF65-F5344CB8AC3E}">
        <p14:creationId xmlns:p14="http://schemas.microsoft.com/office/powerpoint/2010/main" val="315483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BDCF8-ABC4-4B46-B898-7A8983F6F975}"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DCE45-E270-4194-81D5-7B384C4FAB06}" type="slidenum">
              <a:rPr lang="en-US" smtClean="0"/>
              <a:pPr/>
              <a:t>‹#›</a:t>
            </a:fld>
            <a:endParaRPr lang="en-US"/>
          </a:p>
        </p:txBody>
      </p:sp>
    </p:spTree>
    <p:extLst>
      <p:ext uri="{BB962C8B-B14F-4D97-AF65-F5344CB8AC3E}">
        <p14:creationId xmlns:p14="http://schemas.microsoft.com/office/powerpoint/2010/main" val="54487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BDCF8-ABC4-4B46-B898-7A8983F6F975}"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DCE45-E270-4194-81D5-7B384C4FAB06}" type="slidenum">
              <a:rPr lang="en-US" smtClean="0"/>
              <a:pPr/>
              <a:t>‹#›</a:t>
            </a:fld>
            <a:endParaRPr lang="en-US"/>
          </a:p>
        </p:txBody>
      </p:sp>
    </p:spTree>
    <p:extLst>
      <p:ext uri="{BB962C8B-B14F-4D97-AF65-F5344CB8AC3E}">
        <p14:creationId xmlns:p14="http://schemas.microsoft.com/office/powerpoint/2010/main" val="271277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57BDCF8-ABC4-4B46-B898-7A8983F6F975}" type="datetimeFigureOut">
              <a:rPr lang="en-US" smtClean="0"/>
              <a:pPr/>
              <a:t>6/7/2021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B6DCE45-E270-4194-81D5-7B384C4FAB06}" type="slidenum">
              <a:rPr lang="en-US" smtClean="0"/>
              <a:pPr/>
              <a:t>‹#›</a:t>
            </a:fld>
            <a:endParaRPr lang="en-US"/>
          </a:p>
        </p:txBody>
      </p:sp>
    </p:spTree>
    <p:extLst>
      <p:ext uri="{BB962C8B-B14F-4D97-AF65-F5344CB8AC3E}">
        <p14:creationId xmlns:p14="http://schemas.microsoft.com/office/powerpoint/2010/main" val="313310931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0BC2-57E8-4003-9390-12C8777C0754}"/>
              </a:ext>
            </a:extLst>
          </p:cNvPr>
          <p:cNvSpPr>
            <a:spLocks noGrp="1"/>
          </p:cNvSpPr>
          <p:nvPr>
            <p:ph type="title"/>
          </p:nvPr>
        </p:nvSpPr>
        <p:spPr/>
        <p:txBody>
          <a:bodyPr/>
          <a:lstStyle/>
          <a:p>
            <a:r>
              <a:rPr lang="en-IN" dirty="0">
                <a:solidFill>
                  <a:schemeClr val="accent5">
                    <a:lumMod val="75000"/>
                  </a:schemeClr>
                </a:solidFill>
                <a:latin typeface="Times New Roman" panose="02020603050405020304" pitchFamily="18" charset="0"/>
                <a:cs typeface="Times New Roman" panose="02020603050405020304" pitchFamily="18" charset="0"/>
              </a:rPr>
              <a:t>THE CIBIL SYSTEM PROJECT</a:t>
            </a:r>
          </a:p>
        </p:txBody>
      </p:sp>
      <p:sp>
        <p:nvSpPr>
          <p:cNvPr id="3" name="Content Placeholder 2">
            <a:extLst>
              <a:ext uri="{FF2B5EF4-FFF2-40B4-BE49-F238E27FC236}">
                <a16:creationId xmlns:a16="http://schemas.microsoft.com/office/drawing/2014/main" id="{472E31E5-0158-4F49-84D0-54A80453B50A}"/>
              </a:ext>
            </a:extLst>
          </p:cNvPr>
          <p:cNvSpPr>
            <a:spLocks noGrp="1"/>
          </p:cNvSpPr>
          <p:nvPr>
            <p:ph idx="1"/>
          </p:nvPr>
        </p:nvSpPr>
        <p:spPr>
          <a:xfrm>
            <a:off x="1565989" y="2622246"/>
            <a:ext cx="9601196" cy="3318936"/>
          </a:xfrm>
        </p:spPr>
        <p:txBody>
          <a:bodyPr>
            <a:normAutofit/>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Done BY</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CHALLA  JYOTHISWAR   -RA1911003010914</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B . SAI NATHA                   -RA1911003010912</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G . SAI  NANDA                 -RA1911003010916</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Reference: </a:t>
            </a:r>
            <a:r>
              <a:rPr lang="en-IN" sz="2400" dirty="0">
                <a:solidFill>
                  <a:schemeClr val="tx1"/>
                </a:solidFill>
                <a:latin typeface="Times New Roman" panose="02020603050405020304" pitchFamily="18" charset="0"/>
                <a:cs typeface="Times New Roman" panose="02020603050405020304" pitchFamily="18" charset="0"/>
              </a:rPr>
              <a:t>https://cleartax.in/s/cibil</a:t>
            </a:r>
          </a:p>
        </p:txBody>
      </p:sp>
    </p:spTree>
    <p:extLst>
      <p:ext uri="{BB962C8B-B14F-4D97-AF65-F5344CB8AC3E}">
        <p14:creationId xmlns:p14="http://schemas.microsoft.com/office/powerpoint/2010/main" val="3410242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2215F-22AD-4FB5-9183-54168D22BC15}"/>
              </a:ext>
            </a:extLst>
          </p:cNvPr>
          <p:cNvSpPr txBox="1"/>
          <p:nvPr/>
        </p:nvSpPr>
        <p:spPr>
          <a:xfrm>
            <a:off x="590550" y="431541"/>
            <a:ext cx="11010900" cy="495520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UML DIAGRAMS: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UML stands for Unified Modeling Language. UML is a language for specifying, visualizing and documenting the system. This is the step while developing any product after analysis. The goal from this is to produce a model of the entities involved in the project which later need to be built. The representation of the entities that are to be used in the product being developed need to be designed.</a:t>
            </a:r>
          </a:p>
          <a:p>
            <a:r>
              <a:rPr lang="en-US" sz="2400" dirty="0">
                <a:latin typeface="Times New Roman" panose="02020603050405020304" pitchFamily="18" charset="0"/>
                <a:cs typeface="Times New Roman" panose="02020603050405020304" pitchFamily="18" charset="0"/>
              </a:rPr>
              <a:t> There are various kinds of methods in software design:</a:t>
            </a:r>
          </a:p>
          <a:p>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case Diagram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Sequence Diagram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Collaboration Diagram</a:t>
            </a:r>
          </a:p>
          <a:p>
            <a:pPr marL="342900" indent="-342900">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32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5E1F74-0D3C-41EF-9DA7-826E02244946}"/>
              </a:ext>
            </a:extLst>
          </p:cNvPr>
          <p:cNvSpPr txBox="1"/>
          <p:nvPr/>
        </p:nvSpPr>
        <p:spPr>
          <a:xfrm>
            <a:off x="239842" y="297419"/>
            <a:ext cx="6096000" cy="369332"/>
          </a:xfrm>
          <a:prstGeom prst="rect">
            <a:avLst/>
          </a:prstGeom>
          <a:noFill/>
        </p:spPr>
        <p:txBody>
          <a:bodyPr wrap="square">
            <a:spAutoFit/>
          </a:bodyPr>
          <a:lstStyle/>
          <a:p>
            <a:r>
              <a:rPr lang="en-US" b="1" dirty="0"/>
              <a:t>USE CASE DIAGRAM</a:t>
            </a:r>
          </a:p>
        </p:txBody>
      </p:sp>
      <p:pic>
        <p:nvPicPr>
          <p:cNvPr id="4" name="Picture 3">
            <a:extLst>
              <a:ext uri="{FF2B5EF4-FFF2-40B4-BE49-F238E27FC236}">
                <a16:creationId xmlns:a16="http://schemas.microsoft.com/office/drawing/2014/main" id="{D8719095-D732-4BA7-9083-711FCDA21526}"/>
              </a:ext>
            </a:extLst>
          </p:cNvPr>
          <p:cNvPicPr>
            <a:picLocks noChangeAspect="1"/>
          </p:cNvPicPr>
          <p:nvPr/>
        </p:nvPicPr>
        <p:blipFill>
          <a:blip r:embed="rId2"/>
          <a:stretch>
            <a:fillRect/>
          </a:stretch>
        </p:blipFill>
        <p:spPr>
          <a:xfrm>
            <a:off x="838200" y="971550"/>
            <a:ext cx="10725149" cy="5219699"/>
          </a:xfrm>
          <a:prstGeom prst="rect">
            <a:avLst/>
          </a:prstGeom>
        </p:spPr>
      </p:pic>
    </p:spTree>
    <p:extLst>
      <p:ext uri="{BB962C8B-B14F-4D97-AF65-F5344CB8AC3E}">
        <p14:creationId xmlns:p14="http://schemas.microsoft.com/office/powerpoint/2010/main" val="322294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C77EE-4ECD-467C-9605-FE89B569603D}"/>
              </a:ext>
            </a:extLst>
          </p:cNvPr>
          <p:cNvSpPr txBox="1"/>
          <p:nvPr/>
        </p:nvSpPr>
        <p:spPr>
          <a:xfrm>
            <a:off x="539178" y="444257"/>
            <a:ext cx="6096000" cy="369332"/>
          </a:xfrm>
          <a:prstGeom prst="rect">
            <a:avLst/>
          </a:prstGeom>
          <a:noFill/>
        </p:spPr>
        <p:txBody>
          <a:bodyPr wrap="square">
            <a:spAutoFit/>
          </a:bodyPr>
          <a:lstStyle/>
          <a:p>
            <a:r>
              <a:rPr lang="en-US" b="1" dirty="0"/>
              <a:t>SEQUENCE DIAGRAM</a:t>
            </a:r>
          </a:p>
        </p:txBody>
      </p:sp>
      <p:pic>
        <p:nvPicPr>
          <p:cNvPr id="4" name="Picture 3">
            <a:extLst>
              <a:ext uri="{FF2B5EF4-FFF2-40B4-BE49-F238E27FC236}">
                <a16:creationId xmlns:a16="http://schemas.microsoft.com/office/drawing/2014/main" id="{EC007D3E-FFF0-4039-BBE9-B7C12E3A40D2}"/>
              </a:ext>
            </a:extLst>
          </p:cNvPr>
          <p:cNvPicPr>
            <a:picLocks noChangeAspect="1"/>
          </p:cNvPicPr>
          <p:nvPr/>
        </p:nvPicPr>
        <p:blipFill>
          <a:blip r:embed="rId2"/>
          <a:stretch>
            <a:fillRect/>
          </a:stretch>
        </p:blipFill>
        <p:spPr>
          <a:xfrm>
            <a:off x="1162050" y="813589"/>
            <a:ext cx="10496550" cy="5491961"/>
          </a:xfrm>
          <a:prstGeom prst="rect">
            <a:avLst/>
          </a:prstGeom>
        </p:spPr>
      </p:pic>
    </p:spTree>
    <p:extLst>
      <p:ext uri="{BB962C8B-B14F-4D97-AF65-F5344CB8AC3E}">
        <p14:creationId xmlns:p14="http://schemas.microsoft.com/office/powerpoint/2010/main" val="5506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19DAF-7092-4BB5-8822-6436A76B9FC3}"/>
              </a:ext>
            </a:extLst>
          </p:cNvPr>
          <p:cNvSpPr txBox="1"/>
          <p:nvPr/>
        </p:nvSpPr>
        <p:spPr>
          <a:xfrm>
            <a:off x="299803" y="256508"/>
            <a:ext cx="6096000" cy="369332"/>
          </a:xfrm>
          <a:prstGeom prst="rect">
            <a:avLst/>
          </a:prstGeom>
          <a:noFill/>
        </p:spPr>
        <p:txBody>
          <a:bodyPr wrap="square">
            <a:spAutoFit/>
          </a:bodyPr>
          <a:lstStyle/>
          <a:p>
            <a:r>
              <a:rPr lang="en-US" b="1" dirty="0"/>
              <a:t>COLLABORATION DIAGRAM</a:t>
            </a:r>
          </a:p>
        </p:txBody>
      </p:sp>
      <p:pic>
        <p:nvPicPr>
          <p:cNvPr id="4" name="Picture 3">
            <a:extLst>
              <a:ext uri="{FF2B5EF4-FFF2-40B4-BE49-F238E27FC236}">
                <a16:creationId xmlns:a16="http://schemas.microsoft.com/office/drawing/2014/main" id="{E79F60A9-7531-436C-A785-6BBC58735D6D}"/>
              </a:ext>
            </a:extLst>
          </p:cNvPr>
          <p:cNvPicPr>
            <a:picLocks noChangeAspect="1"/>
          </p:cNvPicPr>
          <p:nvPr/>
        </p:nvPicPr>
        <p:blipFill>
          <a:blip r:embed="rId2"/>
          <a:stretch>
            <a:fillRect/>
          </a:stretch>
        </p:blipFill>
        <p:spPr>
          <a:xfrm>
            <a:off x="299803" y="860009"/>
            <a:ext cx="11632367" cy="5312190"/>
          </a:xfrm>
          <a:prstGeom prst="rect">
            <a:avLst/>
          </a:prstGeom>
        </p:spPr>
      </p:pic>
    </p:spTree>
    <p:extLst>
      <p:ext uri="{BB962C8B-B14F-4D97-AF65-F5344CB8AC3E}">
        <p14:creationId xmlns:p14="http://schemas.microsoft.com/office/powerpoint/2010/main" val="24684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13444-8A08-47E0-A355-626C2A5D77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9449" y="778811"/>
            <a:ext cx="11037758" cy="5382146"/>
          </a:xfrm>
          <a:prstGeom prst="rect">
            <a:avLst/>
          </a:prstGeom>
          <a:noFill/>
          <a:ln>
            <a:noFill/>
          </a:ln>
        </p:spPr>
      </p:pic>
      <p:sp>
        <p:nvSpPr>
          <p:cNvPr id="3" name="TextBox 2">
            <a:extLst>
              <a:ext uri="{FF2B5EF4-FFF2-40B4-BE49-F238E27FC236}">
                <a16:creationId xmlns:a16="http://schemas.microsoft.com/office/drawing/2014/main" id="{4AD6B285-66A7-4EFC-BBD8-5A67C5B0302F}"/>
              </a:ext>
            </a:extLst>
          </p:cNvPr>
          <p:cNvSpPr txBox="1"/>
          <p:nvPr/>
        </p:nvSpPr>
        <p:spPr>
          <a:xfrm>
            <a:off x="224852" y="322966"/>
            <a:ext cx="3777522" cy="374077"/>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IN" sz="1800" b="1" dirty="0">
                <a:solidFill>
                  <a:srgbClr val="000000"/>
                </a:solidFill>
                <a:effectLst/>
                <a:latin typeface="Times New Roman" panose="02020603050405020304" pitchFamily="18" charset="0"/>
                <a:ea typeface="Times New Roman" panose="02020603050405020304" pitchFamily="18" charset="0"/>
              </a:rPr>
              <a:t> ARCHITECTURE DIAGRAM</a:t>
            </a:r>
            <a:endParaRPr lang="en-US" dirty="0"/>
          </a:p>
        </p:txBody>
      </p:sp>
    </p:spTree>
    <p:extLst>
      <p:ext uri="{BB962C8B-B14F-4D97-AF65-F5344CB8AC3E}">
        <p14:creationId xmlns:p14="http://schemas.microsoft.com/office/powerpoint/2010/main" val="130182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BBA220-0700-4E52-A1E9-1A5289FB510D}"/>
              </a:ext>
            </a:extLst>
          </p:cNvPr>
          <p:cNvSpPr txBox="1"/>
          <p:nvPr/>
        </p:nvSpPr>
        <p:spPr>
          <a:xfrm>
            <a:off x="1334125" y="2427530"/>
            <a:ext cx="9743606" cy="1200329"/>
          </a:xfrm>
          <a:prstGeom prst="rect">
            <a:avLst/>
          </a:prstGeom>
          <a:noFill/>
        </p:spPr>
        <p:txBody>
          <a:bodyPr wrap="square">
            <a:spAutoFit/>
          </a:bodyPr>
          <a:lstStyle/>
          <a:p>
            <a:r>
              <a:rPr lang="en-US" sz="7200" dirty="0"/>
              <a:t>MODULE  DESCRIPTION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C396AA-DBDA-462C-B97C-0AEDF026901C}"/>
              </a:ext>
            </a:extLst>
          </p:cNvPr>
          <p:cNvSpPr txBox="1"/>
          <p:nvPr/>
        </p:nvSpPr>
        <p:spPr>
          <a:xfrm>
            <a:off x="1214240" y="1720840"/>
            <a:ext cx="9142739" cy="3046988"/>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	In the life of the software development, problem analysis</a:t>
            </a:r>
          </a:p>
          <a:p>
            <a:r>
              <a:rPr lang="en-IN" sz="2400" dirty="0">
                <a:latin typeface="Times New Roman" panose="02020603050405020304" pitchFamily="18" charset="0"/>
                <a:cs typeface="Times New Roman" panose="02020603050405020304" pitchFamily="18" charset="0"/>
              </a:rPr>
              <a:t>provides a base for design and development phase. The problem is </a:t>
            </a:r>
            <a:r>
              <a:rPr lang="en-IN" sz="2400" dirty="0" err="1">
                <a:latin typeface="Times New Roman" panose="02020603050405020304" pitchFamily="18" charset="0"/>
                <a:cs typeface="Times New Roman" panose="02020603050405020304" pitchFamily="18" charset="0"/>
              </a:rPr>
              <a:t>analyzed</a:t>
            </a:r>
            <a:r>
              <a:rPr lang="en-IN" sz="2400" dirty="0">
                <a:latin typeface="Times New Roman" panose="02020603050405020304" pitchFamily="18" charset="0"/>
                <a:cs typeface="Times New Roman" panose="02020603050405020304" pitchFamily="18" charset="0"/>
              </a:rPr>
              <a:t> so that sufficient matter is provided to design a new system. Large problems are sub-divided into smaller once to make them understandable and easy for finding solutions. Same in this project all the task are sub divided and categorized.</a:t>
            </a:r>
          </a:p>
          <a:p>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91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49502-DFD7-4B15-B4D4-A4300F538422}"/>
              </a:ext>
            </a:extLst>
          </p:cNvPr>
          <p:cNvSpPr txBox="1"/>
          <p:nvPr/>
        </p:nvSpPr>
        <p:spPr>
          <a:xfrm>
            <a:off x="4019550" y="2228671"/>
            <a:ext cx="4953000"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MODULE 1</a:t>
            </a:r>
          </a:p>
        </p:txBody>
      </p:sp>
    </p:spTree>
    <p:extLst>
      <p:ext uri="{BB962C8B-B14F-4D97-AF65-F5344CB8AC3E}">
        <p14:creationId xmlns:p14="http://schemas.microsoft.com/office/powerpoint/2010/main" val="64261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A9EFDE-CA17-4E90-A0EE-A9E4DBC0C163}"/>
              </a:ext>
            </a:extLst>
          </p:cNvPr>
          <p:cNvPicPr>
            <a:picLocks noChangeAspect="1"/>
          </p:cNvPicPr>
          <p:nvPr/>
        </p:nvPicPr>
        <p:blipFill>
          <a:blip r:embed="rId2"/>
          <a:stretch>
            <a:fillRect/>
          </a:stretch>
        </p:blipFill>
        <p:spPr>
          <a:xfrm>
            <a:off x="1009650" y="524656"/>
            <a:ext cx="10172700" cy="5741233"/>
          </a:xfrm>
          <a:prstGeom prst="rect">
            <a:avLst/>
          </a:prstGeom>
        </p:spPr>
      </p:pic>
    </p:spTree>
    <p:extLst>
      <p:ext uri="{BB962C8B-B14F-4D97-AF65-F5344CB8AC3E}">
        <p14:creationId xmlns:p14="http://schemas.microsoft.com/office/powerpoint/2010/main" val="699890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012580-1521-46A1-BAF9-390BC9E23718}"/>
              </a:ext>
            </a:extLst>
          </p:cNvPr>
          <p:cNvPicPr>
            <a:picLocks noChangeAspect="1"/>
          </p:cNvPicPr>
          <p:nvPr/>
        </p:nvPicPr>
        <p:blipFill>
          <a:blip r:embed="rId2"/>
          <a:stretch>
            <a:fillRect/>
          </a:stretch>
        </p:blipFill>
        <p:spPr>
          <a:xfrm>
            <a:off x="314793" y="374755"/>
            <a:ext cx="11587397" cy="6056026"/>
          </a:xfrm>
          <a:prstGeom prst="rect">
            <a:avLst/>
          </a:prstGeom>
        </p:spPr>
      </p:pic>
    </p:spTree>
    <p:extLst>
      <p:ext uri="{BB962C8B-B14F-4D97-AF65-F5344CB8AC3E}">
        <p14:creationId xmlns:p14="http://schemas.microsoft.com/office/powerpoint/2010/main" val="418832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A4AFCF-248F-46FB-923A-0954E5A3FCB2}"/>
              </a:ext>
            </a:extLst>
          </p:cNvPr>
          <p:cNvPicPr>
            <a:picLocks noChangeAspect="1"/>
          </p:cNvPicPr>
          <p:nvPr/>
        </p:nvPicPr>
        <p:blipFill>
          <a:blip r:embed="rId2"/>
          <a:stretch>
            <a:fillRect/>
          </a:stretch>
        </p:blipFill>
        <p:spPr>
          <a:xfrm>
            <a:off x="2008277" y="746527"/>
            <a:ext cx="8175445" cy="5364945"/>
          </a:xfrm>
          <a:prstGeom prst="rect">
            <a:avLst/>
          </a:prstGeom>
        </p:spPr>
      </p:pic>
    </p:spTree>
    <p:extLst>
      <p:ext uri="{BB962C8B-B14F-4D97-AF65-F5344CB8AC3E}">
        <p14:creationId xmlns:p14="http://schemas.microsoft.com/office/powerpoint/2010/main" val="1484237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59082A-4D18-4E99-9C8B-FB9483BB8331}"/>
              </a:ext>
            </a:extLst>
          </p:cNvPr>
          <p:cNvPicPr>
            <a:picLocks noChangeAspect="1"/>
          </p:cNvPicPr>
          <p:nvPr/>
        </p:nvPicPr>
        <p:blipFill>
          <a:blip r:embed="rId2"/>
          <a:stretch>
            <a:fillRect/>
          </a:stretch>
        </p:blipFill>
        <p:spPr>
          <a:xfrm>
            <a:off x="572124" y="423472"/>
            <a:ext cx="11047751" cy="6011056"/>
          </a:xfrm>
          <a:prstGeom prst="rect">
            <a:avLst/>
          </a:prstGeom>
        </p:spPr>
      </p:pic>
    </p:spTree>
    <p:extLst>
      <p:ext uri="{BB962C8B-B14F-4D97-AF65-F5344CB8AC3E}">
        <p14:creationId xmlns:p14="http://schemas.microsoft.com/office/powerpoint/2010/main" val="298588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CAE7A-E03E-4DAF-B912-740CE25E1F3C}"/>
              </a:ext>
            </a:extLst>
          </p:cNvPr>
          <p:cNvSpPr txBox="1"/>
          <p:nvPr/>
        </p:nvSpPr>
        <p:spPr>
          <a:xfrm>
            <a:off x="3771900" y="2228671"/>
            <a:ext cx="5181600"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MODULE 2</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605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1B014C-B19C-4C0C-ABEB-1D0E561BD936}"/>
              </a:ext>
            </a:extLst>
          </p:cNvPr>
          <p:cNvPicPr>
            <a:picLocks noChangeAspect="1"/>
          </p:cNvPicPr>
          <p:nvPr/>
        </p:nvPicPr>
        <p:blipFill>
          <a:blip r:embed="rId2"/>
          <a:stretch>
            <a:fillRect/>
          </a:stretch>
        </p:blipFill>
        <p:spPr>
          <a:xfrm>
            <a:off x="464695" y="509666"/>
            <a:ext cx="11227634" cy="5786203"/>
          </a:xfrm>
          <a:prstGeom prst="rect">
            <a:avLst/>
          </a:prstGeom>
        </p:spPr>
      </p:pic>
    </p:spTree>
    <p:extLst>
      <p:ext uri="{BB962C8B-B14F-4D97-AF65-F5344CB8AC3E}">
        <p14:creationId xmlns:p14="http://schemas.microsoft.com/office/powerpoint/2010/main" val="2373139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95688E-06A3-4022-954E-88C1C5B54EEA}"/>
              </a:ext>
            </a:extLst>
          </p:cNvPr>
          <p:cNvPicPr>
            <a:picLocks noChangeAspect="1"/>
          </p:cNvPicPr>
          <p:nvPr/>
        </p:nvPicPr>
        <p:blipFill rotWithShape="1">
          <a:blip r:embed="rId2"/>
          <a:srcRect t="10189"/>
          <a:stretch/>
        </p:blipFill>
        <p:spPr>
          <a:xfrm>
            <a:off x="329784" y="335901"/>
            <a:ext cx="11272603" cy="5861340"/>
          </a:xfrm>
          <a:prstGeom prst="rect">
            <a:avLst/>
          </a:prstGeom>
        </p:spPr>
      </p:pic>
    </p:spTree>
    <p:extLst>
      <p:ext uri="{BB962C8B-B14F-4D97-AF65-F5344CB8AC3E}">
        <p14:creationId xmlns:p14="http://schemas.microsoft.com/office/powerpoint/2010/main" val="281172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D1B16-31C0-4BCA-9506-81F9EDD0A140}"/>
              </a:ext>
            </a:extLst>
          </p:cNvPr>
          <p:cNvSpPr txBox="1"/>
          <p:nvPr/>
        </p:nvSpPr>
        <p:spPr>
          <a:xfrm>
            <a:off x="3762374" y="2228671"/>
            <a:ext cx="5216733"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MODULE 3</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74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C36720-D751-4632-A655-AC238430C47B}"/>
              </a:ext>
            </a:extLst>
          </p:cNvPr>
          <p:cNvPicPr>
            <a:picLocks noChangeAspect="1"/>
          </p:cNvPicPr>
          <p:nvPr/>
        </p:nvPicPr>
        <p:blipFill>
          <a:blip r:embed="rId2"/>
          <a:stretch>
            <a:fillRect/>
          </a:stretch>
        </p:blipFill>
        <p:spPr>
          <a:xfrm>
            <a:off x="1924050" y="1047751"/>
            <a:ext cx="8629649" cy="3820030"/>
          </a:xfrm>
          <a:prstGeom prst="rect">
            <a:avLst/>
          </a:prstGeom>
        </p:spPr>
      </p:pic>
    </p:spTree>
    <p:extLst>
      <p:ext uri="{BB962C8B-B14F-4D97-AF65-F5344CB8AC3E}">
        <p14:creationId xmlns:p14="http://schemas.microsoft.com/office/powerpoint/2010/main" val="4098254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FA351-40F9-4E6D-B0EE-A3BCF776CEA4}"/>
              </a:ext>
            </a:extLst>
          </p:cNvPr>
          <p:cNvPicPr>
            <a:picLocks noChangeAspect="1"/>
          </p:cNvPicPr>
          <p:nvPr/>
        </p:nvPicPr>
        <p:blipFill>
          <a:blip r:embed="rId2"/>
          <a:stretch>
            <a:fillRect/>
          </a:stretch>
        </p:blipFill>
        <p:spPr>
          <a:xfrm>
            <a:off x="482600" y="1054100"/>
            <a:ext cx="11315700" cy="4622800"/>
          </a:xfrm>
          <a:prstGeom prst="rect">
            <a:avLst/>
          </a:prstGeom>
        </p:spPr>
      </p:pic>
    </p:spTree>
    <p:extLst>
      <p:ext uri="{BB962C8B-B14F-4D97-AF65-F5344CB8AC3E}">
        <p14:creationId xmlns:p14="http://schemas.microsoft.com/office/powerpoint/2010/main" val="1407614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5A790-5120-4B8B-8DEC-3203CFC97A78}"/>
              </a:ext>
            </a:extLst>
          </p:cNvPr>
          <p:cNvSpPr txBox="1"/>
          <p:nvPr/>
        </p:nvSpPr>
        <p:spPr>
          <a:xfrm>
            <a:off x="3304203" y="2396622"/>
            <a:ext cx="6705600"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TEST CASES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9894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27D75D-A545-479C-9145-359FA7B43F1D}"/>
              </a:ext>
            </a:extLst>
          </p:cNvPr>
          <p:cNvSpPr txBox="1"/>
          <p:nvPr/>
        </p:nvSpPr>
        <p:spPr>
          <a:xfrm>
            <a:off x="801231" y="256490"/>
            <a:ext cx="6610350" cy="646331"/>
          </a:xfrm>
          <a:prstGeom prst="rect">
            <a:avLst/>
          </a:prstGeom>
          <a:noFill/>
        </p:spPr>
        <p:txBody>
          <a:bodyPr wrap="square" rtlCol="0">
            <a:spAutoFit/>
          </a:bodyPr>
          <a:lstStyle/>
          <a:p>
            <a:r>
              <a:rPr lang="en-IN" b="1" dirty="0"/>
              <a:t>FUNCTIONAL</a:t>
            </a:r>
            <a:r>
              <a:rPr lang="en-IN" dirty="0"/>
              <a:t>:</a:t>
            </a:r>
          </a:p>
          <a:p>
            <a:endParaRPr lang="en-US" dirty="0"/>
          </a:p>
        </p:txBody>
      </p:sp>
      <p:graphicFrame>
        <p:nvGraphicFramePr>
          <p:cNvPr id="5" name="Table 4">
            <a:extLst>
              <a:ext uri="{FF2B5EF4-FFF2-40B4-BE49-F238E27FC236}">
                <a16:creationId xmlns:a16="http://schemas.microsoft.com/office/drawing/2014/main" id="{C9BE21AF-1158-491C-8B3D-DB1AD5002E94}"/>
              </a:ext>
            </a:extLst>
          </p:cNvPr>
          <p:cNvGraphicFramePr>
            <a:graphicFrameLocks noGrp="1"/>
          </p:cNvGraphicFramePr>
          <p:nvPr>
            <p:extLst>
              <p:ext uri="{D42A27DB-BD31-4B8C-83A1-F6EECF244321}">
                <p14:modId xmlns:p14="http://schemas.microsoft.com/office/powerpoint/2010/main" val="2090082094"/>
              </p:ext>
            </p:extLst>
          </p:nvPr>
        </p:nvGraphicFramePr>
        <p:xfrm>
          <a:off x="981075" y="774915"/>
          <a:ext cx="9686926" cy="5468591"/>
        </p:xfrm>
        <a:graphic>
          <a:graphicData uri="http://schemas.openxmlformats.org/drawingml/2006/table">
            <a:tbl>
              <a:tblPr firstRow="1" firstCol="1" bandRow="1">
                <a:tableStyleId>{5C22544A-7EE6-4342-B048-85BDC9FD1C3A}</a:tableStyleId>
              </a:tblPr>
              <a:tblGrid>
                <a:gridCol w="585726">
                  <a:extLst>
                    <a:ext uri="{9D8B030D-6E8A-4147-A177-3AD203B41FA5}">
                      <a16:colId xmlns:a16="http://schemas.microsoft.com/office/drawing/2014/main" val="2872009681"/>
                    </a:ext>
                  </a:extLst>
                </a:gridCol>
                <a:gridCol w="1266143">
                  <a:extLst>
                    <a:ext uri="{9D8B030D-6E8A-4147-A177-3AD203B41FA5}">
                      <a16:colId xmlns:a16="http://schemas.microsoft.com/office/drawing/2014/main" val="3366332727"/>
                    </a:ext>
                  </a:extLst>
                </a:gridCol>
                <a:gridCol w="1173404">
                  <a:extLst>
                    <a:ext uri="{9D8B030D-6E8A-4147-A177-3AD203B41FA5}">
                      <a16:colId xmlns:a16="http://schemas.microsoft.com/office/drawing/2014/main" val="3624333213"/>
                    </a:ext>
                  </a:extLst>
                </a:gridCol>
                <a:gridCol w="1957302">
                  <a:extLst>
                    <a:ext uri="{9D8B030D-6E8A-4147-A177-3AD203B41FA5}">
                      <a16:colId xmlns:a16="http://schemas.microsoft.com/office/drawing/2014/main" val="2457249482"/>
                    </a:ext>
                  </a:extLst>
                </a:gridCol>
                <a:gridCol w="1244667">
                  <a:extLst>
                    <a:ext uri="{9D8B030D-6E8A-4147-A177-3AD203B41FA5}">
                      <a16:colId xmlns:a16="http://schemas.microsoft.com/office/drawing/2014/main" val="2692581163"/>
                    </a:ext>
                  </a:extLst>
                </a:gridCol>
                <a:gridCol w="1522886">
                  <a:extLst>
                    <a:ext uri="{9D8B030D-6E8A-4147-A177-3AD203B41FA5}">
                      <a16:colId xmlns:a16="http://schemas.microsoft.com/office/drawing/2014/main" val="3169612006"/>
                    </a:ext>
                  </a:extLst>
                </a:gridCol>
                <a:gridCol w="968399">
                  <a:extLst>
                    <a:ext uri="{9D8B030D-6E8A-4147-A177-3AD203B41FA5}">
                      <a16:colId xmlns:a16="http://schemas.microsoft.com/office/drawing/2014/main" val="458964622"/>
                    </a:ext>
                  </a:extLst>
                </a:gridCol>
                <a:gridCol w="968399">
                  <a:extLst>
                    <a:ext uri="{9D8B030D-6E8A-4147-A177-3AD203B41FA5}">
                      <a16:colId xmlns:a16="http://schemas.microsoft.com/office/drawing/2014/main" val="2580691259"/>
                    </a:ext>
                  </a:extLst>
                </a:gridCol>
              </a:tblGrid>
              <a:tr h="790400">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Test ID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Test Scenario</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Test Case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Execution Steps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Expected Outcome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Actual Outcome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Status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Remarks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extLst>
                  <a:ext uri="{0D108BD9-81ED-4DB2-BD59-A6C34878D82A}">
                    <a16:rowId xmlns:a16="http://schemas.microsoft.com/office/drawing/2014/main" val="135587430"/>
                  </a:ext>
                </a:extLst>
              </a:tr>
              <a:tr h="2828058">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Verify User Registration</a:t>
                      </a:r>
                    </a:p>
                    <a:p>
                      <a:pPr>
                        <a:lnSpc>
                          <a:spcPct val="115000"/>
                        </a:lnSpc>
                        <a:spcAft>
                          <a:spcPts val="1000"/>
                        </a:spcAft>
                      </a:pPr>
                      <a:r>
                        <a:rPr lang="en-IN" sz="1600">
                          <a:effectLst/>
                          <a:latin typeface="Times New Roman" panose="02020603050405020304" pitchFamily="18" charset="0"/>
                          <a:cs typeface="Times New Roman" panose="02020603050405020304" pitchFamily="18" charset="0"/>
                        </a:rPr>
                        <a:t>number from India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Accept Valid  Phone number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marL="342900" lvl="0" indent="-342900">
                        <a:lnSpc>
                          <a:spcPct val="107000"/>
                        </a:lnSpc>
                        <a:buFont typeface="+mj-lt"/>
                        <a:buAutoNum type="arabicPeriod"/>
                      </a:pPr>
                      <a:r>
                        <a:rPr lang="en-US" sz="1600" dirty="0">
                          <a:effectLst/>
                          <a:latin typeface="Times New Roman" panose="02020603050405020304" pitchFamily="18" charset="0"/>
                          <a:cs typeface="Times New Roman" panose="02020603050405020304" pitchFamily="18" charset="0"/>
                        </a:rPr>
                        <a:t>User clicks on User Registration link </a:t>
                      </a:r>
                      <a:endParaRPr lang="en-IN" sz="1600" dirty="0">
                        <a:effectLst/>
                        <a:latin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US" sz="1600" dirty="0">
                          <a:effectLst/>
                          <a:latin typeface="Times New Roman" panose="02020603050405020304" pitchFamily="18" charset="0"/>
                          <a:cs typeface="Times New Roman" panose="02020603050405020304" pitchFamily="18" charset="0"/>
                        </a:rPr>
                        <a:t>Enter the mobile Number on the text box </a:t>
                      </a:r>
                      <a:endParaRPr lang="en-IN" sz="16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US" sz="1600" dirty="0">
                          <a:effectLst/>
                          <a:latin typeface="Times New Roman" panose="02020603050405020304" pitchFamily="18" charset="0"/>
                          <a:cs typeface="Times New Roman" panose="02020603050405020304" pitchFamily="18" charset="0"/>
                        </a:rPr>
                        <a:t>Click Register button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User should be taken to the next page for entering more user  login</a:t>
                      </a:r>
                    </a:p>
                    <a:p>
                      <a:pPr>
                        <a:lnSpc>
                          <a:spcPct val="115000"/>
                        </a:lnSpc>
                        <a:spcAft>
                          <a:spcPts val="1000"/>
                        </a:spcAft>
                      </a:pPr>
                      <a:r>
                        <a:rPr lang="en-IN" sz="1600">
                          <a:effectLst/>
                          <a:latin typeface="Times New Roman" panose="02020603050405020304" pitchFamily="18" charset="0"/>
                          <a:cs typeface="Times New Roman" panose="02020603050405020304" pitchFamily="18" charset="0"/>
                        </a:rPr>
                        <a:t>details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If the form details are valid,Then Registration will be successfull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working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success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extLst>
                  <a:ext uri="{0D108BD9-81ED-4DB2-BD59-A6C34878D82A}">
                    <a16:rowId xmlns:a16="http://schemas.microsoft.com/office/drawing/2014/main" val="2461039177"/>
                  </a:ext>
                </a:extLst>
              </a:tr>
              <a:tr h="1821764">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Verify User Login &amp; Password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Don’t Process to next page till valid credentials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1.User clicks on login</a:t>
                      </a:r>
                    </a:p>
                    <a:p>
                      <a:pPr>
                        <a:lnSpc>
                          <a:spcPct val="115000"/>
                        </a:lnSpc>
                        <a:spcAft>
                          <a:spcPts val="1000"/>
                        </a:spcAft>
                      </a:pPr>
                      <a:r>
                        <a:rPr lang="en-IN" sz="1600">
                          <a:effectLst/>
                          <a:latin typeface="Times New Roman" panose="02020603050405020304" pitchFamily="18" charset="0"/>
                          <a:cs typeface="Times New Roman" panose="02020603050405020304" pitchFamily="18" charset="0"/>
                        </a:rPr>
                        <a:t>2.Fill the credentials.</a:t>
                      </a:r>
                    </a:p>
                    <a:p>
                      <a:pPr>
                        <a:lnSpc>
                          <a:spcPct val="115000"/>
                        </a:lnSpc>
                        <a:spcAft>
                          <a:spcPts val="1000"/>
                        </a:spcAft>
                      </a:pPr>
                      <a:r>
                        <a:rPr lang="en-IN" sz="1600">
                          <a:effectLst/>
                          <a:latin typeface="Times New Roman" panose="02020603050405020304" pitchFamily="18" charset="0"/>
                          <a:cs typeface="Times New Roman" panose="02020603050405020304" pitchFamily="18" charset="0"/>
                        </a:rPr>
                        <a:t>3.Check for credentials</a:t>
                      </a:r>
                    </a:p>
                    <a:p>
                      <a:pPr>
                        <a:lnSpc>
                          <a:spcPct val="115000"/>
                        </a:lnSpc>
                        <a:spcAft>
                          <a:spcPts val="1000"/>
                        </a:spcAft>
                      </a:pPr>
                      <a:r>
                        <a:rPr lang="en-IN" sz="1600">
                          <a:effectLst/>
                          <a:latin typeface="Times New Roman" panose="02020603050405020304" pitchFamily="18" charset="0"/>
                          <a:cs typeface="Times New Roman" panose="02020603050405020304" pitchFamily="18" charset="0"/>
                        </a:rPr>
                        <a:t>4.Login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User should be taken to the next </a:t>
                      </a:r>
                    </a:p>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page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If the credentials</a:t>
                      </a:r>
                    </a:p>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are incorrect</a:t>
                      </a:r>
                    </a:p>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,then it Stays in login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pass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tc>
                  <a:txBody>
                    <a:bodyPr/>
                    <a:lstStyle/>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success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958" marR="55958" marT="0" marB="0"/>
                </a:tc>
                <a:extLst>
                  <a:ext uri="{0D108BD9-81ED-4DB2-BD59-A6C34878D82A}">
                    <a16:rowId xmlns:a16="http://schemas.microsoft.com/office/drawing/2014/main" val="1020885007"/>
                  </a:ext>
                </a:extLst>
              </a:tr>
            </a:tbl>
          </a:graphicData>
        </a:graphic>
      </p:graphicFrame>
      <p:sp>
        <p:nvSpPr>
          <p:cNvPr id="6" name="Rectangle 1">
            <a:extLst>
              <a:ext uri="{FF2B5EF4-FFF2-40B4-BE49-F238E27FC236}">
                <a16:creationId xmlns:a16="http://schemas.microsoft.com/office/drawing/2014/main" id="{9E46496E-F713-4F6C-A4A4-3016D6651F70}"/>
              </a:ext>
            </a:extLst>
          </p:cNvPr>
          <p:cNvSpPr>
            <a:spLocks noChangeArrowheads="1"/>
          </p:cNvSpPr>
          <p:nvPr/>
        </p:nvSpPr>
        <p:spPr bwMode="auto">
          <a:xfrm>
            <a:off x="-4821612" y="1420688"/>
            <a:ext cx="28693711" cy="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55974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A0D55-5FC2-4FD1-B353-FEF6353D829D}"/>
              </a:ext>
            </a:extLst>
          </p:cNvPr>
          <p:cNvSpPr txBox="1"/>
          <p:nvPr/>
        </p:nvSpPr>
        <p:spPr>
          <a:xfrm>
            <a:off x="619594" y="309950"/>
            <a:ext cx="12192000" cy="369332"/>
          </a:xfrm>
          <a:prstGeom prst="rect">
            <a:avLst/>
          </a:prstGeom>
          <a:noFill/>
        </p:spPr>
        <p:txBody>
          <a:bodyPr wrap="square" rtlCol="0">
            <a:spAutoFit/>
          </a:bodyPr>
          <a:lstStyle/>
          <a:p>
            <a:r>
              <a:rPr lang="en-IN" b="1" dirty="0"/>
              <a:t>NON-FUNCTIONAL:</a:t>
            </a:r>
            <a:endParaRPr lang="en-US" dirty="0"/>
          </a:p>
        </p:txBody>
      </p:sp>
      <p:sp>
        <p:nvSpPr>
          <p:cNvPr id="4" name="TextBox 3">
            <a:extLst>
              <a:ext uri="{FF2B5EF4-FFF2-40B4-BE49-F238E27FC236}">
                <a16:creationId xmlns:a16="http://schemas.microsoft.com/office/drawing/2014/main" id="{6B47A666-7737-4EC3-824D-8680A7B7EA0B}"/>
              </a:ext>
            </a:extLst>
          </p:cNvPr>
          <p:cNvSpPr txBox="1"/>
          <p:nvPr/>
        </p:nvSpPr>
        <p:spPr>
          <a:xfrm>
            <a:off x="1390261" y="1094780"/>
            <a:ext cx="9339943" cy="4195677"/>
          </a:xfrm>
          <a:prstGeom prst="rect">
            <a:avLst/>
          </a:prstGeom>
          <a:noFill/>
        </p:spPr>
        <p:txBody>
          <a:bodyPr wrap="square" rtlCol="0">
            <a:spAutoFit/>
          </a:bodyPr>
          <a:lstStyle/>
          <a:p>
            <a:endParaRPr lang="en-IN" dirty="0"/>
          </a:p>
        </p:txBody>
      </p:sp>
      <p:graphicFrame>
        <p:nvGraphicFramePr>
          <p:cNvPr id="5" name="Table 4">
            <a:extLst>
              <a:ext uri="{FF2B5EF4-FFF2-40B4-BE49-F238E27FC236}">
                <a16:creationId xmlns:a16="http://schemas.microsoft.com/office/drawing/2014/main" id="{385FD37D-7FC8-4F9E-B3BC-8B8D99106FBB}"/>
              </a:ext>
            </a:extLst>
          </p:cNvPr>
          <p:cNvGraphicFramePr>
            <a:graphicFrameLocks noGrp="1"/>
          </p:cNvGraphicFramePr>
          <p:nvPr>
            <p:extLst>
              <p:ext uri="{D42A27DB-BD31-4B8C-83A1-F6EECF244321}">
                <p14:modId xmlns:p14="http://schemas.microsoft.com/office/powerpoint/2010/main" val="1451121280"/>
              </p:ext>
            </p:extLst>
          </p:nvPr>
        </p:nvGraphicFramePr>
        <p:xfrm>
          <a:off x="1180323" y="633116"/>
          <a:ext cx="10392083" cy="5782946"/>
        </p:xfrm>
        <a:graphic>
          <a:graphicData uri="http://schemas.openxmlformats.org/drawingml/2006/table">
            <a:tbl>
              <a:tblPr firstRow="1" firstCol="1" bandRow="1">
                <a:tableStyleId>{5C22544A-7EE6-4342-B048-85BDC9FD1C3A}</a:tableStyleId>
              </a:tblPr>
              <a:tblGrid>
                <a:gridCol w="630204">
                  <a:extLst>
                    <a:ext uri="{9D8B030D-6E8A-4147-A177-3AD203B41FA5}">
                      <a16:colId xmlns:a16="http://schemas.microsoft.com/office/drawing/2014/main" val="2863154461"/>
                    </a:ext>
                  </a:extLst>
                </a:gridCol>
                <a:gridCol w="1171131">
                  <a:extLst>
                    <a:ext uri="{9D8B030D-6E8A-4147-A177-3AD203B41FA5}">
                      <a16:colId xmlns:a16="http://schemas.microsoft.com/office/drawing/2014/main" val="1553658705"/>
                    </a:ext>
                  </a:extLst>
                </a:gridCol>
                <a:gridCol w="1584967">
                  <a:extLst>
                    <a:ext uri="{9D8B030D-6E8A-4147-A177-3AD203B41FA5}">
                      <a16:colId xmlns:a16="http://schemas.microsoft.com/office/drawing/2014/main" val="3995455672"/>
                    </a:ext>
                  </a:extLst>
                </a:gridCol>
                <a:gridCol w="1634333">
                  <a:extLst>
                    <a:ext uri="{9D8B030D-6E8A-4147-A177-3AD203B41FA5}">
                      <a16:colId xmlns:a16="http://schemas.microsoft.com/office/drawing/2014/main" val="1212648209"/>
                    </a:ext>
                  </a:extLst>
                </a:gridCol>
                <a:gridCol w="1519844">
                  <a:extLst>
                    <a:ext uri="{9D8B030D-6E8A-4147-A177-3AD203B41FA5}">
                      <a16:colId xmlns:a16="http://schemas.microsoft.com/office/drawing/2014/main" val="3106790734"/>
                    </a:ext>
                  </a:extLst>
                </a:gridCol>
                <a:gridCol w="1872761">
                  <a:extLst>
                    <a:ext uri="{9D8B030D-6E8A-4147-A177-3AD203B41FA5}">
                      <a16:colId xmlns:a16="http://schemas.microsoft.com/office/drawing/2014/main" val="1226123513"/>
                    </a:ext>
                  </a:extLst>
                </a:gridCol>
                <a:gridCol w="866532">
                  <a:extLst>
                    <a:ext uri="{9D8B030D-6E8A-4147-A177-3AD203B41FA5}">
                      <a16:colId xmlns:a16="http://schemas.microsoft.com/office/drawing/2014/main" val="2575931690"/>
                    </a:ext>
                  </a:extLst>
                </a:gridCol>
                <a:gridCol w="1112311">
                  <a:extLst>
                    <a:ext uri="{9D8B030D-6E8A-4147-A177-3AD203B41FA5}">
                      <a16:colId xmlns:a16="http://schemas.microsoft.com/office/drawing/2014/main" val="2711686488"/>
                    </a:ext>
                  </a:extLst>
                </a:gridCol>
              </a:tblGrid>
              <a:tr h="464067">
                <a:tc>
                  <a:txBody>
                    <a:bodyPr/>
                    <a:lstStyle/>
                    <a:p>
                      <a:pPr algn="l">
                        <a:lnSpc>
                          <a:spcPct val="115000"/>
                        </a:lnSpc>
                        <a:spcAft>
                          <a:spcPts val="1000"/>
                        </a:spcAft>
                      </a:pPr>
                      <a:r>
                        <a:rPr lang="en-IN" sz="1400">
                          <a:effectLst/>
                          <a:latin typeface="Times New Roman" panose="02020603050405020304" pitchFamily="18" charset="0"/>
                          <a:cs typeface="Times New Roman" panose="02020603050405020304" pitchFamily="18" charset="0"/>
                        </a:rPr>
                        <a:t>Test ID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a:effectLst/>
                          <a:latin typeface="Times New Roman" panose="02020603050405020304" pitchFamily="18" charset="0"/>
                          <a:cs typeface="Times New Roman" panose="02020603050405020304" pitchFamily="18" charset="0"/>
                        </a:rPr>
                        <a:t>Test Scenario</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a:effectLst/>
                          <a:latin typeface="Times New Roman" panose="02020603050405020304" pitchFamily="18" charset="0"/>
                          <a:cs typeface="Times New Roman" panose="02020603050405020304" pitchFamily="18" charset="0"/>
                        </a:rPr>
                        <a:t>Test Case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Execution Steps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a:effectLst/>
                          <a:latin typeface="Times New Roman" panose="02020603050405020304" pitchFamily="18" charset="0"/>
                          <a:cs typeface="Times New Roman" panose="02020603050405020304" pitchFamily="18" charset="0"/>
                        </a:rPr>
                        <a:t>Expected Outcome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a:effectLst/>
                          <a:latin typeface="Times New Roman" panose="02020603050405020304" pitchFamily="18" charset="0"/>
                          <a:cs typeface="Times New Roman" panose="02020603050405020304" pitchFamily="18" charset="0"/>
                        </a:rPr>
                        <a:t>Actual Outcome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a:effectLst/>
                          <a:latin typeface="Times New Roman" panose="02020603050405020304" pitchFamily="18" charset="0"/>
                          <a:cs typeface="Times New Roman" panose="02020603050405020304" pitchFamily="18" charset="0"/>
                        </a:rPr>
                        <a:t>Status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a:effectLst/>
                          <a:latin typeface="Times New Roman" panose="02020603050405020304" pitchFamily="18" charset="0"/>
                          <a:cs typeface="Times New Roman" panose="02020603050405020304" pitchFamily="18" charset="0"/>
                        </a:rPr>
                        <a:t>Remarks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extLst>
                  <a:ext uri="{0D108BD9-81ED-4DB2-BD59-A6C34878D82A}">
                    <a16:rowId xmlns:a16="http://schemas.microsoft.com/office/drawing/2014/main" val="3198722785"/>
                  </a:ext>
                </a:extLst>
              </a:tr>
              <a:tr h="5232467">
                <a:tc>
                  <a:txBody>
                    <a:bodyPr/>
                    <a:lstStyle/>
                    <a:p>
                      <a:pPr algn="l">
                        <a:lnSpc>
                          <a:spcPct val="115000"/>
                        </a:lnSpc>
                        <a:spcAft>
                          <a:spcPts val="1000"/>
                        </a:spcAft>
                      </a:pPr>
                      <a:r>
                        <a:rPr lang="en-IN"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Security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1 )Login ID.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2)Modifications.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3)</a:t>
                      </a:r>
                      <a:r>
                        <a:rPr lang="en-IN" sz="1400" dirty="0" err="1">
                          <a:effectLst/>
                          <a:latin typeface="Times New Roman" panose="02020603050405020304" pitchFamily="18" charset="0"/>
                          <a:cs typeface="Times New Roman" panose="02020603050405020304" pitchFamily="18" charset="0"/>
                        </a:rPr>
                        <a:t>Administra</a:t>
                      </a:r>
                      <a:r>
                        <a:rPr lang="en-IN" sz="1400" dirty="0">
                          <a:effectLst/>
                          <a:latin typeface="Times New Roman" panose="02020603050405020304" pitchFamily="18" charset="0"/>
                          <a:cs typeface="Times New Roman" panose="02020603050405020304" pitchFamily="18" charset="0"/>
                        </a:rPr>
                        <a:t> tor rights.</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1.Any users who make use of system  to hold a Login ID and password.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2.Any modifications like insert, delete, update, etc. for the database can be synchronized quickly and executed only by the administrator.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3.The administrator can view as well as alternate information in the  CIBIL System.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1) Accept login id and pass word.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2)</a:t>
                      </a:r>
                      <a:r>
                        <a:rPr lang="en-IN" sz="1400" dirty="0" err="1">
                          <a:effectLst/>
                          <a:latin typeface="Times New Roman" panose="02020603050405020304" pitchFamily="18" charset="0"/>
                          <a:cs typeface="Times New Roman" panose="02020603050405020304" pitchFamily="18" charset="0"/>
                        </a:rPr>
                        <a:t>Modificat</a:t>
                      </a:r>
                      <a:r>
                        <a:rPr lang="en-IN" sz="1400" dirty="0">
                          <a:effectLst/>
                          <a:latin typeface="Times New Roman" panose="02020603050405020304" pitchFamily="18" charset="0"/>
                          <a:cs typeface="Times New Roman" panose="02020603050405020304" pitchFamily="18" charset="0"/>
                        </a:rPr>
                        <a:t> ion to be done</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3)Changes to be done.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a:effectLst/>
                          <a:latin typeface="Times New Roman" panose="02020603050405020304" pitchFamily="18" charset="0"/>
                          <a:cs typeface="Times New Roman" panose="02020603050405020304" pitchFamily="18" charset="0"/>
                        </a:rPr>
                        <a:t>1 )Accepted login id and password. Modifications are done Changes are done.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Working</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Pass</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Pass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tc>
                  <a:txBody>
                    <a:bodyPr/>
                    <a:lstStyle/>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In progress</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Success</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400" dirty="0">
                          <a:effectLst/>
                          <a:latin typeface="Times New Roman" panose="02020603050405020304" pitchFamily="18" charset="0"/>
                          <a:cs typeface="Times New Roman" panose="02020603050405020304" pitchFamily="18" charset="0"/>
                        </a:rPr>
                        <a:t> Success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917" marR="44917" marT="0" marB="0"/>
                </a:tc>
                <a:extLst>
                  <a:ext uri="{0D108BD9-81ED-4DB2-BD59-A6C34878D82A}">
                    <a16:rowId xmlns:a16="http://schemas.microsoft.com/office/drawing/2014/main" val="772179870"/>
                  </a:ext>
                </a:extLst>
              </a:tr>
            </a:tbl>
          </a:graphicData>
        </a:graphic>
      </p:graphicFrame>
    </p:spTree>
    <p:extLst>
      <p:ext uri="{BB962C8B-B14F-4D97-AF65-F5344CB8AC3E}">
        <p14:creationId xmlns:p14="http://schemas.microsoft.com/office/powerpoint/2010/main" val="322936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EAAD44-75C4-4B48-B24A-C006205C0770}"/>
              </a:ext>
            </a:extLst>
          </p:cNvPr>
          <p:cNvSpPr txBox="1"/>
          <p:nvPr/>
        </p:nvSpPr>
        <p:spPr>
          <a:xfrm>
            <a:off x="381000" y="247650"/>
            <a:ext cx="11429999" cy="5708229"/>
          </a:xfrm>
          <a:prstGeom prst="rect">
            <a:avLst/>
          </a:prstGeom>
          <a:noFill/>
        </p:spPr>
        <p:txBody>
          <a:bodyPr wrap="square">
            <a:spAutoFit/>
          </a:bodyPr>
          <a:lstStyle/>
          <a:p>
            <a:pPr algn="ctr">
              <a:lnSpc>
                <a:spcPct val="150000"/>
              </a:lnSpc>
              <a:spcBef>
                <a:spcPts val="1200"/>
              </a:spcBef>
              <a:spcAft>
                <a:spcPts val="600"/>
              </a:spcAft>
            </a:pPr>
            <a:r>
              <a:rPr lang="en-US" sz="2400" b="1" kern="0" dirty="0">
                <a:solidFill>
                  <a:srgbClr val="365F91"/>
                </a:solidFill>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IN" sz="24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4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In the present system a user can be reminded with the calculated CIBIL  score based on the repayment of the loans that the user availed. This often  requires a lot of time and effort as it a manual system of the admins. A customer  may not get the desired information from these offices and often the customer  may be misguided. It is tedious for a user to get a proper guidance to repay the  loan due.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Our proposed system is a web based automated application and  maintains a centralized repository of all related information. The system  maintains the records of the loan details for every user. Also it calculates the  CIBIL score known as credit score based on the repayment ability of the user.  On a regular basis it notifies the users to pay their loan amount. If the user didn’t pay their loan amount it will recommend them the Job offer to help them  maintain the credit score.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930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7EAAB1-4169-4882-844E-8BBE09266FD3}"/>
              </a:ext>
            </a:extLst>
          </p:cNvPr>
          <p:cNvSpPr txBox="1"/>
          <p:nvPr/>
        </p:nvSpPr>
        <p:spPr>
          <a:xfrm>
            <a:off x="933061" y="335902"/>
            <a:ext cx="10095723" cy="5253135"/>
          </a:xfrm>
          <a:prstGeom prst="rect">
            <a:avLst/>
          </a:prstGeom>
          <a:noFill/>
        </p:spPr>
        <p:txBody>
          <a:bodyPr wrap="square" rtlCol="0">
            <a:spAutoFit/>
          </a:bodyPr>
          <a:lstStyle/>
          <a:p>
            <a:endParaRPr lang="en-IN" dirty="0"/>
          </a:p>
        </p:txBody>
      </p:sp>
      <p:graphicFrame>
        <p:nvGraphicFramePr>
          <p:cNvPr id="3" name="Table 2">
            <a:extLst>
              <a:ext uri="{FF2B5EF4-FFF2-40B4-BE49-F238E27FC236}">
                <a16:creationId xmlns:a16="http://schemas.microsoft.com/office/drawing/2014/main" id="{66AC4D89-4B97-45C7-A0AB-1AE54107277B}"/>
              </a:ext>
            </a:extLst>
          </p:cNvPr>
          <p:cNvGraphicFramePr>
            <a:graphicFrameLocks noGrp="1"/>
          </p:cNvGraphicFramePr>
          <p:nvPr>
            <p:extLst>
              <p:ext uri="{D42A27DB-BD31-4B8C-83A1-F6EECF244321}">
                <p14:modId xmlns:p14="http://schemas.microsoft.com/office/powerpoint/2010/main" val="1155332774"/>
              </p:ext>
            </p:extLst>
          </p:nvPr>
        </p:nvGraphicFramePr>
        <p:xfrm>
          <a:off x="1163216" y="571500"/>
          <a:ext cx="9390485" cy="5124450"/>
        </p:xfrm>
        <a:graphic>
          <a:graphicData uri="http://schemas.openxmlformats.org/drawingml/2006/table">
            <a:tbl>
              <a:tblPr firstRow="1" firstCol="1" bandRow="1">
                <a:tableStyleId>{5C22544A-7EE6-4342-B048-85BDC9FD1C3A}</a:tableStyleId>
              </a:tblPr>
              <a:tblGrid>
                <a:gridCol w="569465">
                  <a:extLst>
                    <a:ext uri="{9D8B030D-6E8A-4147-A177-3AD203B41FA5}">
                      <a16:colId xmlns:a16="http://schemas.microsoft.com/office/drawing/2014/main" val="1039039868"/>
                    </a:ext>
                  </a:extLst>
                </a:gridCol>
                <a:gridCol w="1058257">
                  <a:extLst>
                    <a:ext uri="{9D8B030D-6E8A-4147-A177-3AD203B41FA5}">
                      <a16:colId xmlns:a16="http://schemas.microsoft.com/office/drawing/2014/main" val="2472152224"/>
                    </a:ext>
                  </a:extLst>
                </a:gridCol>
                <a:gridCol w="1432206">
                  <a:extLst>
                    <a:ext uri="{9D8B030D-6E8A-4147-A177-3AD203B41FA5}">
                      <a16:colId xmlns:a16="http://schemas.microsoft.com/office/drawing/2014/main" val="3858483132"/>
                    </a:ext>
                  </a:extLst>
                </a:gridCol>
                <a:gridCol w="1476814">
                  <a:extLst>
                    <a:ext uri="{9D8B030D-6E8A-4147-A177-3AD203B41FA5}">
                      <a16:colId xmlns:a16="http://schemas.microsoft.com/office/drawing/2014/main" val="2867080348"/>
                    </a:ext>
                  </a:extLst>
                </a:gridCol>
                <a:gridCol w="1373361">
                  <a:extLst>
                    <a:ext uri="{9D8B030D-6E8A-4147-A177-3AD203B41FA5}">
                      <a16:colId xmlns:a16="http://schemas.microsoft.com/office/drawing/2014/main" val="1688712975"/>
                    </a:ext>
                  </a:extLst>
                </a:gridCol>
                <a:gridCol w="1692261">
                  <a:extLst>
                    <a:ext uri="{9D8B030D-6E8A-4147-A177-3AD203B41FA5}">
                      <a16:colId xmlns:a16="http://schemas.microsoft.com/office/drawing/2014/main" val="3634116737"/>
                    </a:ext>
                  </a:extLst>
                </a:gridCol>
                <a:gridCol w="783015">
                  <a:extLst>
                    <a:ext uri="{9D8B030D-6E8A-4147-A177-3AD203B41FA5}">
                      <a16:colId xmlns:a16="http://schemas.microsoft.com/office/drawing/2014/main" val="1447406028"/>
                    </a:ext>
                  </a:extLst>
                </a:gridCol>
                <a:gridCol w="1005106">
                  <a:extLst>
                    <a:ext uri="{9D8B030D-6E8A-4147-A177-3AD203B41FA5}">
                      <a16:colId xmlns:a16="http://schemas.microsoft.com/office/drawing/2014/main" val="340000486"/>
                    </a:ext>
                  </a:extLst>
                </a:gridCol>
              </a:tblGrid>
              <a:tr h="1201841">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Reliability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Availability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The system is available all the time.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Availability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Available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Success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375327"/>
                  </a:ext>
                </a:extLst>
              </a:tr>
              <a:tr h="3922609">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Maintain ability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dirty="0">
                          <a:effectLst/>
                          <a:latin typeface="Times New Roman" panose="02020603050405020304" pitchFamily="18" charset="0"/>
                          <a:cs typeface="Times New Roman" panose="02020603050405020304" pitchFamily="18" charset="0"/>
                        </a:rPr>
                        <a:t>1) Back up is done. </a:t>
                      </a:r>
                    </a:p>
                    <a:p>
                      <a:pPr algn="l">
                        <a:lnSpc>
                          <a:spcPct val="115000"/>
                        </a:lnSpc>
                        <a:spcAft>
                          <a:spcPts val="1000"/>
                        </a:spcAft>
                      </a:pPr>
                      <a:r>
                        <a:rPr lang="en-IN" sz="1800" dirty="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800" dirty="0">
                          <a:effectLst/>
                          <a:latin typeface="Times New Roman" panose="02020603050405020304" pitchFamily="18" charset="0"/>
                          <a:cs typeface="Times New Roman" panose="02020603050405020304" pitchFamily="18" charset="0"/>
                        </a:rPr>
                        <a:t>2)Errors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dirty="0">
                          <a:effectLst/>
                          <a:latin typeface="Times New Roman" panose="02020603050405020304" pitchFamily="18" charset="0"/>
                          <a:cs typeface="Times New Roman" panose="02020603050405020304" pitchFamily="18" charset="0"/>
                        </a:rPr>
                        <a:t>1]The system offers efficiency for data backup.</a:t>
                      </a:r>
                    </a:p>
                    <a:p>
                      <a:pPr algn="l">
                        <a:lnSpc>
                          <a:spcPct val="115000"/>
                        </a:lnSpc>
                        <a:spcAft>
                          <a:spcPts val="1000"/>
                        </a:spcAft>
                      </a:pPr>
                      <a:r>
                        <a:rPr lang="en-IN" sz="1800" dirty="0">
                          <a:effectLst/>
                          <a:latin typeface="Times New Roman" panose="02020603050405020304" pitchFamily="18" charset="0"/>
                          <a:cs typeface="Times New Roman" panose="02020603050405020304" pitchFamily="18" charset="0"/>
                        </a:rPr>
                        <a:t> 2The system will track every mistake and keep a log to it.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Back up should be done. </a:t>
                      </a:r>
                    </a:p>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Finding Errors.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1)Backup is done. </a:t>
                      </a:r>
                    </a:p>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 </a:t>
                      </a:r>
                    </a:p>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2)Finding Errors successfully.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a:effectLst/>
                          <a:latin typeface="Times New Roman" panose="02020603050405020304" pitchFamily="18" charset="0"/>
                          <a:cs typeface="Times New Roman" panose="02020603050405020304" pitchFamily="18" charset="0"/>
                        </a:rPr>
                        <a:t>working</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IN" sz="1800" dirty="0">
                          <a:effectLst/>
                          <a:latin typeface="Times New Roman" panose="02020603050405020304" pitchFamily="18" charset="0"/>
                          <a:cs typeface="Times New Roman" panose="02020603050405020304" pitchFamily="18" charset="0"/>
                        </a:rPr>
                        <a:t>In progress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2294786"/>
                  </a:ext>
                </a:extLst>
              </a:tr>
            </a:tbl>
          </a:graphicData>
        </a:graphic>
      </p:graphicFrame>
      <p:sp>
        <p:nvSpPr>
          <p:cNvPr id="4" name="Rectangle 1">
            <a:extLst>
              <a:ext uri="{FF2B5EF4-FFF2-40B4-BE49-F238E27FC236}">
                <a16:creationId xmlns:a16="http://schemas.microsoft.com/office/drawing/2014/main" id="{A63FDB70-43D6-4297-9B84-F874416FA243}"/>
              </a:ext>
            </a:extLst>
          </p:cNvPr>
          <p:cNvSpPr>
            <a:spLocks noChangeArrowheads="1"/>
          </p:cNvSpPr>
          <p:nvPr/>
        </p:nvSpPr>
        <p:spPr bwMode="auto">
          <a:xfrm>
            <a:off x="-550446" y="2647949"/>
            <a:ext cx="18222892" cy="537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41632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CA07830-062C-467F-A107-166A122F9563}"/>
              </a:ext>
            </a:extLst>
          </p:cNvPr>
          <p:cNvGraphicFramePr>
            <a:graphicFrameLocks noGrp="1"/>
          </p:cNvGraphicFramePr>
          <p:nvPr>
            <p:extLst>
              <p:ext uri="{D42A27DB-BD31-4B8C-83A1-F6EECF244321}">
                <p14:modId xmlns:p14="http://schemas.microsoft.com/office/powerpoint/2010/main" val="3690953736"/>
              </p:ext>
            </p:extLst>
          </p:nvPr>
        </p:nvGraphicFramePr>
        <p:xfrm>
          <a:off x="1194318" y="1380931"/>
          <a:ext cx="9181323" cy="4516016"/>
        </p:xfrm>
        <a:graphic>
          <a:graphicData uri="http://schemas.openxmlformats.org/drawingml/2006/table">
            <a:tbl>
              <a:tblPr firstRow="1" firstCol="1" bandRow="1">
                <a:tableStyleId>{5C22544A-7EE6-4342-B048-85BDC9FD1C3A}</a:tableStyleId>
              </a:tblPr>
              <a:tblGrid>
                <a:gridCol w="2014493">
                  <a:extLst>
                    <a:ext uri="{9D8B030D-6E8A-4147-A177-3AD203B41FA5}">
                      <a16:colId xmlns:a16="http://schemas.microsoft.com/office/drawing/2014/main" val="2017907298"/>
                    </a:ext>
                  </a:extLst>
                </a:gridCol>
                <a:gridCol w="1805711">
                  <a:extLst>
                    <a:ext uri="{9D8B030D-6E8A-4147-A177-3AD203B41FA5}">
                      <a16:colId xmlns:a16="http://schemas.microsoft.com/office/drawing/2014/main" val="875364312"/>
                    </a:ext>
                  </a:extLst>
                </a:gridCol>
                <a:gridCol w="1958480">
                  <a:extLst>
                    <a:ext uri="{9D8B030D-6E8A-4147-A177-3AD203B41FA5}">
                      <a16:colId xmlns:a16="http://schemas.microsoft.com/office/drawing/2014/main" val="3372549050"/>
                    </a:ext>
                  </a:extLst>
                </a:gridCol>
                <a:gridCol w="1797563">
                  <a:extLst>
                    <a:ext uri="{9D8B030D-6E8A-4147-A177-3AD203B41FA5}">
                      <a16:colId xmlns:a16="http://schemas.microsoft.com/office/drawing/2014/main" val="2348228935"/>
                    </a:ext>
                  </a:extLst>
                </a:gridCol>
                <a:gridCol w="1605076">
                  <a:extLst>
                    <a:ext uri="{9D8B030D-6E8A-4147-A177-3AD203B41FA5}">
                      <a16:colId xmlns:a16="http://schemas.microsoft.com/office/drawing/2014/main" val="631946421"/>
                    </a:ext>
                  </a:extLst>
                </a:gridCol>
              </a:tblGrid>
              <a:tr h="394895">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Requirement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Defect ID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Defect Description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Assignee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Status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8890898"/>
                  </a:ext>
                </a:extLst>
              </a:tr>
              <a:tr h="1233877">
                <a:tc>
                  <a:txBody>
                    <a:bodyPr/>
                    <a:lstStyle/>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M1R1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ID 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incorrect display on different resolution screens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B Sai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natha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WORK IN PROCESS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7119889"/>
                  </a:ext>
                </a:extLst>
              </a:tr>
              <a:tr h="1653367">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M1R2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ID 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An application consumes too much of the device’s resources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Chala</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jyothishwar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WORKING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870758"/>
                  </a:ext>
                </a:extLst>
              </a:tr>
              <a:tr h="1233877">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M1R3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ID 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The application isn’t launched in the first 5-10 sec</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 Sai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nadha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Success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361501"/>
                  </a:ext>
                </a:extLst>
              </a:tr>
            </a:tbl>
          </a:graphicData>
        </a:graphic>
      </p:graphicFrame>
      <p:sp>
        <p:nvSpPr>
          <p:cNvPr id="5" name="Rectangle 2">
            <a:extLst>
              <a:ext uri="{FF2B5EF4-FFF2-40B4-BE49-F238E27FC236}">
                <a16:creationId xmlns:a16="http://schemas.microsoft.com/office/drawing/2014/main" id="{B3BA6090-A91F-4C84-8913-030877CB5A24}"/>
              </a:ext>
            </a:extLst>
          </p:cNvPr>
          <p:cNvSpPr>
            <a:spLocks noChangeArrowheads="1"/>
          </p:cNvSpPr>
          <p:nvPr/>
        </p:nvSpPr>
        <p:spPr bwMode="auto">
          <a:xfrm>
            <a:off x="1191208" y="542300"/>
            <a:ext cx="1929302" cy="83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Defect Log :</a:t>
            </a:r>
            <a:endParaRPr kumimoji="0" lang="en-US" altLang="en-US" sz="2400"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AutoShape 1">
            <a:extLst>
              <a:ext uri="{FF2B5EF4-FFF2-40B4-BE49-F238E27FC236}">
                <a16:creationId xmlns:a16="http://schemas.microsoft.com/office/drawing/2014/main" id="{D7C8F206-68C6-4DCC-93E2-916217901010}"/>
              </a:ext>
            </a:extLst>
          </p:cNvPr>
          <p:cNvSpPr>
            <a:spLocks noChangeAspect="1" noChangeArrowheads="1"/>
          </p:cNvSpPr>
          <p:nvPr/>
        </p:nvSpPr>
        <p:spPr bwMode="auto">
          <a:xfrm>
            <a:off x="2597150" y="2695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1483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08077C8-1F85-4D38-8631-2388FAEA4246}"/>
              </a:ext>
            </a:extLst>
          </p:cNvPr>
          <p:cNvGraphicFramePr>
            <a:graphicFrameLocks noGrp="1"/>
          </p:cNvGraphicFramePr>
          <p:nvPr>
            <p:extLst>
              <p:ext uri="{D42A27DB-BD31-4B8C-83A1-F6EECF244321}">
                <p14:modId xmlns:p14="http://schemas.microsoft.com/office/powerpoint/2010/main" val="952083902"/>
              </p:ext>
            </p:extLst>
          </p:nvPr>
        </p:nvGraphicFramePr>
        <p:xfrm>
          <a:off x="2100263" y="3833978"/>
          <a:ext cx="7000875" cy="2299929"/>
        </p:xfrm>
        <a:graphic>
          <a:graphicData uri="http://schemas.openxmlformats.org/drawingml/2006/table">
            <a:tbl>
              <a:tblPr firstRow="1" firstCol="1" bandRow="1">
                <a:tableStyleId>{5C22544A-7EE6-4342-B048-85BDC9FD1C3A}</a:tableStyleId>
              </a:tblPr>
              <a:tblGrid>
                <a:gridCol w="2333366">
                  <a:extLst>
                    <a:ext uri="{9D8B030D-6E8A-4147-A177-3AD203B41FA5}">
                      <a16:colId xmlns:a16="http://schemas.microsoft.com/office/drawing/2014/main" val="3005989497"/>
                    </a:ext>
                  </a:extLst>
                </a:gridCol>
                <a:gridCol w="2333366">
                  <a:extLst>
                    <a:ext uri="{9D8B030D-6E8A-4147-A177-3AD203B41FA5}">
                      <a16:colId xmlns:a16="http://schemas.microsoft.com/office/drawing/2014/main" val="3423679078"/>
                    </a:ext>
                  </a:extLst>
                </a:gridCol>
                <a:gridCol w="2334143">
                  <a:extLst>
                    <a:ext uri="{9D8B030D-6E8A-4147-A177-3AD203B41FA5}">
                      <a16:colId xmlns:a16="http://schemas.microsoft.com/office/drawing/2014/main" val="1511430253"/>
                    </a:ext>
                  </a:extLst>
                </a:gridCol>
              </a:tblGrid>
              <a:tr h="766643">
                <a:tc>
                  <a:txBody>
                    <a:bodyPr/>
                    <a:lstStyle/>
                    <a:p>
                      <a:pPr>
                        <a:lnSpc>
                          <a:spcPct val="115000"/>
                        </a:lnSpc>
                        <a:spcAft>
                          <a:spcPts val="1000"/>
                        </a:spcAft>
                      </a:pPr>
                      <a:r>
                        <a:rPr lang="en-GB" sz="1600" dirty="0">
                          <a:effectLst/>
                          <a:latin typeface="Times New Roman" panose="02020603050405020304" pitchFamily="18" charset="0"/>
                          <a:cs typeface="Times New Roman" panose="02020603050405020304" pitchFamily="18" charset="0"/>
                        </a:rPr>
                        <a:t>Category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Progress Against Plan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Status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570662"/>
                  </a:ext>
                </a:extLst>
              </a:tr>
              <a:tr h="766643">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Functional Testing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effectLst/>
                          <a:latin typeface="Times New Roman" panose="02020603050405020304" pitchFamily="18" charset="0"/>
                          <a:cs typeface="Times New Roman" panose="02020603050405020304" pitchFamily="18" charset="0"/>
                        </a:rPr>
                        <a:t>Green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Completed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687364"/>
                  </a:ext>
                </a:extLst>
              </a:tr>
              <a:tr h="766643">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Non-Functional Testing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Amber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effectLst/>
                          <a:latin typeface="Times New Roman" panose="02020603050405020304" pitchFamily="18" charset="0"/>
                          <a:cs typeface="Times New Roman" panose="02020603050405020304" pitchFamily="18" charset="0"/>
                        </a:rPr>
                        <a:t>In progress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775128"/>
                  </a:ext>
                </a:extLst>
              </a:tr>
            </a:tbl>
          </a:graphicData>
        </a:graphic>
      </p:graphicFrame>
      <p:graphicFrame>
        <p:nvGraphicFramePr>
          <p:cNvPr id="5" name="Table 4">
            <a:extLst>
              <a:ext uri="{FF2B5EF4-FFF2-40B4-BE49-F238E27FC236}">
                <a16:creationId xmlns:a16="http://schemas.microsoft.com/office/drawing/2014/main" id="{872685E2-FC31-4CF3-8011-8E9DBE161248}"/>
              </a:ext>
            </a:extLst>
          </p:cNvPr>
          <p:cNvGraphicFramePr>
            <a:graphicFrameLocks noGrp="1"/>
          </p:cNvGraphicFramePr>
          <p:nvPr>
            <p:extLst>
              <p:ext uri="{D42A27DB-BD31-4B8C-83A1-F6EECF244321}">
                <p14:modId xmlns:p14="http://schemas.microsoft.com/office/powerpoint/2010/main" val="3595512668"/>
              </p:ext>
            </p:extLst>
          </p:nvPr>
        </p:nvGraphicFramePr>
        <p:xfrm>
          <a:off x="2100263" y="1416877"/>
          <a:ext cx="7224712" cy="1916159"/>
        </p:xfrm>
        <a:graphic>
          <a:graphicData uri="http://schemas.openxmlformats.org/drawingml/2006/table">
            <a:tbl>
              <a:tblPr firstRow="1" firstCol="1" bandRow="1">
                <a:tableStyleId>{5C22544A-7EE6-4342-B048-85BDC9FD1C3A}</a:tableStyleId>
              </a:tblPr>
              <a:tblGrid>
                <a:gridCol w="2407881">
                  <a:extLst>
                    <a:ext uri="{9D8B030D-6E8A-4147-A177-3AD203B41FA5}">
                      <a16:colId xmlns:a16="http://schemas.microsoft.com/office/drawing/2014/main" val="97004928"/>
                    </a:ext>
                  </a:extLst>
                </a:gridCol>
                <a:gridCol w="2407881">
                  <a:extLst>
                    <a:ext uri="{9D8B030D-6E8A-4147-A177-3AD203B41FA5}">
                      <a16:colId xmlns:a16="http://schemas.microsoft.com/office/drawing/2014/main" val="391661314"/>
                    </a:ext>
                  </a:extLst>
                </a:gridCol>
                <a:gridCol w="2408950">
                  <a:extLst>
                    <a:ext uri="{9D8B030D-6E8A-4147-A177-3AD203B41FA5}">
                      <a16:colId xmlns:a16="http://schemas.microsoft.com/office/drawing/2014/main" val="995303666"/>
                    </a:ext>
                  </a:extLst>
                </a:gridCol>
              </a:tblGrid>
              <a:tr h="604166">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Functional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effectLst/>
                          <a:latin typeface="Times New Roman" panose="02020603050405020304" pitchFamily="18" charset="0"/>
                          <a:cs typeface="Times New Roman" panose="02020603050405020304" pitchFamily="18" charset="0"/>
                        </a:rPr>
                        <a:t>Test Case Coverage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Status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8658991"/>
                  </a:ext>
                </a:extLst>
              </a:tr>
              <a:tr h="437331">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Module 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effectLst/>
                          <a:latin typeface="Times New Roman" panose="02020603050405020304" pitchFamily="18" charset="0"/>
                          <a:cs typeface="Times New Roman" panose="02020603050405020304" pitchFamily="18" charset="0"/>
                        </a:rPr>
                        <a:t>60%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In-Progress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7751968"/>
                  </a:ext>
                </a:extLst>
              </a:tr>
              <a:tr h="437331">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Module 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60%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a:effectLst/>
                          <a:latin typeface="Times New Roman" panose="02020603050405020304" pitchFamily="18" charset="0"/>
                          <a:cs typeface="Times New Roman" panose="02020603050405020304" pitchFamily="18" charset="0"/>
                        </a:rPr>
                        <a:t>In-Progress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0547986"/>
                  </a:ext>
                </a:extLst>
              </a:tr>
              <a:tr h="437331">
                <a:tc>
                  <a:txBody>
                    <a:bodyPr/>
                    <a:lstStyle/>
                    <a:p>
                      <a:pPr>
                        <a:lnSpc>
                          <a:spcPct val="115000"/>
                        </a:lnSpc>
                        <a:spcAft>
                          <a:spcPts val="1000"/>
                        </a:spcAft>
                      </a:pPr>
                      <a:r>
                        <a:rPr lang="en-GB" sz="1600">
                          <a:effectLst/>
                          <a:latin typeface="Times New Roman" panose="02020603050405020304" pitchFamily="18" charset="0"/>
                          <a:cs typeface="Times New Roman" panose="02020603050405020304" pitchFamily="18" charset="0"/>
                        </a:rPr>
                        <a:t>Module 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GB" sz="1600" dirty="0">
                          <a:effectLst/>
                          <a:latin typeface="Times New Roman" panose="02020603050405020304" pitchFamily="18" charset="0"/>
                          <a:cs typeface="Times New Roman" panose="02020603050405020304" pitchFamily="18" charset="0"/>
                        </a:rPr>
                        <a:t>55%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600" dirty="0">
                          <a:effectLst/>
                          <a:latin typeface="Times New Roman" panose="02020603050405020304" pitchFamily="18" charset="0"/>
                          <a:cs typeface="Times New Roman" panose="02020603050405020304" pitchFamily="18" charset="0"/>
                        </a:rPr>
                        <a:t>In-Progress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8039912"/>
                  </a:ext>
                </a:extLst>
              </a:tr>
            </a:tbl>
          </a:graphicData>
        </a:graphic>
      </p:graphicFrame>
      <p:sp>
        <p:nvSpPr>
          <p:cNvPr id="6" name="Rectangle 1">
            <a:extLst>
              <a:ext uri="{FF2B5EF4-FFF2-40B4-BE49-F238E27FC236}">
                <a16:creationId xmlns:a16="http://schemas.microsoft.com/office/drawing/2014/main" id="{D1AC0777-DEDE-428E-9A2F-4DECCB220024}"/>
              </a:ext>
            </a:extLst>
          </p:cNvPr>
          <p:cNvSpPr>
            <a:spLocks noChangeArrowheads="1"/>
          </p:cNvSpPr>
          <p:nvPr/>
        </p:nvSpPr>
        <p:spPr bwMode="auto">
          <a:xfrm>
            <a:off x="2100263" y="535736"/>
            <a:ext cx="205434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2.Test Report: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827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006A6E8-3DA3-4062-AE58-5E0AEFA21605}"/>
              </a:ext>
            </a:extLst>
          </p:cNvPr>
          <p:cNvGraphicFramePr>
            <a:graphicFrameLocks noGrp="1"/>
          </p:cNvGraphicFramePr>
          <p:nvPr>
            <p:extLst>
              <p:ext uri="{D42A27DB-BD31-4B8C-83A1-F6EECF244321}">
                <p14:modId xmlns:p14="http://schemas.microsoft.com/office/powerpoint/2010/main" val="299372862"/>
              </p:ext>
            </p:extLst>
          </p:nvPr>
        </p:nvGraphicFramePr>
        <p:xfrm>
          <a:off x="2062162" y="1393754"/>
          <a:ext cx="8067675" cy="4530796"/>
        </p:xfrm>
        <a:graphic>
          <a:graphicData uri="http://schemas.openxmlformats.org/drawingml/2006/table">
            <a:tbl>
              <a:tblPr firstRow="1" firstCol="1" bandRow="1">
                <a:tableStyleId>{5C22544A-7EE6-4342-B048-85BDC9FD1C3A}</a:tableStyleId>
              </a:tblPr>
              <a:tblGrid>
                <a:gridCol w="773526">
                  <a:extLst>
                    <a:ext uri="{9D8B030D-6E8A-4147-A177-3AD203B41FA5}">
                      <a16:colId xmlns:a16="http://schemas.microsoft.com/office/drawing/2014/main" val="1561191057"/>
                    </a:ext>
                  </a:extLst>
                </a:gridCol>
                <a:gridCol w="3343099">
                  <a:extLst>
                    <a:ext uri="{9D8B030D-6E8A-4147-A177-3AD203B41FA5}">
                      <a16:colId xmlns:a16="http://schemas.microsoft.com/office/drawing/2014/main" val="1561058151"/>
                    </a:ext>
                  </a:extLst>
                </a:gridCol>
                <a:gridCol w="3951050">
                  <a:extLst>
                    <a:ext uri="{9D8B030D-6E8A-4147-A177-3AD203B41FA5}">
                      <a16:colId xmlns:a16="http://schemas.microsoft.com/office/drawing/2014/main" val="1929607670"/>
                    </a:ext>
                  </a:extLst>
                </a:gridCol>
              </a:tblGrid>
              <a:tr h="1532974">
                <a:tc>
                  <a:txBody>
                    <a:bodyPr/>
                    <a:lstStyle/>
                    <a:p>
                      <a:pPr>
                        <a:lnSpc>
                          <a:spcPct val="107000"/>
                        </a:lnSpc>
                        <a:spcAft>
                          <a:spcPts val="1000"/>
                        </a:spcAft>
                      </a:pPr>
                      <a:r>
                        <a:rPr lang="en-IN" sz="1600">
                          <a:effectLst/>
                          <a:latin typeface="Times New Roman" panose="02020603050405020304" pitchFamily="18" charset="0"/>
                          <a:cs typeface="Times New Roman" panose="02020603050405020304" pitchFamily="18" charset="0"/>
                        </a:rPr>
                        <a:t>S.No</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tc>
                  <a:txBody>
                    <a:bodyPr/>
                    <a:lstStyle/>
                    <a:p>
                      <a:pPr>
                        <a:lnSpc>
                          <a:spcPct val="107000"/>
                        </a:lnSpc>
                        <a:spcAft>
                          <a:spcPts val="1000"/>
                        </a:spcAft>
                      </a:pPr>
                      <a:r>
                        <a:rPr lang="en-IN" sz="1600" dirty="0">
                          <a:effectLst/>
                          <a:latin typeface="Times New Roman" panose="02020603050405020304" pitchFamily="18" charset="0"/>
                          <a:cs typeface="Times New Roman" panose="02020603050405020304" pitchFamily="18" charset="0"/>
                        </a:rPr>
                        <a:t>Project Milestone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tc>
                  <a:txBody>
                    <a:bodyPr/>
                    <a:lstStyle/>
                    <a:p>
                      <a:pPr>
                        <a:lnSpc>
                          <a:spcPct val="107000"/>
                        </a:lnSpc>
                        <a:spcAft>
                          <a:spcPts val="1000"/>
                        </a:spcAft>
                      </a:pPr>
                      <a:r>
                        <a:rPr lang="en-IN" sz="1600">
                          <a:effectLst/>
                          <a:latin typeface="Times New Roman" panose="02020603050405020304" pitchFamily="18" charset="0"/>
                          <a:cs typeface="Times New Roman" panose="02020603050405020304" pitchFamily="18" charset="0"/>
                        </a:rPr>
                        <a:t>Expected Date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extLst>
                  <a:ext uri="{0D108BD9-81ED-4DB2-BD59-A6C34878D82A}">
                    <a16:rowId xmlns:a16="http://schemas.microsoft.com/office/drawing/2014/main" val="3303452816"/>
                  </a:ext>
                </a:extLst>
              </a:tr>
              <a:tr h="1003378">
                <a:tc>
                  <a:txBody>
                    <a:bodyPr/>
                    <a:lstStyle/>
                    <a:p>
                      <a:pPr>
                        <a:lnSpc>
                          <a:spcPct val="107000"/>
                        </a:lnSpc>
                        <a:spcAft>
                          <a:spcPts val="1000"/>
                        </a:spcAft>
                      </a:pPr>
                      <a:r>
                        <a:rPr lang="en-IN" sz="1600">
                          <a:effectLst/>
                          <a:latin typeface="Times New Roman" panose="02020603050405020304" pitchFamily="18" charset="0"/>
                          <a:cs typeface="Times New Roman" panose="02020603050405020304" pitchFamily="18" charset="0"/>
                        </a:rPr>
                        <a:t>1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tc>
                  <a:txBody>
                    <a:bodyPr/>
                    <a:lstStyle/>
                    <a:p>
                      <a:pPr marL="635">
                        <a:lnSpc>
                          <a:spcPct val="107000"/>
                        </a:lnSpc>
                        <a:spcAft>
                          <a:spcPts val="1000"/>
                        </a:spcAft>
                      </a:pPr>
                      <a:r>
                        <a:rPr lang="en-IN" sz="1600" dirty="0">
                          <a:effectLst/>
                          <a:latin typeface="Times New Roman" panose="02020603050405020304" pitchFamily="18" charset="0"/>
                          <a:cs typeface="Times New Roman" panose="02020603050405020304" pitchFamily="18" charset="0"/>
                        </a:rPr>
                        <a:t>1000 users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tc>
                  <a:txBody>
                    <a:bodyPr/>
                    <a:lstStyle/>
                    <a:p>
                      <a:pPr marL="635">
                        <a:lnSpc>
                          <a:spcPct val="107000"/>
                        </a:lnSpc>
                        <a:spcAft>
                          <a:spcPts val="1000"/>
                        </a:spcAft>
                      </a:pPr>
                      <a:r>
                        <a:rPr lang="en-IN" sz="1600">
                          <a:effectLst/>
                          <a:latin typeface="Times New Roman" panose="02020603050405020304" pitchFamily="18" charset="0"/>
                          <a:cs typeface="Times New Roman" panose="02020603050405020304" pitchFamily="18" charset="0"/>
                        </a:rPr>
                        <a:t>Dec,2021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extLst>
                  <a:ext uri="{0D108BD9-81ED-4DB2-BD59-A6C34878D82A}">
                    <a16:rowId xmlns:a16="http://schemas.microsoft.com/office/drawing/2014/main" val="3288825127"/>
                  </a:ext>
                </a:extLst>
              </a:tr>
              <a:tr h="995170">
                <a:tc>
                  <a:txBody>
                    <a:bodyPr/>
                    <a:lstStyle/>
                    <a:p>
                      <a:pPr>
                        <a:lnSpc>
                          <a:spcPct val="107000"/>
                        </a:lnSpc>
                        <a:spcAft>
                          <a:spcPts val="1000"/>
                        </a:spcAft>
                      </a:pPr>
                      <a:r>
                        <a:rPr lang="en-IN" sz="1600">
                          <a:effectLst/>
                          <a:latin typeface="Times New Roman" panose="02020603050405020304" pitchFamily="18" charset="0"/>
                          <a:cs typeface="Times New Roman" panose="02020603050405020304" pitchFamily="18" charset="0"/>
                        </a:rPr>
                        <a:t>2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tc>
                  <a:txBody>
                    <a:bodyPr/>
                    <a:lstStyle/>
                    <a:p>
                      <a:pPr>
                        <a:lnSpc>
                          <a:spcPct val="107000"/>
                        </a:lnSpc>
                        <a:spcAft>
                          <a:spcPts val="1000"/>
                        </a:spcAft>
                      </a:pPr>
                      <a:r>
                        <a:rPr lang="en-IN" sz="1600" dirty="0">
                          <a:effectLst/>
                          <a:latin typeface="Times New Roman" panose="02020603050405020304" pitchFamily="18" charset="0"/>
                          <a:cs typeface="Times New Roman" panose="02020603050405020304" pitchFamily="18" charset="0"/>
                        </a:rPr>
                        <a:t>5000 users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tc>
                  <a:txBody>
                    <a:bodyPr/>
                    <a:lstStyle/>
                    <a:p>
                      <a:pPr>
                        <a:lnSpc>
                          <a:spcPct val="107000"/>
                        </a:lnSpc>
                        <a:spcAft>
                          <a:spcPts val="1000"/>
                        </a:spcAft>
                      </a:pPr>
                      <a:r>
                        <a:rPr lang="en-IN" sz="1600">
                          <a:effectLst/>
                          <a:latin typeface="Times New Roman" panose="02020603050405020304" pitchFamily="18" charset="0"/>
                          <a:cs typeface="Times New Roman" panose="02020603050405020304" pitchFamily="18" charset="0"/>
                        </a:rPr>
                        <a:t>Dec,2022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extLst>
                  <a:ext uri="{0D108BD9-81ED-4DB2-BD59-A6C34878D82A}">
                    <a16:rowId xmlns:a16="http://schemas.microsoft.com/office/drawing/2014/main" val="4211230459"/>
                  </a:ext>
                </a:extLst>
              </a:tr>
              <a:tr h="999274">
                <a:tc>
                  <a:txBody>
                    <a:bodyPr/>
                    <a:lstStyle/>
                    <a:p>
                      <a:pPr>
                        <a:lnSpc>
                          <a:spcPct val="107000"/>
                        </a:lnSpc>
                        <a:spcAft>
                          <a:spcPts val="1000"/>
                        </a:spcAft>
                      </a:pPr>
                      <a:r>
                        <a:rPr lang="en-IN" sz="1600">
                          <a:effectLst/>
                          <a:latin typeface="Times New Roman" panose="02020603050405020304" pitchFamily="18" charset="0"/>
                          <a:cs typeface="Times New Roman" panose="02020603050405020304" pitchFamily="18" charset="0"/>
                        </a:rPr>
                        <a:t>3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tc>
                  <a:txBody>
                    <a:bodyPr/>
                    <a:lstStyle/>
                    <a:p>
                      <a:pPr marL="635">
                        <a:lnSpc>
                          <a:spcPct val="107000"/>
                        </a:lnSpc>
                        <a:spcAft>
                          <a:spcPts val="1000"/>
                        </a:spcAft>
                      </a:pPr>
                      <a:r>
                        <a:rPr lang="en-IN" sz="1600">
                          <a:effectLst/>
                          <a:latin typeface="Times New Roman" panose="02020603050405020304" pitchFamily="18" charset="0"/>
                          <a:cs typeface="Times New Roman" panose="02020603050405020304" pitchFamily="18" charset="0"/>
                        </a:rPr>
                        <a:t>15000usres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tc>
                  <a:txBody>
                    <a:bodyPr/>
                    <a:lstStyle/>
                    <a:p>
                      <a:pPr marL="635">
                        <a:lnSpc>
                          <a:spcPct val="107000"/>
                        </a:lnSpc>
                        <a:spcAft>
                          <a:spcPts val="1000"/>
                        </a:spcAft>
                      </a:pPr>
                      <a:r>
                        <a:rPr lang="en-IN" sz="1600" dirty="0">
                          <a:effectLst/>
                          <a:latin typeface="Times New Roman" panose="02020603050405020304" pitchFamily="18" charset="0"/>
                          <a:cs typeface="Times New Roman" panose="02020603050405020304" pitchFamily="18" charset="0"/>
                        </a:rPr>
                        <a:t>Dec ,2023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35" marR="73025" marT="27940" marB="0"/>
                </a:tc>
                <a:extLst>
                  <a:ext uri="{0D108BD9-81ED-4DB2-BD59-A6C34878D82A}">
                    <a16:rowId xmlns:a16="http://schemas.microsoft.com/office/drawing/2014/main" val="4196984944"/>
                  </a:ext>
                </a:extLst>
              </a:tr>
            </a:tbl>
          </a:graphicData>
        </a:graphic>
      </p:graphicFrame>
      <p:sp>
        <p:nvSpPr>
          <p:cNvPr id="4" name="Rectangle 1">
            <a:extLst>
              <a:ext uri="{FF2B5EF4-FFF2-40B4-BE49-F238E27FC236}">
                <a16:creationId xmlns:a16="http://schemas.microsoft.com/office/drawing/2014/main" id="{A92EEF37-93CB-454B-9A32-D80E0C81D21E}"/>
              </a:ext>
            </a:extLst>
          </p:cNvPr>
          <p:cNvSpPr>
            <a:spLocks noChangeArrowheads="1"/>
          </p:cNvSpPr>
          <p:nvPr/>
        </p:nvSpPr>
        <p:spPr bwMode="auto">
          <a:xfrm>
            <a:off x="1967269" y="647705"/>
            <a:ext cx="11496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GOAL</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1142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F96063-FB12-4BD0-9E73-0CEDBE46D464}"/>
              </a:ext>
            </a:extLst>
          </p:cNvPr>
          <p:cNvSpPr txBox="1"/>
          <p:nvPr/>
        </p:nvSpPr>
        <p:spPr>
          <a:xfrm>
            <a:off x="457198" y="1382892"/>
            <a:ext cx="11122091" cy="3046988"/>
          </a:xfrm>
          <a:prstGeom prst="rect">
            <a:avLst/>
          </a:prstGeom>
          <a:noFill/>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CONCLUSION</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In this paper, we presented the design and implementation of a CIBIL score alerts with Job recommendation, with which mobile users can get SMS notification if they did not pay their loan amount. In particular, users can get an idea of loan repayment strategy by the Job recommended by the system. So that even the financially helpless people will have the solution for their financial problem. It helps to maintain the good CIBIL score records for the users.</a:t>
            </a:r>
          </a:p>
        </p:txBody>
      </p:sp>
    </p:spTree>
    <p:extLst>
      <p:ext uri="{BB962C8B-B14F-4D97-AF65-F5344CB8AC3E}">
        <p14:creationId xmlns:p14="http://schemas.microsoft.com/office/powerpoint/2010/main" val="1349241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7A9A1-BED9-474E-B7EF-BD911DAE21EA}"/>
              </a:ext>
            </a:extLst>
          </p:cNvPr>
          <p:cNvSpPr txBox="1"/>
          <p:nvPr/>
        </p:nvSpPr>
        <p:spPr>
          <a:xfrm>
            <a:off x="1064928" y="1982450"/>
            <a:ext cx="7993268" cy="1446550"/>
          </a:xfrm>
          <a:prstGeom prst="rect">
            <a:avLst/>
          </a:prstGeom>
          <a:noFill/>
        </p:spPr>
        <p:txBody>
          <a:bodyPr wrap="square" rtlCol="0">
            <a:spAutoFit/>
          </a:bodyPr>
          <a:lstStyle/>
          <a:p>
            <a:r>
              <a:rPr lang="en-US" sz="8800" dirty="0">
                <a:solidFill>
                  <a:schemeClr val="accent1">
                    <a:lumMod val="60000"/>
                    <a:lumOff val="40000"/>
                  </a:schemeClr>
                </a:solidFill>
                <a:latin typeface="Times New Roman" panose="02020603050405020304" pitchFamily="18" charset="0"/>
                <a:cs typeface="Times New Roman" panose="02020603050405020304" pitchFamily="18" charset="0"/>
              </a:rPr>
              <a:t>THANK YOU</a:t>
            </a:r>
            <a:endParaRPr lang="en-IN" sz="8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8DC595D-4A25-428A-B36C-F5A85E3C112E}"/>
              </a:ext>
            </a:extLst>
          </p:cNvPr>
          <p:cNvSpPr txBox="1"/>
          <p:nvPr/>
        </p:nvSpPr>
        <p:spPr>
          <a:xfrm>
            <a:off x="6188765" y="3750365"/>
            <a:ext cx="4211602" cy="1938992"/>
          </a:xfrm>
          <a:prstGeom prst="rect">
            <a:avLst/>
          </a:prstGeom>
          <a:noFill/>
        </p:spPr>
        <p:txBody>
          <a:bodyPr wrap="none" rtlCol="0">
            <a:spAutoFit/>
          </a:bodyPr>
          <a:lstStyle/>
          <a:p>
            <a:r>
              <a:rPr lang="en-IN" sz="4000" dirty="0">
                <a:latin typeface="Times New Roman" panose="02020603050405020304" pitchFamily="18" charset="0"/>
                <a:cs typeface="Times New Roman" panose="02020603050405020304" pitchFamily="18" charset="0"/>
              </a:rPr>
              <a:t>RA1911003010914</a:t>
            </a:r>
          </a:p>
          <a:p>
            <a:r>
              <a:rPr lang="en-IN" sz="4000" dirty="0">
                <a:latin typeface="Times New Roman" panose="02020603050405020304" pitchFamily="18" charset="0"/>
                <a:cs typeface="Times New Roman" panose="02020603050405020304" pitchFamily="18" charset="0"/>
              </a:rPr>
              <a:t>RA1911003010912</a:t>
            </a:r>
          </a:p>
          <a:p>
            <a:r>
              <a:rPr lang="en-IN" sz="4000" dirty="0">
                <a:latin typeface="Times New Roman" panose="02020603050405020304" pitchFamily="18" charset="0"/>
                <a:cs typeface="Times New Roman" panose="02020603050405020304" pitchFamily="18" charset="0"/>
              </a:rPr>
              <a:t>RA1911003010916</a:t>
            </a:r>
            <a:endParaRPr lang="en-US"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7CB04C-02FB-4FFD-9DE1-6AFE47E76A8E}"/>
              </a:ext>
            </a:extLst>
          </p:cNvPr>
          <p:cNvPicPr/>
          <p:nvPr/>
        </p:nvPicPr>
        <p:blipFill rotWithShape="1">
          <a:blip r:embed="rId2">
            <a:extLst>
              <a:ext uri="{28A0092B-C50C-407E-A947-70E740481C1C}">
                <a14:useLocalDpi xmlns:a14="http://schemas.microsoft.com/office/drawing/2010/main" val="0"/>
              </a:ext>
            </a:extLst>
          </a:blip>
          <a:srcRect t="18788" b="16970"/>
          <a:stretch/>
        </p:blipFill>
        <p:spPr bwMode="auto">
          <a:xfrm>
            <a:off x="9786839" y="530723"/>
            <a:ext cx="1828799" cy="9393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8593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CF1CEA-5442-4ECE-8198-505C7DDCAD5E}"/>
              </a:ext>
            </a:extLst>
          </p:cNvPr>
          <p:cNvSpPr txBox="1"/>
          <p:nvPr/>
        </p:nvSpPr>
        <p:spPr>
          <a:xfrm>
            <a:off x="2931212" y="2761861"/>
            <a:ext cx="10355580" cy="1107996"/>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REQUIREMENTS</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89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B16D4-9DAD-459D-8FE7-D163FEBAE13C}"/>
              </a:ext>
            </a:extLst>
          </p:cNvPr>
          <p:cNvSpPr txBox="1"/>
          <p:nvPr/>
        </p:nvSpPr>
        <p:spPr>
          <a:xfrm>
            <a:off x="422910" y="520182"/>
            <a:ext cx="11346180" cy="489364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SCOPE:</a:t>
            </a:r>
          </a:p>
          <a:p>
            <a:r>
              <a:rPr lang="en-US" sz="2400" dirty="0">
                <a:latin typeface="Times New Roman" panose="02020603050405020304" pitchFamily="18" charset="0"/>
                <a:cs typeface="Times New Roman" panose="02020603050405020304" pitchFamily="18" charset="0"/>
              </a:rPr>
              <a:t>    The scope is simply all the work that needs to be done in order to achieve a project's objectives. In other words, the scope involves the process of identifying and documenting specific project goals, outcomes, milestones, tasks, costs, and timeline dates specific to the project objectives.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IN SCOPE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Unlimited access-Get regular updates to your CIBIL Score &amp; Report.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Alerts-Get instant alerts whenever there are any changes in your credit profile!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OUT OF SCOPE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Sanctioning of Loan to the user</a:t>
            </a:r>
          </a:p>
          <a:p>
            <a:r>
              <a:rPr lang="en-US" sz="2400" dirty="0">
                <a:latin typeface="Times New Roman" panose="02020603050405020304" pitchFamily="18" charset="0"/>
                <a:cs typeface="Times New Roman" panose="02020603050405020304" pitchFamily="18" charset="0"/>
              </a:rPr>
              <a:t> •	Direct Payment of the Installments</a:t>
            </a:r>
          </a:p>
        </p:txBody>
      </p:sp>
    </p:spTree>
    <p:extLst>
      <p:ext uri="{BB962C8B-B14F-4D97-AF65-F5344CB8AC3E}">
        <p14:creationId xmlns:p14="http://schemas.microsoft.com/office/powerpoint/2010/main" val="39168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213DA-473E-4DAE-B8B3-7C1B0FEE0AAE}"/>
              </a:ext>
            </a:extLst>
          </p:cNvPr>
          <p:cNvSpPr txBox="1"/>
          <p:nvPr/>
        </p:nvSpPr>
        <p:spPr>
          <a:xfrm>
            <a:off x="289676" y="195943"/>
            <a:ext cx="11612647" cy="6001643"/>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FUNCTIONAL REQUIRMENTS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are the requirements that the end user specifically demands as basic facilities that the system should offer.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When the user enters the information, the system shall send an approval request..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system shall only allow managers to view customer banking data.</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NON-FUNCTIONAL REQUIREMENTS</a:t>
            </a:r>
          </a:p>
          <a:p>
            <a:r>
              <a:rPr lang="en-US" sz="2400" dirty="0">
                <a:latin typeface="Times New Roman" panose="02020603050405020304" pitchFamily="18" charset="0"/>
                <a:cs typeface="Times New Roman" panose="02020603050405020304" pitchFamily="18" charset="0"/>
              </a:rPr>
              <a:t>These are basically the quality constraints that the system must satisfy according to the project contract.</a:t>
            </a:r>
          </a:p>
          <a:p>
            <a:r>
              <a:rPr lang="en-US" sz="2400" dirty="0">
                <a:latin typeface="Times New Roman" panose="02020603050405020304" pitchFamily="18" charset="0"/>
                <a:cs typeface="Times New Roman" panose="02020603050405020304" pitchFamily="18" charset="0"/>
              </a:rPr>
              <a:t>They basically deal with issues like:</a:t>
            </a:r>
          </a:p>
          <a:p>
            <a:r>
              <a:rPr lang="en-US" sz="2400" dirty="0">
                <a:latin typeface="Times New Roman" panose="02020603050405020304" pitchFamily="18" charset="0"/>
                <a:cs typeface="Times New Roman" panose="02020603050405020304" pitchFamily="18" charset="0"/>
              </a:rPr>
              <a:t>	Portability	,Security	,Maintainability	,Reliability 	,Scalability	,</a:t>
            </a:r>
            <a:r>
              <a:rPr lang="en-US" sz="2400" dirty="0" err="1">
                <a:latin typeface="Times New Roman" panose="02020603050405020304" pitchFamily="18" charset="0"/>
                <a:cs typeface="Times New Roman" panose="02020603050405020304" pitchFamily="18" charset="0"/>
              </a:rPr>
              <a:t>Performanc,e</a:t>
            </a:r>
            <a:r>
              <a:rPr lang="en-US" sz="2400" dirty="0">
                <a:latin typeface="Times New Roman" panose="02020603050405020304" pitchFamily="18" charset="0"/>
                <a:cs typeface="Times New Roman" panose="02020603050405020304" pitchFamily="18" charset="0"/>
              </a:rPr>
              <a:t>	Reusability	,Flexibility</a:t>
            </a:r>
          </a:p>
          <a:p>
            <a:r>
              <a:rPr lang="en-US" sz="2400" dirty="0">
                <a:latin typeface="Times New Roman" panose="02020603050405020304" pitchFamily="18" charset="0"/>
                <a:cs typeface="Times New Roman" panose="02020603050405020304" pitchFamily="18" charset="0"/>
              </a:rPr>
              <a:t>•	Employees never allowed to update their salary information. Such attempt should be reported to the security administrator.</a:t>
            </a:r>
          </a:p>
          <a:p>
            <a:r>
              <a:rPr lang="en-US" sz="2400" dirty="0">
                <a:latin typeface="Times New Roman" panose="02020603050405020304" pitchFamily="18" charset="0"/>
                <a:cs typeface="Times New Roman" panose="02020603050405020304" pitchFamily="18" charset="0"/>
              </a:rPr>
              <a:t>•	Every unsuccessful attempt by a user to access an item of data shall be recorded on an audit trail.</a:t>
            </a:r>
          </a:p>
        </p:txBody>
      </p:sp>
    </p:spTree>
    <p:extLst>
      <p:ext uri="{BB962C8B-B14F-4D97-AF65-F5344CB8AC3E}">
        <p14:creationId xmlns:p14="http://schemas.microsoft.com/office/powerpoint/2010/main" val="104995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C5936-6B25-4E41-AA71-0327D4B91F06}"/>
              </a:ext>
            </a:extLst>
          </p:cNvPr>
          <p:cNvSpPr txBox="1"/>
          <p:nvPr/>
        </p:nvSpPr>
        <p:spPr>
          <a:xfrm>
            <a:off x="609600" y="206002"/>
            <a:ext cx="10692984" cy="671619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INFRASTRUCTU REQUIREMENTS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Hardware Requirements:- </a:t>
            </a:r>
          </a:p>
          <a:p>
            <a:r>
              <a:rPr lang="en-US" dirty="0">
                <a:latin typeface="Times New Roman" panose="02020603050405020304" pitchFamily="18" charset="0"/>
                <a:cs typeface="Times New Roman" panose="02020603050405020304" pitchFamily="18" charset="0"/>
              </a:rPr>
              <a:t>PROCESSOR	                        :           Intel Pentium IV 1.8 GHz</a:t>
            </a:r>
          </a:p>
          <a:p>
            <a:r>
              <a:rPr lang="en-US" dirty="0">
                <a:latin typeface="Times New Roman" panose="02020603050405020304" pitchFamily="18" charset="0"/>
                <a:cs typeface="Times New Roman" panose="02020603050405020304" pitchFamily="18" charset="0"/>
              </a:rPr>
              <a:t>MOTHERBOARD 		        :           Intel 915GVSR chipset board   </a:t>
            </a:r>
          </a:p>
          <a:p>
            <a:r>
              <a:rPr lang="en-US" dirty="0">
                <a:latin typeface="Times New Roman" panose="02020603050405020304" pitchFamily="18" charset="0"/>
                <a:cs typeface="Times New Roman" panose="02020603050405020304" pitchFamily="18" charset="0"/>
              </a:rPr>
              <a:t>RAM		                        :           1 GB DDR2 RAM</a:t>
            </a:r>
          </a:p>
          <a:p>
            <a:r>
              <a:rPr lang="en-US" dirty="0">
                <a:latin typeface="Times New Roman" panose="02020603050405020304" pitchFamily="18" charset="0"/>
                <a:cs typeface="Times New Roman" panose="02020603050405020304" pitchFamily="18" charset="0"/>
              </a:rPr>
              <a:t>HARD DISK DRIVE        	:           160 GB</a:t>
            </a:r>
          </a:p>
          <a:p>
            <a:r>
              <a:rPr lang="en-US" dirty="0">
                <a:latin typeface="Times New Roman" panose="02020603050405020304" pitchFamily="18" charset="0"/>
                <a:cs typeface="Times New Roman" panose="02020603050405020304" pitchFamily="18" charset="0"/>
              </a:rPr>
              <a:t>MONITOR			        :	    17” Color TFT Monitor</a:t>
            </a:r>
          </a:p>
          <a:p>
            <a:r>
              <a:rPr lang="en-US" dirty="0">
                <a:latin typeface="Times New Roman" panose="02020603050405020304" pitchFamily="18" charset="0"/>
                <a:cs typeface="Times New Roman" panose="02020603050405020304" pitchFamily="18" charset="0"/>
              </a:rPr>
              <a:t>KEYBOARD		                :           Multimedia Keyboard 108 Keys</a:t>
            </a:r>
          </a:p>
          <a:p>
            <a:r>
              <a:rPr lang="en-US" dirty="0">
                <a:latin typeface="Times New Roman" panose="02020603050405020304" pitchFamily="18" charset="0"/>
                <a:cs typeface="Times New Roman" panose="02020603050405020304" pitchFamily="18" charset="0"/>
              </a:rPr>
              <a:t>MOUSE			                :	     Logitech Optical Mouse </a:t>
            </a:r>
          </a:p>
          <a:p>
            <a:r>
              <a:rPr lang="en-US" dirty="0">
                <a:latin typeface="Times New Roman" panose="02020603050405020304" pitchFamily="18" charset="0"/>
                <a:cs typeface="Times New Roman" panose="02020603050405020304" pitchFamily="18" charset="0"/>
              </a:rPr>
              <a:t>PRINTER                               :             Multi functional printer</a:t>
            </a:r>
          </a:p>
          <a:p>
            <a:pPr algn="just">
              <a:lnSpc>
                <a:spcPct val="150000"/>
              </a:lnSpc>
              <a:spcAft>
                <a:spcPts val="6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Front End: HTML5, CSS3, Bootstrap</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Back End: PHP, MYSQL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Control End: Angular Java Script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Android Tools:</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xampp-win32-5.5.19-0-VC11  ,   Note Pad ++ , Star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Uml</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57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9617D4-624B-4648-97BE-4450087C4C4C}"/>
              </a:ext>
            </a:extLst>
          </p:cNvPr>
          <p:cNvSpPr txBox="1"/>
          <p:nvPr/>
        </p:nvSpPr>
        <p:spPr>
          <a:xfrm>
            <a:off x="4057338" y="2438533"/>
            <a:ext cx="4077324" cy="1200329"/>
          </a:xfrm>
          <a:prstGeom prst="rect">
            <a:avLst/>
          </a:prstGeom>
          <a:noFill/>
        </p:spPr>
        <p:txBody>
          <a:bodyPr wrap="square" rtlCol="0">
            <a:spAutoFit/>
          </a:bodyPr>
          <a:lstStyle/>
          <a:p>
            <a:r>
              <a:rPr lang="en-IN" sz="7200" dirty="0"/>
              <a:t>DESIGN </a:t>
            </a:r>
            <a:endParaRPr lang="en-US" sz="7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A31E7-E83A-4F29-9D88-1CE2127C967C}"/>
              </a:ext>
            </a:extLst>
          </p:cNvPr>
          <p:cNvSpPr txBox="1"/>
          <p:nvPr/>
        </p:nvSpPr>
        <p:spPr>
          <a:xfrm>
            <a:off x="849086" y="171450"/>
            <a:ext cx="10744200" cy="193899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DESIGN TECHNIQUE</a:t>
            </a:r>
          </a:p>
          <a:p>
            <a:r>
              <a:rPr lang="en-US" sz="2400" dirty="0">
                <a:latin typeface="Times New Roman" panose="02020603050405020304" pitchFamily="18" charset="0"/>
                <a:cs typeface="Times New Roman" panose="02020603050405020304" pitchFamily="18" charset="0"/>
              </a:rPr>
              <a:t>       We have </a:t>
            </a:r>
            <a:r>
              <a:rPr lang="en-US" sz="2400" dirty="0" err="1">
                <a:latin typeface="Times New Roman" panose="02020603050405020304" pitchFamily="18" charset="0"/>
                <a:cs typeface="Times New Roman" panose="02020603050405020304" pitchFamily="18" charset="0"/>
              </a:rPr>
              <a:t>choosen</a:t>
            </a:r>
            <a:r>
              <a:rPr lang="en-US" sz="2400" dirty="0">
                <a:latin typeface="Times New Roman" panose="02020603050405020304" pitchFamily="18" charset="0"/>
                <a:cs typeface="Times New Roman" panose="02020603050405020304" pitchFamily="18" charset="0"/>
              </a:rPr>
              <a:t> PROTOTYPE Model . This model works very good in the situation where the project’s requirements are not known in detail.  So it is an iterative  model which takes between user and developer.</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8F7066-DBA6-47E7-B893-272EEFB45C52}"/>
              </a:ext>
            </a:extLst>
          </p:cNvPr>
          <p:cNvPicPr>
            <a:picLocks noChangeAspect="1"/>
          </p:cNvPicPr>
          <p:nvPr/>
        </p:nvPicPr>
        <p:blipFill>
          <a:blip r:embed="rId2"/>
          <a:stretch>
            <a:fillRect/>
          </a:stretch>
        </p:blipFill>
        <p:spPr>
          <a:xfrm>
            <a:off x="1762125" y="1933730"/>
            <a:ext cx="8667750" cy="4485477"/>
          </a:xfrm>
          <a:prstGeom prst="rect">
            <a:avLst/>
          </a:prstGeom>
        </p:spPr>
      </p:pic>
    </p:spTree>
    <p:extLst>
      <p:ext uri="{BB962C8B-B14F-4D97-AF65-F5344CB8AC3E}">
        <p14:creationId xmlns:p14="http://schemas.microsoft.com/office/powerpoint/2010/main" val="60211901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218</TotalTime>
  <Words>1419</Words>
  <Application>Microsoft Office PowerPoint</Application>
  <PresentationFormat>Widescreen</PresentationFormat>
  <Paragraphs>265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Cambria</vt:lpstr>
      <vt:lpstr>Corbel</vt:lpstr>
      <vt:lpstr>Times New Roman</vt:lpstr>
      <vt:lpstr>Basis</vt:lpstr>
      <vt:lpstr>THE CIBIL SYSTEM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 Reddy</dc:creator>
  <cp:lastModifiedBy>yadlapalli chaitanya</cp:lastModifiedBy>
  <cp:revision>31</cp:revision>
  <dcterms:created xsi:type="dcterms:W3CDTF">2021-06-06T15:10:09Z</dcterms:created>
  <dcterms:modified xsi:type="dcterms:W3CDTF">2021-06-07T15:53:45Z</dcterms:modified>
</cp:coreProperties>
</file>