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8"/>
  </p:notesMasterIdLst>
  <p:handoutMasterIdLst>
    <p:handoutMasterId r:id="rId49"/>
  </p:handoutMasterIdLst>
  <p:sldIdLst>
    <p:sldId id="706" r:id="rId2"/>
    <p:sldId id="707" r:id="rId3"/>
    <p:sldId id="708" r:id="rId4"/>
    <p:sldId id="744" r:id="rId5"/>
    <p:sldId id="745" r:id="rId6"/>
    <p:sldId id="709" r:id="rId7"/>
    <p:sldId id="710" r:id="rId8"/>
    <p:sldId id="711" r:id="rId9"/>
    <p:sldId id="712" r:id="rId10"/>
    <p:sldId id="713" r:id="rId11"/>
    <p:sldId id="714" r:id="rId12"/>
    <p:sldId id="715" r:id="rId13"/>
    <p:sldId id="716" r:id="rId14"/>
    <p:sldId id="717" r:id="rId15"/>
    <p:sldId id="718" r:id="rId16"/>
    <p:sldId id="719" r:id="rId17"/>
    <p:sldId id="720" r:id="rId18"/>
    <p:sldId id="721" r:id="rId19"/>
    <p:sldId id="722" r:id="rId20"/>
    <p:sldId id="723" r:id="rId21"/>
    <p:sldId id="724" r:id="rId22"/>
    <p:sldId id="725" r:id="rId23"/>
    <p:sldId id="726" r:id="rId24"/>
    <p:sldId id="727" r:id="rId25"/>
    <p:sldId id="728" r:id="rId26"/>
    <p:sldId id="729" r:id="rId27"/>
    <p:sldId id="730" r:id="rId28"/>
    <p:sldId id="731" r:id="rId29"/>
    <p:sldId id="732" r:id="rId30"/>
    <p:sldId id="733" r:id="rId31"/>
    <p:sldId id="734" r:id="rId32"/>
    <p:sldId id="735" r:id="rId33"/>
    <p:sldId id="736" r:id="rId34"/>
    <p:sldId id="737" r:id="rId35"/>
    <p:sldId id="738" r:id="rId36"/>
    <p:sldId id="739" r:id="rId37"/>
    <p:sldId id="740" r:id="rId38"/>
    <p:sldId id="741" r:id="rId39"/>
    <p:sldId id="742" r:id="rId40"/>
    <p:sldId id="474" r:id="rId41"/>
    <p:sldId id="475" r:id="rId42"/>
    <p:sldId id="476" r:id="rId43"/>
    <p:sldId id="477" r:id="rId44"/>
    <p:sldId id="478" r:id="rId45"/>
    <p:sldId id="479" r:id="rId46"/>
    <p:sldId id="480"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SimHei" pitchFamily="49" charset="-122"/>
        <a:ea typeface="SimHei" pitchFamily="49" charset="-122"/>
        <a:cs typeface="+mn-cs"/>
      </a:defRPr>
    </a:lvl1pPr>
    <a:lvl2pPr marL="457200" algn="l" rtl="0" fontAlgn="base">
      <a:spcBef>
        <a:spcPct val="0"/>
      </a:spcBef>
      <a:spcAft>
        <a:spcPct val="0"/>
      </a:spcAft>
      <a:defRPr kern="1200">
        <a:solidFill>
          <a:schemeClr val="tx1"/>
        </a:solidFill>
        <a:latin typeface="SimHei" pitchFamily="49" charset="-122"/>
        <a:ea typeface="SimHei" pitchFamily="49" charset="-122"/>
        <a:cs typeface="+mn-cs"/>
      </a:defRPr>
    </a:lvl2pPr>
    <a:lvl3pPr marL="914400" algn="l" rtl="0" fontAlgn="base">
      <a:spcBef>
        <a:spcPct val="0"/>
      </a:spcBef>
      <a:spcAft>
        <a:spcPct val="0"/>
      </a:spcAft>
      <a:defRPr kern="1200">
        <a:solidFill>
          <a:schemeClr val="tx1"/>
        </a:solidFill>
        <a:latin typeface="SimHei" pitchFamily="49" charset="-122"/>
        <a:ea typeface="SimHei" pitchFamily="49" charset="-122"/>
        <a:cs typeface="+mn-cs"/>
      </a:defRPr>
    </a:lvl3pPr>
    <a:lvl4pPr marL="1371600" algn="l" rtl="0" fontAlgn="base">
      <a:spcBef>
        <a:spcPct val="0"/>
      </a:spcBef>
      <a:spcAft>
        <a:spcPct val="0"/>
      </a:spcAft>
      <a:defRPr kern="1200">
        <a:solidFill>
          <a:schemeClr val="tx1"/>
        </a:solidFill>
        <a:latin typeface="SimHei" pitchFamily="49" charset="-122"/>
        <a:ea typeface="SimHei" pitchFamily="49" charset="-122"/>
        <a:cs typeface="+mn-cs"/>
      </a:defRPr>
    </a:lvl4pPr>
    <a:lvl5pPr marL="1828800" algn="l" rtl="0" fontAlgn="base">
      <a:spcBef>
        <a:spcPct val="0"/>
      </a:spcBef>
      <a:spcAft>
        <a:spcPct val="0"/>
      </a:spcAft>
      <a:defRPr kern="1200">
        <a:solidFill>
          <a:schemeClr val="tx1"/>
        </a:solidFill>
        <a:latin typeface="SimHei" pitchFamily="49" charset="-122"/>
        <a:ea typeface="SimHei" pitchFamily="49" charset="-122"/>
        <a:cs typeface="+mn-cs"/>
      </a:defRPr>
    </a:lvl5pPr>
    <a:lvl6pPr marL="2286000" algn="l" defTabSz="914400" rtl="0" eaLnBrk="1" latinLnBrk="0" hangingPunct="1">
      <a:defRPr kern="1200">
        <a:solidFill>
          <a:schemeClr val="tx1"/>
        </a:solidFill>
        <a:latin typeface="SimHei" pitchFamily="49" charset="-122"/>
        <a:ea typeface="SimHei" pitchFamily="49" charset="-122"/>
        <a:cs typeface="+mn-cs"/>
      </a:defRPr>
    </a:lvl6pPr>
    <a:lvl7pPr marL="2743200" algn="l" defTabSz="914400" rtl="0" eaLnBrk="1" latinLnBrk="0" hangingPunct="1">
      <a:defRPr kern="1200">
        <a:solidFill>
          <a:schemeClr val="tx1"/>
        </a:solidFill>
        <a:latin typeface="SimHei" pitchFamily="49" charset="-122"/>
        <a:ea typeface="SimHei" pitchFamily="49" charset="-122"/>
        <a:cs typeface="+mn-cs"/>
      </a:defRPr>
    </a:lvl7pPr>
    <a:lvl8pPr marL="3200400" algn="l" defTabSz="914400" rtl="0" eaLnBrk="1" latinLnBrk="0" hangingPunct="1">
      <a:defRPr kern="1200">
        <a:solidFill>
          <a:schemeClr val="tx1"/>
        </a:solidFill>
        <a:latin typeface="SimHei" pitchFamily="49" charset="-122"/>
        <a:ea typeface="SimHei" pitchFamily="49" charset="-122"/>
        <a:cs typeface="+mn-cs"/>
      </a:defRPr>
    </a:lvl8pPr>
    <a:lvl9pPr marL="3657600" algn="l" defTabSz="914400" rtl="0" eaLnBrk="1" latinLnBrk="0" hangingPunct="1">
      <a:defRPr kern="1200">
        <a:solidFill>
          <a:schemeClr val="tx1"/>
        </a:solidFill>
        <a:latin typeface="SimHei" pitchFamily="49" charset="-122"/>
        <a:ea typeface="SimHei" pitchFamily="49" charset="-122"/>
        <a:cs typeface="+mn-cs"/>
      </a:defRPr>
    </a:lvl9pPr>
  </p:defaultTextStyle>
  <p:extLst>
    <p:ext uri="{EFAFB233-063F-42B5-8137-9DF3F51BA10A}">
      <p15:sldGuideLst xmlns:p15="http://schemas.microsoft.com/office/powerpoint/2012/main">
        <p15:guide id="1" orient="horz" pos="21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E815B"/>
    <a:srgbClr val="006600"/>
    <a:srgbClr val="009900"/>
    <a:srgbClr val="DDDDDD"/>
    <a:srgbClr val="C0C0C0"/>
    <a:srgbClr val="EAEAEA"/>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93741" autoAdjust="0"/>
  </p:normalViewPr>
  <p:slideViewPr>
    <p:cSldViewPr>
      <p:cViewPr varScale="1">
        <p:scale>
          <a:sx n="62" d="100"/>
          <a:sy n="62" d="100"/>
        </p:scale>
        <p:origin x="1740" y="44"/>
      </p:cViewPr>
      <p:guideLst>
        <p:guide orient="horz" pos="2120"/>
        <p:guide pos="2880"/>
      </p:guideLst>
    </p:cSldViewPr>
  </p:slideViewPr>
  <p:outlineViewPr>
    <p:cViewPr>
      <p:scale>
        <a:sx n="33" d="100"/>
        <a:sy n="33" d="100"/>
      </p:scale>
      <p:origin x="0" y="341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D719C7B-66F0-4C0A-9038-AE30D811E2D0}" type="datetimeFigureOut">
              <a:rPr lang="en-US"/>
              <a:pPr>
                <a:defRPr/>
              </a:pPr>
              <a:t>3/22/2024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9164CBF-B36E-4494-BABA-3CA7896AC55D}" type="slidenum">
              <a:rPr lang="en-IN"/>
              <a:pPr>
                <a:defRPr/>
              </a:pPr>
              <a:t>‹#›</a:t>
            </a:fld>
            <a:endParaRPr lang="en-IN"/>
          </a:p>
        </p:txBody>
      </p:sp>
    </p:spTree>
    <p:extLst>
      <p:ext uri="{BB962C8B-B14F-4D97-AF65-F5344CB8AC3E}">
        <p14:creationId xmlns:p14="http://schemas.microsoft.com/office/powerpoint/2010/main" val="29138519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C628A90-EE6C-4EA1-8062-C417C4317485}" type="datetimeFigureOut">
              <a:rPr lang="en-US"/>
              <a:pPr>
                <a:defRPr/>
              </a:pPr>
              <a:t>3/22/2024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13E4EFD-C04B-46B6-B625-6C651237FC14}" type="slidenum">
              <a:rPr lang="en-IN"/>
              <a:pPr>
                <a:defRPr/>
              </a:pPr>
              <a:t>‹#›</a:t>
            </a:fld>
            <a:endParaRPr lang="en-IN"/>
          </a:p>
        </p:txBody>
      </p:sp>
    </p:spTree>
    <p:extLst>
      <p:ext uri="{BB962C8B-B14F-4D97-AF65-F5344CB8AC3E}">
        <p14:creationId xmlns:p14="http://schemas.microsoft.com/office/powerpoint/2010/main" val="335446265"/>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miter lim="800000"/>
            <a:headEnd/>
            <a:tailEnd/>
          </a:ln>
        </p:spPr>
        <p:txBody>
          <a:bodyPr/>
          <a:lstStyle/>
          <a:p>
            <a:fld id="{F9297EA1-B9C6-4497-B1EB-65B6DF6366E9}" type="slidenum">
              <a:rPr lang="zh-CN" altLang="en-GB" smtClean="0"/>
              <a:pPr/>
              <a:t>1</a:t>
            </a:fld>
            <a:endParaRPr lang="en-GB" altLang="zh-CN"/>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r>
              <a:rPr lang="en-GB" altLang="zh-CN">
                <a:latin typeface="Times New Roman" pitchFamily="18" charset="0"/>
              </a:rPr>
              <a:t>Copy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miter lim="800000"/>
            <a:headEnd/>
            <a:tailEnd/>
          </a:ln>
        </p:spPr>
        <p:txBody>
          <a:bodyPr/>
          <a:lstStyle/>
          <a:p>
            <a:fld id="{10ECA0F3-5334-465F-8A69-77A94DAD92EB}" type="slidenum">
              <a:rPr lang="zh-CN" altLang="en-GB" smtClean="0"/>
              <a:pPr/>
              <a:t>10</a:t>
            </a:fld>
            <a:endParaRPr lang="en-GB" altLang="zh-CN"/>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p:spPr>
        <p:txBody>
          <a:bodyPr/>
          <a:lstStyle/>
          <a:p>
            <a:r>
              <a:rPr lang="en-GB" altLang="zh-CN">
                <a:latin typeface="Times New Roman" pitchFamily="18" charset="0"/>
              </a:rPr>
              <a:t>To complete 1NF we need to create  the relationship between the tables -</a:t>
            </a:r>
          </a:p>
          <a:p>
            <a:pPr>
              <a:lnSpc>
                <a:spcPct val="60000"/>
              </a:lnSpc>
            </a:pPr>
            <a:r>
              <a:rPr lang="en-GB" altLang="zh-CN">
                <a:latin typeface="Times New Roman" pitchFamily="18" charset="0"/>
              </a:rPr>
              <a:t>this is achieved by repeating the Order No. field in each table.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miter lim="800000"/>
            <a:headEnd/>
            <a:tailEnd/>
          </a:ln>
        </p:spPr>
        <p:txBody>
          <a:bodyPr/>
          <a:lstStyle/>
          <a:p>
            <a:fld id="{752CCCD0-478A-4B55-A523-477AD465649F}" type="slidenum">
              <a:rPr lang="zh-CN" altLang="en-GB" smtClean="0"/>
              <a:pPr/>
              <a:t>11</a:t>
            </a:fld>
            <a:endParaRPr lang="en-GB" altLang="zh-CN"/>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r>
              <a:rPr lang="en-GB" altLang="zh-CN">
                <a:latin typeface="Times New Roman" pitchFamily="18" charset="0"/>
              </a:rPr>
              <a:t>Assign primary key to each table</a:t>
            </a:r>
          </a:p>
          <a:p>
            <a:endParaRPr lang="en-GB" altLang="zh-CN">
              <a:latin typeface="Times New Roman" pitchFamily="18" charset="0"/>
            </a:endParaRPr>
          </a:p>
          <a:p>
            <a:r>
              <a:rPr lang="en-GB" altLang="zh-CN">
                <a:latin typeface="Times New Roman" pitchFamily="18" charset="0"/>
              </a:rPr>
              <a:t>Orders - Order No uniquely identifies each record.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miter lim="800000"/>
            <a:headEnd/>
            <a:tailEnd/>
          </a:ln>
        </p:spPr>
        <p:txBody>
          <a:bodyPr/>
          <a:lstStyle/>
          <a:p>
            <a:fld id="{AD0FDDB2-20C0-4D8D-89D8-69BBF17B1782}" type="slidenum">
              <a:rPr lang="zh-CN" altLang="en-GB" smtClean="0"/>
              <a:pPr/>
              <a:t>12</a:t>
            </a:fld>
            <a:endParaRPr lang="en-GB" altLang="zh-CN"/>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p:spPr>
        <p:txBody>
          <a:bodyPr/>
          <a:lstStyle/>
          <a:p>
            <a:r>
              <a:rPr lang="en-GB" altLang="zh-CN">
                <a:latin typeface="Times New Roman" pitchFamily="18" charset="0"/>
              </a:rPr>
              <a:t>Items purchased - no one attribute can be used to uniquely identify a single record.</a:t>
            </a:r>
          </a:p>
          <a:p>
            <a:endParaRPr lang="en-GB" altLang="zh-CN">
              <a:latin typeface="Times New Roman" pitchFamily="18" charset="0"/>
            </a:endParaRPr>
          </a:p>
          <a:p>
            <a:r>
              <a:rPr lang="en-GB" altLang="zh-CN">
                <a:latin typeface="Times New Roman" pitchFamily="18" charset="0"/>
              </a:rPr>
              <a:t>If we choose Order No. there is no unique association</a:t>
            </a:r>
          </a:p>
          <a:p>
            <a:r>
              <a:rPr lang="en-GB" altLang="zh-CN">
                <a:latin typeface="Times New Roman" pitchFamily="18" charset="0"/>
              </a:rPr>
              <a:t>If we choose Item. there is no unique association etc</a:t>
            </a:r>
          </a:p>
          <a:p>
            <a:endParaRPr lang="en-GB" altLang="zh-CN">
              <a:latin typeface="Times New Roman" pitchFamily="18" charset="0"/>
            </a:endParaRPr>
          </a:p>
          <a:p>
            <a:r>
              <a:rPr lang="en-GB" altLang="zh-CN">
                <a:latin typeface="Times New Roman" pitchFamily="18" charset="0"/>
              </a:rPr>
              <a:t>We must therefore create a </a:t>
            </a:r>
            <a:r>
              <a:rPr lang="en-GB" altLang="zh-CN" i="1">
                <a:latin typeface="Times New Roman" pitchFamily="18" charset="0"/>
              </a:rPr>
              <a:t>CONCATENATED KEY </a:t>
            </a:r>
            <a:r>
              <a:rPr lang="en-GB" altLang="zh-CN">
                <a:latin typeface="Times New Roman" pitchFamily="18" charset="0"/>
              </a:rPr>
              <a:t>- so what do we need to find each record in the entity?</a:t>
            </a:r>
          </a:p>
          <a:p>
            <a:endParaRPr lang="en-GB" altLang="zh-CN">
              <a:latin typeface="Times New Roman" pitchFamily="18" charset="0"/>
            </a:endParaRPr>
          </a:p>
          <a:p>
            <a:r>
              <a:rPr lang="en-GB" altLang="zh-CN">
                <a:latin typeface="Times New Roman" pitchFamily="18" charset="0"/>
              </a:rPr>
              <a:t>We can use </a:t>
            </a:r>
            <a:r>
              <a:rPr lang="en-GB" altLang="zh-CN" b="1">
                <a:latin typeface="Times New Roman" pitchFamily="18" charset="0"/>
              </a:rPr>
              <a:t>Order No.</a:t>
            </a:r>
            <a:r>
              <a:rPr lang="en-GB" altLang="zh-CN">
                <a:latin typeface="Times New Roman" pitchFamily="18" charset="0"/>
              </a:rPr>
              <a:t> AND </a:t>
            </a:r>
            <a:r>
              <a:rPr lang="en-GB" altLang="zh-CN" b="1">
                <a:latin typeface="Times New Roman" pitchFamily="18" charset="0"/>
              </a:rPr>
              <a:t>Item</a:t>
            </a:r>
            <a:r>
              <a:rPr lang="en-GB" altLang="zh-CN">
                <a:latin typeface="Times New Roman" pitchFamily="18" charset="0"/>
              </a:rPr>
              <a:t> to uniquely identify each record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miter lim="800000"/>
            <a:headEnd/>
            <a:tailEnd/>
          </a:ln>
        </p:spPr>
        <p:txBody>
          <a:bodyPr/>
          <a:lstStyle/>
          <a:p>
            <a:fld id="{5663492A-1C90-4F2F-AE50-1F318B51583A}" type="slidenum">
              <a:rPr lang="zh-CN" altLang="en-GB" smtClean="0"/>
              <a:pPr/>
              <a:t>13</a:t>
            </a:fld>
            <a:endParaRPr lang="en-GB" altLang="zh-CN"/>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r>
              <a:rPr lang="en-GB" altLang="zh-CN">
                <a:latin typeface="Times New Roman" pitchFamily="18" charset="0"/>
              </a:rPr>
              <a:t>Tables in 1NF</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miter lim="800000"/>
            <a:headEnd/>
            <a:tailEnd/>
          </a:ln>
        </p:spPr>
        <p:txBody>
          <a:bodyPr/>
          <a:lstStyle/>
          <a:p>
            <a:fld id="{DB7AD3CE-C6D1-4A67-8C26-C4A8F0634948}" type="slidenum">
              <a:rPr lang="zh-CN" altLang="en-GB" smtClean="0"/>
              <a:pPr/>
              <a:t>14</a:t>
            </a:fld>
            <a:endParaRPr lang="en-GB" altLang="zh-CN"/>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r>
              <a:rPr lang="en-GB" altLang="zh-CN">
                <a:latin typeface="Times New Roman" pitchFamily="18" charset="0"/>
              </a:rPr>
              <a:t>Tables in 1NF</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miter lim="800000"/>
            <a:headEnd/>
            <a:tailEnd/>
          </a:ln>
        </p:spPr>
        <p:txBody>
          <a:bodyPr/>
          <a:lstStyle/>
          <a:p>
            <a:fld id="{A0B85BD5-F8BF-4F29-85EF-F83E7BD55DB8}" type="slidenum">
              <a:rPr lang="zh-CN" altLang="en-GB" smtClean="0"/>
              <a:pPr/>
              <a:t>15</a:t>
            </a:fld>
            <a:endParaRPr lang="en-GB" altLang="zh-CN"/>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r>
              <a:rPr lang="en-GB" altLang="zh-CN">
                <a:latin typeface="Times New Roman" pitchFamily="18" charset="0"/>
              </a:rPr>
              <a:t>Copy by stage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miter lim="800000"/>
            <a:headEnd/>
            <a:tailEnd/>
          </a:ln>
        </p:spPr>
        <p:txBody>
          <a:bodyPr/>
          <a:lstStyle/>
          <a:p>
            <a:fld id="{FDD3C4A4-E3F4-4F84-ABFC-58D54D8E0DFF}" type="slidenum">
              <a:rPr lang="zh-CN" altLang="en-GB" smtClean="0"/>
              <a:pPr/>
              <a:t>16</a:t>
            </a:fld>
            <a:endParaRPr lang="en-GB" altLang="zh-CN"/>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p:spPr>
        <p:txBody>
          <a:bodyPr/>
          <a:lstStyle/>
          <a:p>
            <a:r>
              <a:rPr lang="en-GB" altLang="zh-CN">
                <a:latin typeface="Times New Roman" pitchFamily="18" charset="0"/>
              </a:rPr>
              <a:t>Copy by stage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miter lim="800000"/>
            <a:headEnd/>
            <a:tailEnd/>
          </a:ln>
        </p:spPr>
        <p:txBody>
          <a:bodyPr/>
          <a:lstStyle/>
          <a:p>
            <a:fld id="{07D11C75-B768-434A-8AA3-5177B8E2D78C}" type="slidenum">
              <a:rPr lang="zh-CN" altLang="en-GB" smtClean="0"/>
              <a:pPr/>
              <a:t>17</a:t>
            </a:fld>
            <a:endParaRPr lang="en-GB" altLang="zh-CN"/>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r>
              <a:rPr lang="en-GB" altLang="zh-CN">
                <a:latin typeface="Times New Roman" pitchFamily="18" charset="0"/>
              </a:rPr>
              <a:t>Tables in 1NF</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miter lim="800000"/>
            <a:headEnd/>
            <a:tailEnd/>
          </a:ln>
        </p:spPr>
        <p:txBody>
          <a:bodyPr/>
          <a:lstStyle/>
          <a:p>
            <a:fld id="{BE788B92-087C-4EB3-BBA7-25D813553BEF}" type="slidenum">
              <a:rPr lang="zh-CN" altLang="en-GB" smtClean="0"/>
              <a:pPr/>
              <a:t>18</a:t>
            </a:fld>
            <a:endParaRPr lang="en-GB" altLang="zh-CN"/>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r>
              <a:rPr lang="en-GB" altLang="zh-CN">
                <a:latin typeface="Times New Roman" pitchFamily="18" charset="0"/>
              </a:rPr>
              <a:t>Assign primary key to each table</a:t>
            </a:r>
          </a:p>
          <a:p>
            <a:endParaRPr lang="en-GB" altLang="zh-CN">
              <a:latin typeface="Times New Roman" pitchFamily="18" charset="0"/>
            </a:endParaRPr>
          </a:p>
          <a:p>
            <a:r>
              <a:rPr lang="en-GB" altLang="zh-CN">
                <a:latin typeface="Times New Roman" pitchFamily="18" charset="0"/>
              </a:rPr>
              <a:t>Orders - Order No uniquely identifies each record.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miter lim="800000"/>
            <a:headEnd/>
            <a:tailEnd/>
          </a:ln>
        </p:spPr>
        <p:txBody>
          <a:bodyPr/>
          <a:lstStyle/>
          <a:p>
            <a:fld id="{7405E0ED-A4D8-4249-AE4E-C25605C4C4ED}" type="slidenum">
              <a:rPr lang="zh-CN" altLang="en-GB" smtClean="0"/>
              <a:pPr/>
              <a:t>19</a:t>
            </a:fld>
            <a:endParaRPr lang="en-GB" altLang="zh-CN"/>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r>
              <a:rPr lang="en-GB" altLang="zh-CN">
                <a:latin typeface="Times New Roman" pitchFamily="18" charset="0"/>
              </a:rPr>
              <a:t>Items purchased - no one attribute can be used to uniquely identify a single record.</a:t>
            </a:r>
          </a:p>
          <a:p>
            <a:endParaRPr lang="en-GB" altLang="zh-CN">
              <a:latin typeface="Times New Roman" pitchFamily="18" charset="0"/>
            </a:endParaRPr>
          </a:p>
          <a:p>
            <a:r>
              <a:rPr lang="en-GB" altLang="zh-CN">
                <a:latin typeface="Times New Roman" pitchFamily="18" charset="0"/>
              </a:rPr>
              <a:t>If we choose Order No. there is no unique association</a:t>
            </a:r>
          </a:p>
          <a:p>
            <a:r>
              <a:rPr lang="en-GB" altLang="zh-CN">
                <a:latin typeface="Times New Roman" pitchFamily="18" charset="0"/>
              </a:rPr>
              <a:t>If we choose Item. there is no unique association etc</a:t>
            </a:r>
          </a:p>
          <a:p>
            <a:endParaRPr lang="en-GB" altLang="zh-CN">
              <a:latin typeface="Times New Roman" pitchFamily="18" charset="0"/>
            </a:endParaRPr>
          </a:p>
          <a:p>
            <a:r>
              <a:rPr lang="en-GB" altLang="zh-CN">
                <a:latin typeface="Times New Roman" pitchFamily="18" charset="0"/>
              </a:rPr>
              <a:t>We must therefore create a </a:t>
            </a:r>
            <a:r>
              <a:rPr lang="en-GB" altLang="zh-CN" i="1">
                <a:latin typeface="Times New Roman" pitchFamily="18" charset="0"/>
              </a:rPr>
              <a:t>CONCATENATED KEY </a:t>
            </a:r>
            <a:r>
              <a:rPr lang="en-GB" altLang="zh-CN">
                <a:latin typeface="Times New Roman" pitchFamily="18" charset="0"/>
              </a:rPr>
              <a:t>- so what do we need to find each record in the entity?</a:t>
            </a:r>
          </a:p>
          <a:p>
            <a:endParaRPr lang="en-GB" altLang="zh-CN">
              <a:latin typeface="Times New Roman" pitchFamily="18" charset="0"/>
            </a:endParaRPr>
          </a:p>
          <a:p>
            <a:r>
              <a:rPr lang="en-GB" altLang="zh-CN">
                <a:latin typeface="Times New Roman" pitchFamily="18" charset="0"/>
              </a:rPr>
              <a:t>We can use </a:t>
            </a:r>
            <a:r>
              <a:rPr lang="en-GB" altLang="zh-CN" b="1">
                <a:latin typeface="Times New Roman" pitchFamily="18" charset="0"/>
              </a:rPr>
              <a:t>Order No.</a:t>
            </a:r>
            <a:r>
              <a:rPr lang="en-GB" altLang="zh-CN">
                <a:latin typeface="Times New Roman" pitchFamily="18" charset="0"/>
              </a:rPr>
              <a:t> AND </a:t>
            </a:r>
            <a:r>
              <a:rPr lang="en-GB" altLang="zh-CN" b="1">
                <a:latin typeface="Times New Roman" pitchFamily="18" charset="0"/>
              </a:rPr>
              <a:t>Item</a:t>
            </a:r>
            <a:r>
              <a:rPr lang="en-GB" altLang="zh-CN">
                <a:latin typeface="Times New Roman" pitchFamily="18" charset="0"/>
              </a:rPr>
              <a:t> to uniquely identify each record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miter lim="800000"/>
            <a:headEnd/>
            <a:tailEnd/>
          </a:ln>
        </p:spPr>
        <p:txBody>
          <a:bodyPr/>
          <a:lstStyle/>
          <a:p>
            <a:fld id="{18F19EBA-FE9F-4CBC-86B0-569F58321F77}" type="slidenum">
              <a:rPr lang="zh-CN" altLang="en-GB" smtClean="0"/>
              <a:pPr/>
              <a:t>2</a:t>
            </a:fld>
            <a:endParaRPr lang="en-GB" altLang="zh-CN"/>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r>
              <a:rPr lang="en-GB" altLang="zh-CN">
                <a:latin typeface="Times New Roman" pitchFamily="18" charset="0"/>
              </a:rPr>
              <a:t>Copy by stage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miter lim="800000"/>
            <a:headEnd/>
            <a:tailEnd/>
          </a:ln>
        </p:spPr>
        <p:txBody>
          <a:bodyPr/>
          <a:lstStyle/>
          <a:p>
            <a:fld id="{6CBAB313-6F1E-42AB-8D2F-B0A6BC75C568}" type="slidenum">
              <a:rPr lang="zh-CN" altLang="en-GB" smtClean="0"/>
              <a:pPr/>
              <a:t>20</a:t>
            </a:fld>
            <a:endParaRPr lang="en-GB" altLang="zh-CN"/>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p:spPr>
        <p:txBody>
          <a:bodyPr/>
          <a:lstStyle/>
          <a:p>
            <a:r>
              <a:rPr lang="en-GB" altLang="zh-CN">
                <a:latin typeface="Times New Roman" pitchFamily="18" charset="0"/>
              </a:rPr>
              <a:t>Items purchased - no one attribute can be used to uniquely identify a single record.</a:t>
            </a:r>
          </a:p>
          <a:p>
            <a:endParaRPr lang="en-GB" altLang="zh-CN">
              <a:latin typeface="Times New Roman" pitchFamily="18" charset="0"/>
            </a:endParaRPr>
          </a:p>
          <a:p>
            <a:r>
              <a:rPr lang="en-GB" altLang="zh-CN">
                <a:latin typeface="Times New Roman" pitchFamily="18" charset="0"/>
              </a:rPr>
              <a:t>If we choose Order No. there is no unique association</a:t>
            </a:r>
          </a:p>
          <a:p>
            <a:r>
              <a:rPr lang="en-GB" altLang="zh-CN">
                <a:latin typeface="Times New Roman" pitchFamily="18" charset="0"/>
              </a:rPr>
              <a:t>If we choose Item. there is no unique association etc</a:t>
            </a:r>
          </a:p>
          <a:p>
            <a:endParaRPr lang="en-GB" altLang="zh-CN">
              <a:latin typeface="Times New Roman" pitchFamily="18" charset="0"/>
            </a:endParaRPr>
          </a:p>
          <a:p>
            <a:r>
              <a:rPr lang="en-GB" altLang="zh-CN">
                <a:latin typeface="Times New Roman" pitchFamily="18" charset="0"/>
              </a:rPr>
              <a:t>We must therefore create a </a:t>
            </a:r>
            <a:r>
              <a:rPr lang="en-GB" altLang="zh-CN" i="1">
                <a:latin typeface="Times New Roman" pitchFamily="18" charset="0"/>
              </a:rPr>
              <a:t>CONCATENATED KEY </a:t>
            </a:r>
            <a:r>
              <a:rPr lang="en-GB" altLang="zh-CN">
                <a:latin typeface="Times New Roman" pitchFamily="18" charset="0"/>
              </a:rPr>
              <a:t>- so what do we need to find each record in the entity?</a:t>
            </a:r>
          </a:p>
          <a:p>
            <a:endParaRPr lang="en-GB" altLang="zh-CN">
              <a:latin typeface="Times New Roman" pitchFamily="18" charset="0"/>
            </a:endParaRPr>
          </a:p>
          <a:p>
            <a:r>
              <a:rPr lang="en-GB" altLang="zh-CN">
                <a:latin typeface="Times New Roman" pitchFamily="18" charset="0"/>
              </a:rPr>
              <a:t>We can use </a:t>
            </a:r>
            <a:r>
              <a:rPr lang="en-GB" altLang="zh-CN" b="1">
                <a:latin typeface="Times New Roman" pitchFamily="18" charset="0"/>
              </a:rPr>
              <a:t>Order No.</a:t>
            </a:r>
            <a:r>
              <a:rPr lang="en-GB" altLang="zh-CN">
                <a:latin typeface="Times New Roman" pitchFamily="18" charset="0"/>
              </a:rPr>
              <a:t> AND </a:t>
            </a:r>
            <a:r>
              <a:rPr lang="en-GB" altLang="zh-CN" b="1">
                <a:latin typeface="Times New Roman" pitchFamily="18" charset="0"/>
              </a:rPr>
              <a:t>Item</a:t>
            </a:r>
            <a:r>
              <a:rPr lang="en-GB" altLang="zh-CN">
                <a:latin typeface="Times New Roman" pitchFamily="18" charset="0"/>
              </a:rPr>
              <a:t> to uniquely identify each record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miter lim="800000"/>
            <a:headEnd/>
            <a:tailEnd/>
          </a:ln>
        </p:spPr>
        <p:txBody>
          <a:bodyPr/>
          <a:lstStyle/>
          <a:p>
            <a:fld id="{A70CF5F9-A856-49BC-ADA4-36F4B0C2A28D}" type="slidenum">
              <a:rPr lang="zh-CN" altLang="en-GB" smtClean="0"/>
              <a:pPr/>
              <a:t>21</a:t>
            </a:fld>
            <a:endParaRPr lang="en-GB" altLang="zh-CN"/>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r>
              <a:rPr lang="en-GB" altLang="zh-CN">
                <a:latin typeface="Times New Roman" pitchFamily="18" charset="0"/>
              </a:rPr>
              <a:t>Items purchased - no one attribute can be used to uniquely identify a single record.</a:t>
            </a:r>
          </a:p>
          <a:p>
            <a:endParaRPr lang="en-GB" altLang="zh-CN">
              <a:latin typeface="Times New Roman" pitchFamily="18" charset="0"/>
            </a:endParaRPr>
          </a:p>
          <a:p>
            <a:r>
              <a:rPr lang="en-GB" altLang="zh-CN">
                <a:latin typeface="Times New Roman" pitchFamily="18" charset="0"/>
              </a:rPr>
              <a:t>If we choose Order No. there is no unique association</a:t>
            </a:r>
          </a:p>
          <a:p>
            <a:r>
              <a:rPr lang="en-GB" altLang="zh-CN">
                <a:latin typeface="Times New Roman" pitchFamily="18" charset="0"/>
              </a:rPr>
              <a:t>If we choose Item. there is no unique association etc</a:t>
            </a:r>
          </a:p>
          <a:p>
            <a:endParaRPr lang="en-GB" altLang="zh-CN">
              <a:latin typeface="Times New Roman" pitchFamily="18" charset="0"/>
            </a:endParaRPr>
          </a:p>
          <a:p>
            <a:r>
              <a:rPr lang="en-GB" altLang="zh-CN">
                <a:latin typeface="Times New Roman" pitchFamily="18" charset="0"/>
              </a:rPr>
              <a:t>We must therefore create a </a:t>
            </a:r>
            <a:r>
              <a:rPr lang="en-GB" altLang="zh-CN" i="1">
                <a:latin typeface="Times New Roman" pitchFamily="18" charset="0"/>
              </a:rPr>
              <a:t>CONCATENATED KEY </a:t>
            </a:r>
            <a:r>
              <a:rPr lang="en-GB" altLang="zh-CN">
                <a:latin typeface="Times New Roman" pitchFamily="18" charset="0"/>
              </a:rPr>
              <a:t>- so what do we need to find each record in the entity?</a:t>
            </a:r>
          </a:p>
          <a:p>
            <a:endParaRPr lang="en-GB" altLang="zh-CN">
              <a:latin typeface="Times New Roman" pitchFamily="18" charset="0"/>
            </a:endParaRPr>
          </a:p>
          <a:p>
            <a:r>
              <a:rPr lang="en-GB" altLang="zh-CN">
                <a:latin typeface="Times New Roman" pitchFamily="18" charset="0"/>
              </a:rPr>
              <a:t>We can use </a:t>
            </a:r>
            <a:r>
              <a:rPr lang="en-GB" altLang="zh-CN" b="1">
                <a:latin typeface="Times New Roman" pitchFamily="18" charset="0"/>
              </a:rPr>
              <a:t>Order No.</a:t>
            </a:r>
            <a:r>
              <a:rPr lang="en-GB" altLang="zh-CN">
                <a:latin typeface="Times New Roman" pitchFamily="18" charset="0"/>
              </a:rPr>
              <a:t> AND </a:t>
            </a:r>
            <a:r>
              <a:rPr lang="en-GB" altLang="zh-CN" b="1">
                <a:latin typeface="Times New Roman" pitchFamily="18" charset="0"/>
              </a:rPr>
              <a:t>Item</a:t>
            </a:r>
            <a:r>
              <a:rPr lang="en-GB" altLang="zh-CN">
                <a:latin typeface="Times New Roman" pitchFamily="18" charset="0"/>
              </a:rPr>
              <a:t> to uniquely identify each record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miter lim="800000"/>
            <a:headEnd/>
            <a:tailEnd/>
          </a:ln>
        </p:spPr>
        <p:txBody>
          <a:bodyPr/>
          <a:lstStyle/>
          <a:p>
            <a:fld id="{59281379-DD97-4970-B979-FC957D32A38A}" type="slidenum">
              <a:rPr lang="zh-CN" altLang="en-GB" smtClean="0"/>
              <a:pPr/>
              <a:t>22</a:t>
            </a:fld>
            <a:endParaRPr lang="en-GB" altLang="zh-CN"/>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p:spPr>
        <p:txBody>
          <a:bodyPr/>
          <a:lstStyle/>
          <a:p>
            <a:r>
              <a:rPr lang="en-GB" altLang="zh-CN">
                <a:latin typeface="Times New Roman" pitchFamily="18" charset="0"/>
              </a:rPr>
              <a:t>Items purchased - no one attribute can be used to uniquely identify a single record.</a:t>
            </a:r>
          </a:p>
          <a:p>
            <a:endParaRPr lang="en-GB" altLang="zh-CN">
              <a:latin typeface="Times New Roman" pitchFamily="18" charset="0"/>
            </a:endParaRPr>
          </a:p>
          <a:p>
            <a:r>
              <a:rPr lang="en-GB" altLang="zh-CN">
                <a:latin typeface="Times New Roman" pitchFamily="18" charset="0"/>
              </a:rPr>
              <a:t>If we choose Order No. there is no unique association</a:t>
            </a:r>
          </a:p>
          <a:p>
            <a:r>
              <a:rPr lang="en-GB" altLang="zh-CN">
                <a:latin typeface="Times New Roman" pitchFamily="18" charset="0"/>
              </a:rPr>
              <a:t>If we choose Item. there is no unique association etc</a:t>
            </a:r>
          </a:p>
          <a:p>
            <a:endParaRPr lang="en-GB" altLang="zh-CN">
              <a:latin typeface="Times New Roman" pitchFamily="18" charset="0"/>
            </a:endParaRPr>
          </a:p>
          <a:p>
            <a:r>
              <a:rPr lang="en-GB" altLang="zh-CN">
                <a:latin typeface="Times New Roman" pitchFamily="18" charset="0"/>
              </a:rPr>
              <a:t>We must therefore create a </a:t>
            </a:r>
            <a:r>
              <a:rPr lang="en-GB" altLang="zh-CN" i="1">
                <a:latin typeface="Times New Roman" pitchFamily="18" charset="0"/>
              </a:rPr>
              <a:t>CONCATENATED KEY </a:t>
            </a:r>
            <a:r>
              <a:rPr lang="en-GB" altLang="zh-CN">
                <a:latin typeface="Times New Roman" pitchFamily="18" charset="0"/>
              </a:rPr>
              <a:t>- so what do we need to find each record in the entity?</a:t>
            </a:r>
          </a:p>
          <a:p>
            <a:endParaRPr lang="en-GB" altLang="zh-CN">
              <a:latin typeface="Times New Roman" pitchFamily="18" charset="0"/>
            </a:endParaRPr>
          </a:p>
          <a:p>
            <a:r>
              <a:rPr lang="en-GB" altLang="zh-CN">
                <a:latin typeface="Times New Roman" pitchFamily="18" charset="0"/>
              </a:rPr>
              <a:t>We can use </a:t>
            </a:r>
            <a:r>
              <a:rPr lang="en-GB" altLang="zh-CN" b="1">
                <a:latin typeface="Times New Roman" pitchFamily="18" charset="0"/>
              </a:rPr>
              <a:t>Order No.</a:t>
            </a:r>
            <a:r>
              <a:rPr lang="en-GB" altLang="zh-CN">
                <a:latin typeface="Times New Roman" pitchFamily="18" charset="0"/>
              </a:rPr>
              <a:t> AND </a:t>
            </a:r>
            <a:r>
              <a:rPr lang="en-GB" altLang="zh-CN" b="1">
                <a:latin typeface="Times New Roman" pitchFamily="18" charset="0"/>
              </a:rPr>
              <a:t>Item</a:t>
            </a:r>
            <a:r>
              <a:rPr lang="en-GB" altLang="zh-CN">
                <a:latin typeface="Times New Roman" pitchFamily="18" charset="0"/>
              </a:rPr>
              <a:t> to uniquely identify each record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miter lim="800000"/>
            <a:headEnd/>
            <a:tailEnd/>
          </a:ln>
        </p:spPr>
        <p:txBody>
          <a:bodyPr/>
          <a:lstStyle/>
          <a:p>
            <a:fld id="{81F3C792-BF6B-4EE6-B87C-CB6C414F7813}" type="slidenum">
              <a:rPr lang="zh-CN" altLang="en-GB" smtClean="0"/>
              <a:pPr/>
              <a:t>23</a:t>
            </a:fld>
            <a:endParaRPr lang="en-GB" altLang="zh-CN"/>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r>
              <a:rPr lang="en-GB" altLang="zh-CN">
                <a:latin typeface="Times New Roman" pitchFamily="18" charset="0"/>
              </a:rPr>
              <a:t>Items purchased - no one attribute can be used to uniquely identify a single record.</a:t>
            </a:r>
          </a:p>
          <a:p>
            <a:endParaRPr lang="en-GB" altLang="zh-CN">
              <a:latin typeface="Times New Roman" pitchFamily="18" charset="0"/>
            </a:endParaRPr>
          </a:p>
          <a:p>
            <a:r>
              <a:rPr lang="en-GB" altLang="zh-CN">
                <a:latin typeface="Times New Roman" pitchFamily="18" charset="0"/>
              </a:rPr>
              <a:t>If we choose Order No. there is no unique association</a:t>
            </a:r>
          </a:p>
          <a:p>
            <a:r>
              <a:rPr lang="en-GB" altLang="zh-CN">
                <a:latin typeface="Times New Roman" pitchFamily="18" charset="0"/>
              </a:rPr>
              <a:t>If we choose Item. there is no unique association etc</a:t>
            </a:r>
          </a:p>
          <a:p>
            <a:endParaRPr lang="en-GB" altLang="zh-CN">
              <a:latin typeface="Times New Roman" pitchFamily="18" charset="0"/>
            </a:endParaRPr>
          </a:p>
          <a:p>
            <a:r>
              <a:rPr lang="en-GB" altLang="zh-CN">
                <a:latin typeface="Times New Roman" pitchFamily="18" charset="0"/>
              </a:rPr>
              <a:t>We must therefore create a </a:t>
            </a:r>
            <a:r>
              <a:rPr lang="en-GB" altLang="zh-CN" i="1">
                <a:latin typeface="Times New Roman" pitchFamily="18" charset="0"/>
              </a:rPr>
              <a:t>CONCATENATED KEY </a:t>
            </a:r>
            <a:r>
              <a:rPr lang="en-GB" altLang="zh-CN">
                <a:latin typeface="Times New Roman" pitchFamily="18" charset="0"/>
              </a:rPr>
              <a:t>- so what do we need to find each record in the entity?</a:t>
            </a:r>
          </a:p>
          <a:p>
            <a:endParaRPr lang="en-GB" altLang="zh-CN">
              <a:latin typeface="Times New Roman" pitchFamily="18" charset="0"/>
            </a:endParaRPr>
          </a:p>
          <a:p>
            <a:r>
              <a:rPr lang="en-GB" altLang="zh-CN">
                <a:latin typeface="Times New Roman" pitchFamily="18" charset="0"/>
              </a:rPr>
              <a:t>We can use </a:t>
            </a:r>
            <a:r>
              <a:rPr lang="en-GB" altLang="zh-CN" b="1">
                <a:latin typeface="Times New Roman" pitchFamily="18" charset="0"/>
              </a:rPr>
              <a:t>Order No.</a:t>
            </a:r>
            <a:r>
              <a:rPr lang="en-GB" altLang="zh-CN">
                <a:latin typeface="Times New Roman" pitchFamily="18" charset="0"/>
              </a:rPr>
              <a:t> AND </a:t>
            </a:r>
            <a:r>
              <a:rPr lang="en-GB" altLang="zh-CN" b="1">
                <a:latin typeface="Times New Roman" pitchFamily="18" charset="0"/>
              </a:rPr>
              <a:t>Item</a:t>
            </a:r>
            <a:r>
              <a:rPr lang="en-GB" altLang="zh-CN">
                <a:latin typeface="Times New Roman" pitchFamily="18" charset="0"/>
              </a:rPr>
              <a:t> to uniquely identify each record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miter lim="800000"/>
            <a:headEnd/>
            <a:tailEnd/>
          </a:ln>
        </p:spPr>
        <p:txBody>
          <a:bodyPr/>
          <a:lstStyle/>
          <a:p>
            <a:fld id="{7F5F63F6-13DA-435F-9FB7-DCD0DDD38963}" type="slidenum">
              <a:rPr lang="zh-CN" altLang="en-GB" smtClean="0"/>
              <a:pPr/>
              <a:t>24</a:t>
            </a:fld>
            <a:endParaRPr lang="en-GB" altLang="zh-CN"/>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r>
              <a:rPr lang="en-GB" altLang="zh-CN">
                <a:latin typeface="Times New Roman" pitchFamily="18" charset="0"/>
              </a:rPr>
              <a:t>Items purchased - no one attribute can be used to uniquely identify a single record.</a:t>
            </a:r>
          </a:p>
          <a:p>
            <a:endParaRPr lang="en-GB" altLang="zh-CN">
              <a:latin typeface="Times New Roman" pitchFamily="18" charset="0"/>
            </a:endParaRPr>
          </a:p>
          <a:p>
            <a:r>
              <a:rPr lang="en-GB" altLang="zh-CN">
                <a:latin typeface="Times New Roman" pitchFamily="18" charset="0"/>
              </a:rPr>
              <a:t>If we choose Order No. there is no unique association</a:t>
            </a:r>
          </a:p>
          <a:p>
            <a:r>
              <a:rPr lang="en-GB" altLang="zh-CN">
                <a:latin typeface="Times New Roman" pitchFamily="18" charset="0"/>
              </a:rPr>
              <a:t>If we choose Item. there is no unique association etc</a:t>
            </a:r>
          </a:p>
          <a:p>
            <a:endParaRPr lang="en-GB" altLang="zh-CN">
              <a:latin typeface="Times New Roman" pitchFamily="18" charset="0"/>
            </a:endParaRPr>
          </a:p>
          <a:p>
            <a:r>
              <a:rPr lang="en-GB" altLang="zh-CN">
                <a:latin typeface="Times New Roman" pitchFamily="18" charset="0"/>
              </a:rPr>
              <a:t>We must therefore create a </a:t>
            </a:r>
            <a:r>
              <a:rPr lang="en-GB" altLang="zh-CN" i="1">
                <a:latin typeface="Times New Roman" pitchFamily="18" charset="0"/>
              </a:rPr>
              <a:t>CONCATENATED KEY </a:t>
            </a:r>
            <a:r>
              <a:rPr lang="en-GB" altLang="zh-CN">
                <a:latin typeface="Times New Roman" pitchFamily="18" charset="0"/>
              </a:rPr>
              <a:t>- so what do we need to find each record in the entity?</a:t>
            </a:r>
          </a:p>
          <a:p>
            <a:endParaRPr lang="en-GB" altLang="zh-CN">
              <a:latin typeface="Times New Roman" pitchFamily="18" charset="0"/>
            </a:endParaRPr>
          </a:p>
          <a:p>
            <a:r>
              <a:rPr lang="en-GB" altLang="zh-CN">
                <a:latin typeface="Times New Roman" pitchFamily="18" charset="0"/>
              </a:rPr>
              <a:t>We can use </a:t>
            </a:r>
            <a:r>
              <a:rPr lang="en-GB" altLang="zh-CN" b="1">
                <a:latin typeface="Times New Roman" pitchFamily="18" charset="0"/>
              </a:rPr>
              <a:t>Order No.</a:t>
            </a:r>
            <a:r>
              <a:rPr lang="en-GB" altLang="zh-CN">
                <a:latin typeface="Times New Roman" pitchFamily="18" charset="0"/>
              </a:rPr>
              <a:t> AND </a:t>
            </a:r>
            <a:r>
              <a:rPr lang="en-GB" altLang="zh-CN" b="1">
                <a:latin typeface="Times New Roman" pitchFamily="18" charset="0"/>
              </a:rPr>
              <a:t>Item</a:t>
            </a:r>
            <a:r>
              <a:rPr lang="en-GB" altLang="zh-CN">
                <a:latin typeface="Times New Roman" pitchFamily="18" charset="0"/>
              </a:rPr>
              <a:t> to uniquely identify each record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miter lim="800000"/>
            <a:headEnd/>
            <a:tailEnd/>
          </a:ln>
        </p:spPr>
        <p:txBody>
          <a:bodyPr/>
          <a:lstStyle/>
          <a:p>
            <a:fld id="{BE189F30-C6F9-4AFB-8C06-4383F60AA1F2}" type="slidenum">
              <a:rPr lang="zh-CN" altLang="en-GB" smtClean="0"/>
              <a:pPr/>
              <a:t>25</a:t>
            </a:fld>
            <a:endParaRPr lang="en-GB" altLang="zh-CN"/>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r>
              <a:rPr lang="en-GB" altLang="zh-CN">
                <a:latin typeface="Times New Roman" pitchFamily="18" charset="0"/>
              </a:rPr>
              <a:t>Tables in 1NF</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miter lim="800000"/>
            <a:headEnd/>
            <a:tailEnd/>
          </a:ln>
        </p:spPr>
        <p:txBody>
          <a:bodyPr/>
          <a:lstStyle/>
          <a:p>
            <a:fld id="{E2D3008E-20D9-4244-A52A-4BCB03711EB8}" type="slidenum">
              <a:rPr lang="zh-CN" altLang="en-GB" smtClean="0"/>
              <a:pPr/>
              <a:t>26</a:t>
            </a:fld>
            <a:endParaRPr lang="en-GB" altLang="zh-CN"/>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r>
              <a:rPr lang="en-GB" altLang="zh-CN">
                <a:latin typeface="Times New Roman" pitchFamily="18" charset="0"/>
              </a:rPr>
              <a:t>Copy by stage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miter lim="800000"/>
            <a:headEnd/>
            <a:tailEnd/>
          </a:ln>
        </p:spPr>
        <p:txBody>
          <a:bodyPr/>
          <a:lstStyle/>
          <a:p>
            <a:fld id="{56DCAD57-6A45-49E6-935D-1D594B3B7F30}" type="slidenum">
              <a:rPr lang="zh-CN" altLang="en-GB" smtClean="0"/>
              <a:pPr/>
              <a:t>27</a:t>
            </a:fld>
            <a:endParaRPr lang="en-GB" altLang="zh-CN"/>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p:spPr>
        <p:txBody>
          <a:bodyPr/>
          <a:lstStyle/>
          <a:p>
            <a:r>
              <a:rPr lang="en-GB" altLang="zh-CN">
                <a:latin typeface="Times New Roman" pitchFamily="18" charset="0"/>
              </a:rPr>
              <a:t>Copy by stage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miter lim="800000"/>
            <a:headEnd/>
            <a:tailEnd/>
          </a:ln>
        </p:spPr>
        <p:txBody>
          <a:bodyPr/>
          <a:lstStyle/>
          <a:p>
            <a:fld id="{D228D2CF-8F70-4333-9EB0-10DCB1BEEF74}" type="slidenum">
              <a:rPr lang="zh-CN" altLang="en-GB" smtClean="0"/>
              <a:pPr/>
              <a:t>28</a:t>
            </a:fld>
            <a:endParaRPr lang="en-GB" altLang="zh-CN"/>
          </a:p>
        </p:txBody>
      </p:sp>
      <p:sp>
        <p:nvSpPr>
          <p:cNvPr id="141315" name="Rectangle 2050"/>
          <p:cNvSpPr>
            <a:spLocks noGrp="1" noRot="1" noChangeAspect="1" noChangeArrowheads="1" noTextEdit="1"/>
          </p:cNvSpPr>
          <p:nvPr>
            <p:ph type="sldImg"/>
          </p:nvPr>
        </p:nvSpPr>
        <p:spPr>
          <a:ln/>
        </p:spPr>
      </p:sp>
      <p:sp>
        <p:nvSpPr>
          <p:cNvPr id="141316" name="Rectangle 2051"/>
          <p:cNvSpPr>
            <a:spLocks noGrp="1" noChangeArrowheads="1"/>
          </p:cNvSpPr>
          <p:nvPr>
            <p:ph type="body" idx="1"/>
          </p:nvPr>
        </p:nvSpPr>
        <p:spPr>
          <a:noFill/>
        </p:spPr>
        <p:txBody>
          <a:bodyPr/>
          <a:lstStyle/>
          <a:p>
            <a:r>
              <a:rPr lang="en-GB" altLang="zh-CN">
                <a:latin typeface="Times New Roman" pitchFamily="18" charset="0"/>
              </a:rPr>
              <a:t>Tables in 1NF</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miter lim="800000"/>
            <a:headEnd/>
            <a:tailEnd/>
          </a:ln>
        </p:spPr>
        <p:txBody>
          <a:bodyPr/>
          <a:lstStyle/>
          <a:p>
            <a:fld id="{94B45C40-BBA6-46A5-B1BE-CE3E97413493}" type="slidenum">
              <a:rPr lang="zh-CN" altLang="en-GB" smtClean="0"/>
              <a:pPr/>
              <a:t>29</a:t>
            </a:fld>
            <a:endParaRPr lang="en-GB" altLang="zh-CN"/>
          </a:p>
        </p:txBody>
      </p:sp>
      <p:sp>
        <p:nvSpPr>
          <p:cNvPr id="142339" name="Rectangle 1026"/>
          <p:cNvSpPr>
            <a:spLocks noGrp="1" noRot="1" noChangeAspect="1" noChangeArrowheads="1" noTextEdit="1"/>
          </p:cNvSpPr>
          <p:nvPr>
            <p:ph type="sldImg"/>
          </p:nvPr>
        </p:nvSpPr>
        <p:spPr>
          <a:ln/>
        </p:spPr>
      </p:sp>
      <p:sp>
        <p:nvSpPr>
          <p:cNvPr id="142340" name="Rectangle 1027"/>
          <p:cNvSpPr>
            <a:spLocks noGrp="1" noChangeArrowheads="1"/>
          </p:cNvSpPr>
          <p:nvPr>
            <p:ph type="body" idx="1"/>
          </p:nvPr>
        </p:nvSpPr>
        <p:spPr>
          <a:noFill/>
        </p:spPr>
        <p:txBody>
          <a:bodyPr/>
          <a:lstStyle/>
          <a:p>
            <a:r>
              <a:rPr lang="en-GB" altLang="zh-CN">
                <a:latin typeface="Times New Roman" pitchFamily="18" charset="0"/>
              </a:rPr>
              <a:t>Assign primary key to each table</a:t>
            </a:r>
          </a:p>
          <a:p>
            <a:endParaRPr lang="en-GB" altLang="zh-CN">
              <a:latin typeface="Times New Roman" pitchFamily="18" charset="0"/>
            </a:endParaRPr>
          </a:p>
          <a:p>
            <a:r>
              <a:rPr lang="en-GB" altLang="zh-CN">
                <a:latin typeface="Times New Roman" pitchFamily="18" charset="0"/>
              </a:rPr>
              <a:t>Orders - Order No uniquely identifies each record.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miter lim="800000"/>
            <a:headEnd/>
            <a:tailEnd/>
          </a:ln>
        </p:spPr>
        <p:txBody>
          <a:bodyPr/>
          <a:lstStyle/>
          <a:p>
            <a:fld id="{E22AFE4E-005A-417F-A838-5B2C38967A4E}" type="slidenum">
              <a:rPr lang="zh-CN" altLang="en-GB" smtClean="0"/>
              <a:pPr/>
              <a:t>3</a:t>
            </a:fld>
            <a:endParaRPr lang="en-GB" altLang="zh-CN"/>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r>
              <a:rPr lang="en-GB" altLang="zh-CN">
                <a:latin typeface="Times New Roman" pitchFamily="18" charset="0"/>
              </a:rPr>
              <a:t>Copy by stage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miter lim="800000"/>
            <a:headEnd/>
            <a:tailEnd/>
          </a:ln>
        </p:spPr>
        <p:txBody>
          <a:bodyPr/>
          <a:lstStyle/>
          <a:p>
            <a:fld id="{E974956E-7984-42A2-9332-625ECC3E583F}" type="slidenum">
              <a:rPr lang="zh-CN" altLang="en-GB" smtClean="0"/>
              <a:pPr/>
              <a:t>30</a:t>
            </a:fld>
            <a:endParaRPr lang="en-GB" altLang="zh-CN"/>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p:spPr>
        <p:txBody>
          <a:bodyPr/>
          <a:lstStyle/>
          <a:p>
            <a:r>
              <a:rPr lang="en-GB" altLang="zh-CN">
                <a:latin typeface="Times New Roman" pitchFamily="18" charset="0"/>
              </a:rPr>
              <a:t>Assign primary key to each table</a:t>
            </a:r>
          </a:p>
          <a:p>
            <a:endParaRPr lang="en-GB" altLang="zh-CN">
              <a:latin typeface="Times New Roman" pitchFamily="18" charset="0"/>
            </a:endParaRPr>
          </a:p>
          <a:p>
            <a:r>
              <a:rPr lang="en-GB" altLang="zh-CN">
                <a:latin typeface="Times New Roman" pitchFamily="18" charset="0"/>
              </a:rPr>
              <a:t>Orders - Order No uniquely identifies each record.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miter lim="800000"/>
            <a:headEnd/>
            <a:tailEnd/>
          </a:ln>
        </p:spPr>
        <p:txBody>
          <a:bodyPr/>
          <a:lstStyle/>
          <a:p>
            <a:fld id="{1B98C2AC-E814-49B0-90C9-97156E499BFC}" type="slidenum">
              <a:rPr lang="zh-CN" altLang="en-GB" smtClean="0"/>
              <a:pPr/>
              <a:t>31</a:t>
            </a:fld>
            <a:endParaRPr lang="en-GB" altLang="zh-CN"/>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p:spPr>
        <p:txBody>
          <a:bodyPr/>
          <a:lstStyle/>
          <a:p>
            <a:r>
              <a:rPr lang="en-GB" altLang="zh-CN">
                <a:latin typeface="Times New Roman" pitchFamily="18" charset="0"/>
              </a:rPr>
              <a:t>Assign primary key to each table</a:t>
            </a:r>
          </a:p>
          <a:p>
            <a:endParaRPr lang="en-GB" altLang="zh-CN">
              <a:latin typeface="Times New Roman" pitchFamily="18" charset="0"/>
            </a:endParaRPr>
          </a:p>
          <a:p>
            <a:r>
              <a:rPr lang="en-GB" altLang="zh-CN">
                <a:latin typeface="Times New Roman" pitchFamily="18" charset="0"/>
              </a:rPr>
              <a:t>Orders - Order No uniquely identifies each record.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miter lim="800000"/>
            <a:headEnd/>
            <a:tailEnd/>
          </a:ln>
        </p:spPr>
        <p:txBody>
          <a:bodyPr/>
          <a:lstStyle/>
          <a:p>
            <a:fld id="{44321BD5-AA42-4F9B-8B4E-D7C5C55CE7E7}" type="slidenum">
              <a:rPr lang="zh-CN" altLang="en-GB" smtClean="0"/>
              <a:pPr/>
              <a:t>32</a:t>
            </a:fld>
            <a:endParaRPr lang="en-GB" altLang="zh-CN"/>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r>
              <a:rPr lang="en-GB" altLang="zh-CN">
                <a:latin typeface="Times New Roman" pitchFamily="18" charset="0"/>
              </a:rPr>
              <a:t>Assign primary key to each table</a:t>
            </a:r>
          </a:p>
          <a:p>
            <a:endParaRPr lang="en-GB" altLang="zh-CN">
              <a:latin typeface="Times New Roman" pitchFamily="18" charset="0"/>
            </a:endParaRPr>
          </a:p>
          <a:p>
            <a:r>
              <a:rPr lang="en-GB" altLang="zh-CN">
                <a:latin typeface="Times New Roman" pitchFamily="18" charset="0"/>
              </a:rPr>
              <a:t>Orders - Order No uniquely identifies each record.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miter lim="800000"/>
            <a:headEnd/>
            <a:tailEnd/>
          </a:ln>
        </p:spPr>
        <p:txBody>
          <a:bodyPr/>
          <a:lstStyle/>
          <a:p>
            <a:fld id="{A77857AD-2577-4290-8C63-DB0808CAE4B0}" type="slidenum">
              <a:rPr lang="zh-CN" altLang="en-GB" smtClean="0"/>
              <a:pPr/>
              <a:t>33</a:t>
            </a:fld>
            <a:endParaRPr lang="en-GB" altLang="zh-CN"/>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p:spPr>
        <p:txBody>
          <a:bodyPr/>
          <a:lstStyle/>
          <a:p>
            <a:r>
              <a:rPr lang="en-GB" altLang="zh-CN">
                <a:latin typeface="Times New Roman" pitchFamily="18" charset="0"/>
              </a:rPr>
              <a:t>Assign primary key to each table</a:t>
            </a:r>
          </a:p>
          <a:p>
            <a:endParaRPr lang="en-GB" altLang="zh-CN">
              <a:latin typeface="Times New Roman" pitchFamily="18" charset="0"/>
            </a:endParaRPr>
          </a:p>
          <a:p>
            <a:r>
              <a:rPr lang="en-GB" altLang="zh-CN">
                <a:latin typeface="Times New Roman" pitchFamily="18" charset="0"/>
              </a:rPr>
              <a:t>Orders - Order No uniquely identifies each record.</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miter lim="800000"/>
            <a:headEnd/>
            <a:tailEnd/>
          </a:ln>
        </p:spPr>
        <p:txBody>
          <a:bodyPr/>
          <a:lstStyle/>
          <a:p>
            <a:fld id="{1AB7728F-0F48-4E3B-8BF3-7A4DF21C50B2}" type="slidenum">
              <a:rPr lang="zh-CN" altLang="en-GB" smtClean="0"/>
              <a:pPr/>
              <a:t>34</a:t>
            </a:fld>
            <a:endParaRPr lang="en-GB" altLang="zh-CN"/>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p:spPr>
        <p:txBody>
          <a:bodyPr/>
          <a:lstStyle/>
          <a:p>
            <a:r>
              <a:rPr lang="en-GB" altLang="zh-CN">
                <a:latin typeface="Times New Roman" pitchFamily="18" charset="0"/>
              </a:rPr>
              <a:t>Assign primary key to each table</a:t>
            </a:r>
          </a:p>
          <a:p>
            <a:endParaRPr lang="en-GB" altLang="zh-CN">
              <a:latin typeface="Times New Roman" pitchFamily="18" charset="0"/>
            </a:endParaRPr>
          </a:p>
          <a:p>
            <a:r>
              <a:rPr lang="en-GB" altLang="zh-CN">
                <a:latin typeface="Times New Roman" pitchFamily="18" charset="0"/>
              </a:rPr>
              <a:t>Orders - Order No uniquely identifies each record.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miter lim="800000"/>
            <a:headEnd/>
            <a:tailEnd/>
          </a:ln>
        </p:spPr>
        <p:txBody>
          <a:bodyPr/>
          <a:lstStyle/>
          <a:p>
            <a:fld id="{E3FA18A2-1C68-492A-B32D-F1A0E64FECA8}" type="slidenum">
              <a:rPr lang="zh-CN" altLang="en-GB" smtClean="0"/>
              <a:pPr/>
              <a:t>35</a:t>
            </a:fld>
            <a:endParaRPr lang="en-GB" altLang="zh-CN"/>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r>
              <a:rPr lang="en-GB" altLang="zh-CN">
                <a:latin typeface="Times New Roman" pitchFamily="18" charset="0"/>
              </a:rPr>
              <a:t>Assign primary key to each table</a:t>
            </a:r>
          </a:p>
          <a:p>
            <a:endParaRPr lang="en-GB" altLang="zh-CN">
              <a:latin typeface="Times New Roman" pitchFamily="18" charset="0"/>
            </a:endParaRPr>
          </a:p>
          <a:p>
            <a:r>
              <a:rPr lang="en-GB" altLang="zh-CN">
                <a:latin typeface="Times New Roman" pitchFamily="18" charset="0"/>
              </a:rPr>
              <a:t>Orders - Order No uniquely identifies each record.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miter lim="800000"/>
            <a:headEnd/>
            <a:tailEnd/>
          </a:ln>
        </p:spPr>
        <p:txBody>
          <a:bodyPr/>
          <a:lstStyle/>
          <a:p>
            <a:fld id="{815503EA-4E8A-4437-A1C1-B8257634281D}" type="slidenum">
              <a:rPr lang="zh-CN" altLang="en-GB" smtClean="0"/>
              <a:pPr/>
              <a:t>36</a:t>
            </a:fld>
            <a:endParaRPr lang="en-GB" altLang="zh-CN"/>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p:spPr>
        <p:txBody>
          <a:bodyPr/>
          <a:lstStyle/>
          <a:p>
            <a:r>
              <a:rPr lang="en-GB" altLang="zh-CN">
                <a:latin typeface="Times New Roman" pitchFamily="18" charset="0"/>
              </a:rPr>
              <a:t>Assign primary key to each table</a:t>
            </a:r>
          </a:p>
          <a:p>
            <a:endParaRPr lang="en-GB" altLang="zh-CN">
              <a:latin typeface="Times New Roman" pitchFamily="18" charset="0"/>
            </a:endParaRPr>
          </a:p>
          <a:p>
            <a:r>
              <a:rPr lang="en-GB" altLang="zh-CN">
                <a:latin typeface="Times New Roman" pitchFamily="18" charset="0"/>
              </a:rPr>
              <a:t>Orders - Order No uniquely identifies each record.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miter lim="800000"/>
            <a:headEnd/>
            <a:tailEnd/>
          </a:ln>
        </p:spPr>
        <p:txBody>
          <a:bodyPr/>
          <a:lstStyle/>
          <a:p>
            <a:fld id="{7BC8150C-001B-4A91-B3CF-B60662BA9147}" type="slidenum">
              <a:rPr lang="zh-CN" altLang="en-GB" smtClean="0"/>
              <a:pPr/>
              <a:t>37</a:t>
            </a:fld>
            <a:endParaRPr lang="en-GB" altLang="zh-CN"/>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p:spPr>
        <p:txBody>
          <a:bodyPr/>
          <a:lstStyle/>
          <a:p>
            <a:r>
              <a:rPr lang="en-GB" altLang="zh-CN">
                <a:latin typeface="Times New Roman" pitchFamily="18" charset="0"/>
              </a:rPr>
              <a:t>Assign primary key to each table</a:t>
            </a:r>
          </a:p>
          <a:p>
            <a:endParaRPr lang="en-GB" altLang="zh-CN">
              <a:latin typeface="Times New Roman" pitchFamily="18" charset="0"/>
            </a:endParaRPr>
          </a:p>
          <a:p>
            <a:r>
              <a:rPr lang="en-GB" altLang="zh-CN">
                <a:latin typeface="Times New Roman" pitchFamily="18" charset="0"/>
              </a:rPr>
              <a:t>Orders - Order No uniquely identifies each record.</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miter lim="800000"/>
            <a:headEnd/>
            <a:tailEnd/>
          </a:ln>
        </p:spPr>
        <p:txBody>
          <a:bodyPr/>
          <a:lstStyle/>
          <a:p>
            <a:fld id="{E0EB8974-2AD8-4855-9E54-7BEAC1340E7C}" type="slidenum">
              <a:rPr lang="zh-CN" altLang="en-GB" smtClean="0"/>
              <a:pPr/>
              <a:t>38</a:t>
            </a:fld>
            <a:endParaRPr lang="en-GB" altLang="zh-CN"/>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r>
              <a:rPr lang="en-GB" altLang="zh-CN">
                <a:latin typeface="Times New Roman" pitchFamily="18" charset="0"/>
              </a:rPr>
              <a:t>Tables in 1NF</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miter lim="800000"/>
            <a:headEnd/>
            <a:tailEnd/>
          </a:ln>
        </p:spPr>
        <p:txBody>
          <a:bodyPr/>
          <a:lstStyle/>
          <a:p>
            <a:fld id="{D73B7EB2-A70E-4AD2-A502-3120252DBACB}" type="slidenum">
              <a:rPr lang="zh-CN" altLang="en-GB" smtClean="0"/>
              <a:pPr/>
              <a:t>39</a:t>
            </a:fld>
            <a:endParaRPr lang="en-GB" altLang="zh-CN"/>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p:spPr>
        <p:txBody>
          <a:bodyPr/>
          <a:lstStyle/>
          <a:p>
            <a:endParaRPr lang="zh-CN" altLang="en-US">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miter lim="800000"/>
            <a:headEnd/>
            <a:tailEnd/>
          </a:ln>
        </p:spPr>
        <p:txBody>
          <a:bodyPr/>
          <a:lstStyle/>
          <a:p>
            <a:fld id="{60E0C8FE-C959-4BB7-80B1-1273FF43B0F1}" type="slidenum">
              <a:rPr lang="zh-CN" altLang="en-GB" smtClean="0"/>
              <a:pPr/>
              <a:t>4</a:t>
            </a:fld>
            <a:endParaRPr lang="en-GB" altLang="zh-CN"/>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r>
              <a:rPr lang="en-GB" altLang="zh-CN">
                <a:latin typeface="Times New Roman" pitchFamily="18" charset="0"/>
              </a:rPr>
              <a:t>Copy Note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miter lim="800000"/>
            <a:headEnd/>
            <a:tailEnd/>
          </a:ln>
        </p:spPr>
        <p:txBody>
          <a:bodyPr/>
          <a:lstStyle/>
          <a:p>
            <a:fld id="{AEA71978-62B1-446C-8E59-4A35833E2EDB}" type="slidenum">
              <a:rPr lang="zh-CN" altLang="en-GB" smtClean="0"/>
              <a:pPr/>
              <a:t>5</a:t>
            </a:fld>
            <a:endParaRPr lang="en-GB" altLang="zh-CN"/>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a:buFontTx/>
              <a:buChar char="•"/>
            </a:pPr>
            <a:r>
              <a:rPr lang="en-GB" altLang="zh-CN">
                <a:latin typeface="Times New Roman" pitchFamily="18" charset="0"/>
              </a:rPr>
              <a:t>Transactions table for video shop</a:t>
            </a:r>
          </a:p>
          <a:p>
            <a:pPr>
              <a:buFontTx/>
              <a:buChar char="•"/>
            </a:pPr>
            <a:r>
              <a:rPr lang="en-GB" altLang="zh-CN">
                <a:latin typeface="Times New Roman" pitchFamily="18" charset="0"/>
              </a:rPr>
              <a:t>Transaction No is primary key</a:t>
            </a:r>
          </a:p>
          <a:p>
            <a:pPr>
              <a:buFontTx/>
              <a:buChar char="•"/>
            </a:pPr>
            <a:r>
              <a:rPr lang="en-GB" altLang="zh-CN">
                <a:latin typeface="Times New Roman" pitchFamily="18" charset="0"/>
              </a:rPr>
              <a:t>Value for each attribute changes as Primary key changes</a:t>
            </a:r>
          </a:p>
          <a:p>
            <a:pPr>
              <a:buFontTx/>
              <a:buChar char="•"/>
            </a:pPr>
            <a:r>
              <a:rPr lang="en-GB" altLang="zh-CN">
                <a:latin typeface="Times New Roman" pitchFamily="18" charset="0"/>
              </a:rPr>
              <a:t>All attributes of transaction can be said to be functionally dependent upon the   primary key</a:t>
            </a:r>
          </a:p>
          <a:p>
            <a:endParaRPr lang="zh-CN" altLang="en-GB">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miter lim="800000"/>
            <a:headEnd/>
            <a:tailEnd/>
          </a:ln>
        </p:spPr>
        <p:txBody>
          <a:bodyPr/>
          <a:lstStyle/>
          <a:p>
            <a:fld id="{B163381C-E462-4853-94CF-97515F16EF2D}" type="slidenum">
              <a:rPr lang="zh-CN" altLang="en-GB" smtClean="0"/>
              <a:pPr/>
              <a:t>6</a:t>
            </a:fld>
            <a:endParaRPr lang="en-GB" altLang="zh-CN"/>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r>
              <a:rPr lang="en-GB" altLang="zh-CN">
                <a:latin typeface="Times New Roman" pitchFamily="18" charset="0"/>
              </a:rPr>
              <a:t>Copy by stage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miter lim="800000"/>
            <a:headEnd/>
            <a:tailEnd/>
          </a:ln>
        </p:spPr>
        <p:txBody>
          <a:bodyPr/>
          <a:lstStyle/>
          <a:p>
            <a:fld id="{F6F47887-3C9A-4F20-B5E5-DC5381B168CD}" type="slidenum">
              <a:rPr lang="zh-CN" altLang="en-GB" smtClean="0"/>
              <a:pPr/>
              <a:t>7</a:t>
            </a:fld>
            <a:endParaRPr lang="en-GB" altLang="zh-CN"/>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r>
              <a:rPr lang="en-GB" altLang="zh-CN">
                <a:latin typeface="Times New Roman" pitchFamily="18" charset="0"/>
              </a:rPr>
              <a:t>Table for a video bakers shop - describe attributes</a:t>
            </a:r>
          </a:p>
          <a:p>
            <a:endParaRPr lang="en-GB" altLang="zh-CN">
              <a:latin typeface="Times New Roman" pitchFamily="18" charset="0"/>
            </a:endParaRPr>
          </a:p>
          <a:p>
            <a:r>
              <a:rPr lang="en-GB" altLang="zh-CN">
                <a:latin typeface="Times New Roman" pitchFamily="18" charset="0"/>
              </a:rPr>
              <a:t>For 1NF we require fixed length records</a:t>
            </a:r>
          </a:p>
          <a:p>
            <a:endParaRPr lang="en-GB" altLang="zh-CN">
              <a:latin typeface="Times New Roman" pitchFamily="18" charset="0"/>
            </a:endParaRPr>
          </a:p>
          <a:p>
            <a:endParaRPr lang="zh-CN" altLang="en-GB">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A7D4BF24-E157-49D2-ABB1-C59C3A3BCCD0}" type="slidenum">
              <a:rPr lang="zh-CN" altLang="en-GB" smtClean="0"/>
              <a:pPr/>
              <a:t>8</a:t>
            </a:fld>
            <a:endParaRPr lang="en-GB" altLang="zh-CN"/>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p:spPr>
        <p:txBody>
          <a:bodyPr/>
          <a:lstStyle/>
          <a:p>
            <a:r>
              <a:rPr lang="en-GB" altLang="zh-CN">
                <a:latin typeface="Times New Roman" pitchFamily="18" charset="0"/>
              </a:rPr>
              <a:t>We can see that Order No. 7823 has repeating (multiple) entries for Item, Quantity &amp; Item Price, and so on...</a:t>
            </a:r>
          </a:p>
          <a:p>
            <a:endParaRPr lang="en-GB" altLang="zh-CN">
              <a:latin typeface="Times New Roman" pitchFamily="18" charset="0"/>
            </a:endParaRPr>
          </a:p>
          <a:p>
            <a:endParaRPr lang="zh-CN" altLang="en-GB">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miter lim="800000"/>
            <a:headEnd/>
            <a:tailEnd/>
          </a:ln>
        </p:spPr>
        <p:txBody>
          <a:bodyPr/>
          <a:lstStyle/>
          <a:p>
            <a:fld id="{BBFDB438-9E1B-42D3-9984-105ACE816D64}" type="slidenum">
              <a:rPr lang="zh-CN" altLang="en-GB" smtClean="0"/>
              <a:pPr/>
              <a:t>9</a:t>
            </a:fld>
            <a:endParaRPr lang="en-GB"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r>
              <a:rPr lang="en-GB" altLang="zh-CN">
                <a:latin typeface="Times New Roman" pitchFamily="18" charset="0"/>
              </a:rPr>
              <a:t>Remove repeating groups</a:t>
            </a:r>
          </a:p>
          <a:p>
            <a:endParaRPr lang="en-GB" altLang="zh-CN">
              <a:latin typeface="Times New Roman" pitchFamily="18" charset="0"/>
            </a:endParaRPr>
          </a:p>
          <a:p>
            <a:r>
              <a:rPr lang="en-GB" altLang="zh-CN">
                <a:latin typeface="Times New Roman" pitchFamily="18" charset="0"/>
              </a:rPr>
              <a:t>Form new entities (tables)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ctrTitle"/>
          </p:nvPr>
        </p:nvSpPr>
        <p:spPr>
          <a:xfrm>
            <a:off x="2590800" y="2514600"/>
            <a:ext cx="6324600" cy="1087438"/>
          </a:xfrm>
        </p:spPr>
        <p:txBody>
          <a:bodyPr/>
          <a:lstStyle>
            <a:lvl1pPr>
              <a:defRPr sz="3600"/>
            </a:lvl1pPr>
          </a:lstStyle>
          <a:p>
            <a:r>
              <a:rPr lang="en-US" dirty="0" err="1"/>
              <a:t>单击此处编辑母版标题样式</a:t>
            </a:r>
            <a:endParaRPr lang="en-US" dirty="0"/>
          </a:p>
        </p:txBody>
      </p:sp>
      <p:sp>
        <p:nvSpPr>
          <p:cNvPr id="2054" name="Rectangle 6"/>
          <p:cNvSpPr>
            <a:spLocks noGrp="1" noChangeArrowheads="1"/>
          </p:cNvSpPr>
          <p:nvPr>
            <p:ph type="subTitle" idx="1"/>
          </p:nvPr>
        </p:nvSpPr>
        <p:spPr>
          <a:xfrm>
            <a:off x="2592388" y="3733800"/>
            <a:ext cx="4953000" cy="685800"/>
          </a:xfrm>
        </p:spPr>
        <p:txBody>
          <a:bodyPr/>
          <a:lstStyle>
            <a:lvl1pPr marL="0" indent="0">
              <a:buClr>
                <a:srgbClr val="CC0000"/>
              </a:buClr>
              <a:buSzPct val="60000"/>
              <a:buFont typeface="Arial" pitchFamily="34" charset="0"/>
              <a:buNone/>
              <a:defRPr sz="2400" b="0">
                <a:solidFill>
                  <a:schemeClr val="tx1"/>
                </a:solidFill>
                <a:effectLst>
                  <a:outerShdw blurRad="38100" dist="38100" dir="2700000" algn="tl">
                    <a:srgbClr val="C0C0C0"/>
                  </a:outerShdw>
                </a:effectLst>
              </a:defRPr>
            </a:lvl1pPr>
          </a:lstStyle>
          <a:p>
            <a:r>
              <a:rPr lang="en-US"/>
              <a:t>单击此处编辑母版副标题样式</a:t>
            </a:r>
          </a:p>
        </p:txBody>
      </p:sp>
      <p:sp>
        <p:nvSpPr>
          <p:cNvPr id="4" name="Rectangle 2"/>
          <p:cNvSpPr>
            <a:spLocks noGrp="1" noChangeArrowheads="1"/>
          </p:cNvSpPr>
          <p:nvPr>
            <p:ph type="dt" sz="half" idx="10"/>
          </p:nvPr>
        </p:nvSpPr>
        <p:spPr>
          <a:xfrm>
            <a:off x="1371600" y="6477000"/>
            <a:ext cx="2133600" cy="244475"/>
          </a:xfrm>
        </p:spPr>
        <p:txBody>
          <a:bodyPr/>
          <a:lstStyle>
            <a:lvl1pPr>
              <a:defRPr sz="1200">
                <a:latin typeface="+mn-ea"/>
                <a:ea typeface="+mn-ea"/>
              </a:defRPr>
            </a:lvl1pPr>
          </a:lstStyle>
          <a:p>
            <a:pPr>
              <a:defRPr/>
            </a:pPr>
            <a:fld id="{AA5B06F8-3805-4968-AE11-37456E41BAC8}" type="datetime1">
              <a:rPr lang="en-IN"/>
              <a:pPr>
                <a:defRPr/>
              </a:pPr>
              <a:t>22-03-2024</a:t>
            </a:fld>
            <a:endParaRPr lang="en-US"/>
          </a:p>
        </p:txBody>
      </p:sp>
      <p:sp>
        <p:nvSpPr>
          <p:cNvPr id="5" name="Rectangle 3"/>
          <p:cNvSpPr>
            <a:spLocks noGrp="1" noChangeArrowheads="1"/>
          </p:cNvSpPr>
          <p:nvPr>
            <p:ph type="ftr" sz="quarter" idx="11"/>
          </p:nvPr>
        </p:nvSpPr>
        <p:spPr bwMode="auto">
          <a:xfrm>
            <a:off x="1371600" y="6477000"/>
            <a:ext cx="28956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a:solidFill>
                  <a:schemeClr val="bg1"/>
                </a:solidFill>
                <a:ea typeface="+mn-ea"/>
              </a:defRPr>
            </a:lvl1pPr>
          </a:lstStyle>
          <a:p>
            <a:pPr>
              <a:defRPr/>
            </a:pPr>
            <a:endParaRPr lang="en-US"/>
          </a:p>
        </p:txBody>
      </p:sp>
      <p:sp>
        <p:nvSpPr>
          <p:cNvPr id="6" name="Rectangle 4"/>
          <p:cNvSpPr>
            <a:spLocks noGrp="1" noChangeArrowheads="1"/>
          </p:cNvSpPr>
          <p:nvPr>
            <p:ph type="sldNum" sz="quarter" idx="12"/>
          </p:nvPr>
        </p:nvSpPr>
        <p:spPr>
          <a:xfrm>
            <a:off x="1371600" y="6477000"/>
            <a:ext cx="2133600" cy="244475"/>
          </a:xfrm>
        </p:spPr>
        <p:txBody>
          <a:bodyPr/>
          <a:lstStyle>
            <a:lvl1pPr>
              <a:defRPr sz="1200">
                <a:latin typeface="+mn-ea"/>
                <a:ea typeface="+mn-ea"/>
              </a:defRPr>
            </a:lvl1pPr>
          </a:lstStyle>
          <a:p>
            <a:pPr>
              <a:defRPr/>
            </a:pPr>
            <a:fld id="{5E94E5D3-1EDC-4B3A-8C01-1DED62842D6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p:cNvSpPr>
            <a:spLocks noGrp="1" noChangeArrowheads="1"/>
          </p:cNvSpPr>
          <p:nvPr>
            <p:ph type="dt" sz="half" idx="10"/>
          </p:nvPr>
        </p:nvSpPr>
        <p:spPr>
          <a:ln/>
        </p:spPr>
        <p:txBody>
          <a:bodyPr/>
          <a:lstStyle>
            <a:lvl1pPr>
              <a:defRPr/>
            </a:lvl1pPr>
          </a:lstStyle>
          <a:p>
            <a:pPr>
              <a:defRPr/>
            </a:pPr>
            <a:fld id="{0760D788-8CAC-4207-9EE2-E0FBB2CB6DBA}" type="datetime1">
              <a:rPr lang="en-IN"/>
              <a:pPr>
                <a:defRPr/>
              </a:pPr>
              <a:t>22-03-2024</a:t>
            </a:fld>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1A76F2E0-131F-4FA8-A67C-C26D8D2B8E6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p:cNvSpPr>
            <a:spLocks noGrp="1" noChangeArrowheads="1"/>
          </p:cNvSpPr>
          <p:nvPr>
            <p:ph type="dt" sz="half" idx="10"/>
          </p:nvPr>
        </p:nvSpPr>
        <p:spPr>
          <a:ln/>
        </p:spPr>
        <p:txBody>
          <a:bodyPr/>
          <a:lstStyle>
            <a:lvl1pPr>
              <a:defRPr/>
            </a:lvl1pPr>
          </a:lstStyle>
          <a:p>
            <a:pPr>
              <a:defRPr/>
            </a:pPr>
            <a:fld id="{A6805404-6B5F-49C4-8EB1-1CAFA234C222}" type="datetime1">
              <a:rPr lang="en-IN"/>
              <a:pPr>
                <a:defRPr/>
              </a:pPr>
              <a:t>22-03-2024</a:t>
            </a:fld>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01BF2F30-3553-418B-8E69-87D5515D6CB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p:cNvSpPr>
            <a:spLocks noGrp="1" noChangeArrowheads="1"/>
          </p:cNvSpPr>
          <p:nvPr>
            <p:ph type="dt" sz="half" idx="10"/>
          </p:nvPr>
        </p:nvSpPr>
        <p:spPr>
          <a:ln/>
        </p:spPr>
        <p:txBody>
          <a:bodyPr/>
          <a:lstStyle>
            <a:lvl1pPr>
              <a:defRPr/>
            </a:lvl1pPr>
          </a:lstStyle>
          <a:p>
            <a:pPr>
              <a:defRPr/>
            </a:pPr>
            <a:fld id="{91172BFE-9797-4EFB-950F-2C5D6C6C0F47}" type="datetime1">
              <a:rPr lang="en-IN"/>
              <a:pPr>
                <a:defRPr/>
              </a:pPr>
              <a:t>22-03-2024</a:t>
            </a:fld>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79CBF577-5849-4F53-93DB-E1A635945E0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EB770940-BF22-4E92-8C8E-BEA543C5563A}" type="datetime1">
              <a:rPr lang="en-IN"/>
              <a:pPr>
                <a:defRPr/>
              </a:pPr>
              <a:t>22-03-2024</a:t>
            </a:fld>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0FDBC0E7-E936-481E-B0B5-B21CFC132D4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p:cNvSpPr>
            <a:spLocks noGrp="1" noChangeArrowheads="1"/>
          </p:cNvSpPr>
          <p:nvPr>
            <p:ph type="dt" sz="half" idx="10"/>
          </p:nvPr>
        </p:nvSpPr>
        <p:spPr>
          <a:ln/>
        </p:spPr>
        <p:txBody>
          <a:bodyPr/>
          <a:lstStyle>
            <a:lvl1pPr>
              <a:defRPr/>
            </a:lvl1pPr>
          </a:lstStyle>
          <a:p>
            <a:pPr>
              <a:defRPr/>
            </a:pPr>
            <a:fld id="{6A42288E-C109-4E34-9B24-632E6CD1A844}" type="datetime1">
              <a:rPr lang="en-IN"/>
              <a:pPr>
                <a:defRPr/>
              </a:pPr>
              <a:t>22-03-2024</a:t>
            </a:fld>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5CE57104-02E7-4F43-9918-B4B0A82D071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
          <p:cNvSpPr>
            <a:spLocks noGrp="1" noChangeArrowheads="1"/>
          </p:cNvSpPr>
          <p:nvPr>
            <p:ph type="dt" sz="half" idx="10"/>
          </p:nvPr>
        </p:nvSpPr>
        <p:spPr>
          <a:ln/>
        </p:spPr>
        <p:txBody>
          <a:bodyPr/>
          <a:lstStyle>
            <a:lvl1pPr>
              <a:defRPr/>
            </a:lvl1pPr>
          </a:lstStyle>
          <a:p>
            <a:pPr>
              <a:defRPr/>
            </a:pPr>
            <a:fld id="{FEC66A13-B673-4143-9328-5F9132601C1B}" type="datetime1">
              <a:rPr lang="en-IN"/>
              <a:pPr>
                <a:defRPr/>
              </a:pPr>
              <a:t>22-03-2024</a:t>
            </a:fld>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4084C454-D555-4ED4-BE73-A6D4BB75033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2"/>
          <p:cNvSpPr>
            <a:spLocks noGrp="1" noChangeArrowheads="1"/>
          </p:cNvSpPr>
          <p:nvPr>
            <p:ph type="dt" sz="half" idx="10"/>
          </p:nvPr>
        </p:nvSpPr>
        <p:spPr>
          <a:ln/>
        </p:spPr>
        <p:txBody>
          <a:bodyPr/>
          <a:lstStyle>
            <a:lvl1pPr>
              <a:defRPr/>
            </a:lvl1pPr>
          </a:lstStyle>
          <a:p>
            <a:pPr>
              <a:defRPr/>
            </a:pPr>
            <a:fld id="{BAB12471-4654-4F6B-8E0B-6AB706706BF6}" type="datetime1">
              <a:rPr lang="en-IN"/>
              <a:pPr>
                <a:defRPr/>
              </a:pPr>
              <a:t>22-03-2024</a:t>
            </a:fld>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9DB4DE74-136D-456F-AC2D-A8755D21971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98E93FBA-FFB1-47D2-BE61-CFDD65DA5A59}" type="datetime1">
              <a:rPr lang="en-IN"/>
              <a:pPr>
                <a:defRPr/>
              </a:pPr>
              <a:t>22-03-2024</a:t>
            </a:fld>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E66828DD-3BC6-4B8E-9192-17071F1994B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D396095E-EC21-4217-B34A-2DBB054CF612}" type="datetime1">
              <a:rPr lang="en-IN"/>
              <a:pPr>
                <a:defRPr/>
              </a:pPr>
              <a:t>22-03-2024</a:t>
            </a:fld>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3EEB43E4-DA31-4836-9CC4-6CE87C8FB24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FE2DC91C-F73F-4C55-A18E-548C325B72E9}" type="datetime1">
              <a:rPr lang="en-IN"/>
              <a:pPr>
                <a:defRPr/>
              </a:pPr>
              <a:t>22-03-2024</a:t>
            </a:fld>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4A0483E9-8021-4749-8FB4-0B21D3EBFDB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457200" y="655637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chemeClr val="bg1"/>
                </a:solidFill>
                <a:latin typeface="+mn-lt"/>
                <a:ea typeface="+mn-ea"/>
              </a:defRPr>
            </a:lvl1pPr>
          </a:lstStyle>
          <a:p>
            <a:pPr>
              <a:defRPr/>
            </a:pPr>
            <a:fld id="{67D958B7-03CA-40C8-99DD-DB91A27E9E58}" type="datetime1">
              <a:rPr lang="en-IN"/>
              <a:pPr>
                <a:defRPr/>
              </a:pPr>
              <a:t>22-03-2024</a:t>
            </a:fld>
            <a:endParaRPr lang="en-US"/>
          </a:p>
        </p:txBody>
      </p:sp>
      <p:sp>
        <p:nvSpPr>
          <p:cNvPr id="1027" name="Rectangle 3"/>
          <p:cNvSpPr>
            <a:spLocks noGrp="1" noChangeArrowheads="1"/>
          </p:cNvSpPr>
          <p:nvPr>
            <p:ph type="sldNum" sz="quarter" idx="4"/>
          </p:nvPr>
        </p:nvSpPr>
        <p:spPr bwMode="auto">
          <a:xfrm>
            <a:off x="3429000" y="655637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chemeClr val="bg1"/>
                </a:solidFill>
                <a:latin typeface="+mn-lt"/>
                <a:ea typeface="+mn-ea"/>
              </a:defRPr>
            </a:lvl1pPr>
          </a:lstStyle>
          <a:p>
            <a:pPr>
              <a:defRPr/>
            </a:pPr>
            <a:fld id="{B993C70E-1F56-420A-B5F5-6CE506AA1D17}" type="slidenum">
              <a:rPr lang="en-US"/>
              <a:pPr>
                <a:defRPr/>
              </a:pPr>
              <a:t>‹#›</a:t>
            </a:fld>
            <a:endParaRPr lang="en-US"/>
          </a:p>
        </p:txBody>
      </p:sp>
      <p:grpSp>
        <p:nvGrpSpPr>
          <p:cNvPr id="2052" name="Group 4"/>
          <p:cNvGrpSpPr>
            <a:grpSpLocks/>
          </p:cNvGrpSpPr>
          <p:nvPr/>
        </p:nvGrpSpPr>
        <p:grpSpPr bwMode="auto">
          <a:xfrm>
            <a:off x="0" y="1143000"/>
            <a:ext cx="7086600" cy="22225"/>
            <a:chOff x="0" y="0"/>
            <a:chExt cx="4464" cy="14"/>
          </a:xfrm>
        </p:grpSpPr>
        <p:sp>
          <p:nvSpPr>
            <p:cNvPr id="2" name="Line 5"/>
            <p:cNvSpPr>
              <a:spLocks noChangeShapeType="1"/>
            </p:cNvSpPr>
            <p:nvPr userDrawn="1"/>
          </p:nvSpPr>
          <p:spPr bwMode="auto">
            <a:xfrm flipH="1">
              <a:off x="0" y="0"/>
              <a:ext cx="4464" cy="0"/>
            </a:xfrm>
            <a:prstGeom prst="line">
              <a:avLst/>
            </a:prstGeom>
            <a:noFill/>
            <a:ln w="19050" cmpd="sng">
              <a:solidFill>
                <a:schemeClr val="tx1"/>
              </a:solidFill>
              <a:round/>
              <a:headEnd/>
              <a:tailEnd/>
            </a:ln>
            <a:effectLst/>
          </p:spPr>
          <p:txBody>
            <a:bodyPr/>
            <a:lstStyle/>
            <a:p>
              <a:pPr>
                <a:defRPr/>
              </a:pPr>
              <a:endParaRPr lang="en-IN">
                <a:ea typeface="+mn-ea"/>
              </a:endParaRPr>
            </a:p>
          </p:txBody>
        </p:sp>
        <p:sp>
          <p:nvSpPr>
            <p:cNvPr id="3" name="Line 6"/>
            <p:cNvSpPr>
              <a:spLocks noChangeShapeType="1"/>
            </p:cNvSpPr>
            <p:nvPr userDrawn="1"/>
          </p:nvSpPr>
          <p:spPr bwMode="auto">
            <a:xfrm>
              <a:off x="0" y="14"/>
              <a:ext cx="1968" cy="0"/>
            </a:xfrm>
            <a:prstGeom prst="line">
              <a:avLst/>
            </a:prstGeom>
            <a:noFill/>
            <a:ln w="76200" cmpd="sng">
              <a:solidFill>
                <a:schemeClr val="tx1"/>
              </a:solidFill>
              <a:round/>
              <a:headEnd/>
              <a:tailEnd/>
            </a:ln>
            <a:effectLst/>
          </p:spPr>
          <p:txBody>
            <a:bodyPr/>
            <a:lstStyle/>
            <a:p>
              <a:pPr>
                <a:defRPr/>
              </a:pPr>
              <a:endParaRPr lang="en-IN">
                <a:ea typeface="+mn-ea"/>
              </a:endParaRPr>
            </a:p>
          </p:txBody>
        </p:sp>
      </p:grpSp>
      <p:sp>
        <p:nvSpPr>
          <p:cNvPr id="2053" name="Rectangle 7"/>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sym typeface="Arial" pitchFamily="34" charset="0"/>
              </a:rPr>
              <a:t>单击此处编辑母版标题样式</a:t>
            </a:r>
          </a:p>
        </p:txBody>
      </p:sp>
      <p:sp>
        <p:nvSpPr>
          <p:cNvPr id="2054" name="Rectangle 8"/>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单击此处编辑母版文本样式</a:t>
            </a:r>
          </a:p>
          <a:p>
            <a:pPr lvl="1"/>
            <a:r>
              <a:rPr lang="en-US"/>
              <a:t>第二级</a:t>
            </a:r>
          </a:p>
          <a:p>
            <a:pPr lvl="2"/>
            <a:r>
              <a:rPr lang="en-US"/>
              <a:t>第三级</a:t>
            </a:r>
          </a:p>
          <a:p>
            <a:pPr lvl="3"/>
            <a:r>
              <a:rPr lang="en-US"/>
              <a:t>第四级</a:t>
            </a:r>
          </a:p>
          <a:p>
            <a:pPr lvl="4"/>
            <a:r>
              <a:rPr lang="en-US"/>
              <a:t>第五级</a:t>
            </a:r>
          </a:p>
        </p:txBody>
      </p:sp>
    </p:spTree>
  </p:cSld>
  <p:clrMap bg1="lt1" tx1="dk1" bg2="lt2" tx2="dk2" accent1="accent1" accent2="accent2" accent3="accent3" accent4="accent4" accent5="accent5" accent6="accent6" hlink="hlink" folHlink="folHlink"/>
  <p:sldLayoutIdLst>
    <p:sldLayoutId id="2147483856"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hf hdr="0" ftr="0"/>
  <p:txStyles>
    <p:titleStyle>
      <a:lvl1pPr algn="l" rtl="0" eaLnBrk="0" fontAlgn="base" hangingPunct="0">
        <a:spcBef>
          <a:spcPct val="0"/>
        </a:spcBef>
        <a:spcAft>
          <a:spcPct val="0"/>
        </a:spcAft>
        <a:defRPr sz="2800" b="1">
          <a:solidFill>
            <a:schemeClr val="accent1"/>
          </a:solidFill>
          <a:latin typeface="+mj-lt"/>
          <a:ea typeface="+mj-ea"/>
          <a:cs typeface="+mj-cs"/>
          <a:sym typeface="Arial" pitchFamily="34" charset="0"/>
        </a:defRPr>
      </a:lvl1pPr>
      <a:lvl2pPr algn="l" rtl="0" eaLnBrk="0" fontAlgn="base" hangingPunct="0">
        <a:spcBef>
          <a:spcPct val="0"/>
        </a:spcBef>
        <a:spcAft>
          <a:spcPct val="0"/>
        </a:spcAft>
        <a:defRPr sz="2800" b="1">
          <a:solidFill>
            <a:schemeClr val="accent1"/>
          </a:solidFill>
          <a:latin typeface="Verdana" pitchFamily="34" charset="0"/>
          <a:ea typeface="SimHei" pitchFamily="49" charset="-122"/>
          <a:sym typeface="Arial" pitchFamily="34" charset="0"/>
        </a:defRPr>
      </a:lvl2pPr>
      <a:lvl3pPr algn="l" rtl="0" eaLnBrk="0" fontAlgn="base" hangingPunct="0">
        <a:spcBef>
          <a:spcPct val="0"/>
        </a:spcBef>
        <a:spcAft>
          <a:spcPct val="0"/>
        </a:spcAft>
        <a:defRPr sz="2800" b="1">
          <a:solidFill>
            <a:schemeClr val="accent1"/>
          </a:solidFill>
          <a:latin typeface="Verdana" pitchFamily="34" charset="0"/>
          <a:ea typeface="SimHei" pitchFamily="49" charset="-122"/>
          <a:sym typeface="Arial" pitchFamily="34" charset="0"/>
        </a:defRPr>
      </a:lvl3pPr>
      <a:lvl4pPr algn="l" rtl="0" eaLnBrk="0" fontAlgn="base" hangingPunct="0">
        <a:spcBef>
          <a:spcPct val="0"/>
        </a:spcBef>
        <a:spcAft>
          <a:spcPct val="0"/>
        </a:spcAft>
        <a:defRPr sz="2800" b="1">
          <a:solidFill>
            <a:schemeClr val="accent1"/>
          </a:solidFill>
          <a:latin typeface="Verdana" pitchFamily="34" charset="0"/>
          <a:ea typeface="SimHei" pitchFamily="49" charset="-122"/>
          <a:sym typeface="Arial" pitchFamily="34" charset="0"/>
        </a:defRPr>
      </a:lvl4pPr>
      <a:lvl5pPr algn="l" rtl="0" eaLnBrk="0" fontAlgn="base" hangingPunct="0">
        <a:spcBef>
          <a:spcPct val="0"/>
        </a:spcBef>
        <a:spcAft>
          <a:spcPct val="0"/>
        </a:spcAft>
        <a:defRPr sz="2800" b="1">
          <a:solidFill>
            <a:schemeClr val="accent1"/>
          </a:solidFill>
          <a:latin typeface="Verdana" pitchFamily="34" charset="0"/>
          <a:ea typeface="SimHei" pitchFamily="49" charset="-122"/>
          <a:sym typeface="Arial" pitchFamily="34" charset="0"/>
        </a:defRPr>
      </a:lvl5pPr>
      <a:lvl6pPr marL="457200" algn="l" rtl="0" fontAlgn="base">
        <a:spcBef>
          <a:spcPct val="0"/>
        </a:spcBef>
        <a:spcAft>
          <a:spcPct val="0"/>
        </a:spcAft>
        <a:defRPr sz="2800" b="1">
          <a:solidFill>
            <a:schemeClr val="accent1"/>
          </a:solidFill>
          <a:latin typeface="Verdana" pitchFamily="34" charset="0"/>
          <a:ea typeface="SimHei" pitchFamily="49" charset="-122"/>
          <a:sym typeface="Arial" pitchFamily="34" charset="0"/>
        </a:defRPr>
      </a:lvl6pPr>
      <a:lvl7pPr marL="914400" algn="l" rtl="0" fontAlgn="base">
        <a:spcBef>
          <a:spcPct val="0"/>
        </a:spcBef>
        <a:spcAft>
          <a:spcPct val="0"/>
        </a:spcAft>
        <a:defRPr sz="2800" b="1">
          <a:solidFill>
            <a:schemeClr val="accent1"/>
          </a:solidFill>
          <a:latin typeface="Verdana" pitchFamily="34" charset="0"/>
          <a:ea typeface="SimHei" pitchFamily="49" charset="-122"/>
          <a:sym typeface="Arial" pitchFamily="34" charset="0"/>
        </a:defRPr>
      </a:lvl7pPr>
      <a:lvl8pPr marL="1371600" algn="l" rtl="0" fontAlgn="base">
        <a:spcBef>
          <a:spcPct val="0"/>
        </a:spcBef>
        <a:spcAft>
          <a:spcPct val="0"/>
        </a:spcAft>
        <a:defRPr sz="2800" b="1">
          <a:solidFill>
            <a:schemeClr val="accent1"/>
          </a:solidFill>
          <a:latin typeface="Verdana" pitchFamily="34" charset="0"/>
          <a:ea typeface="SimHei" pitchFamily="49" charset="-122"/>
          <a:sym typeface="Arial" pitchFamily="34" charset="0"/>
        </a:defRPr>
      </a:lvl8pPr>
      <a:lvl9pPr marL="1828800" algn="l" rtl="0" fontAlgn="base">
        <a:spcBef>
          <a:spcPct val="0"/>
        </a:spcBef>
        <a:spcAft>
          <a:spcPct val="0"/>
        </a:spcAft>
        <a:defRPr sz="2800" b="1">
          <a:solidFill>
            <a:schemeClr val="accent1"/>
          </a:solidFill>
          <a:latin typeface="Verdana" pitchFamily="34" charset="0"/>
          <a:ea typeface="SimHei" pitchFamily="49" charset="-122"/>
          <a:sym typeface="Arial"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pitchFamily="34" charset="0"/>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itchFamily="34" charset="0"/>
          <a:ea typeface="+mn-ea"/>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mn-ea"/>
        </a:defRPr>
      </a:lvl5pPr>
      <a:lvl6pPr marL="2514600" indent="-228600" algn="l" rtl="0" fontAlgn="base">
        <a:spcBef>
          <a:spcPct val="20000"/>
        </a:spcBef>
        <a:spcAft>
          <a:spcPct val="0"/>
        </a:spcAft>
        <a:buChar char="»"/>
        <a:defRPr sz="2000">
          <a:solidFill>
            <a:schemeClr val="tx1"/>
          </a:solidFill>
          <a:latin typeface="Arial" pitchFamily="34" charset="0"/>
          <a:ea typeface="+mn-ea"/>
        </a:defRPr>
      </a:lvl6pPr>
      <a:lvl7pPr marL="2971800" indent="-228600" algn="l" rtl="0" fontAlgn="base">
        <a:spcBef>
          <a:spcPct val="20000"/>
        </a:spcBef>
        <a:spcAft>
          <a:spcPct val="0"/>
        </a:spcAft>
        <a:buChar char="»"/>
        <a:defRPr sz="2000">
          <a:solidFill>
            <a:schemeClr val="tx1"/>
          </a:solidFill>
          <a:latin typeface="Arial" pitchFamily="34" charset="0"/>
          <a:ea typeface="+mn-ea"/>
        </a:defRPr>
      </a:lvl7pPr>
      <a:lvl8pPr marL="3429000" indent="-228600" algn="l" rtl="0" fontAlgn="base">
        <a:spcBef>
          <a:spcPct val="20000"/>
        </a:spcBef>
        <a:spcAft>
          <a:spcPct val="0"/>
        </a:spcAft>
        <a:buChar char="»"/>
        <a:defRPr sz="2000">
          <a:solidFill>
            <a:schemeClr val="tx1"/>
          </a:solidFill>
          <a:latin typeface="Arial" pitchFamily="34" charset="0"/>
          <a:ea typeface="+mn-ea"/>
        </a:defRPr>
      </a:lvl8pPr>
      <a:lvl9pPr marL="3886200" indent="-228600" algn="l" rtl="0" fontAlgn="base">
        <a:spcBef>
          <a:spcPct val="20000"/>
        </a:spcBef>
        <a:spcAft>
          <a:spcPct val="0"/>
        </a:spcAft>
        <a:buChar char="»"/>
        <a:defRPr sz="2000">
          <a:solidFill>
            <a:schemeClr val="tx1"/>
          </a:solidFill>
          <a:latin typeface="Arial" pitchFamily="34"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9.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9.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0.wmf"/><Relationship Id="rId5" Type="http://schemas.openxmlformats.org/officeDocument/2006/relationships/oleObject" Target="../embeddings/oleObject15.bin"/><Relationship Id="rId4" Type="http://schemas.openxmlformats.org/officeDocument/2006/relationships/image" Target="../media/image9.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12.wmf"/><Relationship Id="rId5" Type="http://schemas.openxmlformats.org/officeDocument/2006/relationships/oleObject" Target="../embeddings/oleObject17.bin"/><Relationship Id="rId4" Type="http://schemas.openxmlformats.org/officeDocument/2006/relationships/image" Target="../media/image11.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4.wmf"/><Relationship Id="rId5" Type="http://schemas.openxmlformats.org/officeDocument/2006/relationships/oleObject" Target="../embeddings/oleObject19.bin"/><Relationship Id="rId4" Type="http://schemas.openxmlformats.org/officeDocument/2006/relationships/image" Target="../media/image13.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15.emf"/><Relationship Id="rId5" Type="http://schemas.openxmlformats.org/officeDocument/2006/relationships/oleObject" Target="../embeddings/oleObject21.bin"/><Relationship Id="rId4" Type="http://schemas.openxmlformats.org/officeDocument/2006/relationships/image" Target="../media/image8.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8.wmf"/><Relationship Id="rId5" Type="http://schemas.openxmlformats.org/officeDocument/2006/relationships/oleObject" Target="../embeddings/oleObject23.bin"/><Relationship Id="rId4" Type="http://schemas.openxmlformats.org/officeDocument/2006/relationships/image" Target="../media/image16.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17.wmf"/><Relationship Id="rId5" Type="http://schemas.openxmlformats.org/officeDocument/2006/relationships/oleObject" Target="../embeddings/oleObject25.bin"/><Relationship Id="rId4" Type="http://schemas.openxmlformats.org/officeDocument/2006/relationships/image" Target="../media/image8.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18.wmf"/><Relationship Id="rId5" Type="http://schemas.openxmlformats.org/officeDocument/2006/relationships/oleObject" Target="../embeddings/oleObject27.bin"/><Relationship Id="rId4" Type="http://schemas.openxmlformats.org/officeDocument/2006/relationships/image" Target="../media/image8.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19.emf"/><Relationship Id="rId5" Type="http://schemas.openxmlformats.org/officeDocument/2006/relationships/oleObject" Target="../embeddings/oleObject29.bin"/><Relationship Id="rId4" Type="http://schemas.openxmlformats.org/officeDocument/2006/relationships/image" Target="../media/image8.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20.wmf"/><Relationship Id="rId5" Type="http://schemas.openxmlformats.org/officeDocument/2006/relationships/oleObject" Target="../embeddings/oleObject31.bin"/><Relationship Id="rId4" Type="http://schemas.openxmlformats.org/officeDocument/2006/relationships/image" Target="../media/image6.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22.wmf"/><Relationship Id="rId5" Type="http://schemas.openxmlformats.org/officeDocument/2006/relationships/oleObject" Target="../embeddings/oleObject33.bin"/><Relationship Id="rId4" Type="http://schemas.openxmlformats.org/officeDocument/2006/relationships/image" Target="../media/image21.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24.wmf"/><Relationship Id="rId5" Type="http://schemas.openxmlformats.org/officeDocument/2006/relationships/oleObject" Target="../embeddings/oleObject35.bin"/><Relationship Id="rId4" Type="http://schemas.openxmlformats.org/officeDocument/2006/relationships/image" Target="../media/image23.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25.wmf"/><Relationship Id="rId5" Type="http://schemas.openxmlformats.org/officeDocument/2006/relationships/oleObject" Target="../embeddings/oleObject37.bin"/><Relationship Id="rId4" Type="http://schemas.openxmlformats.org/officeDocument/2006/relationships/image" Target="../media/image23.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81000" y="152400"/>
            <a:ext cx="7772400" cy="1143000"/>
          </a:xfrm>
        </p:spPr>
        <p:txBody>
          <a:bodyPr/>
          <a:lstStyle/>
          <a:p>
            <a:r>
              <a:rPr lang="en-GB" altLang="zh-CN" sz="3200" dirty="0">
                <a:ea typeface="SimSun" pitchFamily="2" charset="-122"/>
              </a:rPr>
              <a:t>Normalisation</a:t>
            </a:r>
          </a:p>
        </p:txBody>
      </p:sp>
      <p:sp>
        <p:nvSpPr>
          <p:cNvPr id="135171" name="Rectangle 3"/>
          <p:cNvSpPr>
            <a:spLocks noGrp="1" noChangeArrowheads="1"/>
          </p:cNvSpPr>
          <p:nvPr>
            <p:ph type="body" idx="1"/>
          </p:nvPr>
        </p:nvSpPr>
        <p:spPr>
          <a:xfrm>
            <a:off x="304800" y="1295400"/>
            <a:ext cx="8305800" cy="5124450"/>
          </a:xfrm>
        </p:spPr>
        <p:txBody>
          <a:bodyPr/>
          <a:lstStyle/>
          <a:p>
            <a:pPr>
              <a:lnSpc>
                <a:spcPct val="80000"/>
              </a:lnSpc>
            </a:pPr>
            <a:r>
              <a:rPr lang="en-GB" altLang="zh-CN" sz="2800" b="0" dirty="0">
                <a:solidFill>
                  <a:srgbClr val="000000"/>
                </a:solidFill>
                <a:ea typeface="SimSun" pitchFamily="2" charset="-122"/>
              </a:rPr>
              <a:t>Normalisation is a 'fancy' term for a</a:t>
            </a:r>
          </a:p>
          <a:p>
            <a:pPr>
              <a:lnSpc>
                <a:spcPct val="80000"/>
              </a:lnSpc>
              <a:buFontTx/>
              <a:buNone/>
            </a:pPr>
            <a:r>
              <a:rPr lang="en-GB" altLang="zh-CN" sz="2800" b="0" dirty="0">
                <a:solidFill>
                  <a:srgbClr val="000000"/>
                </a:solidFill>
                <a:ea typeface="SimSun" pitchFamily="2" charset="-122"/>
              </a:rPr>
              <a:t>   set of rules, designed to make sure that</a:t>
            </a:r>
          </a:p>
          <a:p>
            <a:pPr>
              <a:lnSpc>
                <a:spcPct val="80000"/>
              </a:lnSpc>
              <a:buFontTx/>
              <a:buNone/>
            </a:pPr>
            <a:r>
              <a:rPr lang="en-GB" altLang="zh-CN" sz="2800" b="0" dirty="0">
                <a:solidFill>
                  <a:srgbClr val="000000"/>
                </a:solidFill>
                <a:ea typeface="SimSun" pitchFamily="2" charset="-122"/>
              </a:rPr>
              <a:t>   a database is organised in the best way possible </a:t>
            </a:r>
          </a:p>
          <a:p>
            <a:pPr>
              <a:lnSpc>
                <a:spcPct val="80000"/>
              </a:lnSpc>
              <a:buFontTx/>
              <a:buNone/>
            </a:pPr>
            <a:endParaRPr lang="en-GB" altLang="zh-CN" sz="2800" b="0" dirty="0">
              <a:solidFill>
                <a:srgbClr val="000000"/>
              </a:solidFill>
              <a:ea typeface="SimSun" pitchFamily="2" charset="-122"/>
            </a:endParaRPr>
          </a:p>
          <a:p>
            <a:pPr>
              <a:lnSpc>
                <a:spcPct val="80000"/>
              </a:lnSpc>
            </a:pPr>
            <a:r>
              <a:rPr lang="en-GB" altLang="zh-CN" sz="2800" b="0" dirty="0">
                <a:solidFill>
                  <a:srgbClr val="000000"/>
                </a:solidFill>
                <a:ea typeface="SimSun" pitchFamily="2" charset="-122"/>
              </a:rPr>
              <a:t>This allows the data to be processed more efficiently and any query to be processed.</a:t>
            </a:r>
          </a:p>
          <a:p>
            <a:pPr>
              <a:lnSpc>
                <a:spcPct val="80000"/>
              </a:lnSpc>
            </a:pPr>
            <a:endParaRPr lang="en-GB" altLang="zh-CN" sz="2800" b="0" dirty="0">
              <a:solidFill>
                <a:srgbClr val="000000"/>
              </a:solidFill>
              <a:ea typeface="SimSun" pitchFamily="2" charset="-122"/>
            </a:endParaRPr>
          </a:p>
          <a:p>
            <a:pPr>
              <a:lnSpc>
                <a:spcPct val="80000"/>
              </a:lnSpc>
            </a:pPr>
            <a:r>
              <a:rPr lang="en-GB" altLang="zh-CN" sz="2800" b="0" dirty="0">
                <a:solidFill>
                  <a:srgbClr val="000000"/>
                </a:solidFill>
                <a:ea typeface="SimSun" pitchFamily="2" charset="-122"/>
              </a:rPr>
              <a:t>These rules depend on relationships being established between the entities to create a functional dependency between them</a:t>
            </a:r>
            <a:r>
              <a:rPr lang="en-GB" altLang="zh-CN" sz="2800" dirty="0">
                <a:ea typeface="SimSun" pitchFamily="2" charset="-122"/>
              </a:rPr>
              <a:t>.</a:t>
            </a:r>
          </a:p>
        </p:txBody>
      </p:sp>
      <p:sp>
        <p:nvSpPr>
          <p:cNvPr id="56324" name="Slide Number Placeholder 1"/>
          <p:cNvSpPr>
            <a:spLocks noGrp="1"/>
          </p:cNvSpPr>
          <p:nvPr>
            <p:ph type="sldNum" sz="quarter" idx="4294967295"/>
          </p:nvPr>
        </p:nvSpPr>
        <p:spPr>
          <a:xfrm>
            <a:off x="6553200" y="6248400"/>
            <a:ext cx="1905000" cy="457200"/>
          </a:xfrm>
          <a:prstGeom prst="rect">
            <a:avLst/>
          </a:prstGeom>
          <a:noFill/>
          <a:ln>
            <a:miter lim="800000"/>
            <a:headEnd/>
            <a:tailEnd/>
          </a:ln>
        </p:spPr>
        <p:txBody>
          <a:bodyPr/>
          <a:lstStyle/>
          <a:p>
            <a:fld id="{60661767-9FE8-4BB1-8CAA-DCB515D2BC0D}" type="slidenum">
              <a:rPr lang="zh-CN" altLang="en-GB" smtClean="0">
                <a:ea typeface="SimSun" pitchFamily="2" charset="-122"/>
              </a:rPr>
              <a:pPr/>
              <a:t>1</a:t>
            </a:fld>
            <a:endParaRPr lang="en-GB" altLang="zh-CN">
              <a:ea typeface="SimSun" pitchFamily="2" charset="-122"/>
            </a:endParaRPr>
          </a:p>
        </p:txBody>
      </p:sp>
    </p:spTree>
  </p:cSld>
  <p:clrMapOvr>
    <a:masterClrMapping/>
  </p:clrMapOvr>
  <p:transition spd="med">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5171"/>
                                        </p:tgtEl>
                                        <p:attrNameLst>
                                          <p:attrName>style.visibility</p:attrName>
                                        </p:attrNameLst>
                                      </p:cBhvr>
                                      <p:to>
                                        <p:strVal val="visible"/>
                                      </p:to>
                                    </p:set>
                                    <p:anim calcmode="lin" valueType="num">
                                      <p:cBhvr additive="base">
                                        <p:cTn id="7" dur="500" fill="hold"/>
                                        <p:tgtEl>
                                          <p:spTgt spid="135171"/>
                                        </p:tgtEl>
                                        <p:attrNameLst>
                                          <p:attrName>ppt_x</p:attrName>
                                        </p:attrNameLst>
                                      </p:cBhvr>
                                      <p:tavLst>
                                        <p:tav tm="0">
                                          <p:val>
                                            <p:strVal val="0-#ppt_w/2"/>
                                          </p:val>
                                        </p:tav>
                                        <p:tav tm="100000">
                                          <p:val>
                                            <p:strVal val="#ppt_x"/>
                                          </p:val>
                                        </p:tav>
                                      </p:tavLst>
                                    </p:anim>
                                    <p:anim calcmode="lin" valueType="num">
                                      <p:cBhvr additive="base">
                                        <p:cTn id="8" dur="500" fill="hold"/>
                                        <p:tgtEl>
                                          <p:spTgt spid="1351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Slide Number Placeholder 1"/>
          <p:cNvSpPr>
            <a:spLocks noGrp="1"/>
          </p:cNvSpPr>
          <p:nvPr>
            <p:ph type="sldNum" sz="quarter" idx="11"/>
          </p:nvPr>
        </p:nvSpPr>
        <p:spPr>
          <a:noFill/>
          <a:ln>
            <a:miter lim="800000"/>
            <a:headEnd/>
            <a:tailEnd/>
          </a:ln>
        </p:spPr>
        <p:txBody>
          <a:bodyPr/>
          <a:lstStyle/>
          <a:p>
            <a:fld id="{17C173AA-32EC-4857-97E7-B216BDB4F05F}" type="slidenum">
              <a:rPr lang="zh-CN" altLang="en-GB" smtClean="0">
                <a:ea typeface="SimSun" pitchFamily="2" charset="-122"/>
              </a:rPr>
              <a:pPr/>
              <a:t>10</a:t>
            </a:fld>
            <a:endParaRPr lang="en-GB" altLang="zh-CN">
              <a:ea typeface="SimSun" pitchFamily="2" charset="-122"/>
            </a:endParaRPr>
          </a:p>
        </p:txBody>
      </p:sp>
      <p:sp>
        <p:nvSpPr>
          <p:cNvPr id="8196" name="Rectangle 2"/>
          <p:cNvSpPr>
            <a:spLocks noGrp="1" noChangeArrowheads="1"/>
          </p:cNvSpPr>
          <p:nvPr>
            <p:ph type="ctrTitle" idx="4294967295"/>
          </p:nvPr>
        </p:nvSpPr>
        <p:spPr>
          <a:xfrm>
            <a:off x="152400" y="457200"/>
            <a:ext cx="7772400" cy="609600"/>
          </a:xfrm>
        </p:spPr>
        <p:txBody>
          <a:bodyPr/>
          <a:lstStyle/>
          <a:p>
            <a:r>
              <a:rPr lang="en-GB" altLang="zh-CN" sz="3200" dirty="0">
                <a:ea typeface="SimSun" pitchFamily="2" charset="-122"/>
              </a:rPr>
              <a:t>Al's Baker Shop</a:t>
            </a:r>
            <a:endParaRPr lang="en-GB" altLang="zh-CN" dirty="0">
              <a:ea typeface="SimSun" pitchFamily="2" charset="-122"/>
            </a:endParaRPr>
          </a:p>
        </p:txBody>
      </p:sp>
      <p:graphicFrame>
        <p:nvGraphicFramePr>
          <p:cNvPr id="8194" name="Object 3"/>
          <p:cNvGraphicFramePr>
            <a:graphicFrameLocks noChangeAspect="1"/>
          </p:cNvGraphicFramePr>
          <p:nvPr/>
        </p:nvGraphicFramePr>
        <p:xfrm>
          <a:off x="2217738" y="1343025"/>
          <a:ext cx="4733925" cy="2268538"/>
        </p:xfrm>
        <a:graphic>
          <a:graphicData uri="http://schemas.openxmlformats.org/presentationml/2006/ole">
            <mc:AlternateContent xmlns:mc="http://schemas.openxmlformats.org/markup-compatibility/2006">
              <mc:Choice xmlns:v="urn:schemas-microsoft-com:vml" Requires="v">
                <p:oleObj name="Document" r:id="rId3" imgW="5650992" imgH="2267712" progId="Word.Document.8">
                  <p:embed/>
                </p:oleObj>
              </mc:Choice>
              <mc:Fallback>
                <p:oleObj name="Document" r:id="rId3" imgW="5650992" imgH="2267712" progId="Word.Document.8">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r="16260"/>
                      <a:stretch>
                        <a:fillRect/>
                      </a:stretch>
                    </p:blipFill>
                    <p:spPr bwMode="auto">
                      <a:xfrm>
                        <a:off x="2217738" y="1343025"/>
                        <a:ext cx="4733925" cy="226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 name="Object 4"/>
          <p:cNvGraphicFramePr>
            <a:graphicFrameLocks noChangeAspect="1"/>
          </p:cNvGraphicFramePr>
          <p:nvPr/>
        </p:nvGraphicFramePr>
        <p:xfrm>
          <a:off x="2217738" y="3744913"/>
          <a:ext cx="3092450" cy="2717800"/>
        </p:xfrm>
        <a:graphic>
          <a:graphicData uri="http://schemas.openxmlformats.org/presentationml/2006/ole">
            <mc:AlternateContent xmlns:mc="http://schemas.openxmlformats.org/markup-compatibility/2006">
              <mc:Choice xmlns:v="urn:schemas-microsoft-com:vml" Requires="v">
                <p:oleObj name="Document" r:id="rId5" imgW="5650992" imgH="2718816" progId="Word.Document.8">
                  <p:embed/>
                </p:oleObj>
              </mc:Choice>
              <mc:Fallback>
                <p:oleObj name="Document" r:id="rId5" imgW="5650992" imgH="2718816" progId="Word.Document.8">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l="6656" r="38641"/>
                      <a:stretch>
                        <a:fillRect/>
                      </a:stretch>
                    </p:blipFill>
                    <p:spPr bwMode="auto">
                      <a:xfrm>
                        <a:off x="2217738" y="3744913"/>
                        <a:ext cx="3092450" cy="271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7" name="Text Box 5"/>
          <p:cNvSpPr txBox="1">
            <a:spLocks noChangeArrowheads="1"/>
          </p:cNvSpPr>
          <p:nvPr/>
        </p:nvSpPr>
        <p:spPr bwMode="auto">
          <a:xfrm>
            <a:off x="5440363" y="4494213"/>
            <a:ext cx="2581275" cy="457200"/>
          </a:xfrm>
          <a:prstGeom prst="rect">
            <a:avLst/>
          </a:prstGeom>
          <a:noFill/>
          <a:ln w="9525">
            <a:noFill/>
            <a:miter lim="800000"/>
            <a:headEnd/>
            <a:tailEnd/>
          </a:ln>
        </p:spPr>
        <p:txBody>
          <a:bodyPr wrap="none">
            <a:spAutoFit/>
          </a:bodyPr>
          <a:lstStyle/>
          <a:p>
            <a:r>
              <a:rPr lang="en-GB" altLang="zh-CN" sz="2400" b="0">
                <a:ea typeface="SimSun" pitchFamily="2" charset="-122"/>
              </a:rPr>
              <a:t>Items Purchased</a:t>
            </a:r>
          </a:p>
        </p:txBody>
      </p:sp>
      <p:sp>
        <p:nvSpPr>
          <p:cNvPr id="8198" name="Text Box 6"/>
          <p:cNvSpPr txBox="1">
            <a:spLocks noChangeArrowheads="1"/>
          </p:cNvSpPr>
          <p:nvPr/>
        </p:nvSpPr>
        <p:spPr bwMode="auto">
          <a:xfrm>
            <a:off x="6935788" y="1800225"/>
            <a:ext cx="1212850" cy="457200"/>
          </a:xfrm>
          <a:prstGeom prst="rect">
            <a:avLst/>
          </a:prstGeom>
          <a:noFill/>
          <a:ln w="9525">
            <a:noFill/>
            <a:miter lim="800000"/>
            <a:headEnd/>
            <a:tailEnd/>
          </a:ln>
        </p:spPr>
        <p:txBody>
          <a:bodyPr wrap="none">
            <a:spAutoFit/>
          </a:bodyPr>
          <a:lstStyle/>
          <a:p>
            <a:r>
              <a:rPr lang="en-GB" altLang="zh-CN" sz="2400" b="0">
                <a:ea typeface="SimSun" pitchFamily="2" charset="-122"/>
              </a:rPr>
              <a:t>Orders</a:t>
            </a:r>
          </a:p>
        </p:txBody>
      </p:sp>
      <p:grpSp>
        <p:nvGrpSpPr>
          <p:cNvPr id="2" name="Group 7"/>
          <p:cNvGrpSpPr>
            <a:grpSpLocks/>
          </p:cNvGrpSpPr>
          <p:nvPr/>
        </p:nvGrpSpPr>
        <p:grpSpPr bwMode="auto">
          <a:xfrm>
            <a:off x="1412875" y="1757363"/>
            <a:ext cx="804863" cy="2528887"/>
            <a:chOff x="890" y="1107"/>
            <a:chExt cx="507" cy="1593"/>
          </a:xfrm>
        </p:grpSpPr>
        <p:sp>
          <p:nvSpPr>
            <p:cNvPr id="8202" name="Line 8"/>
            <p:cNvSpPr>
              <a:spLocks noChangeShapeType="1"/>
            </p:cNvSpPr>
            <p:nvPr/>
          </p:nvSpPr>
          <p:spPr bwMode="auto">
            <a:xfrm>
              <a:off x="890" y="1107"/>
              <a:ext cx="507" cy="0"/>
            </a:xfrm>
            <a:prstGeom prst="line">
              <a:avLst/>
            </a:prstGeom>
            <a:noFill/>
            <a:ln w="28575">
              <a:solidFill>
                <a:schemeClr val="tx1"/>
              </a:solidFill>
              <a:round/>
              <a:headEnd/>
              <a:tailEnd type="triangle" w="lg" len="lg"/>
            </a:ln>
          </p:spPr>
          <p:txBody>
            <a:bodyPr wrap="none" anchor="ctr"/>
            <a:lstStyle/>
            <a:p>
              <a:endParaRPr lang="en-IN"/>
            </a:p>
          </p:txBody>
        </p:sp>
        <p:sp>
          <p:nvSpPr>
            <p:cNvPr id="8203" name="Line 9"/>
            <p:cNvSpPr>
              <a:spLocks noChangeShapeType="1"/>
            </p:cNvSpPr>
            <p:nvPr/>
          </p:nvSpPr>
          <p:spPr bwMode="auto">
            <a:xfrm>
              <a:off x="890" y="2700"/>
              <a:ext cx="507" cy="0"/>
            </a:xfrm>
            <a:prstGeom prst="line">
              <a:avLst/>
            </a:prstGeom>
            <a:noFill/>
            <a:ln w="28575">
              <a:solidFill>
                <a:schemeClr val="tx1"/>
              </a:solidFill>
              <a:round/>
              <a:headEnd/>
              <a:tailEnd type="triangle" w="lg" len="lg"/>
            </a:ln>
          </p:spPr>
          <p:txBody>
            <a:bodyPr wrap="none" anchor="ctr"/>
            <a:lstStyle/>
            <a:p>
              <a:endParaRPr lang="en-IN"/>
            </a:p>
          </p:txBody>
        </p:sp>
        <p:sp>
          <p:nvSpPr>
            <p:cNvPr id="8204" name="Line 10"/>
            <p:cNvSpPr>
              <a:spLocks noChangeShapeType="1"/>
            </p:cNvSpPr>
            <p:nvPr/>
          </p:nvSpPr>
          <p:spPr bwMode="auto">
            <a:xfrm>
              <a:off x="890" y="1107"/>
              <a:ext cx="0" cy="1593"/>
            </a:xfrm>
            <a:prstGeom prst="line">
              <a:avLst/>
            </a:prstGeom>
            <a:noFill/>
            <a:ln w="28575">
              <a:solidFill>
                <a:schemeClr val="tx1"/>
              </a:solidFill>
              <a:round/>
              <a:headEnd/>
              <a:tailEnd/>
            </a:ln>
          </p:spPr>
          <p:txBody>
            <a:bodyPr wrap="none" anchor="ctr"/>
            <a:lstStyle/>
            <a:p>
              <a:endParaRPr lang="en-IN"/>
            </a:p>
          </p:txBody>
        </p:sp>
      </p:grpSp>
      <p:sp>
        <p:nvSpPr>
          <p:cNvPr id="8200" name="Line 11"/>
          <p:cNvSpPr>
            <a:spLocks noChangeShapeType="1"/>
          </p:cNvSpPr>
          <p:nvPr/>
        </p:nvSpPr>
        <p:spPr bwMode="auto">
          <a:xfrm>
            <a:off x="2266950" y="2762250"/>
            <a:ext cx="4464050" cy="0"/>
          </a:xfrm>
          <a:prstGeom prst="line">
            <a:avLst/>
          </a:prstGeom>
          <a:noFill/>
          <a:ln w="28575">
            <a:solidFill>
              <a:schemeClr val="tx1"/>
            </a:solidFill>
            <a:round/>
            <a:headEnd/>
            <a:tailEnd/>
          </a:ln>
        </p:spPr>
        <p:txBody>
          <a:bodyPr wrap="none" anchor="ctr"/>
          <a:lstStyle/>
          <a:p>
            <a:endParaRPr lang="en-IN"/>
          </a:p>
        </p:txBody>
      </p:sp>
    </p:spTree>
  </p:cSld>
  <p:clrMapOvr>
    <a:masterClrMapping/>
  </p:clrMapOvr>
  <p:transition spd="med">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Slide Number Placeholder 1"/>
          <p:cNvSpPr>
            <a:spLocks noGrp="1"/>
          </p:cNvSpPr>
          <p:nvPr>
            <p:ph type="sldNum" sz="quarter" idx="11"/>
          </p:nvPr>
        </p:nvSpPr>
        <p:spPr>
          <a:noFill/>
          <a:ln>
            <a:miter lim="800000"/>
            <a:headEnd/>
            <a:tailEnd/>
          </a:ln>
        </p:spPr>
        <p:txBody>
          <a:bodyPr/>
          <a:lstStyle/>
          <a:p>
            <a:fld id="{4D7BF3B9-6D71-45E4-BFEF-95B860C8DEE6}" type="slidenum">
              <a:rPr lang="zh-CN" altLang="en-GB" smtClean="0">
                <a:ea typeface="SimSun" pitchFamily="2" charset="-122"/>
              </a:rPr>
              <a:pPr/>
              <a:t>11</a:t>
            </a:fld>
            <a:endParaRPr lang="en-GB" altLang="zh-CN">
              <a:ea typeface="SimSun" pitchFamily="2" charset="-122"/>
            </a:endParaRPr>
          </a:p>
        </p:txBody>
      </p:sp>
      <p:sp>
        <p:nvSpPr>
          <p:cNvPr id="9219" name="Rectangle 2"/>
          <p:cNvSpPr>
            <a:spLocks noGrp="1" noChangeArrowheads="1"/>
          </p:cNvSpPr>
          <p:nvPr>
            <p:ph type="ctrTitle" idx="4294967295"/>
          </p:nvPr>
        </p:nvSpPr>
        <p:spPr>
          <a:xfrm>
            <a:off x="228600" y="457200"/>
            <a:ext cx="7772400" cy="609600"/>
          </a:xfrm>
        </p:spPr>
        <p:txBody>
          <a:bodyPr/>
          <a:lstStyle/>
          <a:p>
            <a:r>
              <a:rPr lang="en-GB" altLang="zh-CN" sz="3200" dirty="0">
                <a:ea typeface="SimSun" pitchFamily="2" charset="-122"/>
              </a:rPr>
              <a:t>Al's Baker Shop</a:t>
            </a:r>
            <a:endParaRPr lang="en-GB" altLang="zh-CN" dirty="0">
              <a:ea typeface="SimSun" pitchFamily="2" charset="-122"/>
            </a:endParaRPr>
          </a:p>
        </p:txBody>
      </p:sp>
      <p:graphicFrame>
        <p:nvGraphicFramePr>
          <p:cNvPr id="9218" name="Object 3"/>
          <p:cNvGraphicFramePr>
            <a:graphicFrameLocks noChangeAspect="1"/>
          </p:cNvGraphicFramePr>
          <p:nvPr/>
        </p:nvGraphicFramePr>
        <p:xfrm>
          <a:off x="3302000" y="1504950"/>
          <a:ext cx="4733925" cy="2268538"/>
        </p:xfrm>
        <a:graphic>
          <a:graphicData uri="http://schemas.openxmlformats.org/presentationml/2006/ole">
            <mc:AlternateContent xmlns:mc="http://schemas.openxmlformats.org/markup-compatibility/2006">
              <mc:Choice xmlns:v="urn:schemas-microsoft-com:vml" Requires="v">
                <p:oleObj name="Document" r:id="rId3" imgW="5650992" imgH="2267712" progId="Word.Document.8">
                  <p:embed/>
                </p:oleObj>
              </mc:Choice>
              <mc:Fallback>
                <p:oleObj name="Document" r:id="rId3" imgW="5650992" imgH="2267712" progId="Word.Document.8">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r="16260"/>
                      <a:stretch>
                        <a:fillRect/>
                      </a:stretch>
                    </p:blipFill>
                    <p:spPr bwMode="auto">
                      <a:xfrm>
                        <a:off x="3302000" y="1504950"/>
                        <a:ext cx="4733925" cy="226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1556" name="Text Box 4"/>
          <p:cNvSpPr txBox="1">
            <a:spLocks noChangeArrowheads="1"/>
          </p:cNvSpPr>
          <p:nvPr/>
        </p:nvSpPr>
        <p:spPr bwMode="auto">
          <a:xfrm>
            <a:off x="795338" y="3587750"/>
            <a:ext cx="7675562" cy="701675"/>
          </a:xfrm>
          <a:prstGeom prst="rect">
            <a:avLst/>
          </a:prstGeom>
          <a:noFill/>
          <a:ln w="9525">
            <a:noFill/>
            <a:miter lim="800000"/>
            <a:headEnd/>
            <a:tailEnd/>
          </a:ln>
        </p:spPr>
        <p:txBody>
          <a:bodyPr wrap="none">
            <a:spAutoFit/>
          </a:bodyPr>
          <a:lstStyle/>
          <a:p>
            <a:r>
              <a:rPr lang="en-GB" altLang="zh-CN" b="0">
                <a:ea typeface="SimSun" pitchFamily="2" charset="-122"/>
              </a:rPr>
              <a:t>Order No. can be used to uniquely identify each record and can</a:t>
            </a:r>
          </a:p>
          <a:p>
            <a:r>
              <a:rPr lang="en-GB" altLang="zh-CN" b="0">
                <a:ea typeface="SimSun" pitchFamily="2" charset="-122"/>
              </a:rPr>
              <a:t>therefore be made the </a:t>
            </a:r>
            <a:r>
              <a:rPr lang="en-GB" altLang="zh-CN">
                <a:ea typeface="SimSun" pitchFamily="2" charset="-122"/>
              </a:rPr>
              <a:t>primary key</a:t>
            </a:r>
            <a:r>
              <a:rPr lang="en-GB" altLang="zh-CN" b="0">
                <a:ea typeface="SimSun" pitchFamily="2" charset="-122"/>
              </a:rPr>
              <a:t>.</a:t>
            </a:r>
          </a:p>
        </p:txBody>
      </p:sp>
      <p:sp>
        <p:nvSpPr>
          <p:cNvPr id="151557" name="Text Box 5"/>
          <p:cNvSpPr txBox="1">
            <a:spLocks noChangeArrowheads="1"/>
          </p:cNvSpPr>
          <p:nvPr/>
        </p:nvSpPr>
        <p:spPr bwMode="auto">
          <a:xfrm>
            <a:off x="2617788" y="4491038"/>
            <a:ext cx="3498850" cy="1920875"/>
          </a:xfrm>
          <a:prstGeom prst="rect">
            <a:avLst/>
          </a:prstGeom>
          <a:noFill/>
          <a:ln w="9525">
            <a:noFill/>
            <a:miter lim="800000"/>
            <a:headEnd/>
            <a:tailEnd/>
          </a:ln>
        </p:spPr>
        <p:txBody>
          <a:bodyPr wrap="none">
            <a:spAutoFit/>
          </a:bodyPr>
          <a:lstStyle/>
          <a:p>
            <a:r>
              <a:rPr lang="en-GB" altLang="zh-CN">
                <a:ea typeface="SimSun" pitchFamily="2" charset="-122"/>
              </a:rPr>
              <a:t>Orders		(</a:t>
            </a:r>
            <a:r>
              <a:rPr lang="en-GB" altLang="zh-CN" u="sng">
                <a:ea typeface="SimSun" pitchFamily="2" charset="-122"/>
              </a:rPr>
              <a:t>Order No.</a:t>
            </a:r>
          </a:p>
          <a:p>
            <a:r>
              <a:rPr lang="en-GB" altLang="zh-CN">
                <a:ea typeface="SimSun" pitchFamily="2" charset="-122"/>
              </a:rPr>
              <a:t>		Acc. No.</a:t>
            </a:r>
          </a:p>
          <a:p>
            <a:r>
              <a:rPr lang="en-GB" altLang="zh-CN">
                <a:ea typeface="SimSun" pitchFamily="2" charset="-122"/>
              </a:rPr>
              <a:t>		 Customer</a:t>
            </a:r>
          </a:p>
          <a:p>
            <a:r>
              <a:rPr lang="en-GB" altLang="zh-CN">
                <a:ea typeface="SimSun" pitchFamily="2" charset="-122"/>
              </a:rPr>
              <a:t>		 Address</a:t>
            </a:r>
          </a:p>
          <a:p>
            <a:r>
              <a:rPr lang="en-GB" altLang="zh-CN">
                <a:ea typeface="SimSun" pitchFamily="2" charset="-122"/>
              </a:rPr>
              <a:t>		 Date</a:t>
            </a:r>
          </a:p>
          <a:p>
            <a:r>
              <a:rPr lang="en-GB" altLang="zh-CN">
                <a:ea typeface="SimSun" pitchFamily="2" charset="-122"/>
              </a:rPr>
              <a:t>		 Total Cost)</a:t>
            </a:r>
            <a:endParaRPr lang="en-GB" altLang="zh-CN" b="0">
              <a:ea typeface="SimSun" pitchFamily="2" charset="-122"/>
            </a:endParaRPr>
          </a:p>
        </p:txBody>
      </p:sp>
      <p:sp>
        <p:nvSpPr>
          <p:cNvPr id="9222" name="Text Box 6"/>
          <p:cNvSpPr txBox="1">
            <a:spLocks noChangeArrowheads="1"/>
          </p:cNvSpPr>
          <p:nvPr/>
        </p:nvSpPr>
        <p:spPr bwMode="auto">
          <a:xfrm>
            <a:off x="728663" y="1504950"/>
            <a:ext cx="1944687" cy="396875"/>
          </a:xfrm>
          <a:prstGeom prst="rect">
            <a:avLst/>
          </a:prstGeom>
          <a:noFill/>
          <a:ln w="9525">
            <a:noFill/>
            <a:miter lim="800000"/>
            <a:headEnd/>
            <a:tailEnd/>
          </a:ln>
        </p:spPr>
        <p:txBody>
          <a:bodyPr wrap="none">
            <a:spAutoFit/>
          </a:bodyPr>
          <a:lstStyle/>
          <a:p>
            <a:r>
              <a:rPr lang="en-GB" altLang="zh-CN">
                <a:ea typeface="SimSun" pitchFamily="2" charset="-122"/>
              </a:rPr>
              <a:t>Orders Table:</a:t>
            </a: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1556"/>
                                        </p:tgtEl>
                                        <p:attrNameLst>
                                          <p:attrName>style.visibility</p:attrName>
                                        </p:attrNameLst>
                                      </p:cBhvr>
                                      <p:to>
                                        <p:strVal val="visible"/>
                                      </p:to>
                                    </p:set>
                                    <p:animEffect transition="in" filter="dissolve">
                                      <p:cBhvr>
                                        <p:cTn id="7" dur="500"/>
                                        <p:tgtEl>
                                          <p:spTgt spid="151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1557"/>
                                        </p:tgtEl>
                                        <p:attrNameLst>
                                          <p:attrName>style.visibility</p:attrName>
                                        </p:attrNameLst>
                                      </p:cBhvr>
                                      <p:to>
                                        <p:strVal val="visible"/>
                                      </p:to>
                                    </p:set>
                                    <p:anim calcmode="lin" valueType="num">
                                      <p:cBhvr additive="base">
                                        <p:cTn id="12" dur="500" fill="hold"/>
                                        <p:tgtEl>
                                          <p:spTgt spid="151557"/>
                                        </p:tgtEl>
                                        <p:attrNameLst>
                                          <p:attrName>ppt_x</p:attrName>
                                        </p:attrNameLst>
                                      </p:cBhvr>
                                      <p:tavLst>
                                        <p:tav tm="0">
                                          <p:val>
                                            <p:strVal val="#ppt_x"/>
                                          </p:val>
                                        </p:tav>
                                        <p:tav tm="100000">
                                          <p:val>
                                            <p:strVal val="#ppt_x"/>
                                          </p:val>
                                        </p:tav>
                                      </p:tavLst>
                                    </p:anim>
                                    <p:anim calcmode="lin" valueType="num">
                                      <p:cBhvr additive="base">
                                        <p:cTn id="13" dur="500" fill="hold"/>
                                        <p:tgtEl>
                                          <p:spTgt spid="1515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autoUpdateAnimBg="0"/>
      <p:bldP spid="15155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Slide Number Placeholder 1"/>
          <p:cNvSpPr>
            <a:spLocks noGrp="1"/>
          </p:cNvSpPr>
          <p:nvPr>
            <p:ph type="sldNum" sz="quarter" idx="11"/>
          </p:nvPr>
        </p:nvSpPr>
        <p:spPr>
          <a:noFill/>
          <a:ln>
            <a:miter lim="800000"/>
            <a:headEnd/>
            <a:tailEnd/>
          </a:ln>
        </p:spPr>
        <p:txBody>
          <a:bodyPr/>
          <a:lstStyle/>
          <a:p>
            <a:fld id="{69754434-478C-4AF0-B28D-C6931C55A805}" type="slidenum">
              <a:rPr lang="zh-CN" altLang="en-GB" smtClean="0">
                <a:ea typeface="SimSun" pitchFamily="2" charset="-122"/>
              </a:rPr>
              <a:pPr/>
              <a:t>12</a:t>
            </a:fld>
            <a:endParaRPr lang="en-GB" altLang="zh-CN">
              <a:ea typeface="SimSun" pitchFamily="2" charset="-122"/>
            </a:endParaRPr>
          </a:p>
        </p:txBody>
      </p:sp>
      <p:sp>
        <p:nvSpPr>
          <p:cNvPr id="10243" name="Rectangle 2"/>
          <p:cNvSpPr>
            <a:spLocks noGrp="1" noChangeArrowheads="1"/>
          </p:cNvSpPr>
          <p:nvPr>
            <p:ph type="ctrTitle" idx="4294967295"/>
          </p:nvPr>
        </p:nvSpPr>
        <p:spPr>
          <a:xfrm>
            <a:off x="0" y="304800"/>
            <a:ext cx="8108950" cy="808037"/>
          </a:xfrm>
        </p:spPr>
        <p:txBody>
          <a:bodyPr/>
          <a:lstStyle/>
          <a:p>
            <a:r>
              <a:rPr lang="en-GB" altLang="zh-CN" sz="3200" dirty="0">
                <a:ea typeface="SimSun" pitchFamily="2" charset="-122"/>
              </a:rPr>
              <a:t>Al's Baker Shop</a:t>
            </a:r>
            <a:endParaRPr lang="en-GB" altLang="zh-CN" dirty="0">
              <a:ea typeface="SimSun" pitchFamily="2" charset="-122"/>
            </a:endParaRPr>
          </a:p>
        </p:txBody>
      </p:sp>
      <p:graphicFrame>
        <p:nvGraphicFramePr>
          <p:cNvPr id="10242" name="Object 3"/>
          <p:cNvGraphicFramePr>
            <a:graphicFrameLocks noChangeAspect="1"/>
          </p:cNvGraphicFramePr>
          <p:nvPr/>
        </p:nvGraphicFramePr>
        <p:xfrm>
          <a:off x="622300" y="1636713"/>
          <a:ext cx="3092450" cy="2717800"/>
        </p:xfrm>
        <a:graphic>
          <a:graphicData uri="http://schemas.openxmlformats.org/presentationml/2006/ole">
            <mc:AlternateContent xmlns:mc="http://schemas.openxmlformats.org/markup-compatibility/2006">
              <mc:Choice xmlns:v="urn:schemas-microsoft-com:vml" Requires="v">
                <p:oleObj name="Document" r:id="rId3" imgW="5650992" imgH="2718816" progId="Word.Document.8">
                  <p:embed/>
                </p:oleObj>
              </mc:Choice>
              <mc:Fallback>
                <p:oleObj name="Document" r:id="rId3" imgW="5650992" imgH="2718816" progId="Word.Document.8">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l="6656" r="38641"/>
                      <a:stretch>
                        <a:fillRect/>
                      </a:stretch>
                    </p:blipFill>
                    <p:spPr bwMode="auto">
                      <a:xfrm>
                        <a:off x="622300" y="1636713"/>
                        <a:ext cx="3092450" cy="271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4" name="Text Box 4"/>
          <p:cNvSpPr txBox="1">
            <a:spLocks noChangeArrowheads="1"/>
          </p:cNvSpPr>
          <p:nvPr/>
        </p:nvSpPr>
        <p:spPr bwMode="auto">
          <a:xfrm>
            <a:off x="4111625" y="1239838"/>
            <a:ext cx="184150" cy="396875"/>
          </a:xfrm>
          <a:prstGeom prst="rect">
            <a:avLst/>
          </a:prstGeom>
          <a:noFill/>
          <a:ln w="9525">
            <a:noFill/>
            <a:miter lim="800000"/>
            <a:headEnd/>
            <a:tailEnd/>
          </a:ln>
        </p:spPr>
        <p:txBody>
          <a:bodyPr wrap="none">
            <a:spAutoFit/>
          </a:bodyPr>
          <a:lstStyle/>
          <a:p>
            <a:endParaRPr lang="zh-CN" altLang="en-US" b="0">
              <a:ea typeface="SimSun" pitchFamily="2" charset="-122"/>
            </a:endParaRPr>
          </a:p>
        </p:txBody>
      </p:sp>
      <p:sp>
        <p:nvSpPr>
          <p:cNvPr id="10245" name="Text Box 5"/>
          <p:cNvSpPr txBox="1">
            <a:spLocks noChangeArrowheads="1"/>
          </p:cNvSpPr>
          <p:nvPr/>
        </p:nvSpPr>
        <p:spPr bwMode="auto">
          <a:xfrm>
            <a:off x="4200525" y="1630363"/>
            <a:ext cx="3132138" cy="396875"/>
          </a:xfrm>
          <a:prstGeom prst="rect">
            <a:avLst/>
          </a:prstGeom>
          <a:noFill/>
          <a:ln w="9525">
            <a:noFill/>
            <a:miter lim="800000"/>
            <a:headEnd/>
            <a:tailEnd/>
          </a:ln>
        </p:spPr>
        <p:txBody>
          <a:bodyPr wrap="none">
            <a:spAutoFit/>
          </a:bodyPr>
          <a:lstStyle/>
          <a:p>
            <a:r>
              <a:rPr lang="en-GB" altLang="zh-CN">
                <a:ea typeface="SimSun" pitchFamily="2" charset="-122"/>
              </a:rPr>
              <a:t>Items Purchased Table:</a:t>
            </a:r>
            <a:endParaRPr lang="en-GB" altLang="zh-CN" b="0">
              <a:ea typeface="SimSun" pitchFamily="2" charset="-122"/>
            </a:endParaRPr>
          </a:p>
        </p:txBody>
      </p:sp>
      <p:sp>
        <p:nvSpPr>
          <p:cNvPr id="153606" name="Text Box 6"/>
          <p:cNvSpPr txBox="1">
            <a:spLocks noChangeArrowheads="1"/>
          </p:cNvSpPr>
          <p:nvPr/>
        </p:nvSpPr>
        <p:spPr bwMode="auto">
          <a:xfrm>
            <a:off x="4111625" y="2439988"/>
            <a:ext cx="3968750" cy="701675"/>
          </a:xfrm>
          <a:prstGeom prst="rect">
            <a:avLst/>
          </a:prstGeom>
          <a:noFill/>
          <a:ln w="9525">
            <a:noFill/>
            <a:miter lim="800000"/>
            <a:headEnd/>
            <a:tailEnd/>
          </a:ln>
        </p:spPr>
        <p:txBody>
          <a:bodyPr wrap="none">
            <a:spAutoFit/>
          </a:bodyPr>
          <a:lstStyle/>
          <a:p>
            <a:r>
              <a:rPr lang="en-GB" altLang="zh-CN" b="0">
                <a:ea typeface="SimSun" pitchFamily="2" charset="-122"/>
              </a:rPr>
              <a:t>No one attribute can be used to</a:t>
            </a:r>
          </a:p>
          <a:p>
            <a:r>
              <a:rPr lang="en-GB" altLang="zh-CN" b="0">
                <a:ea typeface="SimSun" pitchFamily="2" charset="-122"/>
              </a:rPr>
              <a:t>uniquely identify a record.</a:t>
            </a:r>
          </a:p>
        </p:txBody>
      </p:sp>
      <p:sp>
        <p:nvSpPr>
          <p:cNvPr id="153607" name="Text Box 7"/>
          <p:cNvSpPr txBox="1">
            <a:spLocks noChangeArrowheads="1"/>
          </p:cNvSpPr>
          <p:nvPr/>
        </p:nvSpPr>
        <p:spPr bwMode="auto">
          <a:xfrm>
            <a:off x="4111625" y="3738563"/>
            <a:ext cx="4241800" cy="701675"/>
          </a:xfrm>
          <a:prstGeom prst="rect">
            <a:avLst/>
          </a:prstGeom>
          <a:noFill/>
          <a:ln w="9525">
            <a:noFill/>
            <a:miter lim="800000"/>
            <a:headEnd/>
            <a:tailEnd/>
          </a:ln>
        </p:spPr>
        <p:txBody>
          <a:bodyPr wrap="none">
            <a:spAutoFit/>
          </a:bodyPr>
          <a:lstStyle/>
          <a:p>
            <a:r>
              <a:rPr lang="en-GB" altLang="zh-CN">
                <a:ea typeface="SimSun" pitchFamily="2" charset="-122"/>
              </a:rPr>
              <a:t>Order No.</a:t>
            </a:r>
            <a:r>
              <a:rPr lang="en-GB" altLang="zh-CN" b="0">
                <a:ea typeface="SimSun" pitchFamily="2" charset="-122"/>
              </a:rPr>
              <a:t> and </a:t>
            </a:r>
            <a:r>
              <a:rPr lang="en-GB" altLang="zh-CN">
                <a:ea typeface="SimSun" pitchFamily="2" charset="-122"/>
              </a:rPr>
              <a:t>Item</a:t>
            </a:r>
            <a:r>
              <a:rPr lang="en-GB" altLang="zh-CN" b="0">
                <a:ea typeface="SimSun" pitchFamily="2" charset="-122"/>
              </a:rPr>
              <a:t> together can</a:t>
            </a:r>
          </a:p>
          <a:p>
            <a:r>
              <a:rPr lang="en-GB" altLang="zh-CN" b="0">
                <a:ea typeface="SimSun" pitchFamily="2" charset="-122"/>
              </a:rPr>
              <a:t>uniquely identify a record.</a:t>
            </a:r>
          </a:p>
        </p:txBody>
      </p:sp>
      <p:sp>
        <p:nvSpPr>
          <p:cNvPr id="153608" name="Text Box 8"/>
          <p:cNvSpPr txBox="1">
            <a:spLocks noChangeArrowheads="1"/>
          </p:cNvSpPr>
          <p:nvPr/>
        </p:nvSpPr>
        <p:spPr bwMode="auto">
          <a:xfrm>
            <a:off x="4164013" y="3141663"/>
            <a:ext cx="3776662" cy="396875"/>
          </a:xfrm>
          <a:prstGeom prst="rect">
            <a:avLst/>
          </a:prstGeom>
          <a:noFill/>
          <a:ln w="9525">
            <a:noFill/>
            <a:miter lim="800000"/>
            <a:headEnd/>
            <a:tailEnd/>
          </a:ln>
        </p:spPr>
        <p:txBody>
          <a:bodyPr wrap="none">
            <a:spAutoFit/>
          </a:bodyPr>
          <a:lstStyle/>
          <a:p>
            <a:r>
              <a:rPr lang="en-GB" altLang="zh-CN">
                <a:ea typeface="SimSun" pitchFamily="2" charset="-122"/>
              </a:rPr>
              <a:t>Concatenated key is required</a:t>
            </a:r>
            <a:endParaRPr lang="en-GB" altLang="zh-CN" b="0">
              <a:ea typeface="SimSun" pitchFamily="2" charset="-122"/>
            </a:endParaRPr>
          </a:p>
        </p:txBody>
      </p:sp>
      <p:sp>
        <p:nvSpPr>
          <p:cNvPr id="153609" name="Text Box 9"/>
          <p:cNvSpPr txBox="1">
            <a:spLocks noChangeArrowheads="1"/>
          </p:cNvSpPr>
          <p:nvPr/>
        </p:nvSpPr>
        <p:spPr bwMode="auto">
          <a:xfrm>
            <a:off x="2617788" y="4665663"/>
            <a:ext cx="3630612" cy="1616075"/>
          </a:xfrm>
          <a:prstGeom prst="rect">
            <a:avLst/>
          </a:prstGeom>
          <a:noFill/>
          <a:ln w="9525">
            <a:noFill/>
            <a:miter lim="800000"/>
            <a:headEnd/>
            <a:tailEnd/>
          </a:ln>
        </p:spPr>
        <p:txBody>
          <a:bodyPr wrap="none">
            <a:spAutoFit/>
          </a:bodyPr>
          <a:lstStyle/>
          <a:p>
            <a:r>
              <a:rPr lang="en-GB" altLang="zh-CN">
                <a:ea typeface="SimSun" pitchFamily="2" charset="-122"/>
              </a:rPr>
              <a:t>Items		(*</a:t>
            </a:r>
            <a:r>
              <a:rPr lang="en-GB" altLang="zh-CN" u="sng">
                <a:ea typeface="SimSun" pitchFamily="2" charset="-122"/>
              </a:rPr>
              <a:t>Order No.</a:t>
            </a:r>
          </a:p>
          <a:p>
            <a:r>
              <a:rPr lang="en-GB" altLang="zh-CN">
                <a:ea typeface="SimSun" pitchFamily="2" charset="-122"/>
              </a:rPr>
              <a:t>Purchased	  </a:t>
            </a:r>
            <a:r>
              <a:rPr lang="en-GB" altLang="zh-CN" u="sng">
                <a:ea typeface="SimSun" pitchFamily="2" charset="-122"/>
              </a:rPr>
              <a:t>Item</a:t>
            </a:r>
            <a:endParaRPr lang="en-GB" altLang="zh-CN">
              <a:ea typeface="SimSun" pitchFamily="2" charset="-122"/>
            </a:endParaRPr>
          </a:p>
          <a:p>
            <a:r>
              <a:rPr lang="en-GB" altLang="zh-CN">
                <a:ea typeface="SimSun" pitchFamily="2" charset="-122"/>
              </a:rPr>
              <a:t>	 	  Quantity</a:t>
            </a:r>
          </a:p>
          <a:p>
            <a:r>
              <a:rPr lang="en-GB" altLang="zh-CN">
                <a:ea typeface="SimSun" pitchFamily="2" charset="-122"/>
              </a:rPr>
              <a:t>		  Item Price)</a:t>
            </a:r>
          </a:p>
          <a:p>
            <a:r>
              <a:rPr lang="en-GB" altLang="zh-CN">
                <a:ea typeface="SimSun" pitchFamily="2" charset="-122"/>
              </a:rPr>
              <a:t>		</a:t>
            </a:r>
            <a:endParaRPr lang="en-GB" altLang="zh-CN" b="0">
              <a:ea typeface="SimSun" pitchFamily="2" charset="-122"/>
            </a:endParaRPr>
          </a:p>
        </p:txBody>
      </p:sp>
    </p:spTree>
  </p:cSld>
  <p:clrMapOvr>
    <a:masterClrMapping/>
  </p:clrMapOvr>
  <p:transition spd="med">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06"/>
                                        </p:tgtEl>
                                        <p:attrNameLst>
                                          <p:attrName>style.visibility</p:attrName>
                                        </p:attrNameLst>
                                      </p:cBhvr>
                                      <p:to>
                                        <p:strVal val="visible"/>
                                      </p:to>
                                    </p:set>
                                    <p:animEffect transition="in" filter="dissolve">
                                      <p:cBhvr>
                                        <p:cTn id="7" dur="500"/>
                                        <p:tgtEl>
                                          <p:spTgt spid="1536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3608"/>
                                        </p:tgtEl>
                                        <p:attrNameLst>
                                          <p:attrName>style.visibility</p:attrName>
                                        </p:attrNameLst>
                                      </p:cBhvr>
                                      <p:to>
                                        <p:strVal val="visible"/>
                                      </p:to>
                                    </p:set>
                                    <p:animEffect transition="in" filter="dissolve">
                                      <p:cBhvr>
                                        <p:cTn id="12" dur="500"/>
                                        <p:tgtEl>
                                          <p:spTgt spid="1536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3607"/>
                                        </p:tgtEl>
                                        <p:attrNameLst>
                                          <p:attrName>style.visibility</p:attrName>
                                        </p:attrNameLst>
                                      </p:cBhvr>
                                      <p:to>
                                        <p:strVal val="visible"/>
                                      </p:to>
                                    </p:set>
                                    <p:animEffect transition="in" filter="dissolve">
                                      <p:cBhvr>
                                        <p:cTn id="17" dur="500"/>
                                        <p:tgtEl>
                                          <p:spTgt spid="1536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53609"/>
                                        </p:tgtEl>
                                        <p:attrNameLst>
                                          <p:attrName>style.visibility</p:attrName>
                                        </p:attrNameLst>
                                      </p:cBhvr>
                                      <p:to>
                                        <p:strVal val="visible"/>
                                      </p:to>
                                    </p:set>
                                    <p:anim calcmode="lin" valueType="num">
                                      <p:cBhvr additive="base">
                                        <p:cTn id="22" dur="500" fill="hold"/>
                                        <p:tgtEl>
                                          <p:spTgt spid="153609"/>
                                        </p:tgtEl>
                                        <p:attrNameLst>
                                          <p:attrName>ppt_x</p:attrName>
                                        </p:attrNameLst>
                                      </p:cBhvr>
                                      <p:tavLst>
                                        <p:tav tm="0">
                                          <p:val>
                                            <p:strVal val="#ppt_x"/>
                                          </p:val>
                                        </p:tav>
                                        <p:tav tm="100000">
                                          <p:val>
                                            <p:strVal val="#ppt_x"/>
                                          </p:val>
                                        </p:tav>
                                      </p:tavLst>
                                    </p:anim>
                                    <p:anim calcmode="lin" valueType="num">
                                      <p:cBhvr additive="base">
                                        <p:cTn id="23" dur="500" fill="hold"/>
                                        <p:tgtEl>
                                          <p:spTgt spid="1536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6" grpId="0" autoUpdateAnimBg="0"/>
      <p:bldP spid="153607" grpId="0" autoUpdateAnimBg="0"/>
      <p:bldP spid="153608" grpId="0" autoUpdateAnimBg="0"/>
      <p:bldP spid="15360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Slide Number Placeholder 1"/>
          <p:cNvSpPr>
            <a:spLocks noGrp="1"/>
          </p:cNvSpPr>
          <p:nvPr>
            <p:ph type="sldNum" sz="quarter" idx="11"/>
          </p:nvPr>
        </p:nvSpPr>
        <p:spPr>
          <a:noFill/>
          <a:ln>
            <a:miter lim="800000"/>
            <a:headEnd/>
            <a:tailEnd/>
          </a:ln>
        </p:spPr>
        <p:txBody>
          <a:bodyPr/>
          <a:lstStyle/>
          <a:p>
            <a:fld id="{B6FAD320-EB31-4298-8CEB-7D3198C16884}" type="slidenum">
              <a:rPr lang="zh-CN" altLang="en-GB" smtClean="0">
                <a:ea typeface="SimSun" pitchFamily="2" charset="-122"/>
              </a:rPr>
              <a:pPr/>
              <a:t>13</a:t>
            </a:fld>
            <a:endParaRPr lang="en-GB" altLang="zh-CN">
              <a:ea typeface="SimSun" pitchFamily="2" charset="-122"/>
            </a:endParaRPr>
          </a:p>
        </p:txBody>
      </p:sp>
      <p:sp>
        <p:nvSpPr>
          <p:cNvPr id="60418" name="Rectangle 2"/>
          <p:cNvSpPr>
            <a:spLocks noGrp="1" noChangeArrowheads="1"/>
          </p:cNvSpPr>
          <p:nvPr>
            <p:ph type="ctrTitle" idx="4294967295"/>
          </p:nvPr>
        </p:nvSpPr>
        <p:spPr>
          <a:xfrm>
            <a:off x="228600" y="0"/>
            <a:ext cx="8534400" cy="1366838"/>
          </a:xfrm>
        </p:spPr>
        <p:txBody>
          <a:bodyPr/>
          <a:lstStyle/>
          <a:p>
            <a:r>
              <a:rPr lang="en-GB" altLang="zh-CN" sz="3200" dirty="0">
                <a:ea typeface="SimSun" pitchFamily="2" charset="-122"/>
              </a:rPr>
              <a:t>Al's Baker Shop</a:t>
            </a:r>
            <a:br>
              <a:rPr lang="en-GB" altLang="zh-CN" sz="3200" dirty="0">
                <a:ea typeface="SimSun" pitchFamily="2" charset="-122"/>
              </a:rPr>
            </a:br>
            <a:r>
              <a:rPr lang="en-GB" altLang="zh-CN" sz="3200" dirty="0">
                <a:ea typeface="SimSun" pitchFamily="2" charset="-122"/>
              </a:rPr>
              <a:t>First Normal Form</a:t>
            </a:r>
            <a:endParaRPr lang="en-GB" altLang="zh-CN" dirty="0">
              <a:ea typeface="SimSun" pitchFamily="2" charset="-122"/>
            </a:endParaRPr>
          </a:p>
        </p:txBody>
      </p:sp>
      <p:sp>
        <p:nvSpPr>
          <p:cNvPr id="60419" name="Text Box 3"/>
          <p:cNvSpPr txBox="1">
            <a:spLocks noChangeArrowheads="1"/>
          </p:cNvSpPr>
          <p:nvPr/>
        </p:nvSpPr>
        <p:spPr bwMode="auto">
          <a:xfrm>
            <a:off x="4721225" y="2571750"/>
            <a:ext cx="3557588" cy="1635125"/>
          </a:xfrm>
          <a:prstGeom prst="rect">
            <a:avLst/>
          </a:prstGeom>
          <a:noFill/>
          <a:ln w="19050">
            <a:solidFill>
              <a:schemeClr val="tx1"/>
            </a:solidFill>
            <a:miter lim="800000"/>
            <a:headEnd/>
            <a:tailEnd/>
          </a:ln>
        </p:spPr>
        <p:txBody>
          <a:bodyPr wrap="none">
            <a:spAutoFit/>
          </a:bodyPr>
          <a:lstStyle/>
          <a:p>
            <a:r>
              <a:rPr lang="en-GB" altLang="zh-CN">
                <a:ea typeface="SimSun" pitchFamily="2" charset="-122"/>
              </a:rPr>
              <a:t>Items		(*</a:t>
            </a:r>
            <a:r>
              <a:rPr lang="en-GB" altLang="zh-CN" u="sng">
                <a:ea typeface="SimSun" pitchFamily="2" charset="-122"/>
              </a:rPr>
              <a:t>Order No.</a:t>
            </a:r>
          </a:p>
          <a:p>
            <a:r>
              <a:rPr lang="en-GB" altLang="zh-CN">
                <a:ea typeface="SimSun" pitchFamily="2" charset="-122"/>
              </a:rPr>
              <a:t>Purchased	  </a:t>
            </a:r>
            <a:r>
              <a:rPr lang="en-GB" altLang="zh-CN" u="sng">
                <a:ea typeface="SimSun" pitchFamily="2" charset="-122"/>
              </a:rPr>
              <a:t>Item</a:t>
            </a:r>
            <a:endParaRPr lang="en-GB" altLang="zh-CN">
              <a:ea typeface="SimSun" pitchFamily="2" charset="-122"/>
            </a:endParaRPr>
          </a:p>
          <a:p>
            <a:r>
              <a:rPr lang="en-GB" altLang="zh-CN">
                <a:ea typeface="SimSun" pitchFamily="2" charset="-122"/>
              </a:rPr>
              <a:t>		  Quantity</a:t>
            </a:r>
          </a:p>
          <a:p>
            <a:r>
              <a:rPr lang="en-GB" altLang="zh-CN">
                <a:ea typeface="SimSun" pitchFamily="2" charset="-122"/>
              </a:rPr>
              <a:t>		  Item Price</a:t>
            </a:r>
          </a:p>
          <a:p>
            <a:r>
              <a:rPr lang="en-GB" altLang="zh-CN">
                <a:ea typeface="SimSun" pitchFamily="2" charset="-122"/>
              </a:rPr>
              <a:t>		</a:t>
            </a:r>
            <a:endParaRPr lang="en-GB" altLang="zh-CN" b="0">
              <a:ea typeface="SimSun" pitchFamily="2" charset="-122"/>
            </a:endParaRPr>
          </a:p>
        </p:txBody>
      </p:sp>
      <p:sp>
        <p:nvSpPr>
          <p:cNvPr id="60420" name="Text Box 4"/>
          <p:cNvSpPr txBox="1">
            <a:spLocks noChangeArrowheads="1"/>
          </p:cNvSpPr>
          <p:nvPr/>
        </p:nvSpPr>
        <p:spPr bwMode="auto">
          <a:xfrm>
            <a:off x="712788" y="2584450"/>
            <a:ext cx="3517900" cy="1939925"/>
          </a:xfrm>
          <a:prstGeom prst="rect">
            <a:avLst/>
          </a:prstGeom>
          <a:noFill/>
          <a:ln w="19050">
            <a:solidFill>
              <a:schemeClr val="tx1"/>
            </a:solidFill>
            <a:miter lim="800000"/>
            <a:headEnd/>
            <a:tailEnd/>
          </a:ln>
        </p:spPr>
        <p:txBody>
          <a:bodyPr wrap="none">
            <a:spAutoFit/>
          </a:bodyPr>
          <a:lstStyle/>
          <a:p>
            <a:r>
              <a:rPr lang="en-GB" altLang="zh-CN">
                <a:ea typeface="SimSun" pitchFamily="2" charset="-122"/>
              </a:rPr>
              <a:t>Orders		(</a:t>
            </a:r>
            <a:r>
              <a:rPr lang="en-GB" altLang="zh-CN" u="sng">
                <a:ea typeface="SimSun" pitchFamily="2" charset="-122"/>
              </a:rPr>
              <a:t>Order No.</a:t>
            </a:r>
          </a:p>
          <a:p>
            <a:r>
              <a:rPr lang="en-GB" altLang="zh-CN">
                <a:ea typeface="SimSun" pitchFamily="2" charset="-122"/>
              </a:rPr>
              <a:t>		Acc. No.</a:t>
            </a:r>
          </a:p>
          <a:p>
            <a:r>
              <a:rPr lang="en-GB" altLang="zh-CN">
                <a:ea typeface="SimSun" pitchFamily="2" charset="-122"/>
              </a:rPr>
              <a:t>		 Customer</a:t>
            </a:r>
          </a:p>
          <a:p>
            <a:r>
              <a:rPr lang="en-GB" altLang="zh-CN">
                <a:ea typeface="SimSun" pitchFamily="2" charset="-122"/>
              </a:rPr>
              <a:t>		 Address</a:t>
            </a:r>
          </a:p>
          <a:p>
            <a:r>
              <a:rPr lang="en-GB" altLang="zh-CN">
                <a:ea typeface="SimSun" pitchFamily="2" charset="-122"/>
              </a:rPr>
              <a:t>		 Date</a:t>
            </a:r>
          </a:p>
          <a:p>
            <a:r>
              <a:rPr lang="en-GB" altLang="zh-CN">
                <a:ea typeface="SimSun" pitchFamily="2" charset="-122"/>
              </a:rPr>
              <a:t>		 Total Cost)</a:t>
            </a:r>
            <a:endParaRPr lang="en-GB" altLang="zh-CN" b="0">
              <a:ea typeface="SimSun" pitchFamily="2" charset="-122"/>
            </a:endParaRPr>
          </a:p>
        </p:txBody>
      </p:sp>
    </p:spTree>
  </p:cSld>
  <p:clrMapOvr>
    <a:masterClrMapping/>
  </p:clrMapOvr>
  <p:transition spd="med">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1"/>
          <p:cNvSpPr>
            <a:spLocks noGrp="1"/>
          </p:cNvSpPr>
          <p:nvPr>
            <p:ph type="sldNum" sz="quarter" idx="11"/>
          </p:nvPr>
        </p:nvSpPr>
        <p:spPr>
          <a:noFill/>
          <a:ln>
            <a:miter lim="800000"/>
            <a:headEnd/>
            <a:tailEnd/>
          </a:ln>
        </p:spPr>
        <p:txBody>
          <a:bodyPr/>
          <a:lstStyle/>
          <a:p>
            <a:fld id="{E3D66D48-B369-468D-B29E-D974D5B2FBFE}" type="slidenum">
              <a:rPr lang="zh-CN" altLang="en-GB" smtClean="0">
                <a:ea typeface="SimSun" pitchFamily="2" charset="-122"/>
              </a:rPr>
              <a:pPr/>
              <a:t>14</a:t>
            </a:fld>
            <a:endParaRPr lang="en-GB" altLang="zh-CN">
              <a:ea typeface="SimSun" pitchFamily="2" charset="-122"/>
            </a:endParaRPr>
          </a:p>
        </p:txBody>
      </p:sp>
      <p:sp>
        <p:nvSpPr>
          <p:cNvPr id="61443" name="TextBox 7"/>
          <p:cNvSpPr txBox="1">
            <a:spLocks noChangeArrowheads="1"/>
          </p:cNvSpPr>
          <p:nvPr/>
        </p:nvSpPr>
        <p:spPr bwMode="auto">
          <a:xfrm>
            <a:off x="609600" y="1371600"/>
            <a:ext cx="7559675" cy="6986528"/>
          </a:xfrm>
          <a:prstGeom prst="rect">
            <a:avLst/>
          </a:prstGeom>
          <a:noFill/>
          <a:ln w="9525">
            <a:noFill/>
            <a:miter lim="800000"/>
            <a:headEnd/>
            <a:tailEnd/>
          </a:ln>
        </p:spPr>
        <p:txBody>
          <a:bodyPr>
            <a:spAutoFit/>
          </a:bodyPr>
          <a:lstStyle/>
          <a:p>
            <a:pPr marL="342900" indent="-342900">
              <a:buFontTx/>
              <a:buAutoNum type="arabicPeriod"/>
            </a:pPr>
            <a:r>
              <a:rPr lang="en-IN" sz="3200" dirty="0"/>
              <a:t>What is Normalisation?</a:t>
            </a:r>
          </a:p>
          <a:p>
            <a:pPr marL="342900" indent="-342900">
              <a:buFontTx/>
              <a:buAutoNum type="arabicPeriod"/>
            </a:pPr>
            <a:endParaRPr lang="en-IN" sz="3200" dirty="0"/>
          </a:p>
          <a:p>
            <a:pPr marL="342900" indent="-342900">
              <a:buFontTx/>
              <a:buAutoNum type="arabicPeriod"/>
            </a:pPr>
            <a:r>
              <a:rPr lang="en-IN" sz="3200" dirty="0"/>
              <a:t>What  does Normalisation process involves?</a:t>
            </a:r>
          </a:p>
          <a:p>
            <a:pPr marL="342900" indent="-342900">
              <a:buFontTx/>
              <a:buAutoNum type="arabicPeriod"/>
            </a:pPr>
            <a:endParaRPr lang="en-IN" sz="3200" dirty="0"/>
          </a:p>
          <a:p>
            <a:pPr marL="342900" indent="-342900">
              <a:buFontTx/>
              <a:buAutoNum type="arabicPeriod"/>
            </a:pPr>
            <a:r>
              <a:rPr lang="en-IN" sz="3200" dirty="0"/>
              <a:t>What is </a:t>
            </a:r>
            <a:r>
              <a:rPr lang="en-IN" sz="3200" dirty="0" err="1"/>
              <a:t>Ist</a:t>
            </a:r>
            <a:r>
              <a:rPr lang="en-IN" sz="3200" dirty="0"/>
              <a:t> Normal Form?</a:t>
            </a:r>
          </a:p>
          <a:p>
            <a:pPr marL="342900" indent="-342900">
              <a:buFontTx/>
              <a:buAutoNum type="arabicPeriod"/>
            </a:pPr>
            <a:endParaRPr lang="en-IN" sz="3200" dirty="0"/>
          </a:p>
          <a:p>
            <a:pPr marL="342900" lvl="0" indent="-342900">
              <a:buFontTx/>
              <a:buAutoNum type="arabicPeriod"/>
            </a:pPr>
            <a:r>
              <a:rPr lang="en-US" sz="3200" dirty="0"/>
              <a:t>In a relational schema, each </a:t>
            </a:r>
            <a:r>
              <a:rPr lang="en-US" sz="3200" dirty="0" err="1"/>
              <a:t>tuple</a:t>
            </a:r>
            <a:r>
              <a:rPr lang="en-US" sz="3200" dirty="0"/>
              <a:t> is divided into fields called Domains. T/F</a:t>
            </a:r>
            <a:endParaRPr lang="en-IN" sz="3200" dirty="0"/>
          </a:p>
          <a:p>
            <a:pPr marL="342900" indent="-342900">
              <a:buFontTx/>
              <a:buAutoNum type="arabicPeriod"/>
            </a:pPr>
            <a:endParaRPr lang="en-IN" sz="3200" dirty="0"/>
          </a:p>
          <a:p>
            <a:pPr marL="342900" indent="-342900">
              <a:buFontTx/>
              <a:buAutoNum type="arabicPeriod"/>
            </a:pPr>
            <a:endParaRPr lang="en-IN" sz="3200" dirty="0"/>
          </a:p>
          <a:p>
            <a:pPr marL="342900" indent="-342900"/>
            <a:endParaRPr lang="en-IN" sz="3200" dirty="0"/>
          </a:p>
          <a:p>
            <a:pPr marL="342900" indent="-342900">
              <a:buFontTx/>
              <a:buAutoNum type="arabicPeriod"/>
            </a:pPr>
            <a:endParaRPr lang="en-IN" sz="3200" dirty="0"/>
          </a:p>
        </p:txBody>
      </p:sp>
      <p:sp>
        <p:nvSpPr>
          <p:cNvPr id="61444" name="Text Box 2"/>
          <p:cNvSpPr txBox="1">
            <a:spLocks noChangeArrowheads="1"/>
          </p:cNvSpPr>
          <p:nvPr/>
        </p:nvSpPr>
        <p:spPr bwMode="auto">
          <a:xfrm>
            <a:off x="-152400" y="381000"/>
            <a:ext cx="9144000" cy="641350"/>
          </a:xfrm>
          <a:prstGeom prst="rect">
            <a:avLst/>
          </a:prstGeom>
          <a:noFill/>
          <a:ln w="9525">
            <a:noFill/>
            <a:miter lim="800000"/>
            <a:headEnd/>
            <a:tailEnd/>
          </a:ln>
        </p:spPr>
        <p:txBody>
          <a:bodyPr>
            <a:spAutoFit/>
          </a:bodyPr>
          <a:lstStyle/>
          <a:p>
            <a:pPr algn="ctr">
              <a:spcBef>
                <a:spcPct val="50000"/>
              </a:spcBef>
            </a:pPr>
            <a:r>
              <a:rPr lang="en-GB" altLang="zh-CN" sz="3600" b="1" dirty="0">
                <a:ea typeface="SimSun" pitchFamily="2" charset="-122"/>
              </a:rPr>
              <a:t>Q &amp; A</a:t>
            </a:r>
          </a:p>
        </p:txBody>
      </p:sp>
    </p:spTree>
  </p:cSld>
  <p:clrMapOvr>
    <a:masterClrMapping/>
  </p:clrMapOvr>
  <p:transition spd="med">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81000" y="457200"/>
            <a:ext cx="8153400" cy="533400"/>
          </a:xfrm>
        </p:spPr>
        <p:txBody>
          <a:bodyPr/>
          <a:lstStyle/>
          <a:p>
            <a:pPr algn="l"/>
            <a:r>
              <a:rPr lang="en-GB" altLang="zh-CN" sz="2800" dirty="0">
                <a:solidFill>
                  <a:schemeClr val="tx1"/>
                </a:solidFill>
                <a:ea typeface="SimSun" pitchFamily="2" charset="-122"/>
              </a:rPr>
              <a:t>The Three Major Stages of Normalisation:</a:t>
            </a:r>
            <a:endParaRPr lang="en-GB" altLang="zh-CN" dirty="0">
              <a:solidFill>
                <a:schemeClr val="tx1"/>
              </a:solidFill>
              <a:ea typeface="SimSun" pitchFamily="2" charset="-122"/>
            </a:endParaRPr>
          </a:p>
        </p:txBody>
      </p:sp>
      <p:sp>
        <p:nvSpPr>
          <p:cNvPr id="62467" name="Rectangle 3"/>
          <p:cNvSpPr>
            <a:spLocks noGrp="1" noChangeArrowheads="1"/>
          </p:cNvSpPr>
          <p:nvPr>
            <p:ph type="body" idx="1"/>
          </p:nvPr>
        </p:nvSpPr>
        <p:spPr>
          <a:xfrm>
            <a:off x="685800" y="1371600"/>
            <a:ext cx="7772400" cy="4724400"/>
          </a:xfrm>
        </p:spPr>
        <p:txBody>
          <a:bodyPr/>
          <a:lstStyle/>
          <a:p>
            <a:r>
              <a:rPr lang="en-GB" altLang="zh-CN" sz="2800" dirty="0">
                <a:solidFill>
                  <a:schemeClr val="tx1"/>
                </a:solidFill>
                <a:ea typeface="SimSun" pitchFamily="2" charset="-122"/>
              </a:rPr>
              <a:t>First Normal Form</a:t>
            </a:r>
            <a:endParaRPr lang="en-GB" altLang="zh-CN" sz="2800" b="1" dirty="0">
              <a:solidFill>
                <a:schemeClr val="tx1"/>
              </a:solidFill>
              <a:ea typeface="SimSun" pitchFamily="2" charset="-122"/>
            </a:endParaRPr>
          </a:p>
          <a:p>
            <a:pPr lvl="1" algn="just"/>
            <a:r>
              <a:rPr lang="en-GB" altLang="zh-CN" sz="2000" dirty="0">
                <a:solidFill>
                  <a:srgbClr val="000000"/>
                </a:solidFill>
                <a:ea typeface="SimSun" pitchFamily="2" charset="-122"/>
              </a:rPr>
              <a:t>1NF is the first level of normalisation.  An entity (table) is in First Normal form if it contains no repeating attributes (fields) or groups of attributes.</a:t>
            </a:r>
            <a:endParaRPr lang="en-GB" altLang="zh-CN" dirty="0">
              <a:solidFill>
                <a:srgbClr val="000000"/>
              </a:solidFill>
              <a:ea typeface="SimSun" pitchFamily="2" charset="-122"/>
            </a:endParaRPr>
          </a:p>
          <a:p>
            <a:r>
              <a:rPr lang="en-GB" altLang="zh-CN" sz="2800" dirty="0">
                <a:solidFill>
                  <a:schemeClr val="tx1"/>
                </a:solidFill>
                <a:ea typeface="SimSun" pitchFamily="2" charset="-122"/>
              </a:rPr>
              <a:t>Second Normal Form</a:t>
            </a:r>
            <a:endParaRPr lang="en-GB" altLang="zh-CN" dirty="0">
              <a:solidFill>
                <a:schemeClr val="tx1"/>
              </a:solidFill>
              <a:ea typeface="SimSun" pitchFamily="2" charset="-122"/>
            </a:endParaRPr>
          </a:p>
          <a:p>
            <a:pPr lvl="1"/>
            <a:r>
              <a:rPr lang="en-GB" altLang="zh-CN" sz="2000" dirty="0">
                <a:solidFill>
                  <a:srgbClr val="000000"/>
                </a:solidFill>
                <a:ea typeface="SimSun" pitchFamily="2" charset="-122"/>
              </a:rPr>
              <a:t>An entity is in 2NF if no attribute (not part of the primary key) is dependent on only part of the primary key.  This only applies to entries with concatenated primary keys.</a:t>
            </a:r>
            <a:endParaRPr lang="en-GB" altLang="zh-CN" dirty="0">
              <a:solidFill>
                <a:srgbClr val="000000"/>
              </a:solidFill>
              <a:ea typeface="SimSun" pitchFamily="2" charset="-122"/>
            </a:endParaRPr>
          </a:p>
          <a:p>
            <a:r>
              <a:rPr lang="en-GB" altLang="zh-CN" sz="2800" dirty="0">
                <a:solidFill>
                  <a:schemeClr val="tx1"/>
                </a:solidFill>
                <a:ea typeface="SimSun" pitchFamily="2" charset="-122"/>
              </a:rPr>
              <a:t>Third Normal Form</a:t>
            </a:r>
            <a:endParaRPr lang="en-GB" altLang="zh-CN" dirty="0">
              <a:solidFill>
                <a:schemeClr val="tx1"/>
              </a:solidFill>
              <a:ea typeface="SimSun" pitchFamily="2" charset="-122"/>
            </a:endParaRPr>
          </a:p>
          <a:p>
            <a:pPr lvl="1"/>
            <a:r>
              <a:rPr lang="en-GB" altLang="zh-CN" sz="2000" dirty="0">
                <a:solidFill>
                  <a:srgbClr val="000000"/>
                </a:solidFill>
                <a:ea typeface="SimSun" pitchFamily="2" charset="-122"/>
              </a:rPr>
              <a:t>An entity is in 3NF if all attributes are entirely dependent on the primary key and not on any attribute that is not part of the primary key.</a:t>
            </a:r>
            <a:endParaRPr lang="en-GB" altLang="zh-CN" dirty="0">
              <a:solidFill>
                <a:srgbClr val="000000"/>
              </a:solidFill>
              <a:ea typeface="SimSun" pitchFamily="2" charset="-122"/>
            </a:endParaRPr>
          </a:p>
        </p:txBody>
      </p:sp>
      <p:sp>
        <p:nvSpPr>
          <p:cNvPr id="62468" name="Slide Number Placeholder 1"/>
          <p:cNvSpPr>
            <a:spLocks noGrp="1"/>
          </p:cNvSpPr>
          <p:nvPr>
            <p:ph type="sldNum" sz="quarter" idx="4294967295"/>
          </p:nvPr>
        </p:nvSpPr>
        <p:spPr>
          <a:xfrm>
            <a:off x="6553200" y="6248400"/>
            <a:ext cx="1905000" cy="457200"/>
          </a:xfrm>
          <a:prstGeom prst="rect">
            <a:avLst/>
          </a:prstGeom>
          <a:noFill/>
          <a:ln>
            <a:miter lim="800000"/>
            <a:headEnd/>
            <a:tailEnd/>
          </a:ln>
        </p:spPr>
        <p:txBody>
          <a:bodyPr/>
          <a:lstStyle/>
          <a:p>
            <a:fld id="{2EAAF89F-C803-4571-BCCC-80F5CAB27F27}" type="slidenum">
              <a:rPr lang="zh-CN" altLang="en-GB" smtClean="0">
                <a:ea typeface="SimSun" pitchFamily="2" charset="-122"/>
              </a:rPr>
              <a:pPr/>
              <a:t>15</a:t>
            </a:fld>
            <a:endParaRPr lang="en-GB" altLang="zh-CN">
              <a:ea typeface="SimSun" pitchFamily="2" charset="-122"/>
            </a:endParaRPr>
          </a:p>
        </p:txBody>
      </p:sp>
    </p:spTree>
  </p:cSld>
  <p:clrMapOvr>
    <a:masterClrMapping/>
  </p:clrMapOvr>
  <p:transition>
    <p:checker dir="vert"/>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0" y="304800"/>
            <a:ext cx="8153400" cy="762000"/>
          </a:xfrm>
        </p:spPr>
        <p:txBody>
          <a:bodyPr/>
          <a:lstStyle/>
          <a:p>
            <a:pPr algn="l"/>
            <a:r>
              <a:rPr lang="en-GB" altLang="zh-CN" sz="2800" dirty="0">
                <a:solidFill>
                  <a:schemeClr val="tx1"/>
                </a:solidFill>
                <a:ea typeface="SimSun" pitchFamily="2" charset="-122"/>
              </a:rPr>
              <a:t>To produce a set of entities in </a:t>
            </a:r>
            <a:br>
              <a:rPr lang="en-GB" altLang="zh-CN" sz="2800" dirty="0">
                <a:solidFill>
                  <a:schemeClr val="tx1"/>
                </a:solidFill>
                <a:ea typeface="SimSun" pitchFamily="2" charset="-122"/>
              </a:rPr>
            </a:br>
            <a:r>
              <a:rPr lang="en-GB" altLang="zh-CN" sz="2800" dirty="0">
                <a:solidFill>
                  <a:schemeClr val="tx1"/>
                </a:solidFill>
                <a:ea typeface="SimSun" pitchFamily="2" charset="-122"/>
              </a:rPr>
              <a:t>Second Normal Form (2NF):</a:t>
            </a:r>
            <a:endParaRPr lang="en-GB" altLang="zh-CN" dirty="0">
              <a:solidFill>
                <a:schemeClr val="tx1"/>
              </a:solidFill>
              <a:ea typeface="SimSun" pitchFamily="2" charset="-122"/>
            </a:endParaRPr>
          </a:p>
        </p:txBody>
      </p:sp>
      <p:sp>
        <p:nvSpPr>
          <p:cNvPr id="54275" name="Rectangle 3"/>
          <p:cNvSpPr>
            <a:spLocks noGrp="1" noChangeArrowheads="1"/>
          </p:cNvSpPr>
          <p:nvPr>
            <p:ph type="body" idx="1"/>
          </p:nvPr>
        </p:nvSpPr>
        <p:spPr>
          <a:xfrm>
            <a:off x="609600" y="1827213"/>
            <a:ext cx="7772400" cy="2587625"/>
          </a:xfrm>
        </p:spPr>
        <p:txBody>
          <a:bodyPr/>
          <a:lstStyle/>
          <a:p>
            <a:pPr algn="just"/>
            <a:r>
              <a:rPr lang="en-GB" altLang="zh-CN" sz="2000" b="0" dirty="0">
                <a:solidFill>
                  <a:srgbClr val="000000"/>
                </a:solidFill>
                <a:ea typeface="SimSun" pitchFamily="2" charset="-122"/>
              </a:rPr>
              <a:t>Test for dependency by testing each particular attribute in turn to check that it can be uniquely identified by making use of all the primary key. This test need not be completed unless you have at least one table which requires a concatenated Primary Key</a:t>
            </a:r>
          </a:p>
          <a:p>
            <a:pPr algn="just">
              <a:buFontTx/>
              <a:buNone/>
            </a:pPr>
            <a:endParaRPr lang="en-GB" altLang="zh-CN" sz="2000" b="0" dirty="0">
              <a:solidFill>
                <a:srgbClr val="000000"/>
              </a:solidFill>
              <a:ea typeface="SimSun" pitchFamily="2" charset="-122"/>
            </a:endParaRPr>
          </a:p>
          <a:p>
            <a:r>
              <a:rPr lang="en-GB" altLang="zh-CN" sz="2000" b="0" dirty="0">
                <a:solidFill>
                  <a:srgbClr val="000000"/>
                </a:solidFill>
                <a:ea typeface="SimSun" pitchFamily="2" charset="-122"/>
              </a:rPr>
              <a:t>Remove all partially dependent attributes to a new entity.</a:t>
            </a:r>
            <a:endParaRPr lang="en-GB" altLang="zh-CN" b="0" dirty="0">
              <a:solidFill>
                <a:srgbClr val="000000"/>
              </a:solidFill>
              <a:ea typeface="SimSun" pitchFamily="2" charset="-122"/>
            </a:endParaRPr>
          </a:p>
          <a:p>
            <a:pPr>
              <a:buFontTx/>
              <a:buNone/>
            </a:pPr>
            <a:endParaRPr lang="zh-CN" altLang="en-GB" dirty="0">
              <a:ea typeface="SimSun" pitchFamily="2" charset="-122"/>
            </a:endParaRPr>
          </a:p>
        </p:txBody>
      </p:sp>
      <p:sp>
        <p:nvSpPr>
          <p:cNvPr id="54276" name="Text Box 4"/>
          <p:cNvSpPr txBox="1">
            <a:spLocks noChangeArrowheads="1"/>
          </p:cNvSpPr>
          <p:nvPr/>
        </p:nvSpPr>
        <p:spPr bwMode="auto">
          <a:xfrm>
            <a:off x="808038" y="4651375"/>
            <a:ext cx="7473950" cy="646331"/>
          </a:xfrm>
          <a:prstGeom prst="rect">
            <a:avLst/>
          </a:prstGeom>
          <a:noFill/>
          <a:ln w="9525">
            <a:noFill/>
            <a:miter lim="800000"/>
            <a:headEnd/>
            <a:tailEnd/>
          </a:ln>
        </p:spPr>
        <p:txBody>
          <a:bodyPr>
            <a:spAutoFit/>
          </a:bodyPr>
          <a:lstStyle/>
          <a:p>
            <a:pPr>
              <a:spcBef>
                <a:spcPct val="50000"/>
              </a:spcBef>
            </a:pPr>
            <a:r>
              <a:rPr lang="en-US" altLang="zh-CN" dirty="0">
                <a:solidFill>
                  <a:srgbClr val="000000"/>
                </a:solidFill>
                <a:latin typeface="+mn-lt"/>
                <a:ea typeface="SimSun" pitchFamily="2" charset="-122"/>
              </a:rPr>
              <a:t>N.B. – A concatenated key occurs when you need two fields together in order to uniquely identify a record</a:t>
            </a:r>
          </a:p>
        </p:txBody>
      </p:sp>
      <p:sp>
        <p:nvSpPr>
          <p:cNvPr id="63493" name="Slide Number Placeholder 1"/>
          <p:cNvSpPr>
            <a:spLocks noGrp="1"/>
          </p:cNvSpPr>
          <p:nvPr>
            <p:ph type="sldNum" sz="quarter" idx="4294967295"/>
          </p:nvPr>
        </p:nvSpPr>
        <p:spPr>
          <a:xfrm>
            <a:off x="6553200" y="6248400"/>
            <a:ext cx="1905000" cy="457200"/>
          </a:xfrm>
          <a:prstGeom prst="rect">
            <a:avLst/>
          </a:prstGeom>
          <a:noFill/>
          <a:ln>
            <a:miter lim="800000"/>
            <a:headEnd/>
            <a:tailEnd/>
          </a:ln>
        </p:spPr>
        <p:txBody>
          <a:bodyPr/>
          <a:lstStyle/>
          <a:p>
            <a:fld id="{03EF1D4C-3315-4091-BD52-B5A4E13DA651}" type="slidenum">
              <a:rPr lang="zh-CN" altLang="en-GB" smtClean="0">
                <a:ea typeface="SimSun" pitchFamily="2" charset="-122"/>
              </a:rPr>
              <a:pPr/>
              <a:t>16</a:t>
            </a:fld>
            <a:endParaRPr lang="en-GB" altLang="zh-CN">
              <a:ea typeface="SimSun" pitchFamily="2" charset="-122"/>
            </a:endParaRPr>
          </a:p>
        </p:txBody>
      </p:sp>
    </p:spTree>
  </p:cSld>
  <p:clrMapOvr>
    <a:masterClrMapping/>
  </p:clrMapOvr>
  <p:transition spd="med">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4275">
                                            <p:txEl>
                                              <p:pRg st="0" end="0"/>
                                            </p:txEl>
                                          </p:spTgt>
                                        </p:tgtEl>
                                        <p:attrNameLst>
                                          <p:attrName>ppt_c</p:attrName>
                                        </p:attrNameLst>
                                      </p:cBhvr>
                                      <p:to>
                                        <a:schemeClr val="tx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4275">
                                            <p:txEl>
                                              <p:pRg st="2" end="2"/>
                                            </p:txEl>
                                          </p:spTgt>
                                        </p:tgtEl>
                                        <p:attrNameLst>
                                          <p:attrName>style.visibility</p:attrName>
                                        </p:attrNameLst>
                                      </p:cBhvr>
                                      <p:to>
                                        <p:strVal val="visible"/>
                                      </p:to>
                                    </p:set>
                                    <p:anim calcmode="lin" valueType="num">
                                      <p:cBhvr additive="base">
                                        <p:cTn id="13" dur="500" fill="hold"/>
                                        <p:tgtEl>
                                          <p:spTgt spid="54275">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4275">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4275">
                                            <p:txEl>
                                              <p:pRg st="2" end="2"/>
                                            </p:txEl>
                                          </p:spTgt>
                                        </p:tgtEl>
                                        <p:attrNameLst>
                                          <p:attrName>ppt_c</p:attrName>
                                        </p:attrNameLst>
                                      </p:cBhvr>
                                      <p:to>
                                        <a:schemeClr val="tx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4276"/>
                                        </p:tgtEl>
                                        <p:attrNameLst>
                                          <p:attrName>style.visibility</p:attrName>
                                        </p:attrNameLst>
                                      </p:cBhvr>
                                      <p:to>
                                        <p:strVal val="visible"/>
                                      </p:to>
                                    </p:set>
                                    <p:animEffect transition="in" filter="fade">
                                      <p:cBhvr>
                                        <p:cTn id="19" dur="2000"/>
                                        <p:tgtEl>
                                          <p:spTgt spid="54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P spid="5427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Slide Number Placeholder 1"/>
          <p:cNvSpPr>
            <a:spLocks noGrp="1"/>
          </p:cNvSpPr>
          <p:nvPr>
            <p:ph type="sldNum" sz="quarter" idx="11"/>
          </p:nvPr>
        </p:nvSpPr>
        <p:spPr>
          <a:noFill/>
          <a:ln>
            <a:miter lim="800000"/>
            <a:headEnd/>
            <a:tailEnd/>
          </a:ln>
        </p:spPr>
        <p:txBody>
          <a:bodyPr/>
          <a:lstStyle/>
          <a:p>
            <a:fld id="{A427D1E7-53F3-4BB7-B1F0-3B3E967B9148}" type="slidenum">
              <a:rPr lang="zh-CN" altLang="en-GB" smtClean="0">
                <a:ea typeface="SimSun" pitchFamily="2" charset="-122"/>
              </a:rPr>
              <a:pPr/>
              <a:t>17</a:t>
            </a:fld>
            <a:endParaRPr lang="en-GB" altLang="zh-CN">
              <a:ea typeface="SimSun" pitchFamily="2" charset="-122"/>
            </a:endParaRPr>
          </a:p>
        </p:txBody>
      </p:sp>
      <p:sp>
        <p:nvSpPr>
          <p:cNvPr id="64514" name="Rectangle 2"/>
          <p:cNvSpPr>
            <a:spLocks noGrp="1" noChangeArrowheads="1"/>
          </p:cNvSpPr>
          <p:nvPr>
            <p:ph type="ctrTitle" idx="4294967295"/>
          </p:nvPr>
        </p:nvSpPr>
        <p:spPr>
          <a:xfrm>
            <a:off x="0" y="0"/>
            <a:ext cx="7789863" cy="1366837"/>
          </a:xfrm>
        </p:spPr>
        <p:txBody>
          <a:bodyPr/>
          <a:lstStyle/>
          <a:p>
            <a:r>
              <a:rPr lang="en-GB" altLang="zh-CN" sz="3200" dirty="0">
                <a:ea typeface="SimSun" pitchFamily="2" charset="-122"/>
              </a:rPr>
              <a:t>Al's Baker Shop</a:t>
            </a:r>
            <a:br>
              <a:rPr lang="en-GB" altLang="zh-CN" sz="3200" dirty="0">
                <a:ea typeface="SimSun" pitchFamily="2" charset="-122"/>
              </a:rPr>
            </a:br>
            <a:r>
              <a:rPr lang="en-GB" altLang="zh-CN" sz="3200" dirty="0">
                <a:ea typeface="SimSun" pitchFamily="2" charset="-122"/>
              </a:rPr>
              <a:t>First Normal Form</a:t>
            </a:r>
            <a:endParaRPr lang="en-GB" altLang="zh-CN" dirty="0">
              <a:ea typeface="SimSun" pitchFamily="2" charset="-122"/>
            </a:endParaRPr>
          </a:p>
        </p:txBody>
      </p:sp>
      <p:sp>
        <p:nvSpPr>
          <p:cNvPr id="64515" name="Text Box 3"/>
          <p:cNvSpPr txBox="1">
            <a:spLocks noChangeArrowheads="1"/>
          </p:cNvSpPr>
          <p:nvPr/>
        </p:nvSpPr>
        <p:spPr bwMode="auto">
          <a:xfrm>
            <a:off x="4721225" y="2571750"/>
            <a:ext cx="3649663" cy="1635125"/>
          </a:xfrm>
          <a:prstGeom prst="rect">
            <a:avLst/>
          </a:prstGeom>
          <a:noFill/>
          <a:ln w="19050">
            <a:solidFill>
              <a:schemeClr val="tx1"/>
            </a:solidFill>
            <a:miter lim="800000"/>
            <a:headEnd/>
            <a:tailEnd/>
          </a:ln>
        </p:spPr>
        <p:txBody>
          <a:bodyPr wrap="none">
            <a:spAutoFit/>
          </a:bodyPr>
          <a:lstStyle/>
          <a:p>
            <a:r>
              <a:rPr lang="en-GB" altLang="zh-CN">
                <a:ea typeface="SimSun" pitchFamily="2" charset="-122"/>
              </a:rPr>
              <a:t>Items		(*</a:t>
            </a:r>
            <a:r>
              <a:rPr lang="en-GB" altLang="zh-CN" u="sng">
                <a:ea typeface="SimSun" pitchFamily="2" charset="-122"/>
              </a:rPr>
              <a:t>Order No.</a:t>
            </a:r>
          </a:p>
          <a:p>
            <a:r>
              <a:rPr lang="en-GB" altLang="zh-CN">
                <a:ea typeface="SimSun" pitchFamily="2" charset="-122"/>
              </a:rPr>
              <a:t>Purchased	  </a:t>
            </a:r>
            <a:r>
              <a:rPr lang="en-GB" altLang="zh-CN" u="sng">
                <a:ea typeface="SimSun" pitchFamily="2" charset="-122"/>
              </a:rPr>
              <a:t>Item</a:t>
            </a:r>
            <a:endParaRPr lang="en-GB" altLang="zh-CN">
              <a:ea typeface="SimSun" pitchFamily="2" charset="-122"/>
            </a:endParaRPr>
          </a:p>
          <a:p>
            <a:r>
              <a:rPr lang="en-GB" altLang="zh-CN">
                <a:ea typeface="SimSun" pitchFamily="2" charset="-122"/>
              </a:rPr>
              <a:t>		  Quantity</a:t>
            </a:r>
          </a:p>
          <a:p>
            <a:r>
              <a:rPr lang="en-GB" altLang="zh-CN">
                <a:ea typeface="SimSun" pitchFamily="2" charset="-122"/>
              </a:rPr>
              <a:t>		  Item Price)</a:t>
            </a:r>
          </a:p>
          <a:p>
            <a:r>
              <a:rPr lang="en-GB" altLang="zh-CN">
                <a:ea typeface="SimSun" pitchFamily="2" charset="-122"/>
              </a:rPr>
              <a:t>		</a:t>
            </a:r>
            <a:endParaRPr lang="en-GB" altLang="zh-CN" b="0">
              <a:ea typeface="SimSun" pitchFamily="2" charset="-122"/>
            </a:endParaRPr>
          </a:p>
        </p:txBody>
      </p:sp>
      <p:sp>
        <p:nvSpPr>
          <p:cNvPr id="64516" name="Text Box 4"/>
          <p:cNvSpPr txBox="1">
            <a:spLocks noChangeArrowheads="1"/>
          </p:cNvSpPr>
          <p:nvPr/>
        </p:nvSpPr>
        <p:spPr bwMode="auto">
          <a:xfrm>
            <a:off x="712788" y="2584450"/>
            <a:ext cx="3517900" cy="1939925"/>
          </a:xfrm>
          <a:prstGeom prst="rect">
            <a:avLst/>
          </a:prstGeom>
          <a:noFill/>
          <a:ln w="19050">
            <a:solidFill>
              <a:schemeClr val="tx1"/>
            </a:solidFill>
            <a:miter lim="800000"/>
            <a:headEnd/>
            <a:tailEnd/>
          </a:ln>
        </p:spPr>
        <p:txBody>
          <a:bodyPr wrap="none">
            <a:spAutoFit/>
          </a:bodyPr>
          <a:lstStyle/>
          <a:p>
            <a:r>
              <a:rPr lang="en-GB" altLang="zh-CN">
                <a:ea typeface="SimSun" pitchFamily="2" charset="-122"/>
              </a:rPr>
              <a:t>Orders		(</a:t>
            </a:r>
            <a:r>
              <a:rPr lang="en-GB" altLang="zh-CN" u="sng">
                <a:ea typeface="SimSun" pitchFamily="2" charset="-122"/>
              </a:rPr>
              <a:t>Order No.</a:t>
            </a:r>
          </a:p>
          <a:p>
            <a:r>
              <a:rPr lang="en-GB" altLang="zh-CN">
                <a:ea typeface="SimSun" pitchFamily="2" charset="-122"/>
              </a:rPr>
              <a:t>		 Acc. No.</a:t>
            </a:r>
          </a:p>
          <a:p>
            <a:r>
              <a:rPr lang="en-GB" altLang="zh-CN">
                <a:ea typeface="SimSun" pitchFamily="2" charset="-122"/>
              </a:rPr>
              <a:t>		 Customer</a:t>
            </a:r>
          </a:p>
          <a:p>
            <a:r>
              <a:rPr lang="en-GB" altLang="zh-CN">
                <a:ea typeface="SimSun" pitchFamily="2" charset="-122"/>
              </a:rPr>
              <a:t>		 Address</a:t>
            </a:r>
          </a:p>
          <a:p>
            <a:r>
              <a:rPr lang="en-GB" altLang="zh-CN">
                <a:ea typeface="SimSun" pitchFamily="2" charset="-122"/>
              </a:rPr>
              <a:t>		 Date</a:t>
            </a:r>
          </a:p>
          <a:p>
            <a:r>
              <a:rPr lang="en-GB" altLang="zh-CN">
                <a:ea typeface="SimSun" pitchFamily="2" charset="-122"/>
              </a:rPr>
              <a:t>		 Total Cost)</a:t>
            </a:r>
            <a:endParaRPr lang="en-GB" altLang="zh-CN" b="0">
              <a:ea typeface="SimSun" pitchFamily="2" charset="-122"/>
            </a:endParaRPr>
          </a:p>
        </p:txBody>
      </p:sp>
    </p:spTree>
  </p:cSld>
  <p:clrMapOvr>
    <a:masterClrMapping/>
  </p:clrMapOvr>
  <p:transition spd="med">
    <p:cover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Slide Number Placeholder 1"/>
          <p:cNvSpPr>
            <a:spLocks noGrp="1"/>
          </p:cNvSpPr>
          <p:nvPr>
            <p:ph type="sldNum" sz="quarter" idx="11"/>
          </p:nvPr>
        </p:nvSpPr>
        <p:spPr>
          <a:noFill/>
          <a:ln>
            <a:miter lim="800000"/>
            <a:headEnd/>
            <a:tailEnd/>
          </a:ln>
        </p:spPr>
        <p:txBody>
          <a:bodyPr/>
          <a:lstStyle/>
          <a:p>
            <a:fld id="{4150D264-4A0C-47B1-BD6D-F13C39BE688A}" type="slidenum">
              <a:rPr lang="zh-CN" altLang="en-GB" smtClean="0">
                <a:ea typeface="SimSun" pitchFamily="2" charset="-122"/>
              </a:rPr>
              <a:pPr/>
              <a:t>18</a:t>
            </a:fld>
            <a:endParaRPr lang="en-GB" altLang="zh-CN">
              <a:ea typeface="SimSun" pitchFamily="2" charset="-122"/>
            </a:endParaRPr>
          </a:p>
        </p:txBody>
      </p:sp>
      <p:sp>
        <p:nvSpPr>
          <p:cNvPr id="11267" name="Rectangle 2"/>
          <p:cNvSpPr>
            <a:spLocks noGrp="1" noChangeArrowheads="1"/>
          </p:cNvSpPr>
          <p:nvPr>
            <p:ph type="ctrTitle" idx="4294967295"/>
          </p:nvPr>
        </p:nvSpPr>
        <p:spPr>
          <a:xfrm>
            <a:off x="0" y="304800"/>
            <a:ext cx="7772400" cy="609600"/>
          </a:xfrm>
        </p:spPr>
        <p:txBody>
          <a:bodyPr/>
          <a:lstStyle/>
          <a:p>
            <a:r>
              <a:rPr lang="en-GB" altLang="zh-CN" sz="3200" dirty="0">
                <a:ea typeface="SimSun" pitchFamily="2" charset="-122"/>
              </a:rPr>
              <a:t>Al's Baker Shop</a:t>
            </a:r>
            <a:endParaRPr lang="en-GB" altLang="zh-CN" dirty="0">
              <a:ea typeface="SimSun" pitchFamily="2" charset="-122"/>
            </a:endParaRPr>
          </a:p>
        </p:txBody>
      </p:sp>
      <p:graphicFrame>
        <p:nvGraphicFramePr>
          <p:cNvPr id="11266" name="Object 3"/>
          <p:cNvGraphicFramePr>
            <a:graphicFrameLocks noChangeAspect="1"/>
          </p:cNvGraphicFramePr>
          <p:nvPr>
            <p:extLst>
              <p:ext uri="{D42A27DB-BD31-4B8C-83A1-F6EECF244321}">
                <p14:modId xmlns:p14="http://schemas.microsoft.com/office/powerpoint/2010/main" val="3561924788"/>
              </p:ext>
            </p:extLst>
          </p:nvPr>
        </p:nvGraphicFramePr>
        <p:xfrm>
          <a:off x="3203848" y="1406525"/>
          <a:ext cx="4733925" cy="2268538"/>
        </p:xfrm>
        <a:graphic>
          <a:graphicData uri="http://schemas.openxmlformats.org/presentationml/2006/ole">
            <mc:AlternateContent xmlns:mc="http://schemas.openxmlformats.org/markup-compatibility/2006">
              <mc:Choice xmlns:v="urn:schemas-microsoft-com:vml" Requires="v">
                <p:oleObj name="Document" r:id="rId3" imgW="5650992" imgH="2267712" progId="Word.Document.8">
                  <p:embed/>
                </p:oleObj>
              </mc:Choice>
              <mc:Fallback>
                <p:oleObj name="Document" r:id="rId3" imgW="5650992" imgH="2267712" progId="Word.Document.8">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r="16260"/>
                      <a:stretch>
                        <a:fillRect/>
                      </a:stretch>
                    </p:blipFill>
                    <p:spPr bwMode="auto">
                      <a:xfrm>
                        <a:off x="3203848" y="1406525"/>
                        <a:ext cx="4733925" cy="226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8" name="Text Box 11"/>
          <p:cNvSpPr txBox="1">
            <a:spLocks noChangeArrowheads="1"/>
          </p:cNvSpPr>
          <p:nvPr/>
        </p:nvSpPr>
        <p:spPr bwMode="auto">
          <a:xfrm>
            <a:off x="763588" y="4605338"/>
            <a:ext cx="7575550" cy="1006475"/>
          </a:xfrm>
          <a:prstGeom prst="rect">
            <a:avLst/>
          </a:prstGeom>
          <a:noFill/>
          <a:ln w="9525">
            <a:noFill/>
            <a:miter lim="800000"/>
            <a:headEnd/>
            <a:tailEnd/>
          </a:ln>
        </p:spPr>
        <p:txBody>
          <a:bodyPr wrap="none">
            <a:spAutoFit/>
          </a:bodyPr>
          <a:lstStyle/>
          <a:p>
            <a:r>
              <a:rPr lang="en-GB" altLang="zh-CN" b="0">
                <a:ea typeface="SimSun" pitchFamily="2" charset="-122"/>
              </a:rPr>
              <a:t>Because this entity has a single attribute as the primary key</a:t>
            </a:r>
          </a:p>
          <a:p>
            <a:r>
              <a:rPr lang="en-GB" altLang="zh-CN" b="0">
                <a:ea typeface="SimSun" pitchFamily="2" charset="-122"/>
              </a:rPr>
              <a:t>there can be no partial dependencies and therefore the entity</a:t>
            </a:r>
          </a:p>
          <a:p>
            <a:r>
              <a:rPr lang="en-GB" altLang="zh-CN" b="0">
                <a:ea typeface="SimSun" pitchFamily="2" charset="-122"/>
              </a:rPr>
              <a:t>is already in 2NF.</a:t>
            </a:r>
          </a:p>
        </p:txBody>
      </p:sp>
      <p:sp>
        <p:nvSpPr>
          <p:cNvPr id="11269" name="Text Box 13"/>
          <p:cNvSpPr txBox="1">
            <a:spLocks noChangeArrowheads="1"/>
          </p:cNvSpPr>
          <p:nvPr/>
        </p:nvSpPr>
        <p:spPr bwMode="auto">
          <a:xfrm>
            <a:off x="728663" y="1387475"/>
            <a:ext cx="1944687" cy="396875"/>
          </a:xfrm>
          <a:prstGeom prst="rect">
            <a:avLst/>
          </a:prstGeom>
          <a:noFill/>
          <a:ln w="9525">
            <a:noFill/>
            <a:miter lim="800000"/>
            <a:headEnd/>
            <a:tailEnd/>
          </a:ln>
        </p:spPr>
        <p:txBody>
          <a:bodyPr wrap="none">
            <a:spAutoFit/>
          </a:bodyPr>
          <a:lstStyle/>
          <a:p>
            <a:r>
              <a:rPr lang="en-GB" altLang="zh-CN">
                <a:ea typeface="SimSun" pitchFamily="2" charset="-122"/>
              </a:rPr>
              <a:t>Orders Table:</a:t>
            </a:r>
          </a:p>
        </p:txBody>
      </p:sp>
      <p:sp>
        <p:nvSpPr>
          <p:cNvPr id="11270" name="Line 14"/>
          <p:cNvSpPr>
            <a:spLocks noChangeShapeType="1"/>
          </p:cNvSpPr>
          <p:nvPr/>
        </p:nvSpPr>
        <p:spPr bwMode="auto">
          <a:xfrm>
            <a:off x="3295650" y="3060700"/>
            <a:ext cx="4464050" cy="0"/>
          </a:xfrm>
          <a:prstGeom prst="line">
            <a:avLst/>
          </a:prstGeom>
          <a:noFill/>
          <a:ln w="28575">
            <a:solidFill>
              <a:schemeClr val="tx1"/>
            </a:solidFill>
            <a:round/>
            <a:headEnd/>
            <a:tailEnd/>
          </a:ln>
        </p:spPr>
        <p:txBody>
          <a:bodyPr wrap="none" anchor="ctr"/>
          <a:lstStyle/>
          <a:p>
            <a:endParaRPr lang="en-IN"/>
          </a:p>
        </p:txBody>
      </p:sp>
    </p:spTree>
  </p:cSld>
  <p:clrMapOvr>
    <a:masterClrMapping/>
  </p:clrMapOvr>
  <p:transition spd="med">
    <p:cover dir="l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a:grpSpLocks/>
          </p:cNvGrpSpPr>
          <p:nvPr/>
        </p:nvGrpSpPr>
        <p:grpSpPr bwMode="auto">
          <a:xfrm>
            <a:off x="703263" y="3889375"/>
            <a:ext cx="8034337" cy="2355850"/>
            <a:chOff x="446" y="2642"/>
            <a:chExt cx="5061" cy="1484"/>
          </a:xfrm>
        </p:grpSpPr>
        <p:grpSp>
          <p:nvGrpSpPr>
            <p:cNvPr id="3" name="Group 28"/>
            <p:cNvGrpSpPr>
              <a:grpSpLocks/>
            </p:cNvGrpSpPr>
            <p:nvPr/>
          </p:nvGrpSpPr>
          <p:grpSpPr bwMode="auto">
            <a:xfrm>
              <a:off x="446" y="2642"/>
              <a:ext cx="5061" cy="1484"/>
              <a:chOff x="446" y="2642"/>
              <a:chExt cx="5061" cy="1484"/>
            </a:xfrm>
          </p:grpSpPr>
          <p:sp>
            <p:nvSpPr>
              <p:cNvPr id="12299" name="Line 21"/>
              <p:cNvSpPr>
                <a:spLocks noChangeShapeType="1"/>
              </p:cNvSpPr>
              <p:nvPr/>
            </p:nvSpPr>
            <p:spPr bwMode="auto">
              <a:xfrm>
                <a:off x="446" y="3517"/>
                <a:ext cx="5058" cy="0"/>
              </a:xfrm>
              <a:prstGeom prst="line">
                <a:avLst/>
              </a:prstGeom>
              <a:noFill/>
              <a:ln w="9525">
                <a:solidFill>
                  <a:schemeClr val="tx1"/>
                </a:solidFill>
                <a:round/>
                <a:headEnd/>
                <a:tailEnd/>
              </a:ln>
            </p:spPr>
            <p:txBody>
              <a:bodyPr wrap="none" anchor="ctr"/>
              <a:lstStyle/>
              <a:p>
                <a:endParaRPr lang="en-IN"/>
              </a:p>
            </p:txBody>
          </p:sp>
          <p:sp>
            <p:nvSpPr>
              <p:cNvPr id="12300" name="Text Box 17"/>
              <p:cNvSpPr txBox="1">
                <a:spLocks noChangeArrowheads="1"/>
              </p:cNvSpPr>
              <p:nvPr/>
            </p:nvSpPr>
            <p:spPr bwMode="auto">
              <a:xfrm>
                <a:off x="446" y="2642"/>
                <a:ext cx="5061" cy="1476"/>
              </a:xfrm>
              <a:prstGeom prst="rect">
                <a:avLst/>
              </a:prstGeom>
              <a:noFill/>
              <a:ln w="28575">
                <a:solidFill>
                  <a:schemeClr val="tx1"/>
                </a:solidFill>
                <a:miter lim="800000"/>
                <a:headEnd/>
                <a:tailEnd/>
              </a:ln>
            </p:spPr>
            <p:txBody>
              <a:bodyPr wrap="none">
                <a:spAutoFit/>
              </a:bodyPr>
              <a:lstStyle/>
              <a:p>
                <a:r>
                  <a:rPr lang="en-GB" altLang="zh-CN">
                    <a:ea typeface="SimSun" pitchFamily="2" charset="-122"/>
                  </a:rPr>
                  <a:t>Primary Key	Attribute	Functionally Dependent?           </a:t>
                </a:r>
              </a:p>
              <a:p>
                <a:pPr>
                  <a:lnSpc>
                    <a:spcPct val="170000"/>
                  </a:lnSpc>
                </a:pPr>
                <a:endParaRPr lang="en-GB" altLang="zh-CN">
                  <a:ea typeface="SimSun" pitchFamily="2" charset="-122"/>
                </a:endParaRPr>
              </a:p>
              <a:p>
                <a:pPr>
                  <a:lnSpc>
                    <a:spcPct val="170000"/>
                  </a:lnSpc>
                </a:pPr>
                <a:endParaRPr lang="en-GB" altLang="zh-CN">
                  <a:ea typeface="SimSun" pitchFamily="2" charset="-122"/>
                </a:endParaRPr>
              </a:p>
              <a:p>
                <a:pPr>
                  <a:lnSpc>
                    <a:spcPct val="170000"/>
                  </a:lnSpc>
                </a:pPr>
                <a:endParaRPr lang="en-GB" altLang="zh-CN">
                  <a:ea typeface="SimSun" pitchFamily="2" charset="-122"/>
                </a:endParaRPr>
              </a:p>
              <a:p>
                <a:pPr>
                  <a:lnSpc>
                    <a:spcPct val="120000"/>
                  </a:lnSpc>
                </a:pPr>
                <a:endParaRPr lang="zh-CN" altLang="en-GB">
                  <a:ea typeface="SimSun" pitchFamily="2" charset="-122"/>
                </a:endParaRPr>
              </a:p>
            </p:txBody>
          </p:sp>
          <p:sp>
            <p:nvSpPr>
              <p:cNvPr id="12301" name="Line 18"/>
              <p:cNvSpPr>
                <a:spLocks noChangeShapeType="1"/>
              </p:cNvSpPr>
              <p:nvPr/>
            </p:nvSpPr>
            <p:spPr bwMode="auto">
              <a:xfrm>
                <a:off x="1539" y="2642"/>
                <a:ext cx="0" cy="1484"/>
              </a:xfrm>
              <a:prstGeom prst="line">
                <a:avLst/>
              </a:prstGeom>
              <a:noFill/>
              <a:ln w="9525">
                <a:solidFill>
                  <a:schemeClr val="tx1"/>
                </a:solidFill>
                <a:round/>
                <a:headEnd/>
                <a:tailEnd/>
              </a:ln>
            </p:spPr>
            <p:txBody>
              <a:bodyPr wrap="none" anchor="ctr"/>
              <a:lstStyle/>
              <a:p>
                <a:endParaRPr lang="en-IN"/>
              </a:p>
            </p:txBody>
          </p:sp>
          <p:sp>
            <p:nvSpPr>
              <p:cNvPr id="12302" name="Line 19"/>
              <p:cNvSpPr>
                <a:spLocks noChangeShapeType="1"/>
              </p:cNvSpPr>
              <p:nvPr/>
            </p:nvSpPr>
            <p:spPr bwMode="auto">
              <a:xfrm>
                <a:off x="2683" y="2642"/>
                <a:ext cx="0" cy="1484"/>
              </a:xfrm>
              <a:prstGeom prst="line">
                <a:avLst/>
              </a:prstGeom>
              <a:noFill/>
              <a:ln w="9525">
                <a:solidFill>
                  <a:schemeClr val="tx1"/>
                </a:solidFill>
                <a:round/>
                <a:headEnd/>
                <a:tailEnd/>
              </a:ln>
            </p:spPr>
            <p:txBody>
              <a:bodyPr wrap="none" anchor="ctr"/>
              <a:lstStyle/>
              <a:p>
                <a:endParaRPr lang="en-IN"/>
              </a:p>
            </p:txBody>
          </p:sp>
        </p:grpSp>
        <p:sp>
          <p:nvSpPr>
            <p:cNvPr id="12298" name="Line 27"/>
            <p:cNvSpPr>
              <a:spLocks noChangeShapeType="1"/>
            </p:cNvSpPr>
            <p:nvPr/>
          </p:nvSpPr>
          <p:spPr bwMode="auto">
            <a:xfrm>
              <a:off x="446" y="2946"/>
              <a:ext cx="5058" cy="0"/>
            </a:xfrm>
            <a:prstGeom prst="line">
              <a:avLst/>
            </a:prstGeom>
            <a:noFill/>
            <a:ln w="9525">
              <a:solidFill>
                <a:schemeClr val="tx1"/>
              </a:solidFill>
              <a:round/>
              <a:headEnd/>
              <a:tailEnd/>
            </a:ln>
          </p:spPr>
          <p:txBody>
            <a:bodyPr wrap="none" anchor="ctr"/>
            <a:lstStyle/>
            <a:p>
              <a:endParaRPr lang="en-IN"/>
            </a:p>
          </p:txBody>
        </p:sp>
      </p:grpSp>
      <p:sp>
        <p:nvSpPr>
          <p:cNvPr id="12296" name="Slide Number Placeholder 1"/>
          <p:cNvSpPr>
            <a:spLocks noGrp="1"/>
          </p:cNvSpPr>
          <p:nvPr>
            <p:ph type="sldNum" sz="quarter" idx="11"/>
          </p:nvPr>
        </p:nvSpPr>
        <p:spPr>
          <a:noFill/>
          <a:ln>
            <a:miter lim="800000"/>
            <a:headEnd/>
            <a:tailEnd/>
          </a:ln>
        </p:spPr>
        <p:txBody>
          <a:bodyPr/>
          <a:lstStyle/>
          <a:p>
            <a:fld id="{8290A237-D62C-4C67-838C-5A8E2E22BC01}" type="slidenum">
              <a:rPr lang="zh-CN" altLang="en-GB" smtClean="0">
                <a:ea typeface="SimSun" pitchFamily="2" charset="-122"/>
              </a:rPr>
              <a:pPr/>
              <a:t>19</a:t>
            </a:fld>
            <a:endParaRPr lang="en-GB" altLang="zh-CN">
              <a:ea typeface="SimSun" pitchFamily="2" charset="-122"/>
            </a:endParaRPr>
          </a:p>
        </p:txBody>
      </p:sp>
      <p:sp>
        <p:nvSpPr>
          <p:cNvPr id="12292" name="Rectangle 2"/>
          <p:cNvSpPr>
            <a:spLocks noGrp="1" noChangeArrowheads="1"/>
          </p:cNvSpPr>
          <p:nvPr>
            <p:ph type="ctrTitle" idx="4294967295"/>
          </p:nvPr>
        </p:nvSpPr>
        <p:spPr>
          <a:xfrm>
            <a:off x="0" y="304800"/>
            <a:ext cx="7772400" cy="723900"/>
          </a:xfrm>
        </p:spPr>
        <p:txBody>
          <a:bodyPr/>
          <a:lstStyle/>
          <a:p>
            <a:r>
              <a:rPr lang="en-GB" altLang="zh-CN" sz="3200" dirty="0">
                <a:ea typeface="SimSun" pitchFamily="2" charset="-122"/>
              </a:rPr>
              <a:t>Al's Baker Shop</a:t>
            </a:r>
            <a:br>
              <a:rPr lang="en-GB" altLang="zh-CN" sz="3200" dirty="0">
                <a:ea typeface="SimSun" pitchFamily="2" charset="-122"/>
              </a:rPr>
            </a:br>
            <a:r>
              <a:rPr lang="en-GB" altLang="zh-CN" sz="2000" dirty="0">
                <a:ea typeface="SimSun" pitchFamily="2" charset="-122"/>
              </a:rPr>
              <a:t>(2NF Step 1)</a:t>
            </a:r>
            <a:endParaRPr lang="en-GB" altLang="zh-CN" dirty="0">
              <a:ea typeface="SimSun" pitchFamily="2" charset="-122"/>
            </a:endParaRPr>
          </a:p>
        </p:txBody>
      </p:sp>
      <p:graphicFrame>
        <p:nvGraphicFramePr>
          <p:cNvPr id="12290" name="Object 4"/>
          <p:cNvGraphicFramePr>
            <a:graphicFrameLocks noChangeAspect="1"/>
          </p:cNvGraphicFramePr>
          <p:nvPr/>
        </p:nvGraphicFramePr>
        <p:xfrm>
          <a:off x="547688" y="1355725"/>
          <a:ext cx="3092450" cy="2717800"/>
        </p:xfrm>
        <a:graphic>
          <a:graphicData uri="http://schemas.openxmlformats.org/presentationml/2006/ole">
            <mc:AlternateContent xmlns:mc="http://schemas.openxmlformats.org/markup-compatibility/2006">
              <mc:Choice xmlns:v="urn:schemas-microsoft-com:vml" Requires="v">
                <p:oleObj name="Document" r:id="rId3" imgW="5650992" imgH="2718816" progId="Word.Document.8">
                  <p:embed/>
                </p:oleObj>
              </mc:Choice>
              <mc:Fallback>
                <p:oleObj name="Document" r:id="rId3" imgW="5650992" imgH="2718816" progId="Word.Document.8">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l="6656" r="38641"/>
                      <a:stretch>
                        <a:fillRect/>
                      </a:stretch>
                    </p:blipFill>
                    <p:spPr bwMode="auto">
                      <a:xfrm>
                        <a:off x="547688" y="1355725"/>
                        <a:ext cx="3092450" cy="271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3" name="Text Box 11"/>
          <p:cNvSpPr txBox="1">
            <a:spLocks noChangeArrowheads="1"/>
          </p:cNvSpPr>
          <p:nvPr/>
        </p:nvSpPr>
        <p:spPr bwMode="auto">
          <a:xfrm>
            <a:off x="4111625" y="1355725"/>
            <a:ext cx="184150" cy="396875"/>
          </a:xfrm>
          <a:prstGeom prst="rect">
            <a:avLst/>
          </a:prstGeom>
          <a:noFill/>
          <a:ln w="9525">
            <a:noFill/>
            <a:miter lim="800000"/>
            <a:headEnd/>
            <a:tailEnd/>
          </a:ln>
        </p:spPr>
        <p:txBody>
          <a:bodyPr wrap="none">
            <a:spAutoFit/>
          </a:bodyPr>
          <a:lstStyle/>
          <a:p>
            <a:endParaRPr lang="zh-CN" altLang="en-US" b="0">
              <a:ea typeface="SimSun" pitchFamily="2" charset="-122"/>
            </a:endParaRPr>
          </a:p>
        </p:txBody>
      </p:sp>
      <p:sp>
        <p:nvSpPr>
          <p:cNvPr id="12294" name="Text Box 12"/>
          <p:cNvSpPr txBox="1">
            <a:spLocks noChangeArrowheads="1"/>
          </p:cNvSpPr>
          <p:nvPr/>
        </p:nvSpPr>
        <p:spPr bwMode="auto">
          <a:xfrm>
            <a:off x="4127500" y="1798638"/>
            <a:ext cx="4413250" cy="701675"/>
          </a:xfrm>
          <a:prstGeom prst="rect">
            <a:avLst/>
          </a:prstGeom>
          <a:noFill/>
          <a:ln w="9525">
            <a:noFill/>
            <a:miter lim="800000"/>
            <a:headEnd/>
            <a:tailEnd/>
          </a:ln>
        </p:spPr>
        <p:txBody>
          <a:bodyPr wrap="none">
            <a:spAutoFit/>
          </a:bodyPr>
          <a:lstStyle/>
          <a:p>
            <a:r>
              <a:rPr lang="en-GB" altLang="zh-CN">
                <a:ea typeface="SimSun" pitchFamily="2" charset="-122"/>
              </a:rPr>
              <a:t>Items Purchased Table:</a:t>
            </a:r>
          </a:p>
          <a:p>
            <a:r>
              <a:rPr lang="en-GB" altLang="zh-CN" b="0">
                <a:ea typeface="SimSun" pitchFamily="2" charset="-122"/>
              </a:rPr>
              <a:t>Primary key is </a:t>
            </a:r>
            <a:r>
              <a:rPr lang="en-GB" altLang="zh-CN">
                <a:ea typeface="SimSun" pitchFamily="2" charset="-122"/>
              </a:rPr>
              <a:t>Order No.</a:t>
            </a:r>
            <a:r>
              <a:rPr lang="en-GB" altLang="zh-CN" b="0">
                <a:ea typeface="SimSun" pitchFamily="2" charset="-122"/>
              </a:rPr>
              <a:t> and</a:t>
            </a:r>
            <a:r>
              <a:rPr lang="en-GB" altLang="zh-CN">
                <a:ea typeface="SimSun" pitchFamily="2" charset="-122"/>
              </a:rPr>
              <a:t> Item</a:t>
            </a:r>
            <a:endParaRPr lang="en-GB" altLang="zh-CN" b="0">
              <a:ea typeface="SimSun" pitchFamily="2" charset="-122"/>
            </a:endParaRPr>
          </a:p>
        </p:txBody>
      </p:sp>
      <p:sp>
        <p:nvSpPr>
          <p:cNvPr id="19470" name="Text Box 14"/>
          <p:cNvSpPr txBox="1">
            <a:spLocks noChangeArrowheads="1"/>
          </p:cNvSpPr>
          <p:nvPr/>
        </p:nvSpPr>
        <p:spPr bwMode="auto">
          <a:xfrm>
            <a:off x="4127500" y="3030538"/>
            <a:ext cx="4557713" cy="701675"/>
          </a:xfrm>
          <a:prstGeom prst="rect">
            <a:avLst/>
          </a:prstGeom>
          <a:noFill/>
          <a:ln w="9525">
            <a:noFill/>
            <a:miter lim="800000"/>
            <a:headEnd/>
            <a:tailEnd/>
          </a:ln>
        </p:spPr>
        <p:txBody>
          <a:bodyPr wrap="none">
            <a:spAutoFit/>
          </a:bodyPr>
          <a:lstStyle/>
          <a:p>
            <a:r>
              <a:rPr lang="en-GB" altLang="zh-CN" b="0">
                <a:ea typeface="SimSun" pitchFamily="2" charset="-122"/>
              </a:rPr>
              <a:t>Test for dependency by testing each</a:t>
            </a:r>
          </a:p>
          <a:p>
            <a:r>
              <a:rPr lang="en-GB" altLang="zh-CN" b="0">
                <a:ea typeface="SimSun" pitchFamily="2" charset="-122"/>
              </a:rPr>
              <a:t>particular attribute.</a:t>
            </a:r>
          </a:p>
        </p:txBody>
      </p:sp>
    </p:spTree>
  </p:cSld>
  <p:clrMapOvr>
    <a:masterClrMapping/>
  </p:clrMapOvr>
  <p:transition spd="med">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70"/>
                                        </p:tgtEl>
                                        <p:attrNameLst>
                                          <p:attrName>style.visibility</p:attrName>
                                        </p:attrNameLst>
                                      </p:cBhvr>
                                      <p:to>
                                        <p:strVal val="visible"/>
                                      </p:to>
                                    </p:set>
                                    <p:animEffect transition="in" filter="dissolve">
                                      <p:cBhvr>
                                        <p:cTn id="7" dur="500"/>
                                        <p:tgtEl>
                                          <p:spTgt spid="194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28600" y="381000"/>
            <a:ext cx="7772400" cy="533400"/>
          </a:xfrm>
        </p:spPr>
        <p:txBody>
          <a:bodyPr/>
          <a:lstStyle/>
          <a:p>
            <a:pPr algn="l"/>
            <a:r>
              <a:rPr lang="en-GB" altLang="zh-CN" sz="2800" dirty="0">
                <a:solidFill>
                  <a:schemeClr val="tx1"/>
                </a:solidFill>
                <a:ea typeface="SimSun" pitchFamily="2" charset="-122"/>
              </a:rPr>
              <a:t>The normalisation process involves:</a:t>
            </a:r>
            <a:endParaRPr lang="en-GB" altLang="zh-CN" dirty="0">
              <a:solidFill>
                <a:schemeClr val="tx1"/>
              </a:solidFill>
              <a:ea typeface="SimSun" pitchFamily="2" charset="-122"/>
            </a:endParaRPr>
          </a:p>
        </p:txBody>
      </p:sp>
      <p:sp>
        <p:nvSpPr>
          <p:cNvPr id="137219" name="Rectangle 3"/>
          <p:cNvSpPr>
            <a:spLocks noGrp="1" noChangeArrowheads="1"/>
          </p:cNvSpPr>
          <p:nvPr>
            <p:ph type="body" idx="1"/>
          </p:nvPr>
        </p:nvSpPr>
        <p:spPr>
          <a:xfrm>
            <a:off x="685800" y="1516063"/>
            <a:ext cx="7772400" cy="4724400"/>
          </a:xfrm>
        </p:spPr>
        <p:txBody>
          <a:bodyPr/>
          <a:lstStyle/>
          <a:p>
            <a:r>
              <a:rPr lang="en-GB" altLang="zh-CN" sz="2800" b="0" dirty="0">
                <a:solidFill>
                  <a:srgbClr val="000000"/>
                </a:solidFill>
                <a:ea typeface="SimSun" pitchFamily="2" charset="-122"/>
              </a:rPr>
              <a:t>Finding and grouping together all the entities and their attributes.</a:t>
            </a:r>
          </a:p>
          <a:p>
            <a:r>
              <a:rPr lang="en-GB" altLang="zh-CN" sz="2800" b="0" dirty="0">
                <a:solidFill>
                  <a:srgbClr val="000000"/>
                </a:solidFill>
                <a:ea typeface="SimSun" pitchFamily="2" charset="-122"/>
              </a:rPr>
              <a:t>Removing repeating groups of data.</a:t>
            </a:r>
            <a:r>
              <a:rPr lang="en-GB" altLang="zh-CN" b="0" dirty="0">
                <a:solidFill>
                  <a:srgbClr val="000000"/>
                </a:solidFill>
                <a:ea typeface="SimSun" pitchFamily="2" charset="-122"/>
              </a:rPr>
              <a:t> </a:t>
            </a:r>
          </a:p>
          <a:p>
            <a:r>
              <a:rPr lang="en-GB" altLang="zh-CN" sz="2800" b="0" dirty="0">
                <a:solidFill>
                  <a:srgbClr val="000000"/>
                </a:solidFill>
                <a:ea typeface="SimSun" pitchFamily="2" charset="-122"/>
              </a:rPr>
              <a:t>Providing unique keys for each entity in the database system.</a:t>
            </a:r>
            <a:r>
              <a:rPr lang="en-GB" altLang="zh-CN" b="0" dirty="0">
                <a:solidFill>
                  <a:srgbClr val="000000"/>
                </a:solidFill>
                <a:ea typeface="SimSun" pitchFamily="2" charset="-122"/>
              </a:rPr>
              <a:t> </a:t>
            </a:r>
          </a:p>
        </p:txBody>
      </p:sp>
      <p:sp>
        <p:nvSpPr>
          <p:cNvPr id="57348" name="Slide Number Placeholder 1"/>
          <p:cNvSpPr>
            <a:spLocks noGrp="1"/>
          </p:cNvSpPr>
          <p:nvPr>
            <p:ph type="sldNum" sz="quarter" idx="4294967295"/>
          </p:nvPr>
        </p:nvSpPr>
        <p:spPr>
          <a:xfrm>
            <a:off x="6553200" y="6248400"/>
            <a:ext cx="1905000" cy="457200"/>
          </a:xfrm>
          <a:prstGeom prst="rect">
            <a:avLst/>
          </a:prstGeom>
          <a:noFill/>
          <a:ln>
            <a:miter lim="800000"/>
            <a:headEnd/>
            <a:tailEnd/>
          </a:ln>
        </p:spPr>
        <p:txBody>
          <a:bodyPr/>
          <a:lstStyle/>
          <a:p>
            <a:fld id="{93AE5501-4935-402D-9E3D-EF585D6FF3BF}" type="slidenum">
              <a:rPr lang="zh-CN" altLang="en-GB" smtClean="0">
                <a:ea typeface="SimSun" pitchFamily="2" charset="-122"/>
              </a:rPr>
              <a:pPr/>
              <a:t>2</a:t>
            </a:fld>
            <a:endParaRPr lang="en-GB" altLang="zh-CN">
              <a:ea typeface="SimSun" pitchFamily="2" charset="-122"/>
            </a:endParaRP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 calcmode="lin" valueType="num">
                                      <p:cBhvr additive="base">
                                        <p:cTn id="7" dur="500" fill="hold"/>
                                        <p:tgtEl>
                                          <p:spTgt spid="1372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3721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7219">
                                            <p:txEl>
                                              <p:pRg st="0" end="0"/>
                                            </p:txEl>
                                          </p:spTgt>
                                        </p:tgtEl>
                                        <p:attrNameLst>
                                          <p:attrName>ppt_c</p:attrName>
                                        </p:attrNameLst>
                                      </p:cBhvr>
                                      <p:to>
                                        <a:schemeClr val="tx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37219">
                                            <p:txEl>
                                              <p:pRg st="1" end="1"/>
                                            </p:txEl>
                                          </p:spTgt>
                                        </p:tgtEl>
                                        <p:attrNameLst>
                                          <p:attrName>style.visibility</p:attrName>
                                        </p:attrNameLst>
                                      </p:cBhvr>
                                      <p:to>
                                        <p:strVal val="visible"/>
                                      </p:to>
                                    </p:set>
                                    <p:anim calcmode="lin" valueType="num">
                                      <p:cBhvr additive="base">
                                        <p:cTn id="13" dur="500" fill="hold"/>
                                        <p:tgtEl>
                                          <p:spTgt spid="13721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3721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7219">
                                            <p:txEl>
                                              <p:pRg st="1" end="1"/>
                                            </p:txEl>
                                          </p:spTgt>
                                        </p:tgtEl>
                                        <p:attrNameLst>
                                          <p:attrName>ppt_c</p:attrName>
                                        </p:attrNameLst>
                                      </p:cBhvr>
                                      <p:to>
                                        <a:schemeClr val="tx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37219">
                                            <p:txEl>
                                              <p:pRg st="2" end="2"/>
                                            </p:txEl>
                                          </p:spTgt>
                                        </p:tgtEl>
                                        <p:attrNameLst>
                                          <p:attrName>style.visibility</p:attrName>
                                        </p:attrNameLst>
                                      </p:cBhvr>
                                      <p:to>
                                        <p:strVal val="visible"/>
                                      </p:to>
                                    </p:set>
                                    <p:anim calcmode="lin" valueType="num">
                                      <p:cBhvr additive="base">
                                        <p:cTn id="19" dur="500" fill="hold"/>
                                        <p:tgtEl>
                                          <p:spTgt spid="13721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37219">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7219">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bldLvl="2"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3"/>
          <p:cNvSpPr>
            <a:spLocks noChangeArrowheads="1"/>
          </p:cNvSpPr>
          <p:nvPr/>
        </p:nvSpPr>
        <p:spPr bwMode="auto">
          <a:xfrm>
            <a:off x="690563" y="1844675"/>
            <a:ext cx="2346325" cy="2079625"/>
          </a:xfrm>
          <a:prstGeom prst="rect">
            <a:avLst/>
          </a:prstGeom>
          <a:solidFill>
            <a:srgbClr val="FF3300">
              <a:alpha val="50195"/>
            </a:srgbClr>
          </a:solidFill>
          <a:ln w="9525">
            <a:noFill/>
            <a:miter lim="800000"/>
            <a:headEnd/>
            <a:tailEnd/>
          </a:ln>
        </p:spPr>
        <p:txBody>
          <a:bodyPr wrap="none" anchor="ctr"/>
          <a:lstStyle/>
          <a:p>
            <a:endParaRPr lang="en-IN"/>
          </a:p>
        </p:txBody>
      </p:sp>
      <p:grpSp>
        <p:nvGrpSpPr>
          <p:cNvPr id="2" name="Group 9"/>
          <p:cNvGrpSpPr>
            <a:grpSpLocks/>
          </p:cNvGrpSpPr>
          <p:nvPr/>
        </p:nvGrpSpPr>
        <p:grpSpPr bwMode="auto">
          <a:xfrm>
            <a:off x="690563" y="3924300"/>
            <a:ext cx="8034337" cy="2355850"/>
            <a:chOff x="446" y="2642"/>
            <a:chExt cx="5061" cy="1484"/>
          </a:xfrm>
        </p:grpSpPr>
        <p:grpSp>
          <p:nvGrpSpPr>
            <p:cNvPr id="3" name="Group 10"/>
            <p:cNvGrpSpPr>
              <a:grpSpLocks/>
            </p:cNvGrpSpPr>
            <p:nvPr/>
          </p:nvGrpSpPr>
          <p:grpSpPr bwMode="auto">
            <a:xfrm>
              <a:off x="446" y="2642"/>
              <a:ext cx="5061" cy="1484"/>
              <a:chOff x="446" y="2642"/>
              <a:chExt cx="5061" cy="1484"/>
            </a:xfrm>
          </p:grpSpPr>
          <p:sp>
            <p:nvSpPr>
              <p:cNvPr id="13324" name="Line 11"/>
              <p:cNvSpPr>
                <a:spLocks noChangeShapeType="1"/>
              </p:cNvSpPr>
              <p:nvPr/>
            </p:nvSpPr>
            <p:spPr bwMode="auto">
              <a:xfrm>
                <a:off x="446" y="3517"/>
                <a:ext cx="5058" cy="0"/>
              </a:xfrm>
              <a:prstGeom prst="line">
                <a:avLst/>
              </a:prstGeom>
              <a:noFill/>
              <a:ln w="9525">
                <a:solidFill>
                  <a:schemeClr val="tx1"/>
                </a:solidFill>
                <a:round/>
                <a:headEnd/>
                <a:tailEnd/>
              </a:ln>
            </p:spPr>
            <p:txBody>
              <a:bodyPr wrap="none" anchor="ctr"/>
              <a:lstStyle/>
              <a:p>
                <a:endParaRPr lang="en-IN"/>
              </a:p>
            </p:txBody>
          </p:sp>
          <p:sp>
            <p:nvSpPr>
              <p:cNvPr id="13325" name="Text Box 12"/>
              <p:cNvSpPr txBox="1">
                <a:spLocks noChangeArrowheads="1"/>
              </p:cNvSpPr>
              <p:nvPr/>
            </p:nvSpPr>
            <p:spPr bwMode="auto">
              <a:xfrm>
                <a:off x="446" y="2642"/>
                <a:ext cx="5061" cy="1476"/>
              </a:xfrm>
              <a:prstGeom prst="rect">
                <a:avLst/>
              </a:prstGeom>
              <a:noFill/>
              <a:ln w="28575">
                <a:solidFill>
                  <a:schemeClr val="tx1"/>
                </a:solidFill>
                <a:miter lim="800000"/>
                <a:headEnd/>
                <a:tailEnd/>
              </a:ln>
            </p:spPr>
            <p:txBody>
              <a:bodyPr wrap="none">
                <a:spAutoFit/>
              </a:bodyPr>
              <a:lstStyle/>
              <a:p>
                <a:r>
                  <a:rPr lang="en-GB" altLang="zh-CN">
                    <a:ea typeface="SimSun" pitchFamily="2" charset="-122"/>
                  </a:rPr>
                  <a:t>Primary Key	Attribute	Functionally Dependent?           </a:t>
                </a:r>
              </a:p>
              <a:p>
                <a:pPr>
                  <a:lnSpc>
                    <a:spcPct val="170000"/>
                  </a:lnSpc>
                </a:pPr>
                <a:endParaRPr lang="en-GB" altLang="zh-CN">
                  <a:ea typeface="SimSun" pitchFamily="2" charset="-122"/>
                </a:endParaRPr>
              </a:p>
              <a:p>
                <a:pPr>
                  <a:lnSpc>
                    <a:spcPct val="170000"/>
                  </a:lnSpc>
                </a:pPr>
                <a:endParaRPr lang="en-GB" altLang="zh-CN">
                  <a:ea typeface="SimSun" pitchFamily="2" charset="-122"/>
                </a:endParaRPr>
              </a:p>
              <a:p>
                <a:pPr>
                  <a:lnSpc>
                    <a:spcPct val="170000"/>
                  </a:lnSpc>
                </a:pPr>
                <a:endParaRPr lang="en-GB" altLang="zh-CN">
                  <a:ea typeface="SimSun" pitchFamily="2" charset="-122"/>
                </a:endParaRPr>
              </a:p>
              <a:p>
                <a:pPr>
                  <a:lnSpc>
                    <a:spcPct val="120000"/>
                  </a:lnSpc>
                </a:pPr>
                <a:endParaRPr lang="zh-CN" altLang="en-GB">
                  <a:ea typeface="SimSun" pitchFamily="2" charset="-122"/>
                </a:endParaRPr>
              </a:p>
            </p:txBody>
          </p:sp>
          <p:sp>
            <p:nvSpPr>
              <p:cNvPr id="13326" name="Line 13"/>
              <p:cNvSpPr>
                <a:spLocks noChangeShapeType="1"/>
              </p:cNvSpPr>
              <p:nvPr/>
            </p:nvSpPr>
            <p:spPr bwMode="auto">
              <a:xfrm>
                <a:off x="1539" y="2642"/>
                <a:ext cx="0" cy="1484"/>
              </a:xfrm>
              <a:prstGeom prst="line">
                <a:avLst/>
              </a:prstGeom>
              <a:noFill/>
              <a:ln w="9525">
                <a:solidFill>
                  <a:schemeClr val="tx1"/>
                </a:solidFill>
                <a:round/>
                <a:headEnd/>
                <a:tailEnd/>
              </a:ln>
            </p:spPr>
            <p:txBody>
              <a:bodyPr wrap="none" anchor="ctr"/>
              <a:lstStyle/>
              <a:p>
                <a:endParaRPr lang="en-IN"/>
              </a:p>
            </p:txBody>
          </p:sp>
          <p:sp>
            <p:nvSpPr>
              <p:cNvPr id="13327" name="Line 14"/>
              <p:cNvSpPr>
                <a:spLocks noChangeShapeType="1"/>
              </p:cNvSpPr>
              <p:nvPr/>
            </p:nvSpPr>
            <p:spPr bwMode="auto">
              <a:xfrm>
                <a:off x="2683" y="2642"/>
                <a:ext cx="0" cy="1484"/>
              </a:xfrm>
              <a:prstGeom prst="line">
                <a:avLst/>
              </a:prstGeom>
              <a:noFill/>
              <a:ln w="9525">
                <a:solidFill>
                  <a:schemeClr val="tx1"/>
                </a:solidFill>
                <a:round/>
                <a:headEnd/>
                <a:tailEnd/>
              </a:ln>
            </p:spPr>
            <p:txBody>
              <a:bodyPr wrap="none" anchor="ctr"/>
              <a:lstStyle/>
              <a:p>
                <a:endParaRPr lang="en-IN"/>
              </a:p>
            </p:txBody>
          </p:sp>
        </p:grpSp>
        <p:sp>
          <p:nvSpPr>
            <p:cNvPr id="13323" name="Line 15"/>
            <p:cNvSpPr>
              <a:spLocks noChangeShapeType="1"/>
            </p:cNvSpPr>
            <p:nvPr/>
          </p:nvSpPr>
          <p:spPr bwMode="auto">
            <a:xfrm>
              <a:off x="446" y="2946"/>
              <a:ext cx="5058" cy="0"/>
            </a:xfrm>
            <a:prstGeom prst="line">
              <a:avLst/>
            </a:prstGeom>
            <a:noFill/>
            <a:ln w="9525">
              <a:solidFill>
                <a:schemeClr val="tx1"/>
              </a:solidFill>
              <a:round/>
              <a:headEnd/>
              <a:tailEnd/>
            </a:ln>
          </p:spPr>
          <p:txBody>
            <a:bodyPr wrap="none" anchor="ctr"/>
            <a:lstStyle/>
            <a:p>
              <a:endParaRPr lang="en-IN"/>
            </a:p>
          </p:txBody>
        </p:sp>
      </p:grpSp>
      <p:graphicFrame>
        <p:nvGraphicFramePr>
          <p:cNvPr id="13314" name="Object 5"/>
          <p:cNvGraphicFramePr>
            <a:graphicFrameLocks noChangeAspect="1"/>
          </p:cNvGraphicFramePr>
          <p:nvPr/>
        </p:nvGraphicFramePr>
        <p:xfrm>
          <a:off x="636588" y="1425575"/>
          <a:ext cx="3092450" cy="2717800"/>
        </p:xfrm>
        <a:graphic>
          <a:graphicData uri="http://schemas.openxmlformats.org/presentationml/2006/ole">
            <mc:AlternateContent xmlns:mc="http://schemas.openxmlformats.org/markup-compatibility/2006">
              <mc:Choice xmlns:v="urn:schemas-microsoft-com:vml" Requires="v">
                <p:oleObj name="Document" r:id="rId3" imgW="5650992" imgH="2718816" progId="Word.Document.8">
                  <p:embed/>
                </p:oleObj>
              </mc:Choice>
              <mc:Fallback>
                <p:oleObj name="Document" r:id="rId3" imgW="5650992" imgH="2718816" progId="Word.Document.8">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l="6656" r="38641"/>
                      <a:stretch>
                        <a:fillRect/>
                      </a:stretch>
                    </p:blipFill>
                    <p:spPr bwMode="auto">
                      <a:xfrm>
                        <a:off x="636588" y="1425575"/>
                        <a:ext cx="3092450" cy="271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87" name="Text Box 3"/>
          <p:cNvSpPr txBox="1">
            <a:spLocks noChangeArrowheads="1"/>
          </p:cNvSpPr>
          <p:nvPr/>
        </p:nvSpPr>
        <p:spPr bwMode="auto">
          <a:xfrm>
            <a:off x="709613" y="4281488"/>
            <a:ext cx="7532687" cy="1041400"/>
          </a:xfrm>
          <a:prstGeom prst="rect">
            <a:avLst/>
          </a:prstGeom>
          <a:noFill/>
          <a:ln w="9525">
            <a:noFill/>
            <a:miter lim="800000"/>
            <a:headEnd/>
            <a:tailEnd/>
          </a:ln>
        </p:spPr>
        <p:txBody>
          <a:bodyPr wrap="none">
            <a:spAutoFit/>
          </a:bodyPr>
          <a:lstStyle/>
          <a:p>
            <a:pPr>
              <a:lnSpc>
                <a:spcPct val="170000"/>
              </a:lnSpc>
            </a:pPr>
            <a:r>
              <a:rPr lang="en-GB" altLang="zh-CN">
                <a:ea typeface="SimSun" pitchFamily="2" charset="-122"/>
              </a:rPr>
              <a:t>Order No	Quantity	YES</a:t>
            </a:r>
          </a:p>
          <a:p>
            <a:pPr>
              <a:lnSpc>
                <a:spcPct val="70000"/>
              </a:lnSpc>
            </a:pPr>
            <a:r>
              <a:rPr lang="en-GB" altLang="zh-CN">
                <a:ea typeface="SimSun" pitchFamily="2" charset="-122"/>
              </a:rPr>
              <a:t>Item				</a:t>
            </a:r>
            <a:r>
              <a:rPr lang="en-GB" altLang="zh-CN" sz="1800" b="0">
                <a:ea typeface="SimSun" pitchFamily="2" charset="-122"/>
              </a:rPr>
              <a:t>Quantity is functionally dependent</a:t>
            </a:r>
          </a:p>
          <a:p>
            <a:pPr>
              <a:lnSpc>
                <a:spcPct val="80000"/>
              </a:lnSpc>
            </a:pPr>
            <a:r>
              <a:rPr lang="en-GB" altLang="zh-CN" sz="1800" b="0">
                <a:ea typeface="SimSun" pitchFamily="2" charset="-122"/>
              </a:rPr>
              <a:t>				on </a:t>
            </a:r>
            <a:r>
              <a:rPr lang="en-GB" altLang="zh-CN" sz="1800">
                <a:ea typeface="SimSun" pitchFamily="2" charset="-122"/>
              </a:rPr>
              <a:t>Order No.</a:t>
            </a:r>
            <a:r>
              <a:rPr lang="en-GB" altLang="zh-CN" sz="1800" b="0">
                <a:ea typeface="SimSun" pitchFamily="2" charset="-122"/>
              </a:rPr>
              <a:t> and </a:t>
            </a:r>
            <a:r>
              <a:rPr lang="en-GB" altLang="zh-CN" sz="1800">
                <a:ea typeface="SimSun" pitchFamily="2" charset="-122"/>
              </a:rPr>
              <a:t>Item</a:t>
            </a:r>
            <a:r>
              <a:rPr lang="en-GB" altLang="zh-CN" sz="1800" b="0">
                <a:ea typeface="SimSun" pitchFamily="2" charset="-122"/>
              </a:rPr>
              <a:t>.</a:t>
            </a:r>
            <a:endParaRPr lang="en-GB" altLang="zh-CN" sz="1800">
              <a:ea typeface="SimSun" pitchFamily="2" charset="-122"/>
            </a:endParaRPr>
          </a:p>
        </p:txBody>
      </p:sp>
      <p:sp>
        <p:nvSpPr>
          <p:cNvPr id="13321" name="Slide Number Placeholder 1"/>
          <p:cNvSpPr>
            <a:spLocks noGrp="1"/>
          </p:cNvSpPr>
          <p:nvPr>
            <p:ph type="sldNum" sz="quarter" idx="11"/>
          </p:nvPr>
        </p:nvSpPr>
        <p:spPr>
          <a:noFill/>
          <a:ln>
            <a:miter lim="800000"/>
            <a:headEnd/>
            <a:tailEnd/>
          </a:ln>
        </p:spPr>
        <p:txBody>
          <a:bodyPr/>
          <a:lstStyle/>
          <a:p>
            <a:fld id="{F6F61312-DEB9-4DBF-A041-281A543BB096}" type="slidenum">
              <a:rPr lang="zh-CN" altLang="en-GB" smtClean="0">
                <a:ea typeface="SimSun" pitchFamily="2" charset="-122"/>
              </a:rPr>
              <a:pPr/>
              <a:t>20</a:t>
            </a:fld>
            <a:endParaRPr lang="en-GB" altLang="zh-CN">
              <a:ea typeface="SimSun" pitchFamily="2" charset="-122"/>
            </a:endParaRPr>
          </a:p>
        </p:txBody>
      </p:sp>
      <p:sp>
        <p:nvSpPr>
          <p:cNvPr id="13318" name="Rectangle 4"/>
          <p:cNvSpPr>
            <a:spLocks noGrp="1" noChangeArrowheads="1"/>
          </p:cNvSpPr>
          <p:nvPr>
            <p:ph type="ctrTitle" idx="4294967295"/>
          </p:nvPr>
        </p:nvSpPr>
        <p:spPr>
          <a:xfrm>
            <a:off x="0" y="304800"/>
            <a:ext cx="7772400" cy="723900"/>
          </a:xfrm>
        </p:spPr>
        <p:txBody>
          <a:bodyPr/>
          <a:lstStyle/>
          <a:p>
            <a:r>
              <a:rPr lang="en-GB" altLang="zh-CN" sz="3200" dirty="0">
                <a:ea typeface="SimSun" pitchFamily="2" charset="-122"/>
              </a:rPr>
              <a:t>Al's Baker Shop</a:t>
            </a:r>
            <a:br>
              <a:rPr lang="en-GB" altLang="zh-CN" sz="3200" dirty="0">
                <a:ea typeface="SimSun" pitchFamily="2" charset="-122"/>
              </a:rPr>
            </a:br>
            <a:r>
              <a:rPr lang="en-GB" altLang="zh-CN" sz="2000" dirty="0">
                <a:ea typeface="SimSun" pitchFamily="2" charset="-122"/>
              </a:rPr>
              <a:t>(2NF Step 1)</a:t>
            </a:r>
            <a:endParaRPr lang="en-GB" altLang="zh-CN" dirty="0">
              <a:ea typeface="SimSun" pitchFamily="2" charset="-122"/>
            </a:endParaRPr>
          </a:p>
        </p:txBody>
      </p:sp>
      <p:sp>
        <p:nvSpPr>
          <p:cNvPr id="13319" name="Text Box 7"/>
          <p:cNvSpPr txBox="1">
            <a:spLocks noChangeArrowheads="1"/>
          </p:cNvSpPr>
          <p:nvPr/>
        </p:nvSpPr>
        <p:spPr bwMode="auto">
          <a:xfrm>
            <a:off x="4127500" y="1798638"/>
            <a:ext cx="4413250" cy="701675"/>
          </a:xfrm>
          <a:prstGeom prst="rect">
            <a:avLst/>
          </a:prstGeom>
          <a:noFill/>
          <a:ln w="9525">
            <a:noFill/>
            <a:miter lim="800000"/>
            <a:headEnd/>
            <a:tailEnd/>
          </a:ln>
        </p:spPr>
        <p:txBody>
          <a:bodyPr wrap="none">
            <a:spAutoFit/>
          </a:bodyPr>
          <a:lstStyle/>
          <a:p>
            <a:r>
              <a:rPr lang="en-GB" altLang="zh-CN">
                <a:solidFill>
                  <a:schemeClr val="bg2"/>
                </a:solidFill>
                <a:ea typeface="SimSun" pitchFamily="2" charset="-122"/>
              </a:rPr>
              <a:t>Items Purchased Table:</a:t>
            </a:r>
          </a:p>
          <a:p>
            <a:r>
              <a:rPr lang="en-GB" altLang="zh-CN" b="0">
                <a:solidFill>
                  <a:schemeClr val="bg2"/>
                </a:solidFill>
                <a:ea typeface="SimSun" pitchFamily="2" charset="-122"/>
              </a:rPr>
              <a:t>Primary key is </a:t>
            </a:r>
            <a:r>
              <a:rPr lang="en-GB" altLang="zh-CN">
                <a:solidFill>
                  <a:schemeClr val="bg2"/>
                </a:solidFill>
                <a:ea typeface="SimSun" pitchFamily="2" charset="-122"/>
              </a:rPr>
              <a:t>Order No.</a:t>
            </a:r>
            <a:r>
              <a:rPr lang="en-GB" altLang="zh-CN" b="0">
                <a:solidFill>
                  <a:schemeClr val="bg2"/>
                </a:solidFill>
                <a:ea typeface="SimSun" pitchFamily="2" charset="-122"/>
              </a:rPr>
              <a:t> and</a:t>
            </a:r>
            <a:r>
              <a:rPr lang="en-GB" altLang="zh-CN">
                <a:solidFill>
                  <a:schemeClr val="bg2"/>
                </a:solidFill>
                <a:ea typeface="SimSun" pitchFamily="2" charset="-122"/>
              </a:rPr>
              <a:t> Item</a:t>
            </a:r>
            <a:endParaRPr lang="en-GB" altLang="zh-CN" b="0">
              <a:ea typeface="SimSun" pitchFamily="2" charset="-122"/>
            </a:endParaRPr>
          </a:p>
        </p:txBody>
      </p:sp>
      <p:sp>
        <p:nvSpPr>
          <p:cNvPr id="13320" name="Text Box 8"/>
          <p:cNvSpPr txBox="1">
            <a:spLocks noChangeArrowheads="1"/>
          </p:cNvSpPr>
          <p:nvPr/>
        </p:nvSpPr>
        <p:spPr bwMode="auto">
          <a:xfrm>
            <a:off x="4127500" y="3030538"/>
            <a:ext cx="4557713" cy="701675"/>
          </a:xfrm>
          <a:prstGeom prst="rect">
            <a:avLst/>
          </a:prstGeom>
          <a:noFill/>
          <a:ln w="9525">
            <a:noFill/>
            <a:miter lim="800000"/>
            <a:headEnd/>
            <a:tailEnd/>
          </a:ln>
        </p:spPr>
        <p:txBody>
          <a:bodyPr wrap="none">
            <a:spAutoFit/>
          </a:bodyPr>
          <a:lstStyle/>
          <a:p>
            <a:r>
              <a:rPr lang="en-GB" altLang="zh-CN" b="0">
                <a:solidFill>
                  <a:schemeClr val="bg2"/>
                </a:solidFill>
                <a:ea typeface="SimSun" pitchFamily="2" charset="-122"/>
              </a:rPr>
              <a:t>Test for dependency by testing each</a:t>
            </a:r>
          </a:p>
          <a:p>
            <a:r>
              <a:rPr lang="en-GB" altLang="zh-CN" b="0">
                <a:solidFill>
                  <a:schemeClr val="bg2"/>
                </a:solidFill>
                <a:ea typeface="SimSun" pitchFamily="2" charset="-122"/>
              </a:rPr>
              <a:t>particular attribute.</a:t>
            </a:r>
            <a:endParaRPr lang="en-GB" altLang="zh-CN" b="0">
              <a:ea typeface="SimSun" pitchFamily="2" charset="-122"/>
            </a:endParaRP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dissolve">
                                      <p:cBhvr>
                                        <p:cTn id="7" dur="500"/>
                                        <p:tgtEl>
                                          <p:spTgt spid="41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15"/>
          <p:cNvSpPr>
            <a:spLocks noChangeArrowheads="1"/>
          </p:cNvSpPr>
          <p:nvPr/>
        </p:nvSpPr>
        <p:spPr bwMode="auto">
          <a:xfrm>
            <a:off x="685800" y="1835150"/>
            <a:ext cx="1812925" cy="2093913"/>
          </a:xfrm>
          <a:prstGeom prst="rect">
            <a:avLst/>
          </a:prstGeom>
          <a:solidFill>
            <a:srgbClr val="FF3300">
              <a:alpha val="50195"/>
            </a:srgbClr>
          </a:solidFill>
          <a:ln w="9525">
            <a:noFill/>
            <a:miter lim="800000"/>
            <a:headEnd/>
            <a:tailEnd/>
          </a:ln>
        </p:spPr>
        <p:txBody>
          <a:bodyPr wrap="none" anchor="ctr"/>
          <a:lstStyle/>
          <a:p>
            <a:endParaRPr lang="en-IN"/>
          </a:p>
        </p:txBody>
      </p:sp>
      <p:sp>
        <p:nvSpPr>
          <p:cNvPr id="14340" name="Rectangle 16"/>
          <p:cNvSpPr>
            <a:spLocks noChangeArrowheads="1"/>
          </p:cNvSpPr>
          <p:nvPr/>
        </p:nvSpPr>
        <p:spPr bwMode="auto">
          <a:xfrm>
            <a:off x="3036888" y="1835150"/>
            <a:ext cx="631825" cy="2093913"/>
          </a:xfrm>
          <a:prstGeom prst="rect">
            <a:avLst/>
          </a:prstGeom>
          <a:solidFill>
            <a:srgbClr val="FF3300">
              <a:alpha val="50195"/>
            </a:srgbClr>
          </a:solidFill>
          <a:ln w="9525">
            <a:noFill/>
            <a:miter lim="800000"/>
            <a:headEnd/>
            <a:tailEnd/>
          </a:ln>
        </p:spPr>
        <p:txBody>
          <a:bodyPr wrap="none" anchor="ctr"/>
          <a:lstStyle/>
          <a:p>
            <a:endParaRPr lang="en-IN"/>
          </a:p>
        </p:txBody>
      </p:sp>
      <p:grpSp>
        <p:nvGrpSpPr>
          <p:cNvPr id="2" name="Group 2"/>
          <p:cNvGrpSpPr>
            <a:grpSpLocks/>
          </p:cNvGrpSpPr>
          <p:nvPr/>
        </p:nvGrpSpPr>
        <p:grpSpPr bwMode="auto">
          <a:xfrm>
            <a:off x="685800" y="3929063"/>
            <a:ext cx="8177213" cy="2297112"/>
            <a:chOff x="432" y="2642"/>
            <a:chExt cx="5072" cy="1484"/>
          </a:xfrm>
        </p:grpSpPr>
        <p:grpSp>
          <p:nvGrpSpPr>
            <p:cNvPr id="3" name="Group 3"/>
            <p:cNvGrpSpPr>
              <a:grpSpLocks/>
            </p:cNvGrpSpPr>
            <p:nvPr/>
          </p:nvGrpSpPr>
          <p:grpSpPr bwMode="auto">
            <a:xfrm>
              <a:off x="432" y="2642"/>
              <a:ext cx="5072" cy="1484"/>
              <a:chOff x="432" y="2642"/>
              <a:chExt cx="5072" cy="1484"/>
            </a:xfrm>
          </p:grpSpPr>
          <p:sp>
            <p:nvSpPr>
              <p:cNvPr id="14350" name="Line 4"/>
              <p:cNvSpPr>
                <a:spLocks noChangeShapeType="1"/>
              </p:cNvSpPr>
              <p:nvPr/>
            </p:nvSpPr>
            <p:spPr bwMode="auto">
              <a:xfrm>
                <a:off x="446" y="3517"/>
                <a:ext cx="5058" cy="0"/>
              </a:xfrm>
              <a:prstGeom prst="line">
                <a:avLst/>
              </a:prstGeom>
              <a:noFill/>
              <a:ln w="9525">
                <a:solidFill>
                  <a:schemeClr val="tx1"/>
                </a:solidFill>
                <a:round/>
                <a:headEnd/>
                <a:tailEnd/>
              </a:ln>
            </p:spPr>
            <p:txBody>
              <a:bodyPr wrap="none" anchor="ctr"/>
              <a:lstStyle/>
              <a:p>
                <a:endParaRPr lang="en-IN"/>
              </a:p>
            </p:txBody>
          </p:sp>
          <p:sp>
            <p:nvSpPr>
              <p:cNvPr id="14351" name="Text Box 5"/>
              <p:cNvSpPr txBox="1">
                <a:spLocks noChangeArrowheads="1"/>
              </p:cNvSpPr>
              <p:nvPr/>
            </p:nvSpPr>
            <p:spPr bwMode="auto">
              <a:xfrm>
                <a:off x="432" y="2642"/>
                <a:ext cx="5061" cy="1476"/>
              </a:xfrm>
              <a:prstGeom prst="rect">
                <a:avLst/>
              </a:prstGeom>
              <a:noFill/>
              <a:ln w="28575">
                <a:solidFill>
                  <a:schemeClr val="tx1"/>
                </a:solidFill>
                <a:miter lim="800000"/>
                <a:headEnd/>
                <a:tailEnd/>
              </a:ln>
            </p:spPr>
            <p:txBody>
              <a:bodyPr wrap="none">
                <a:spAutoFit/>
              </a:bodyPr>
              <a:lstStyle/>
              <a:p>
                <a:r>
                  <a:rPr lang="en-GB" altLang="zh-CN">
                    <a:ea typeface="SimSun" pitchFamily="2" charset="-122"/>
                  </a:rPr>
                  <a:t>Primary Key	Attribute	Functionally Dependent?           </a:t>
                </a:r>
              </a:p>
              <a:p>
                <a:pPr>
                  <a:lnSpc>
                    <a:spcPct val="170000"/>
                  </a:lnSpc>
                </a:pPr>
                <a:endParaRPr lang="en-GB" altLang="zh-CN">
                  <a:ea typeface="SimSun" pitchFamily="2" charset="-122"/>
                </a:endParaRPr>
              </a:p>
              <a:p>
                <a:pPr>
                  <a:lnSpc>
                    <a:spcPct val="170000"/>
                  </a:lnSpc>
                </a:pPr>
                <a:endParaRPr lang="en-GB" altLang="zh-CN">
                  <a:ea typeface="SimSun" pitchFamily="2" charset="-122"/>
                </a:endParaRPr>
              </a:p>
              <a:p>
                <a:pPr>
                  <a:lnSpc>
                    <a:spcPct val="170000"/>
                  </a:lnSpc>
                </a:pPr>
                <a:endParaRPr lang="en-GB" altLang="zh-CN">
                  <a:ea typeface="SimSun" pitchFamily="2" charset="-122"/>
                </a:endParaRPr>
              </a:p>
              <a:p>
                <a:pPr>
                  <a:lnSpc>
                    <a:spcPct val="120000"/>
                  </a:lnSpc>
                </a:pPr>
                <a:endParaRPr lang="zh-CN" altLang="en-GB">
                  <a:ea typeface="SimSun" pitchFamily="2" charset="-122"/>
                </a:endParaRPr>
              </a:p>
            </p:txBody>
          </p:sp>
          <p:sp>
            <p:nvSpPr>
              <p:cNvPr id="14352" name="Line 6"/>
              <p:cNvSpPr>
                <a:spLocks noChangeShapeType="1"/>
              </p:cNvSpPr>
              <p:nvPr/>
            </p:nvSpPr>
            <p:spPr bwMode="auto">
              <a:xfrm>
                <a:off x="1539" y="2642"/>
                <a:ext cx="0" cy="1484"/>
              </a:xfrm>
              <a:prstGeom prst="line">
                <a:avLst/>
              </a:prstGeom>
              <a:noFill/>
              <a:ln w="9525">
                <a:solidFill>
                  <a:schemeClr val="tx1"/>
                </a:solidFill>
                <a:round/>
                <a:headEnd/>
                <a:tailEnd/>
              </a:ln>
            </p:spPr>
            <p:txBody>
              <a:bodyPr wrap="none" anchor="ctr"/>
              <a:lstStyle/>
              <a:p>
                <a:endParaRPr lang="en-IN"/>
              </a:p>
            </p:txBody>
          </p:sp>
          <p:sp>
            <p:nvSpPr>
              <p:cNvPr id="14353" name="Line 7"/>
              <p:cNvSpPr>
                <a:spLocks noChangeShapeType="1"/>
              </p:cNvSpPr>
              <p:nvPr/>
            </p:nvSpPr>
            <p:spPr bwMode="auto">
              <a:xfrm>
                <a:off x="2683" y="2642"/>
                <a:ext cx="0" cy="1484"/>
              </a:xfrm>
              <a:prstGeom prst="line">
                <a:avLst/>
              </a:prstGeom>
              <a:noFill/>
              <a:ln w="9525">
                <a:solidFill>
                  <a:schemeClr val="tx1"/>
                </a:solidFill>
                <a:round/>
                <a:headEnd/>
                <a:tailEnd/>
              </a:ln>
            </p:spPr>
            <p:txBody>
              <a:bodyPr wrap="none" anchor="ctr"/>
              <a:lstStyle/>
              <a:p>
                <a:endParaRPr lang="en-IN"/>
              </a:p>
            </p:txBody>
          </p:sp>
        </p:grpSp>
        <p:sp>
          <p:nvSpPr>
            <p:cNvPr id="14349" name="Line 8"/>
            <p:cNvSpPr>
              <a:spLocks noChangeShapeType="1"/>
            </p:cNvSpPr>
            <p:nvPr/>
          </p:nvSpPr>
          <p:spPr bwMode="auto">
            <a:xfrm>
              <a:off x="446" y="2946"/>
              <a:ext cx="5058" cy="0"/>
            </a:xfrm>
            <a:prstGeom prst="line">
              <a:avLst/>
            </a:prstGeom>
            <a:noFill/>
            <a:ln w="9525">
              <a:solidFill>
                <a:schemeClr val="tx1"/>
              </a:solidFill>
              <a:round/>
              <a:headEnd/>
              <a:tailEnd/>
            </a:ln>
          </p:spPr>
          <p:txBody>
            <a:bodyPr wrap="none" anchor="ctr"/>
            <a:lstStyle/>
            <a:p>
              <a:endParaRPr lang="en-IN"/>
            </a:p>
          </p:txBody>
        </p:sp>
      </p:grpSp>
      <p:graphicFrame>
        <p:nvGraphicFramePr>
          <p:cNvPr id="14338" name="Object 9"/>
          <p:cNvGraphicFramePr>
            <a:graphicFrameLocks noChangeAspect="1"/>
          </p:cNvGraphicFramePr>
          <p:nvPr/>
        </p:nvGraphicFramePr>
        <p:xfrm>
          <a:off x="636588" y="1425575"/>
          <a:ext cx="3092450" cy="2717800"/>
        </p:xfrm>
        <a:graphic>
          <a:graphicData uri="http://schemas.openxmlformats.org/presentationml/2006/ole">
            <mc:AlternateContent xmlns:mc="http://schemas.openxmlformats.org/markup-compatibility/2006">
              <mc:Choice xmlns:v="urn:schemas-microsoft-com:vml" Requires="v">
                <p:oleObj name="Document" r:id="rId3" imgW="5650992" imgH="2718816" progId="Word.Document.8">
                  <p:embed/>
                </p:oleObj>
              </mc:Choice>
              <mc:Fallback>
                <p:oleObj name="Document" r:id="rId3" imgW="5650992" imgH="2718816" progId="Word.Document.8">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l="6656" r="38641"/>
                      <a:stretch>
                        <a:fillRect/>
                      </a:stretch>
                    </p:blipFill>
                    <p:spPr bwMode="auto">
                      <a:xfrm>
                        <a:off x="636588" y="1425575"/>
                        <a:ext cx="3092450" cy="271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42" name="Text Box 10"/>
          <p:cNvSpPr txBox="1">
            <a:spLocks noChangeArrowheads="1"/>
          </p:cNvSpPr>
          <p:nvPr/>
        </p:nvSpPr>
        <p:spPr bwMode="auto">
          <a:xfrm>
            <a:off x="681038" y="5111750"/>
            <a:ext cx="7948612" cy="1073150"/>
          </a:xfrm>
          <a:prstGeom prst="rect">
            <a:avLst/>
          </a:prstGeom>
          <a:noFill/>
          <a:ln w="9525">
            <a:noFill/>
            <a:miter lim="800000"/>
            <a:headEnd/>
            <a:tailEnd/>
          </a:ln>
        </p:spPr>
        <p:txBody>
          <a:bodyPr wrap="none">
            <a:spAutoFit/>
          </a:bodyPr>
          <a:lstStyle/>
          <a:p>
            <a:pPr>
              <a:lnSpc>
                <a:spcPct val="170000"/>
              </a:lnSpc>
            </a:pPr>
            <a:r>
              <a:rPr lang="en-GB" altLang="zh-CN">
                <a:ea typeface="SimSun" pitchFamily="2" charset="-122"/>
              </a:rPr>
              <a:t>Order No 	Item Price	NO</a:t>
            </a:r>
          </a:p>
          <a:p>
            <a:pPr>
              <a:lnSpc>
                <a:spcPct val="80000"/>
              </a:lnSpc>
            </a:pPr>
            <a:r>
              <a:rPr lang="en-GB" altLang="zh-CN">
                <a:ea typeface="SimSun" pitchFamily="2" charset="-122"/>
              </a:rPr>
              <a:t>Item 				</a:t>
            </a:r>
            <a:r>
              <a:rPr lang="en-GB" altLang="zh-CN" sz="1800" b="0">
                <a:ea typeface="SimSun" pitchFamily="2" charset="-122"/>
              </a:rPr>
              <a:t>Item price is functionally dependent</a:t>
            </a:r>
          </a:p>
          <a:p>
            <a:pPr>
              <a:lnSpc>
                <a:spcPct val="80000"/>
              </a:lnSpc>
            </a:pPr>
            <a:r>
              <a:rPr lang="en-GB" altLang="zh-CN" sz="1800" b="0">
                <a:ea typeface="SimSun" pitchFamily="2" charset="-122"/>
              </a:rPr>
              <a:t>				</a:t>
            </a:r>
            <a:r>
              <a:rPr lang="en-GB" altLang="zh-CN" sz="1800">
                <a:ea typeface="SimSun" pitchFamily="2" charset="-122"/>
              </a:rPr>
              <a:t>Item, </a:t>
            </a:r>
            <a:r>
              <a:rPr lang="en-GB" altLang="zh-CN" sz="1800" b="0">
                <a:ea typeface="SimSun" pitchFamily="2" charset="-122"/>
              </a:rPr>
              <a:t>but not on </a:t>
            </a:r>
            <a:r>
              <a:rPr lang="en-GB" altLang="zh-CN" sz="1800">
                <a:ea typeface="SimSun" pitchFamily="2" charset="-122"/>
              </a:rPr>
              <a:t>Order No.</a:t>
            </a:r>
            <a:r>
              <a:rPr lang="en-GB" altLang="zh-CN" sz="1800" b="0">
                <a:ea typeface="SimSun" pitchFamily="2" charset="-122"/>
              </a:rPr>
              <a:t> and </a:t>
            </a:r>
            <a:r>
              <a:rPr lang="en-GB" altLang="zh-CN" sz="1800">
                <a:ea typeface="SimSun" pitchFamily="2" charset="-122"/>
              </a:rPr>
              <a:t>Item</a:t>
            </a:r>
          </a:p>
        </p:txBody>
      </p:sp>
      <p:sp>
        <p:nvSpPr>
          <p:cNvPr id="14343" name="Text Box 11"/>
          <p:cNvSpPr txBox="1">
            <a:spLocks noChangeArrowheads="1"/>
          </p:cNvSpPr>
          <p:nvPr/>
        </p:nvSpPr>
        <p:spPr bwMode="auto">
          <a:xfrm>
            <a:off x="681038" y="4256088"/>
            <a:ext cx="7693025" cy="1052512"/>
          </a:xfrm>
          <a:prstGeom prst="rect">
            <a:avLst/>
          </a:prstGeom>
          <a:noFill/>
          <a:ln w="9525">
            <a:noFill/>
            <a:miter lim="800000"/>
            <a:headEnd/>
            <a:tailEnd/>
          </a:ln>
        </p:spPr>
        <p:txBody>
          <a:bodyPr>
            <a:spAutoFit/>
          </a:bodyPr>
          <a:lstStyle/>
          <a:p>
            <a:pPr>
              <a:lnSpc>
                <a:spcPct val="170000"/>
              </a:lnSpc>
            </a:pPr>
            <a:r>
              <a:rPr lang="en-GB" altLang="zh-CN">
                <a:solidFill>
                  <a:schemeClr val="bg2"/>
                </a:solidFill>
                <a:ea typeface="SimSun" pitchFamily="2" charset="-122"/>
              </a:rPr>
              <a:t>Order No	Quantity	YES</a:t>
            </a:r>
          </a:p>
          <a:p>
            <a:pPr>
              <a:lnSpc>
                <a:spcPct val="70000"/>
              </a:lnSpc>
            </a:pPr>
            <a:r>
              <a:rPr lang="en-GB" altLang="zh-CN">
                <a:solidFill>
                  <a:schemeClr val="bg2"/>
                </a:solidFill>
                <a:ea typeface="SimSun" pitchFamily="2" charset="-122"/>
              </a:rPr>
              <a:t>Item				</a:t>
            </a:r>
            <a:r>
              <a:rPr lang="en-GB" altLang="zh-CN" sz="1800" b="0">
                <a:solidFill>
                  <a:schemeClr val="bg2"/>
                </a:solidFill>
                <a:ea typeface="SimSun" pitchFamily="2" charset="-122"/>
              </a:rPr>
              <a:t>Quantity is functionally dependent</a:t>
            </a:r>
          </a:p>
          <a:p>
            <a:pPr>
              <a:lnSpc>
                <a:spcPct val="80000"/>
              </a:lnSpc>
            </a:pPr>
            <a:r>
              <a:rPr lang="en-GB" altLang="zh-CN" sz="1800" b="0">
                <a:solidFill>
                  <a:schemeClr val="bg2"/>
                </a:solidFill>
                <a:ea typeface="SimSun" pitchFamily="2" charset="-122"/>
              </a:rPr>
              <a:t>				on </a:t>
            </a:r>
            <a:r>
              <a:rPr lang="en-GB" altLang="zh-CN" sz="1800">
                <a:solidFill>
                  <a:schemeClr val="bg2"/>
                </a:solidFill>
                <a:ea typeface="SimSun" pitchFamily="2" charset="-122"/>
              </a:rPr>
              <a:t>Order No.</a:t>
            </a:r>
            <a:r>
              <a:rPr lang="en-GB" altLang="zh-CN" sz="1800" b="0">
                <a:solidFill>
                  <a:schemeClr val="bg2"/>
                </a:solidFill>
                <a:ea typeface="SimSun" pitchFamily="2" charset="-122"/>
              </a:rPr>
              <a:t> and </a:t>
            </a:r>
            <a:r>
              <a:rPr lang="en-GB" altLang="zh-CN" sz="1800">
                <a:solidFill>
                  <a:schemeClr val="bg2"/>
                </a:solidFill>
                <a:ea typeface="SimSun" pitchFamily="2" charset="-122"/>
              </a:rPr>
              <a:t>Item</a:t>
            </a:r>
            <a:r>
              <a:rPr lang="en-GB" altLang="zh-CN" sz="1800" b="0">
                <a:solidFill>
                  <a:schemeClr val="bg2"/>
                </a:solidFill>
                <a:ea typeface="SimSun" pitchFamily="2" charset="-122"/>
              </a:rPr>
              <a:t>.</a:t>
            </a:r>
            <a:endParaRPr lang="en-GB" altLang="zh-CN" sz="1800">
              <a:ea typeface="SimSun" pitchFamily="2" charset="-122"/>
            </a:endParaRPr>
          </a:p>
        </p:txBody>
      </p:sp>
      <p:sp>
        <p:nvSpPr>
          <p:cNvPr id="14347" name="Slide Number Placeholder 1"/>
          <p:cNvSpPr>
            <a:spLocks noGrp="1"/>
          </p:cNvSpPr>
          <p:nvPr>
            <p:ph type="sldNum" sz="quarter" idx="11"/>
          </p:nvPr>
        </p:nvSpPr>
        <p:spPr>
          <a:noFill/>
          <a:ln>
            <a:miter lim="800000"/>
            <a:headEnd/>
            <a:tailEnd/>
          </a:ln>
        </p:spPr>
        <p:txBody>
          <a:bodyPr/>
          <a:lstStyle/>
          <a:p>
            <a:fld id="{A15CE404-D5B1-48A7-99B0-9B6B80A24D57}" type="slidenum">
              <a:rPr lang="zh-CN" altLang="en-GB" smtClean="0">
                <a:ea typeface="SimSun" pitchFamily="2" charset="-122"/>
              </a:rPr>
              <a:pPr/>
              <a:t>21</a:t>
            </a:fld>
            <a:endParaRPr lang="en-GB" altLang="zh-CN">
              <a:ea typeface="SimSun" pitchFamily="2" charset="-122"/>
            </a:endParaRPr>
          </a:p>
        </p:txBody>
      </p:sp>
      <p:sp>
        <p:nvSpPr>
          <p:cNvPr id="14344" name="Rectangle 12"/>
          <p:cNvSpPr>
            <a:spLocks noGrp="1" noChangeArrowheads="1"/>
          </p:cNvSpPr>
          <p:nvPr>
            <p:ph type="ctrTitle" idx="4294967295"/>
          </p:nvPr>
        </p:nvSpPr>
        <p:spPr>
          <a:xfrm>
            <a:off x="0" y="228600"/>
            <a:ext cx="7772400" cy="723900"/>
          </a:xfrm>
        </p:spPr>
        <p:txBody>
          <a:bodyPr/>
          <a:lstStyle/>
          <a:p>
            <a:r>
              <a:rPr lang="en-GB" altLang="zh-CN" sz="3200" dirty="0">
                <a:ea typeface="SimSun" pitchFamily="2" charset="-122"/>
              </a:rPr>
              <a:t>Al's Baker Shop</a:t>
            </a:r>
            <a:br>
              <a:rPr lang="en-GB" altLang="zh-CN" sz="3200" dirty="0">
                <a:ea typeface="SimSun" pitchFamily="2" charset="-122"/>
              </a:rPr>
            </a:br>
            <a:r>
              <a:rPr lang="en-GB" altLang="zh-CN" sz="2000" dirty="0">
                <a:ea typeface="SimSun" pitchFamily="2" charset="-122"/>
              </a:rPr>
              <a:t>(2NF Step 1)</a:t>
            </a:r>
            <a:endParaRPr lang="en-GB" altLang="zh-CN" dirty="0">
              <a:ea typeface="SimSun" pitchFamily="2" charset="-122"/>
            </a:endParaRPr>
          </a:p>
        </p:txBody>
      </p:sp>
      <p:sp>
        <p:nvSpPr>
          <p:cNvPr id="14345" name="Text Box 13"/>
          <p:cNvSpPr txBox="1">
            <a:spLocks noChangeArrowheads="1"/>
          </p:cNvSpPr>
          <p:nvPr/>
        </p:nvSpPr>
        <p:spPr bwMode="auto">
          <a:xfrm>
            <a:off x="4127500" y="1798638"/>
            <a:ext cx="4413250" cy="701675"/>
          </a:xfrm>
          <a:prstGeom prst="rect">
            <a:avLst/>
          </a:prstGeom>
          <a:noFill/>
          <a:ln w="9525">
            <a:noFill/>
            <a:miter lim="800000"/>
            <a:headEnd/>
            <a:tailEnd/>
          </a:ln>
        </p:spPr>
        <p:txBody>
          <a:bodyPr wrap="none">
            <a:spAutoFit/>
          </a:bodyPr>
          <a:lstStyle/>
          <a:p>
            <a:r>
              <a:rPr lang="en-GB" altLang="zh-CN">
                <a:solidFill>
                  <a:schemeClr val="bg2"/>
                </a:solidFill>
                <a:ea typeface="SimSun" pitchFamily="2" charset="-122"/>
              </a:rPr>
              <a:t>Items Purchased Table:</a:t>
            </a:r>
          </a:p>
          <a:p>
            <a:r>
              <a:rPr lang="en-GB" altLang="zh-CN" b="0">
                <a:solidFill>
                  <a:schemeClr val="bg2"/>
                </a:solidFill>
                <a:ea typeface="SimSun" pitchFamily="2" charset="-122"/>
              </a:rPr>
              <a:t>Primary key is </a:t>
            </a:r>
            <a:r>
              <a:rPr lang="en-GB" altLang="zh-CN">
                <a:solidFill>
                  <a:schemeClr val="bg2"/>
                </a:solidFill>
                <a:ea typeface="SimSun" pitchFamily="2" charset="-122"/>
              </a:rPr>
              <a:t>Order No.</a:t>
            </a:r>
            <a:r>
              <a:rPr lang="en-GB" altLang="zh-CN" b="0">
                <a:solidFill>
                  <a:schemeClr val="bg2"/>
                </a:solidFill>
                <a:ea typeface="SimSun" pitchFamily="2" charset="-122"/>
              </a:rPr>
              <a:t> and</a:t>
            </a:r>
            <a:r>
              <a:rPr lang="en-GB" altLang="zh-CN">
                <a:solidFill>
                  <a:schemeClr val="bg2"/>
                </a:solidFill>
                <a:ea typeface="SimSun" pitchFamily="2" charset="-122"/>
              </a:rPr>
              <a:t> Item</a:t>
            </a:r>
            <a:endParaRPr lang="en-GB" altLang="zh-CN" b="0">
              <a:ea typeface="SimSun" pitchFamily="2" charset="-122"/>
            </a:endParaRPr>
          </a:p>
        </p:txBody>
      </p:sp>
      <p:sp>
        <p:nvSpPr>
          <p:cNvPr id="14346" name="Text Box 14"/>
          <p:cNvSpPr txBox="1">
            <a:spLocks noChangeArrowheads="1"/>
          </p:cNvSpPr>
          <p:nvPr/>
        </p:nvSpPr>
        <p:spPr bwMode="auto">
          <a:xfrm>
            <a:off x="4127500" y="3030538"/>
            <a:ext cx="4557713" cy="701675"/>
          </a:xfrm>
          <a:prstGeom prst="rect">
            <a:avLst/>
          </a:prstGeom>
          <a:noFill/>
          <a:ln w="9525">
            <a:noFill/>
            <a:miter lim="800000"/>
            <a:headEnd/>
            <a:tailEnd/>
          </a:ln>
        </p:spPr>
        <p:txBody>
          <a:bodyPr wrap="none">
            <a:spAutoFit/>
          </a:bodyPr>
          <a:lstStyle/>
          <a:p>
            <a:r>
              <a:rPr lang="en-GB" altLang="zh-CN" b="0">
                <a:solidFill>
                  <a:schemeClr val="bg2"/>
                </a:solidFill>
                <a:ea typeface="SimSun" pitchFamily="2" charset="-122"/>
              </a:rPr>
              <a:t>Test for dependency by testing each</a:t>
            </a:r>
          </a:p>
          <a:p>
            <a:r>
              <a:rPr lang="en-GB" altLang="zh-CN" b="0">
                <a:solidFill>
                  <a:schemeClr val="bg2"/>
                </a:solidFill>
                <a:ea typeface="SimSun" pitchFamily="2" charset="-122"/>
              </a:rPr>
              <a:t>particular attribute.</a:t>
            </a:r>
            <a:endParaRPr lang="en-GB" altLang="zh-CN" b="0">
              <a:ea typeface="SimSun" pitchFamily="2" charset="-122"/>
            </a:endParaRP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042"/>
                                        </p:tgtEl>
                                        <p:attrNameLst>
                                          <p:attrName>style.visibility</p:attrName>
                                        </p:attrNameLst>
                                      </p:cBhvr>
                                      <p:to>
                                        <p:strVal val="visible"/>
                                      </p:to>
                                    </p:set>
                                    <p:animEffect transition="in" filter="dissolve">
                                      <p:cBhvr>
                                        <p:cTn id="7" dur="500"/>
                                        <p:tgtEl>
                                          <p:spTgt spid="44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ChangeArrowheads="1"/>
          </p:cNvSpPr>
          <p:nvPr/>
        </p:nvSpPr>
        <p:spPr bwMode="auto">
          <a:xfrm>
            <a:off x="3676650" y="2606675"/>
            <a:ext cx="631825" cy="2093913"/>
          </a:xfrm>
          <a:prstGeom prst="rect">
            <a:avLst/>
          </a:prstGeom>
          <a:solidFill>
            <a:srgbClr val="FF3300">
              <a:alpha val="50195"/>
            </a:srgbClr>
          </a:solidFill>
          <a:ln w="9525">
            <a:noFill/>
            <a:miter lim="800000"/>
            <a:headEnd/>
            <a:tailEnd/>
          </a:ln>
        </p:spPr>
        <p:txBody>
          <a:bodyPr wrap="none" anchor="ctr"/>
          <a:lstStyle/>
          <a:p>
            <a:endParaRPr lang="en-IN"/>
          </a:p>
        </p:txBody>
      </p:sp>
      <p:graphicFrame>
        <p:nvGraphicFramePr>
          <p:cNvPr id="15362" name="Object 11"/>
          <p:cNvGraphicFramePr>
            <a:graphicFrameLocks noChangeAspect="1"/>
          </p:cNvGraphicFramePr>
          <p:nvPr/>
        </p:nvGraphicFramePr>
        <p:xfrm>
          <a:off x="1216025" y="2606675"/>
          <a:ext cx="3092450" cy="2717800"/>
        </p:xfrm>
        <a:graphic>
          <a:graphicData uri="http://schemas.openxmlformats.org/presentationml/2006/ole">
            <mc:AlternateContent xmlns:mc="http://schemas.openxmlformats.org/markup-compatibility/2006">
              <mc:Choice xmlns:v="urn:schemas-microsoft-com:vml" Requires="v">
                <p:oleObj name="Document" r:id="rId3" imgW="5650992" imgH="2718816" progId="Word.Document.8">
                  <p:embed/>
                </p:oleObj>
              </mc:Choice>
              <mc:Fallback>
                <p:oleObj name="Document" r:id="rId3" imgW="5650992" imgH="2718816" progId="Word.Document.8">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l="6656" r="38641"/>
                      <a:stretch>
                        <a:fillRect/>
                      </a:stretch>
                    </p:blipFill>
                    <p:spPr bwMode="auto">
                      <a:xfrm>
                        <a:off x="1216025" y="2606675"/>
                        <a:ext cx="3092450" cy="271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8" name="Slide Number Placeholder 1"/>
          <p:cNvSpPr>
            <a:spLocks noGrp="1"/>
          </p:cNvSpPr>
          <p:nvPr>
            <p:ph type="sldNum" sz="quarter" idx="11"/>
          </p:nvPr>
        </p:nvSpPr>
        <p:spPr>
          <a:noFill/>
          <a:ln>
            <a:miter lim="800000"/>
            <a:headEnd/>
            <a:tailEnd/>
          </a:ln>
        </p:spPr>
        <p:txBody>
          <a:bodyPr/>
          <a:lstStyle/>
          <a:p>
            <a:fld id="{2DD96A07-B764-4590-861E-57A06A75987E}" type="slidenum">
              <a:rPr lang="zh-CN" altLang="en-GB" smtClean="0">
                <a:ea typeface="SimSun" pitchFamily="2" charset="-122"/>
              </a:rPr>
              <a:pPr/>
              <a:t>22</a:t>
            </a:fld>
            <a:endParaRPr lang="en-GB" altLang="zh-CN">
              <a:ea typeface="SimSun" pitchFamily="2" charset="-122"/>
            </a:endParaRPr>
          </a:p>
        </p:txBody>
      </p:sp>
      <p:sp>
        <p:nvSpPr>
          <p:cNvPr id="15365" name="Rectangle 14"/>
          <p:cNvSpPr>
            <a:spLocks noGrp="1" noChangeArrowheads="1"/>
          </p:cNvSpPr>
          <p:nvPr>
            <p:ph type="ctrTitle" idx="4294967295"/>
          </p:nvPr>
        </p:nvSpPr>
        <p:spPr>
          <a:xfrm>
            <a:off x="0" y="304800"/>
            <a:ext cx="7772400" cy="723900"/>
          </a:xfrm>
        </p:spPr>
        <p:txBody>
          <a:bodyPr/>
          <a:lstStyle/>
          <a:p>
            <a:r>
              <a:rPr lang="en-GB" altLang="zh-CN" sz="3200" dirty="0">
                <a:ea typeface="SimSun" pitchFamily="2" charset="-122"/>
              </a:rPr>
              <a:t>Al's Baker Shop</a:t>
            </a:r>
            <a:br>
              <a:rPr lang="en-GB" altLang="zh-CN" sz="3200" dirty="0">
                <a:ea typeface="SimSun" pitchFamily="2" charset="-122"/>
              </a:rPr>
            </a:br>
            <a:r>
              <a:rPr lang="en-GB" altLang="zh-CN" sz="2000" dirty="0">
                <a:ea typeface="SimSun" pitchFamily="2" charset="-122"/>
              </a:rPr>
              <a:t>(2NF Step 2)</a:t>
            </a:r>
            <a:endParaRPr lang="en-GB" altLang="zh-CN" dirty="0">
              <a:ea typeface="SimSun" pitchFamily="2" charset="-122"/>
            </a:endParaRPr>
          </a:p>
        </p:txBody>
      </p:sp>
      <p:grpSp>
        <p:nvGrpSpPr>
          <p:cNvPr id="2" name="Group 19"/>
          <p:cNvGrpSpPr>
            <a:grpSpLocks/>
          </p:cNvGrpSpPr>
          <p:nvPr/>
        </p:nvGrpSpPr>
        <p:grpSpPr bwMode="auto">
          <a:xfrm>
            <a:off x="4308475" y="2724150"/>
            <a:ext cx="3252788" cy="2570163"/>
            <a:chOff x="2311" y="901"/>
            <a:chExt cx="2049" cy="1619"/>
          </a:xfrm>
        </p:grpSpPr>
        <p:graphicFrame>
          <p:nvGraphicFramePr>
            <p:cNvPr id="15363" name="Object 17"/>
            <p:cNvGraphicFramePr>
              <a:graphicFrameLocks noChangeAspect="1"/>
            </p:cNvGraphicFramePr>
            <p:nvPr/>
          </p:nvGraphicFramePr>
          <p:xfrm>
            <a:off x="3882" y="901"/>
            <a:ext cx="478" cy="1619"/>
          </p:xfrm>
          <a:graphic>
            <a:graphicData uri="http://schemas.openxmlformats.org/presentationml/2006/ole">
              <mc:AlternateContent xmlns:mc="http://schemas.openxmlformats.org/markup-compatibility/2006">
                <mc:Choice xmlns:v="urn:schemas-microsoft-com:vml" Requires="v">
                  <p:oleObj name="Document" r:id="rId5" imgW="5650992" imgH="2718816" progId="Word.Document.8">
                    <p:embed/>
                  </p:oleObj>
                </mc:Choice>
                <mc:Fallback>
                  <p:oleObj name="Document" r:id="rId5" imgW="5650992" imgH="2718816" progId="Word.Document.8">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l="6683" r="79893" b="5432"/>
                        <a:stretch>
                          <a:fillRect/>
                        </a:stretch>
                      </p:blipFill>
                      <p:spPr bwMode="auto">
                        <a:xfrm>
                          <a:off x="3882" y="901"/>
                          <a:ext cx="478" cy="1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9" name="Line 18"/>
            <p:cNvSpPr>
              <a:spLocks noChangeShapeType="1"/>
            </p:cNvSpPr>
            <p:nvPr/>
          </p:nvSpPr>
          <p:spPr bwMode="auto">
            <a:xfrm>
              <a:off x="2311" y="1789"/>
              <a:ext cx="1607" cy="0"/>
            </a:xfrm>
            <a:prstGeom prst="line">
              <a:avLst/>
            </a:prstGeom>
            <a:noFill/>
            <a:ln w="28575">
              <a:solidFill>
                <a:schemeClr val="tx1"/>
              </a:solidFill>
              <a:round/>
              <a:headEnd/>
              <a:tailEnd type="triangle" w="lg" len="lg"/>
            </a:ln>
          </p:spPr>
          <p:txBody>
            <a:bodyPr wrap="none" anchor="ctr"/>
            <a:lstStyle/>
            <a:p>
              <a:endParaRPr lang="en-IN"/>
            </a:p>
          </p:txBody>
        </p:sp>
      </p:grpSp>
      <p:sp>
        <p:nvSpPr>
          <p:cNvPr id="15367" name="Text Box 22"/>
          <p:cNvSpPr txBox="1">
            <a:spLocks noChangeArrowheads="1"/>
          </p:cNvSpPr>
          <p:nvPr/>
        </p:nvSpPr>
        <p:spPr bwMode="auto">
          <a:xfrm>
            <a:off x="0" y="2033588"/>
            <a:ext cx="9144000" cy="396875"/>
          </a:xfrm>
          <a:prstGeom prst="rect">
            <a:avLst/>
          </a:prstGeom>
          <a:noFill/>
          <a:ln w="9525">
            <a:noFill/>
            <a:miter lim="800000"/>
            <a:headEnd/>
            <a:tailEnd/>
          </a:ln>
        </p:spPr>
        <p:txBody>
          <a:bodyPr>
            <a:spAutoFit/>
          </a:bodyPr>
          <a:lstStyle/>
          <a:p>
            <a:pPr algn="ctr"/>
            <a:r>
              <a:rPr lang="en-GB" altLang="zh-CN">
                <a:ea typeface="SimSun" pitchFamily="2" charset="-122"/>
              </a:rPr>
              <a:t>Remove any partially dependent attributes to a new entity</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Slide Number Placeholder 2"/>
          <p:cNvSpPr>
            <a:spLocks noGrp="1"/>
          </p:cNvSpPr>
          <p:nvPr>
            <p:ph type="sldNum" sz="quarter" idx="11"/>
          </p:nvPr>
        </p:nvSpPr>
        <p:spPr>
          <a:noFill/>
          <a:ln>
            <a:miter lim="800000"/>
            <a:headEnd/>
            <a:tailEnd/>
          </a:ln>
        </p:spPr>
        <p:txBody>
          <a:bodyPr/>
          <a:lstStyle/>
          <a:p>
            <a:fld id="{C2C0F3AE-EFF9-4800-9353-82276F61934B}" type="slidenum">
              <a:rPr lang="zh-CN" altLang="en-GB" smtClean="0">
                <a:ea typeface="SimSun" pitchFamily="2" charset="-122"/>
              </a:rPr>
              <a:pPr/>
              <a:t>23</a:t>
            </a:fld>
            <a:endParaRPr lang="en-GB" altLang="zh-CN">
              <a:ea typeface="SimSun" pitchFamily="2" charset="-122"/>
            </a:endParaRPr>
          </a:p>
        </p:txBody>
      </p:sp>
      <p:sp>
        <p:nvSpPr>
          <p:cNvPr id="16388" name="Rectangle 4"/>
          <p:cNvSpPr>
            <a:spLocks noGrp="1" noChangeArrowheads="1"/>
          </p:cNvSpPr>
          <p:nvPr>
            <p:ph type="ctrTitle" idx="4294967295"/>
          </p:nvPr>
        </p:nvSpPr>
        <p:spPr>
          <a:xfrm>
            <a:off x="0" y="228600"/>
            <a:ext cx="7772400" cy="723900"/>
          </a:xfrm>
        </p:spPr>
        <p:txBody>
          <a:bodyPr/>
          <a:lstStyle/>
          <a:p>
            <a:r>
              <a:rPr lang="en-GB" altLang="zh-CN" sz="3200" dirty="0">
                <a:ea typeface="SimSun" pitchFamily="2" charset="-122"/>
              </a:rPr>
              <a:t>Al's Baker Shop</a:t>
            </a:r>
            <a:br>
              <a:rPr lang="en-GB" altLang="zh-CN" sz="3200" dirty="0">
                <a:ea typeface="SimSun" pitchFamily="2" charset="-122"/>
              </a:rPr>
            </a:br>
            <a:r>
              <a:rPr lang="en-GB" altLang="zh-CN" sz="2000" dirty="0">
                <a:ea typeface="SimSun" pitchFamily="2" charset="-122"/>
              </a:rPr>
              <a:t>(2NF Step 2)</a:t>
            </a:r>
            <a:endParaRPr lang="en-GB" altLang="zh-CN" dirty="0">
              <a:ea typeface="SimSun" pitchFamily="2" charset="-122"/>
            </a:endParaRPr>
          </a:p>
        </p:txBody>
      </p:sp>
      <p:graphicFrame>
        <p:nvGraphicFramePr>
          <p:cNvPr id="16386" name="Object 8"/>
          <p:cNvGraphicFramePr>
            <a:graphicFrameLocks noChangeAspect="1"/>
          </p:cNvGraphicFramePr>
          <p:nvPr/>
        </p:nvGraphicFramePr>
        <p:xfrm>
          <a:off x="1223963" y="2544763"/>
          <a:ext cx="2530475" cy="2568575"/>
        </p:xfrm>
        <a:graphic>
          <a:graphicData uri="http://schemas.openxmlformats.org/presentationml/2006/ole">
            <mc:AlternateContent xmlns:mc="http://schemas.openxmlformats.org/markup-compatibility/2006">
              <mc:Choice xmlns:v="urn:schemas-microsoft-com:vml" Requires="v">
                <p:oleObj name="Document" r:id="rId3" imgW="5650992" imgH="2718816" progId="Word.Document.8">
                  <p:embed/>
                </p:oleObj>
              </mc:Choice>
              <mc:Fallback>
                <p:oleObj name="Document" r:id="rId3" imgW="5650992" imgH="2718816" progId="Word.Document.8">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l="6403" r="48807" b="5490"/>
                      <a:stretch>
                        <a:fillRect/>
                      </a:stretch>
                    </p:blipFill>
                    <p:spPr bwMode="auto">
                      <a:xfrm>
                        <a:off x="1223963" y="2544763"/>
                        <a:ext cx="2530475" cy="256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7" name="Text Box 9"/>
          <p:cNvSpPr txBox="1">
            <a:spLocks noChangeArrowheads="1"/>
          </p:cNvSpPr>
          <p:nvPr/>
        </p:nvSpPr>
        <p:spPr bwMode="auto">
          <a:xfrm>
            <a:off x="1320800" y="5459413"/>
            <a:ext cx="2336800" cy="396875"/>
          </a:xfrm>
          <a:prstGeom prst="rect">
            <a:avLst/>
          </a:prstGeom>
          <a:noFill/>
          <a:ln w="9525">
            <a:noFill/>
            <a:miter lim="800000"/>
            <a:headEnd/>
            <a:tailEnd/>
          </a:ln>
        </p:spPr>
        <p:txBody>
          <a:bodyPr>
            <a:spAutoFit/>
          </a:bodyPr>
          <a:lstStyle/>
          <a:p>
            <a:pPr algn="ctr"/>
            <a:r>
              <a:rPr lang="en-GB" altLang="zh-CN">
                <a:ea typeface="SimSun" pitchFamily="2" charset="-122"/>
              </a:rPr>
              <a:t>Part Order</a:t>
            </a:r>
          </a:p>
        </p:txBody>
      </p:sp>
      <p:sp>
        <p:nvSpPr>
          <p:cNvPr id="16390" name="Text Box 11"/>
          <p:cNvSpPr txBox="1">
            <a:spLocks noChangeArrowheads="1"/>
          </p:cNvSpPr>
          <p:nvPr/>
        </p:nvSpPr>
        <p:spPr bwMode="auto">
          <a:xfrm>
            <a:off x="5705475" y="5459413"/>
            <a:ext cx="1746250" cy="396875"/>
          </a:xfrm>
          <a:prstGeom prst="rect">
            <a:avLst/>
          </a:prstGeom>
          <a:noFill/>
          <a:ln w="9525">
            <a:noFill/>
            <a:miter lim="800000"/>
            <a:headEnd/>
            <a:tailEnd/>
          </a:ln>
        </p:spPr>
        <p:txBody>
          <a:bodyPr>
            <a:spAutoFit/>
          </a:bodyPr>
          <a:lstStyle/>
          <a:p>
            <a:pPr algn="ctr"/>
            <a:r>
              <a:rPr lang="en-GB" altLang="zh-CN">
                <a:ea typeface="SimSun" pitchFamily="2" charset="-122"/>
              </a:rPr>
              <a:t>Price List</a:t>
            </a:r>
          </a:p>
        </p:txBody>
      </p:sp>
      <p:sp>
        <p:nvSpPr>
          <p:cNvPr id="16391" name="Text Box 12"/>
          <p:cNvSpPr txBox="1">
            <a:spLocks noChangeArrowheads="1"/>
          </p:cNvSpPr>
          <p:nvPr/>
        </p:nvSpPr>
        <p:spPr bwMode="auto">
          <a:xfrm>
            <a:off x="0" y="1820863"/>
            <a:ext cx="9144000" cy="396875"/>
          </a:xfrm>
          <a:prstGeom prst="rect">
            <a:avLst/>
          </a:prstGeom>
          <a:noFill/>
          <a:ln w="9525">
            <a:noFill/>
            <a:miter lim="800000"/>
            <a:headEnd/>
            <a:tailEnd/>
          </a:ln>
        </p:spPr>
        <p:txBody>
          <a:bodyPr>
            <a:spAutoFit/>
          </a:bodyPr>
          <a:lstStyle/>
          <a:p>
            <a:pPr algn="ctr"/>
            <a:r>
              <a:rPr lang="en-GB" altLang="zh-CN">
                <a:solidFill>
                  <a:schemeClr val="bg2"/>
                </a:solidFill>
                <a:ea typeface="SimSun" pitchFamily="2" charset="-122"/>
              </a:rPr>
              <a:t>Remove any partially dependent attributes to a new entity</a:t>
            </a:r>
            <a:endParaRPr lang="en-GB" altLang="zh-CN">
              <a:ea typeface="SimSun" pitchFamily="2" charset="-122"/>
            </a:endParaRPr>
          </a:p>
        </p:txBody>
      </p:sp>
      <p:graphicFrame>
        <p:nvGraphicFramePr>
          <p:cNvPr id="16387" name="Object 13"/>
          <p:cNvGraphicFramePr>
            <a:graphicFrameLocks noChangeAspect="1"/>
          </p:cNvGraphicFramePr>
          <p:nvPr/>
        </p:nvGraphicFramePr>
        <p:xfrm>
          <a:off x="6681788" y="2819400"/>
          <a:ext cx="833437" cy="2047875"/>
        </p:xfrm>
        <a:graphic>
          <a:graphicData uri="http://schemas.openxmlformats.org/presentationml/2006/ole">
            <mc:AlternateContent xmlns:mc="http://schemas.openxmlformats.org/markup-compatibility/2006">
              <mc:Choice xmlns:v="urn:schemas-microsoft-com:vml" Requires="v">
                <p:oleObj name="Document" r:id="rId5" imgW="5652516" imgH="2048256" progId="Word.Document.8">
                  <p:embed/>
                </p:oleObj>
              </mc:Choice>
              <mc:Fallback>
                <p:oleObj name="Document" r:id="rId5" imgW="5652516" imgH="2048256" progId="Word.Document.8">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l="16849" r="68408"/>
                      <a:stretch>
                        <a:fillRect/>
                      </a:stretch>
                    </p:blipFill>
                    <p:spPr bwMode="auto">
                      <a:xfrm>
                        <a:off x="6681788" y="2819400"/>
                        <a:ext cx="833437"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7"/>
                                        </p:tgtEl>
                                        <p:attrNameLst>
                                          <p:attrName>style.visibility</p:attrName>
                                        </p:attrNameLst>
                                      </p:cBhvr>
                                      <p:to>
                                        <p:strVal val="visible"/>
                                      </p:to>
                                    </p:set>
                                    <p:anim calcmode="lin" valueType="num">
                                      <p:cBhvr additive="base">
                                        <p:cTn id="7" dur="500" fill="hold"/>
                                        <p:tgtEl>
                                          <p:spTgt spid="48137"/>
                                        </p:tgtEl>
                                        <p:attrNameLst>
                                          <p:attrName>ppt_x</p:attrName>
                                        </p:attrNameLst>
                                      </p:cBhvr>
                                      <p:tavLst>
                                        <p:tav tm="0">
                                          <p:val>
                                            <p:strVal val="#ppt_x"/>
                                          </p:val>
                                        </p:tav>
                                        <p:tav tm="100000">
                                          <p:val>
                                            <p:strVal val="#ppt_x"/>
                                          </p:val>
                                        </p:tav>
                                      </p:tavLst>
                                    </p:anim>
                                    <p:anim calcmode="lin" valueType="num">
                                      <p:cBhvr additive="base">
                                        <p:cTn id="8" dur="500" fill="hold"/>
                                        <p:tgtEl>
                                          <p:spTgt spid="481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22"/>
          <p:cNvGraphicFramePr>
            <a:graphicFrameLocks noChangeAspect="1"/>
          </p:cNvGraphicFramePr>
          <p:nvPr/>
        </p:nvGraphicFramePr>
        <p:xfrm>
          <a:off x="5567363" y="2189163"/>
          <a:ext cx="1976437" cy="1933575"/>
        </p:xfrm>
        <a:graphic>
          <a:graphicData uri="http://schemas.openxmlformats.org/presentationml/2006/ole">
            <mc:AlternateContent xmlns:mc="http://schemas.openxmlformats.org/markup-compatibility/2006">
              <mc:Choice xmlns:v="urn:schemas-microsoft-com:vml" Requires="v">
                <p:oleObj name="Document" r:id="rId3" imgW="5652516" imgH="2048256" progId="Word.Document.8">
                  <p:embed/>
                </p:oleObj>
              </mc:Choice>
              <mc:Fallback>
                <p:oleObj name="Document" r:id="rId3" imgW="5652516" imgH="2048256" progId="Word.Document.8">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l="5391" r="59647" b="5582"/>
                      <a:stretch>
                        <a:fillRect/>
                      </a:stretch>
                    </p:blipFill>
                    <p:spPr bwMode="auto">
                      <a:xfrm>
                        <a:off x="5567363" y="2189163"/>
                        <a:ext cx="1976437"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20" name="Slide Number Placeholder 1"/>
          <p:cNvSpPr>
            <a:spLocks noGrp="1"/>
          </p:cNvSpPr>
          <p:nvPr>
            <p:ph type="sldNum" sz="quarter" idx="11"/>
          </p:nvPr>
        </p:nvSpPr>
        <p:spPr>
          <a:noFill/>
          <a:ln>
            <a:miter lim="800000"/>
            <a:headEnd/>
            <a:tailEnd/>
          </a:ln>
        </p:spPr>
        <p:txBody>
          <a:bodyPr/>
          <a:lstStyle/>
          <a:p>
            <a:fld id="{D48D6175-27E6-48F6-A15B-35B01258A8C0}" type="slidenum">
              <a:rPr lang="zh-CN" altLang="en-GB" smtClean="0">
                <a:ea typeface="SimSun" pitchFamily="2" charset="-122"/>
              </a:rPr>
              <a:pPr/>
              <a:t>24</a:t>
            </a:fld>
            <a:endParaRPr lang="en-GB" altLang="zh-CN">
              <a:ea typeface="SimSun" pitchFamily="2" charset="-122"/>
            </a:endParaRPr>
          </a:p>
        </p:txBody>
      </p:sp>
      <p:sp>
        <p:nvSpPr>
          <p:cNvPr id="17412" name="Rectangle 2"/>
          <p:cNvSpPr>
            <a:spLocks noGrp="1" noChangeArrowheads="1"/>
          </p:cNvSpPr>
          <p:nvPr>
            <p:ph type="ctrTitle" idx="4294967295"/>
          </p:nvPr>
        </p:nvSpPr>
        <p:spPr>
          <a:xfrm>
            <a:off x="0" y="533400"/>
            <a:ext cx="6324600" cy="290512"/>
          </a:xfrm>
        </p:spPr>
        <p:txBody>
          <a:bodyPr/>
          <a:lstStyle/>
          <a:p>
            <a:r>
              <a:rPr lang="en-GB" altLang="zh-CN" sz="3200" dirty="0">
                <a:ea typeface="SimSun" pitchFamily="2" charset="-122"/>
              </a:rPr>
              <a:t>Al's Baker Shop</a:t>
            </a:r>
            <a:br>
              <a:rPr lang="en-GB" altLang="zh-CN" sz="3200" dirty="0">
                <a:ea typeface="SimSun" pitchFamily="2" charset="-122"/>
              </a:rPr>
            </a:br>
            <a:r>
              <a:rPr lang="en-GB" altLang="zh-CN" sz="2000" dirty="0">
                <a:ea typeface="SimSun" pitchFamily="2" charset="-122"/>
              </a:rPr>
              <a:t>(2NF Step 2)</a:t>
            </a:r>
            <a:endParaRPr lang="en-GB" altLang="zh-CN" dirty="0">
              <a:ea typeface="SimSun" pitchFamily="2" charset="-122"/>
            </a:endParaRPr>
          </a:p>
        </p:txBody>
      </p:sp>
      <p:graphicFrame>
        <p:nvGraphicFramePr>
          <p:cNvPr id="17411" name="Object 4"/>
          <p:cNvGraphicFramePr>
            <a:graphicFrameLocks noChangeAspect="1"/>
          </p:cNvGraphicFramePr>
          <p:nvPr/>
        </p:nvGraphicFramePr>
        <p:xfrm>
          <a:off x="1268413" y="2197100"/>
          <a:ext cx="2532062" cy="2568575"/>
        </p:xfrm>
        <a:graphic>
          <a:graphicData uri="http://schemas.openxmlformats.org/presentationml/2006/ole">
            <mc:AlternateContent xmlns:mc="http://schemas.openxmlformats.org/markup-compatibility/2006">
              <mc:Choice xmlns:v="urn:schemas-microsoft-com:vml" Requires="v">
                <p:oleObj name="Document" r:id="rId5" imgW="5650992" imgH="2718816" progId="Word.Document.8">
                  <p:embed/>
                </p:oleObj>
              </mc:Choice>
              <mc:Fallback>
                <p:oleObj name="Document" r:id="rId5" imgW="5650992" imgH="2718816" progId="Word.Document.8">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l="6403" r="48807" b="5490"/>
                      <a:stretch>
                        <a:fillRect/>
                      </a:stretch>
                    </p:blipFill>
                    <p:spPr bwMode="auto">
                      <a:xfrm>
                        <a:off x="1268413" y="2197100"/>
                        <a:ext cx="2532062" cy="256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3" name="Text Box 8"/>
          <p:cNvSpPr txBox="1">
            <a:spLocks noChangeArrowheads="1"/>
          </p:cNvSpPr>
          <p:nvPr/>
        </p:nvSpPr>
        <p:spPr bwMode="auto">
          <a:xfrm>
            <a:off x="1320800" y="5459413"/>
            <a:ext cx="2336800" cy="396875"/>
          </a:xfrm>
          <a:prstGeom prst="rect">
            <a:avLst/>
          </a:prstGeom>
          <a:noFill/>
          <a:ln w="9525">
            <a:noFill/>
            <a:miter lim="800000"/>
            <a:headEnd/>
            <a:tailEnd/>
          </a:ln>
        </p:spPr>
        <p:txBody>
          <a:bodyPr>
            <a:spAutoFit/>
          </a:bodyPr>
          <a:lstStyle/>
          <a:p>
            <a:pPr algn="ctr"/>
            <a:r>
              <a:rPr lang="en-GB" altLang="zh-CN">
                <a:ea typeface="SimSun" pitchFamily="2" charset="-122"/>
              </a:rPr>
              <a:t>Part Order</a:t>
            </a:r>
          </a:p>
        </p:txBody>
      </p:sp>
      <p:sp>
        <p:nvSpPr>
          <p:cNvPr id="17414" name="Line 10"/>
          <p:cNvSpPr>
            <a:spLocks noChangeShapeType="1"/>
          </p:cNvSpPr>
          <p:nvPr/>
        </p:nvSpPr>
        <p:spPr bwMode="auto">
          <a:xfrm>
            <a:off x="2397125" y="4695825"/>
            <a:ext cx="0" cy="558800"/>
          </a:xfrm>
          <a:prstGeom prst="line">
            <a:avLst/>
          </a:prstGeom>
          <a:noFill/>
          <a:ln w="28575">
            <a:solidFill>
              <a:schemeClr val="tx1"/>
            </a:solidFill>
            <a:round/>
            <a:headEnd type="triangle" w="lg" len="med"/>
            <a:tailEnd type="none" w="lg" len="lg"/>
          </a:ln>
        </p:spPr>
        <p:txBody>
          <a:bodyPr wrap="none" anchor="ctr"/>
          <a:lstStyle/>
          <a:p>
            <a:endParaRPr lang="en-IN"/>
          </a:p>
        </p:txBody>
      </p:sp>
      <p:sp>
        <p:nvSpPr>
          <p:cNvPr id="17415" name="Line 11"/>
          <p:cNvSpPr>
            <a:spLocks noChangeShapeType="1"/>
          </p:cNvSpPr>
          <p:nvPr/>
        </p:nvSpPr>
        <p:spPr bwMode="auto">
          <a:xfrm>
            <a:off x="6256338" y="3997325"/>
            <a:ext cx="0" cy="1257300"/>
          </a:xfrm>
          <a:prstGeom prst="line">
            <a:avLst/>
          </a:prstGeom>
          <a:noFill/>
          <a:ln w="28575">
            <a:solidFill>
              <a:schemeClr val="tx1"/>
            </a:solidFill>
            <a:round/>
            <a:headEnd type="triangle" w="lg" len="med"/>
            <a:tailEnd type="none" w="lg" len="lg"/>
          </a:ln>
        </p:spPr>
        <p:txBody>
          <a:bodyPr wrap="none" anchor="ctr"/>
          <a:lstStyle/>
          <a:p>
            <a:endParaRPr lang="en-IN"/>
          </a:p>
        </p:txBody>
      </p:sp>
      <p:sp>
        <p:nvSpPr>
          <p:cNvPr id="17416" name="Line 12"/>
          <p:cNvSpPr>
            <a:spLocks noChangeShapeType="1"/>
          </p:cNvSpPr>
          <p:nvPr/>
        </p:nvSpPr>
        <p:spPr bwMode="auto">
          <a:xfrm>
            <a:off x="2397125" y="5254625"/>
            <a:ext cx="3859213" cy="0"/>
          </a:xfrm>
          <a:prstGeom prst="line">
            <a:avLst/>
          </a:prstGeom>
          <a:noFill/>
          <a:ln w="28575">
            <a:solidFill>
              <a:schemeClr val="tx1"/>
            </a:solidFill>
            <a:round/>
            <a:headEnd/>
            <a:tailEnd/>
          </a:ln>
        </p:spPr>
        <p:txBody>
          <a:bodyPr wrap="none" anchor="ctr"/>
          <a:lstStyle/>
          <a:p>
            <a:endParaRPr lang="en-IN"/>
          </a:p>
        </p:txBody>
      </p:sp>
      <p:sp>
        <p:nvSpPr>
          <p:cNvPr id="17417" name="Text Box 16"/>
          <p:cNvSpPr txBox="1">
            <a:spLocks noChangeArrowheads="1"/>
          </p:cNvSpPr>
          <p:nvPr/>
        </p:nvSpPr>
        <p:spPr bwMode="auto">
          <a:xfrm>
            <a:off x="0" y="1320800"/>
            <a:ext cx="9144000" cy="396875"/>
          </a:xfrm>
          <a:prstGeom prst="rect">
            <a:avLst/>
          </a:prstGeom>
          <a:noFill/>
          <a:ln w="9525">
            <a:noFill/>
            <a:miter lim="800000"/>
            <a:headEnd/>
            <a:tailEnd/>
          </a:ln>
        </p:spPr>
        <p:txBody>
          <a:bodyPr>
            <a:spAutoFit/>
          </a:bodyPr>
          <a:lstStyle/>
          <a:p>
            <a:pPr algn="ctr"/>
            <a:r>
              <a:rPr lang="en-GB" altLang="zh-CN">
                <a:ea typeface="SimSun" pitchFamily="2" charset="-122"/>
              </a:rPr>
              <a:t>Create a relationship between the tables</a:t>
            </a:r>
          </a:p>
        </p:txBody>
      </p:sp>
      <p:grpSp>
        <p:nvGrpSpPr>
          <p:cNvPr id="2" name="Group 18"/>
          <p:cNvGrpSpPr>
            <a:grpSpLocks/>
          </p:cNvGrpSpPr>
          <p:nvPr/>
        </p:nvGrpSpPr>
        <p:grpSpPr bwMode="auto">
          <a:xfrm>
            <a:off x="0" y="1717675"/>
            <a:ext cx="9144000" cy="4657725"/>
            <a:chOff x="0" y="1082"/>
            <a:chExt cx="5760" cy="2934"/>
          </a:xfrm>
        </p:grpSpPr>
        <p:grpSp>
          <p:nvGrpSpPr>
            <p:cNvPr id="3" name="Group 15"/>
            <p:cNvGrpSpPr>
              <a:grpSpLocks/>
            </p:cNvGrpSpPr>
            <p:nvPr/>
          </p:nvGrpSpPr>
          <p:grpSpPr bwMode="auto">
            <a:xfrm>
              <a:off x="669" y="3612"/>
              <a:ext cx="4208" cy="404"/>
              <a:chOff x="669" y="3612"/>
              <a:chExt cx="4208" cy="404"/>
            </a:xfrm>
          </p:grpSpPr>
          <p:sp>
            <p:nvSpPr>
              <p:cNvPr id="17423" name="Text Box 13"/>
              <p:cNvSpPr txBox="1">
                <a:spLocks noChangeArrowheads="1"/>
              </p:cNvSpPr>
              <p:nvPr/>
            </p:nvSpPr>
            <p:spPr bwMode="auto">
              <a:xfrm>
                <a:off x="3402" y="3689"/>
                <a:ext cx="1475" cy="250"/>
              </a:xfrm>
              <a:prstGeom prst="rect">
                <a:avLst/>
              </a:prstGeom>
              <a:noFill/>
              <a:ln w="9525">
                <a:noFill/>
                <a:miter lim="800000"/>
                <a:headEnd/>
                <a:tailEnd/>
              </a:ln>
            </p:spPr>
            <p:txBody>
              <a:bodyPr wrap="none">
                <a:spAutoFit/>
              </a:bodyPr>
              <a:lstStyle/>
              <a:p>
                <a:r>
                  <a:rPr lang="en-GB" altLang="zh-CN" b="0">
                    <a:ea typeface="SimSun" pitchFamily="2" charset="-122"/>
                  </a:rPr>
                  <a:t>Primary Key: </a:t>
                </a:r>
                <a:r>
                  <a:rPr lang="en-GB" altLang="zh-CN">
                    <a:ea typeface="SimSun" pitchFamily="2" charset="-122"/>
                  </a:rPr>
                  <a:t>Item</a:t>
                </a:r>
                <a:endParaRPr lang="en-GB" altLang="zh-CN" b="0">
                  <a:ea typeface="SimSun" pitchFamily="2" charset="-122"/>
                </a:endParaRPr>
              </a:p>
            </p:txBody>
          </p:sp>
          <p:sp>
            <p:nvSpPr>
              <p:cNvPr id="17424" name="Text Box 14"/>
              <p:cNvSpPr txBox="1">
                <a:spLocks noChangeArrowheads="1"/>
              </p:cNvSpPr>
              <p:nvPr/>
            </p:nvSpPr>
            <p:spPr bwMode="auto">
              <a:xfrm>
                <a:off x="669" y="3612"/>
                <a:ext cx="1917" cy="404"/>
              </a:xfrm>
              <a:prstGeom prst="rect">
                <a:avLst/>
              </a:prstGeom>
              <a:noFill/>
              <a:ln w="9525">
                <a:noFill/>
                <a:miter lim="800000"/>
                <a:headEnd/>
                <a:tailEnd/>
              </a:ln>
            </p:spPr>
            <p:txBody>
              <a:bodyPr wrap="none">
                <a:spAutoFit/>
              </a:bodyPr>
              <a:lstStyle/>
              <a:p>
                <a:pPr algn="ctr"/>
                <a:r>
                  <a:rPr lang="en-GB" altLang="zh-CN" b="0">
                    <a:ea typeface="SimSun" pitchFamily="2" charset="-122"/>
                  </a:rPr>
                  <a:t>Primary Key: </a:t>
                </a:r>
                <a:r>
                  <a:rPr lang="en-GB" altLang="zh-CN">
                    <a:ea typeface="SimSun" pitchFamily="2" charset="-122"/>
                  </a:rPr>
                  <a:t>Order No.</a:t>
                </a:r>
              </a:p>
              <a:p>
                <a:pPr algn="ctr">
                  <a:lnSpc>
                    <a:spcPct val="80000"/>
                  </a:lnSpc>
                </a:pPr>
                <a:r>
                  <a:rPr lang="en-GB" altLang="zh-CN" b="0">
                    <a:ea typeface="SimSun" pitchFamily="2" charset="-122"/>
                  </a:rPr>
                  <a:t> and     *</a:t>
                </a:r>
                <a:r>
                  <a:rPr lang="en-GB" altLang="zh-CN">
                    <a:ea typeface="SimSun" pitchFamily="2" charset="-122"/>
                  </a:rPr>
                  <a:t>Item</a:t>
                </a:r>
                <a:endParaRPr lang="en-GB" altLang="zh-CN" b="0">
                  <a:ea typeface="SimSun" pitchFamily="2" charset="-122"/>
                </a:endParaRPr>
              </a:p>
            </p:txBody>
          </p:sp>
        </p:grpSp>
        <p:sp>
          <p:nvSpPr>
            <p:cNvPr id="17422" name="Text Box 17"/>
            <p:cNvSpPr txBox="1">
              <a:spLocks noChangeArrowheads="1"/>
            </p:cNvSpPr>
            <p:nvPr/>
          </p:nvSpPr>
          <p:spPr bwMode="auto">
            <a:xfrm>
              <a:off x="0" y="1082"/>
              <a:ext cx="5760" cy="250"/>
            </a:xfrm>
            <a:prstGeom prst="rect">
              <a:avLst/>
            </a:prstGeom>
            <a:noFill/>
            <a:ln w="9525">
              <a:noFill/>
              <a:miter lim="800000"/>
              <a:headEnd/>
              <a:tailEnd/>
            </a:ln>
          </p:spPr>
          <p:txBody>
            <a:bodyPr>
              <a:spAutoFit/>
            </a:bodyPr>
            <a:lstStyle/>
            <a:p>
              <a:pPr algn="ctr"/>
              <a:r>
                <a:rPr lang="en-GB" altLang="zh-CN">
                  <a:ea typeface="SimSun" pitchFamily="2" charset="-122"/>
                </a:rPr>
                <a:t>and assign Primary Keys</a:t>
              </a:r>
            </a:p>
          </p:txBody>
        </p:sp>
      </p:grpSp>
      <p:sp>
        <p:nvSpPr>
          <p:cNvPr id="17419" name="Text Box 19"/>
          <p:cNvSpPr txBox="1">
            <a:spLocks noChangeArrowheads="1"/>
          </p:cNvSpPr>
          <p:nvPr/>
        </p:nvSpPr>
        <p:spPr bwMode="auto">
          <a:xfrm>
            <a:off x="5705475" y="5459413"/>
            <a:ext cx="1746250" cy="396875"/>
          </a:xfrm>
          <a:prstGeom prst="rect">
            <a:avLst/>
          </a:prstGeom>
          <a:noFill/>
          <a:ln w="9525">
            <a:noFill/>
            <a:miter lim="800000"/>
            <a:headEnd/>
            <a:tailEnd/>
          </a:ln>
        </p:spPr>
        <p:txBody>
          <a:bodyPr>
            <a:spAutoFit/>
          </a:bodyPr>
          <a:lstStyle/>
          <a:p>
            <a:pPr algn="ctr"/>
            <a:r>
              <a:rPr lang="en-GB" altLang="zh-CN">
                <a:ea typeface="SimSun" pitchFamily="2" charset="-122"/>
              </a:rPr>
              <a:t>Price List</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2" name="Slide Number Placeholder 1"/>
          <p:cNvSpPr>
            <a:spLocks noGrp="1"/>
          </p:cNvSpPr>
          <p:nvPr>
            <p:ph type="sldNum" sz="quarter" idx="11"/>
          </p:nvPr>
        </p:nvSpPr>
        <p:spPr>
          <a:noFill/>
          <a:ln>
            <a:miter lim="800000"/>
            <a:headEnd/>
            <a:tailEnd/>
          </a:ln>
        </p:spPr>
        <p:txBody>
          <a:bodyPr/>
          <a:lstStyle/>
          <a:p>
            <a:fld id="{E5A1AAA3-A24B-4071-9F1B-6205A857340B}" type="slidenum">
              <a:rPr lang="zh-CN" altLang="en-GB" smtClean="0">
                <a:ea typeface="SimSun" pitchFamily="2" charset="-122"/>
              </a:rPr>
              <a:pPr/>
              <a:t>25</a:t>
            </a:fld>
            <a:endParaRPr lang="en-GB" altLang="zh-CN">
              <a:ea typeface="SimSun" pitchFamily="2" charset="-122"/>
            </a:endParaRPr>
          </a:p>
        </p:txBody>
      </p:sp>
      <p:sp>
        <p:nvSpPr>
          <p:cNvPr id="65538" name="Rectangle 2"/>
          <p:cNvSpPr>
            <a:spLocks noGrp="1" noChangeArrowheads="1"/>
          </p:cNvSpPr>
          <p:nvPr>
            <p:ph type="ctrTitle" idx="4294967295"/>
          </p:nvPr>
        </p:nvSpPr>
        <p:spPr>
          <a:xfrm>
            <a:off x="0" y="0"/>
            <a:ext cx="7789862" cy="1366837"/>
          </a:xfrm>
        </p:spPr>
        <p:txBody>
          <a:bodyPr/>
          <a:lstStyle/>
          <a:p>
            <a:r>
              <a:rPr lang="en-GB" altLang="zh-CN" sz="3200" dirty="0">
                <a:ea typeface="SimSun" pitchFamily="2" charset="-122"/>
              </a:rPr>
              <a:t>Al's Baker Shop</a:t>
            </a:r>
            <a:br>
              <a:rPr lang="en-GB" altLang="zh-CN" sz="3200" dirty="0">
                <a:ea typeface="SimSun" pitchFamily="2" charset="-122"/>
              </a:rPr>
            </a:br>
            <a:r>
              <a:rPr lang="en-GB" altLang="zh-CN" sz="3200" dirty="0">
                <a:ea typeface="SimSun" pitchFamily="2" charset="-122"/>
              </a:rPr>
              <a:t>Second Normal Form</a:t>
            </a:r>
            <a:endParaRPr lang="en-GB" altLang="zh-CN" dirty="0">
              <a:ea typeface="SimSun" pitchFamily="2" charset="-122"/>
            </a:endParaRPr>
          </a:p>
        </p:txBody>
      </p:sp>
      <p:sp>
        <p:nvSpPr>
          <p:cNvPr id="65539" name="Text Box 3"/>
          <p:cNvSpPr txBox="1">
            <a:spLocks noChangeArrowheads="1"/>
          </p:cNvSpPr>
          <p:nvPr/>
        </p:nvSpPr>
        <p:spPr bwMode="auto">
          <a:xfrm>
            <a:off x="4721225" y="2571750"/>
            <a:ext cx="3540125" cy="1025525"/>
          </a:xfrm>
          <a:prstGeom prst="rect">
            <a:avLst/>
          </a:prstGeom>
          <a:noFill/>
          <a:ln w="19050">
            <a:solidFill>
              <a:schemeClr val="tx1"/>
            </a:solidFill>
            <a:miter lim="800000"/>
            <a:headEnd/>
            <a:tailEnd/>
          </a:ln>
        </p:spPr>
        <p:txBody>
          <a:bodyPr wrap="none">
            <a:spAutoFit/>
          </a:bodyPr>
          <a:lstStyle/>
          <a:p>
            <a:r>
              <a:rPr lang="en-GB" altLang="zh-CN">
                <a:ea typeface="SimSun" pitchFamily="2" charset="-122"/>
              </a:rPr>
              <a:t>Price List	(</a:t>
            </a:r>
            <a:r>
              <a:rPr lang="en-GB" altLang="zh-CN" u="sng">
                <a:ea typeface="SimSun" pitchFamily="2" charset="-122"/>
              </a:rPr>
              <a:t>Item</a:t>
            </a:r>
            <a:endParaRPr lang="en-GB" altLang="zh-CN">
              <a:ea typeface="SimSun" pitchFamily="2" charset="-122"/>
            </a:endParaRPr>
          </a:p>
          <a:p>
            <a:r>
              <a:rPr lang="en-GB" altLang="zh-CN">
                <a:ea typeface="SimSun" pitchFamily="2" charset="-122"/>
              </a:rPr>
              <a:t>		 Item Price)</a:t>
            </a:r>
          </a:p>
          <a:p>
            <a:r>
              <a:rPr lang="en-GB" altLang="zh-CN">
                <a:ea typeface="SimSun" pitchFamily="2" charset="-122"/>
              </a:rPr>
              <a:t>		</a:t>
            </a:r>
            <a:endParaRPr lang="en-GB" altLang="zh-CN" b="0">
              <a:ea typeface="SimSun" pitchFamily="2" charset="-122"/>
            </a:endParaRPr>
          </a:p>
        </p:txBody>
      </p:sp>
      <p:sp>
        <p:nvSpPr>
          <p:cNvPr id="65540" name="Text Box 4"/>
          <p:cNvSpPr txBox="1">
            <a:spLocks noChangeArrowheads="1"/>
          </p:cNvSpPr>
          <p:nvPr/>
        </p:nvSpPr>
        <p:spPr bwMode="auto">
          <a:xfrm>
            <a:off x="712788" y="2584450"/>
            <a:ext cx="3517900" cy="1939925"/>
          </a:xfrm>
          <a:prstGeom prst="rect">
            <a:avLst/>
          </a:prstGeom>
          <a:noFill/>
          <a:ln w="19050">
            <a:solidFill>
              <a:schemeClr val="tx1"/>
            </a:solidFill>
            <a:miter lim="800000"/>
            <a:headEnd/>
            <a:tailEnd/>
          </a:ln>
        </p:spPr>
        <p:txBody>
          <a:bodyPr wrap="none">
            <a:spAutoFit/>
          </a:bodyPr>
          <a:lstStyle/>
          <a:p>
            <a:r>
              <a:rPr lang="en-GB" altLang="zh-CN">
                <a:ea typeface="SimSun" pitchFamily="2" charset="-122"/>
              </a:rPr>
              <a:t>Orders		(</a:t>
            </a:r>
            <a:r>
              <a:rPr lang="en-GB" altLang="zh-CN" u="sng">
                <a:ea typeface="SimSun" pitchFamily="2" charset="-122"/>
              </a:rPr>
              <a:t>Order No.</a:t>
            </a:r>
          </a:p>
          <a:p>
            <a:r>
              <a:rPr lang="en-GB" altLang="zh-CN">
                <a:ea typeface="SimSun" pitchFamily="2" charset="-122"/>
              </a:rPr>
              <a:t>		 Acc. No.</a:t>
            </a:r>
          </a:p>
          <a:p>
            <a:r>
              <a:rPr lang="en-GB" altLang="zh-CN">
                <a:ea typeface="SimSun" pitchFamily="2" charset="-122"/>
              </a:rPr>
              <a:t>		 Customer</a:t>
            </a:r>
          </a:p>
          <a:p>
            <a:r>
              <a:rPr lang="en-GB" altLang="zh-CN">
                <a:ea typeface="SimSun" pitchFamily="2" charset="-122"/>
              </a:rPr>
              <a:t>		 Address</a:t>
            </a:r>
          </a:p>
          <a:p>
            <a:r>
              <a:rPr lang="en-GB" altLang="zh-CN">
                <a:ea typeface="SimSun" pitchFamily="2" charset="-122"/>
              </a:rPr>
              <a:t>		 Date</a:t>
            </a:r>
          </a:p>
          <a:p>
            <a:r>
              <a:rPr lang="en-GB" altLang="zh-CN">
                <a:ea typeface="SimSun" pitchFamily="2" charset="-122"/>
              </a:rPr>
              <a:t>		 Total Cost)</a:t>
            </a:r>
            <a:endParaRPr lang="en-GB" altLang="zh-CN" b="0">
              <a:ea typeface="SimSun" pitchFamily="2" charset="-122"/>
            </a:endParaRPr>
          </a:p>
        </p:txBody>
      </p:sp>
      <p:sp>
        <p:nvSpPr>
          <p:cNvPr id="65541" name="Text Box 5"/>
          <p:cNvSpPr txBox="1">
            <a:spLocks noChangeArrowheads="1"/>
          </p:cNvSpPr>
          <p:nvPr/>
        </p:nvSpPr>
        <p:spPr bwMode="auto">
          <a:xfrm>
            <a:off x="4721225" y="3868738"/>
            <a:ext cx="3557588" cy="1330325"/>
          </a:xfrm>
          <a:prstGeom prst="rect">
            <a:avLst/>
          </a:prstGeom>
          <a:noFill/>
          <a:ln w="19050">
            <a:solidFill>
              <a:schemeClr val="tx1"/>
            </a:solidFill>
            <a:miter lim="800000"/>
            <a:headEnd/>
            <a:tailEnd/>
          </a:ln>
        </p:spPr>
        <p:txBody>
          <a:bodyPr wrap="none">
            <a:spAutoFit/>
          </a:bodyPr>
          <a:lstStyle/>
          <a:p>
            <a:r>
              <a:rPr lang="en-GB" altLang="zh-CN">
                <a:ea typeface="SimSun" pitchFamily="2" charset="-122"/>
              </a:rPr>
              <a:t>Part Order	(*</a:t>
            </a:r>
            <a:r>
              <a:rPr lang="en-GB" altLang="zh-CN" u="sng">
                <a:ea typeface="SimSun" pitchFamily="2" charset="-122"/>
              </a:rPr>
              <a:t>Order No.</a:t>
            </a:r>
            <a:endParaRPr lang="en-GB" altLang="zh-CN">
              <a:ea typeface="SimSun" pitchFamily="2" charset="-122"/>
            </a:endParaRPr>
          </a:p>
          <a:p>
            <a:r>
              <a:rPr lang="en-GB" altLang="zh-CN">
                <a:ea typeface="SimSun" pitchFamily="2" charset="-122"/>
              </a:rPr>
              <a:t>		 *</a:t>
            </a:r>
            <a:r>
              <a:rPr lang="en-GB" altLang="zh-CN" u="sng">
                <a:ea typeface="SimSun" pitchFamily="2" charset="-122"/>
              </a:rPr>
              <a:t>Item</a:t>
            </a:r>
          </a:p>
          <a:p>
            <a:r>
              <a:rPr lang="en-GB" altLang="zh-CN">
                <a:ea typeface="SimSun" pitchFamily="2" charset="-122"/>
              </a:rPr>
              <a:t>		  Quantity)</a:t>
            </a:r>
          </a:p>
          <a:p>
            <a:r>
              <a:rPr lang="en-GB" altLang="zh-CN">
                <a:ea typeface="SimSun" pitchFamily="2" charset="-122"/>
              </a:rPr>
              <a:t>		</a:t>
            </a:r>
            <a:endParaRPr lang="en-GB" altLang="zh-CN" b="0">
              <a:ea typeface="SimSun" pitchFamily="2" charset="-122"/>
            </a:endParaRPr>
          </a:p>
        </p:txBody>
      </p:sp>
    </p:spTree>
  </p:cSld>
  <p:clrMapOvr>
    <a:masterClrMapping/>
  </p:clrMapOvr>
  <p:transition spd="med">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Slide Number Placeholder 1"/>
          <p:cNvSpPr>
            <a:spLocks noGrp="1"/>
          </p:cNvSpPr>
          <p:nvPr>
            <p:ph type="sldNum" sz="quarter" idx="11"/>
          </p:nvPr>
        </p:nvSpPr>
        <p:spPr>
          <a:prstGeom prst="rect">
            <a:avLst/>
          </a:prstGeom>
          <a:noFill/>
          <a:ln>
            <a:miter lim="800000"/>
            <a:headEnd/>
            <a:tailEnd/>
          </a:ln>
        </p:spPr>
        <p:txBody>
          <a:bodyPr/>
          <a:lstStyle/>
          <a:p>
            <a:fld id="{614D921B-F7F3-48C1-B828-47112CCEDD48}" type="slidenum">
              <a:rPr lang="zh-CN" altLang="en-GB" smtClean="0">
                <a:ea typeface="SimSun" pitchFamily="2" charset="-122"/>
              </a:rPr>
              <a:pPr/>
              <a:t>26</a:t>
            </a:fld>
            <a:endParaRPr lang="en-GB" altLang="zh-CN">
              <a:ea typeface="SimSun" pitchFamily="2" charset="-122"/>
            </a:endParaRPr>
          </a:p>
        </p:txBody>
      </p:sp>
      <p:sp>
        <p:nvSpPr>
          <p:cNvPr id="66562" name="Rectangle 2"/>
          <p:cNvSpPr>
            <a:spLocks noGrp="1" noChangeArrowheads="1"/>
          </p:cNvSpPr>
          <p:nvPr>
            <p:ph type="title" idx="4294967295"/>
          </p:nvPr>
        </p:nvSpPr>
        <p:spPr>
          <a:xfrm>
            <a:off x="0" y="381000"/>
            <a:ext cx="8153400" cy="533400"/>
          </a:xfrm>
        </p:spPr>
        <p:txBody>
          <a:bodyPr/>
          <a:lstStyle/>
          <a:p>
            <a:pPr algn="l"/>
            <a:r>
              <a:rPr lang="en-GB" altLang="zh-CN" sz="2800" dirty="0">
                <a:solidFill>
                  <a:schemeClr val="tx1"/>
                </a:solidFill>
                <a:ea typeface="SimSun" pitchFamily="2" charset="-122"/>
              </a:rPr>
              <a:t>The Three Major Stages of Normalisation:</a:t>
            </a:r>
            <a:endParaRPr lang="en-GB" altLang="zh-CN" dirty="0">
              <a:solidFill>
                <a:schemeClr val="tx1"/>
              </a:solidFill>
              <a:ea typeface="SimSun" pitchFamily="2" charset="-122"/>
            </a:endParaRPr>
          </a:p>
        </p:txBody>
      </p:sp>
      <p:sp>
        <p:nvSpPr>
          <p:cNvPr id="66563" name="Rectangle 3"/>
          <p:cNvSpPr>
            <a:spLocks noGrp="1" noChangeArrowheads="1"/>
          </p:cNvSpPr>
          <p:nvPr>
            <p:ph type="body" idx="4294967295"/>
          </p:nvPr>
        </p:nvSpPr>
        <p:spPr>
          <a:xfrm>
            <a:off x="0" y="1371600"/>
            <a:ext cx="7772400" cy="4724400"/>
          </a:xfrm>
        </p:spPr>
        <p:txBody>
          <a:bodyPr/>
          <a:lstStyle/>
          <a:p>
            <a:r>
              <a:rPr lang="en-GB" altLang="zh-CN" sz="2800" dirty="0">
                <a:solidFill>
                  <a:schemeClr val="tx1"/>
                </a:solidFill>
                <a:ea typeface="SimSun" pitchFamily="2" charset="-122"/>
              </a:rPr>
              <a:t>First Normal Form</a:t>
            </a:r>
            <a:endParaRPr lang="en-GB" altLang="zh-CN" sz="2800" b="1" dirty="0">
              <a:solidFill>
                <a:schemeClr val="tx1"/>
              </a:solidFill>
              <a:ea typeface="SimSun" pitchFamily="2" charset="-122"/>
            </a:endParaRPr>
          </a:p>
          <a:p>
            <a:pPr lvl="1" algn="just"/>
            <a:r>
              <a:rPr lang="en-GB" altLang="zh-CN" sz="2000" dirty="0">
                <a:solidFill>
                  <a:srgbClr val="000000"/>
                </a:solidFill>
                <a:ea typeface="SimSun" pitchFamily="2" charset="-122"/>
              </a:rPr>
              <a:t>1NF is the first level of normalisation.  An entity (table) is in First Normal form if it contains no repeating attributes (fields) or groups of attributes.</a:t>
            </a:r>
            <a:endParaRPr lang="en-GB" altLang="zh-CN" dirty="0">
              <a:solidFill>
                <a:srgbClr val="000000"/>
              </a:solidFill>
              <a:ea typeface="SimSun" pitchFamily="2" charset="-122"/>
            </a:endParaRPr>
          </a:p>
          <a:p>
            <a:r>
              <a:rPr lang="en-GB" altLang="zh-CN" sz="2800" dirty="0">
                <a:solidFill>
                  <a:schemeClr val="tx1"/>
                </a:solidFill>
                <a:ea typeface="SimSun" pitchFamily="2" charset="-122"/>
              </a:rPr>
              <a:t>Second Normal Form</a:t>
            </a:r>
            <a:endParaRPr lang="en-GB" altLang="zh-CN" dirty="0">
              <a:solidFill>
                <a:schemeClr val="tx1"/>
              </a:solidFill>
              <a:ea typeface="SimSun" pitchFamily="2" charset="-122"/>
            </a:endParaRPr>
          </a:p>
          <a:p>
            <a:pPr lvl="1"/>
            <a:r>
              <a:rPr lang="en-GB" altLang="zh-CN" sz="2000" dirty="0">
                <a:solidFill>
                  <a:srgbClr val="000000"/>
                </a:solidFill>
                <a:ea typeface="SimSun" pitchFamily="2" charset="-122"/>
              </a:rPr>
              <a:t>An entity is in 2NF if no attribute (not part of the primary key) is dependent on only part of the primary key.  This only applies to entries with concatenated primary keys.</a:t>
            </a:r>
            <a:endParaRPr lang="en-GB" altLang="zh-CN" dirty="0">
              <a:solidFill>
                <a:srgbClr val="000000"/>
              </a:solidFill>
              <a:ea typeface="SimSun" pitchFamily="2" charset="-122"/>
            </a:endParaRPr>
          </a:p>
          <a:p>
            <a:r>
              <a:rPr lang="en-GB" altLang="zh-CN" sz="2800" dirty="0">
                <a:solidFill>
                  <a:schemeClr val="tx1"/>
                </a:solidFill>
                <a:ea typeface="SimSun" pitchFamily="2" charset="-122"/>
              </a:rPr>
              <a:t>Third Normal Form</a:t>
            </a:r>
            <a:endParaRPr lang="en-GB" altLang="zh-CN" dirty="0">
              <a:solidFill>
                <a:schemeClr val="tx1"/>
              </a:solidFill>
              <a:ea typeface="SimSun" pitchFamily="2" charset="-122"/>
            </a:endParaRPr>
          </a:p>
          <a:p>
            <a:pPr lvl="1"/>
            <a:r>
              <a:rPr lang="en-GB" altLang="zh-CN" sz="2000" dirty="0">
                <a:solidFill>
                  <a:srgbClr val="000000"/>
                </a:solidFill>
                <a:ea typeface="SimSun" pitchFamily="2" charset="-122"/>
              </a:rPr>
              <a:t>An entity is in 3NF if all attributes are entirely dependent on the primary key and not on any attribute that is not part of the primary key.</a:t>
            </a:r>
            <a:endParaRPr lang="en-GB" altLang="zh-CN" dirty="0">
              <a:solidFill>
                <a:srgbClr val="000000"/>
              </a:solidFill>
              <a:ea typeface="SimSun" pitchFamily="2" charset="-122"/>
            </a:endParaRPr>
          </a:p>
        </p:txBody>
      </p:sp>
    </p:spTree>
  </p:cSld>
  <p:clrMapOvr>
    <a:masterClrMapping/>
  </p:clrMapOvr>
  <p:transition spd="med">
    <p:checker dir="vert"/>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52400" y="304800"/>
            <a:ext cx="8153400" cy="762000"/>
          </a:xfrm>
        </p:spPr>
        <p:txBody>
          <a:bodyPr/>
          <a:lstStyle/>
          <a:p>
            <a:pPr algn="l"/>
            <a:r>
              <a:rPr lang="en-GB" altLang="zh-CN" sz="2800" dirty="0">
                <a:solidFill>
                  <a:schemeClr val="tx2"/>
                </a:solidFill>
                <a:ea typeface="SimSun" pitchFamily="2" charset="-122"/>
              </a:rPr>
              <a:t>To produce a set of entities in Third Normal Form (3NF):</a:t>
            </a:r>
          </a:p>
        </p:txBody>
      </p:sp>
      <p:sp>
        <p:nvSpPr>
          <p:cNvPr id="61443" name="Rectangle 3"/>
          <p:cNvSpPr>
            <a:spLocks noGrp="1" noChangeArrowheads="1"/>
          </p:cNvSpPr>
          <p:nvPr>
            <p:ph type="body" idx="1"/>
          </p:nvPr>
        </p:nvSpPr>
        <p:spPr>
          <a:xfrm>
            <a:off x="304800" y="1447800"/>
            <a:ext cx="7772400" cy="3938587"/>
          </a:xfrm>
        </p:spPr>
        <p:txBody>
          <a:bodyPr/>
          <a:lstStyle/>
          <a:p>
            <a:pPr algn="just"/>
            <a:r>
              <a:rPr lang="en-GB" altLang="zh-CN" sz="2000" dirty="0">
                <a:solidFill>
                  <a:srgbClr val="000000"/>
                </a:solidFill>
                <a:ea typeface="SimSun" pitchFamily="2" charset="-122"/>
              </a:rPr>
              <a:t>Test each attribute in turn to check for dependency on the primary key.</a:t>
            </a:r>
          </a:p>
          <a:p>
            <a:pPr algn="just">
              <a:buFontTx/>
              <a:buNone/>
            </a:pPr>
            <a:endParaRPr lang="en-GB" altLang="zh-CN" sz="2000" dirty="0">
              <a:solidFill>
                <a:srgbClr val="000000"/>
              </a:solidFill>
              <a:ea typeface="SimSun" pitchFamily="2" charset="-122"/>
            </a:endParaRPr>
          </a:p>
          <a:p>
            <a:r>
              <a:rPr lang="en-GB" altLang="zh-CN" sz="2000" dirty="0">
                <a:solidFill>
                  <a:srgbClr val="000000"/>
                </a:solidFill>
                <a:ea typeface="SimSun" pitchFamily="2" charset="-122"/>
              </a:rPr>
              <a:t>Remove all </a:t>
            </a:r>
            <a:r>
              <a:rPr lang="en-GB" altLang="zh-CN" sz="2000" b="1" dirty="0">
                <a:solidFill>
                  <a:srgbClr val="000000"/>
                </a:solidFill>
                <a:ea typeface="SimSun" pitchFamily="2" charset="-122"/>
              </a:rPr>
              <a:t>transitive dependencies</a:t>
            </a:r>
            <a:r>
              <a:rPr lang="en-GB" altLang="zh-CN" sz="2000" dirty="0">
                <a:solidFill>
                  <a:srgbClr val="000000"/>
                </a:solidFill>
                <a:ea typeface="SimSun" pitchFamily="2" charset="-122"/>
              </a:rPr>
              <a:t> to a new entity.</a:t>
            </a:r>
          </a:p>
          <a:p>
            <a:pPr lvl="1"/>
            <a:r>
              <a:rPr lang="en-GB" altLang="zh-CN" sz="2000" dirty="0">
                <a:solidFill>
                  <a:srgbClr val="000000"/>
                </a:solidFill>
                <a:ea typeface="SimSun" pitchFamily="2" charset="-122"/>
              </a:rPr>
              <a:t>A transitive dependency is where an attribute is dependent on another attribute (or attributes) that is (are) </a:t>
            </a:r>
            <a:r>
              <a:rPr lang="en-GB" altLang="zh-CN" sz="2000" b="1" dirty="0">
                <a:solidFill>
                  <a:srgbClr val="000000"/>
                </a:solidFill>
                <a:ea typeface="SimSun" pitchFamily="2" charset="-122"/>
              </a:rPr>
              <a:t>NOT</a:t>
            </a:r>
            <a:r>
              <a:rPr lang="en-GB" altLang="zh-CN" sz="2000" dirty="0">
                <a:solidFill>
                  <a:srgbClr val="000000"/>
                </a:solidFill>
                <a:ea typeface="SimSun" pitchFamily="2" charset="-122"/>
              </a:rPr>
              <a:t> the primary key</a:t>
            </a:r>
            <a:endParaRPr lang="en-GB" altLang="zh-CN" dirty="0">
              <a:solidFill>
                <a:srgbClr val="000000"/>
              </a:solidFill>
              <a:ea typeface="SimSun" pitchFamily="2" charset="-122"/>
            </a:endParaRPr>
          </a:p>
          <a:p>
            <a:pPr>
              <a:buFontTx/>
              <a:buNone/>
            </a:pPr>
            <a:endParaRPr lang="zh-CN" altLang="en-GB" dirty="0">
              <a:solidFill>
                <a:srgbClr val="000000"/>
              </a:solidFill>
              <a:ea typeface="SimSun" pitchFamily="2" charset="-122"/>
            </a:endParaRPr>
          </a:p>
        </p:txBody>
      </p:sp>
      <p:sp>
        <p:nvSpPr>
          <p:cNvPr id="67588" name="Slide Number Placeholder 1"/>
          <p:cNvSpPr>
            <a:spLocks noGrp="1"/>
          </p:cNvSpPr>
          <p:nvPr>
            <p:ph type="sldNum" sz="quarter" idx="4294967295"/>
          </p:nvPr>
        </p:nvSpPr>
        <p:spPr>
          <a:xfrm>
            <a:off x="6553200" y="6248400"/>
            <a:ext cx="1905000" cy="457200"/>
          </a:xfrm>
          <a:prstGeom prst="rect">
            <a:avLst/>
          </a:prstGeom>
          <a:noFill/>
          <a:ln>
            <a:miter lim="800000"/>
            <a:headEnd/>
            <a:tailEnd/>
          </a:ln>
        </p:spPr>
        <p:txBody>
          <a:bodyPr/>
          <a:lstStyle/>
          <a:p>
            <a:fld id="{5428AF16-0201-4448-A427-90E80712F248}" type="slidenum">
              <a:rPr lang="zh-CN" altLang="en-GB" smtClean="0">
                <a:ea typeface="SimSun" pitchFamily="2" charset="-122"/>
              </a:rPr>
              <a:pPr/>
              <a:t>27</a:t>
            </a:fld>
            <a:endParaRPr lang="en-GB" altLang="zh-CN">
              <a:ea typeface="SimSun" pitchFamily="2" charset="-122"/>
            </a:endParaRPr>
          </a:p>
        </p:txBody>
      </p:sp>
    </p:spTree>
  </p:cSld>
  <p:clrMapOvr>
    <a:masterClrMapping/>
  </p:clrMapOvr>
  <p:transition spd="med">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500" fill="hold"/>
                                        <p:tgtEl>
                                          <p:spTgt spid="614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144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1443">
                                            <p:txEl>
                                              <p:pRg st="0" end="0"/>
                                            </p:txEl>
                                          </p:spTgt>
                                        </p:tgtEl>
                                        <p:attrNameLst>
                                          <p:attrName>ppt_c</p:attrName>
                                        </p:attrNameLst>
                                      </p:cBhvr>
                                      <p:to>
                                        <a:schemeClr val="tx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1443">
                                            <p:txEl>
                                              <p:pRg st="2" end="2"/>
                                            </p:txEl>
                                          </p:spTgt>
                                        </p:tgtEl>
                                        <p:attrNameLst>
                                          <p:attrName>style.visibility</p:attrName>
                                        </p:attrNameLst>
                                      </p:cBhvr>
                                      <p:to>
                                        <p:strVal val="visible"/>
                                      </p:to>
                                    </p:set>
                                    <p:anim calcmode="lin" valueType="num">
                                      <p:cBhvr additive="base">
                                        <p:cTn id="13" dur="500" fill="hold"/>
                                        <p:tgtEl>
                                          <p:spTgt spid="6144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1443">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1443">
                                            <p:txEl>
                                              <p:pRg st="2" end="2"/>
                                            </p:txEl>
                                          </p:spTgt>
                                        </p:tgtEl>
                                        <p:attrNameLst>
                                          <p:attrName>ppt_c</p:attrName>
                                        </p:attrNameLst>
                                      </p:cBhvr>
                                      <p:to>
                                        <a:schemeClr val="tx1"/>
                                      </p:to>
                                    </p:animClr>
                                  </p:subTnLst>
                                </p:cTn>
                              </p:par>
                              <p:par>
                                <p:cTn id="15" presetID="2" presetClass="entr" presetSubtype="2" fill="hold" grpId="0" nodeType="withEffect">
                                  <p:stCondLst>
                                    <p:cond delay="0"/>
                                  </p:stCondLst>
                                  <p:childTnLst>
                                    <p:set>
                                      <p:cBhvr>
                                        <p:cTn id="16" dur="1" fill="hold">
                                          <p:stCondLst>
                                            <p:cond delay="0"/>
                                          </p:stCondLst>
                                        </p:cTn>
                                        <p:tgtEl>
                                          <p:spTgt spid="61443">
                                            <p:txEl>
                                              <p:pRg st="3" end="3"/>
                                            </p:txEl>
                                          </p:spTgt>
                                        </p:tgtEl>
                                        <p:attrNameLst>
                                          <p:attrName>style.visibility</p:attrName>
                                        </p:attrNameLst>
                                      </p:cBhvr>
                                      <p:to>
                                        <p:strVal val="visible"/>
                                      </p:to>
                                    </p:set>
                                    <p:anim calcmode="lin" valueType="num">
                                      <p:cBhvr additive="base">
                                        <p:cTn id="17" dur="500" fill="hold"/>
                                        <p:tgtEl>
                                          <p:spTgt spid="61443">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61443">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1443">
                                            <p:txEl>
                                              <p:pRg st="3" end="3"/>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4" name="Slide Number Placeholder 1"/>
          <p:cNvSpPr>
            <a:spLocks noGrp="1"/>
          </p:cNvSpPr>
          <p:nvPr>
            <p:ph type="sldNum" sz="quarter" idx="11"/>
          </p:nvPr>
        </p:nvSpPr>
        <p:spPr>
          <a:noFill/>
          <a:ln>
            <a:miter lim="800000"/>
            <a:headEnd/>
            <a:tailEnd/>
          </a:ln>
        </p:spPr>
        <p:txBody>
          <a:bodyPr/>
          <a:lstStyle/>
          <a:p>
            <a:fld id="{AF2A562E-CB14-4BF9-842A-A077CEF593F7}" type="slidenum">
              <a:rPr lang="zh-CN" altLang="en-GB" smtClean="0">
                <a:ea typeface="SimSun" pitchFamily="2" charset="-122"/>
              </a:rPr>
              <a:pPr/>
              <a:t>28</a:t>
            </a:fld>
            <a:endParaRPr lang="en-GB" altLang="zh-CN">
              <a:ea typeface="SimSun" pitchFamily="2" charset="-122"/>
            </a:endParaRPr>
          </a:p>
        </p:txBody>
      </p:sp>
      <p:sp>
        <p:nvSpPr>
          <p:cNvPr id="68610" name="Rectangle 2"/>
          <p:cNvSpPr>
            <a:spLocks noGrp="1" noChangeArrowheads="1"/>
          </p:cNvSpPr>
          <p:nvPr>
            <p:ph type="ctrTitle" idx="4294967295"/>
          </p:nvPr>
        </p:nvSpPr>
        <p:spPr>
          <a:xfrm>
            <a:off x="0" y="0"/>
            <a:ext cx="7789862" cy="1366837"/>
          </a:xfrm>
        </p:spPr>
        <p:txBody>
          <a:bodyPr/>
          <a:lstStyle/>
          <a:p>
            <a:r>
              <a:rPr lang="en-GB" altLang="zh-CN" sz="3200" dirty="0">
                <a:ea typeface="SimSun" pitchFamily="2" charset="-122"/>
              </a:rPr>
              <a:t>Al's Baker Shop</a:t>
            </a:r>
            <a:br>
              <a:rPr lang="en-GB" altLang="zh-CN" sz="3200" dirty="0">
                <a:ea typeface="SimSun" pitchFamily="2" charset="-122"/>
              </a:rPr>
            </a:br>
            <a:r>
              <a:rPr lang="en-GB" altLang="zh-CN" sz="3200" dirty="0">
                <a:ea typeface="SimSun" pitchFamily="2" charset="-122"/>
              </a:rPr>
              <a:t>Second Normal Form</a:t>
            </a:r>
            <a:endParaRPr lang="en-GB" altLang="zh-CN" dirty="0">
              <a:ea typeface="SimSun" pitchFamily="2" charset="-122"/>
            </a:endParaRPr>
          </a:p>
        </p:txBody>
      </p:sp>
      <p:sp>
        <p:nvSpPr>
          <p:cNvPr id="68611" name="Text Box 3"/>
          <p:cNvSpPr txBox="1">
            <a:spLocks noChangeArrowheads="1"/>
          </p:cNvSpPr>
          <p:nvPr/>
        </p:nvSpPr>
        <p:spPr bwMode="auto">
          <a:xfrm>
            <a:off x="4721225" y="2571750"/>
            <a:ext cx="3540125" cy="1025525"/>
          </a:xfrm>
          <a:prstGeom prst="rect">
            <a:avLst/>
          </a:prstGeom>
          <a:noFill/>
          <a:ln w="19050">
            <a:solidFill>
              <a:schemeClr val="tx1"/>
            </a:solidFill>
            <a:miter lim="800000"/>
            <a:headEnd/>
            <a:tailEnd/>
          </a:ln>
        </p:spPr>
        <p:txBody>
          <a:bodyPr wrap="none">
            <a:spAutoFit/>
          </a:bodyPr>
          <a:lstStyle/>
          <a:p>
            <a:r>
              <a:rPr lang="en-GB" altLang="zh-CN">
                <a:ea typeface="SimSun" pitchFamily="2" charset="-122"/>
              </a:rPr>
              <a:t>Price List	(</a:t>
            </a:r>
            <a:r>
              <a:rPr lang="en-GB" altLang="zh-CN" u="sng">
                <a:ea typeface="SimSun" pitchFamily="2" charset="-122"/>
              </a:rPr>
              <a:t>Item</a:t>
            </a:r>
            <a:endParaRPr lang="en-GB" altLang="zh-CN">
              <a:ea typeface="SimSun" pitchFamily="2" charset="-122"/>
            </a:endParaRPr>
          </a:p>
          <a:p>
            <a:r>
              <a:rPr lang="en-GB" altLang="zh-CN">
                <a:ea typeface="SimSun" pitchFamily="2" charset="-122"/>
              </a:rPr>
              <a:t>		 Item Price)</a:t>
            </a:r>
          </a:p>
          <a:p>
            <a:r>
              <a:rPr lang="en-GB" altLang="zh-CN">
                <a:ea typeface="SimSun" pitchFamily="2" charset="-122"/>
              </a:rPr>
              <a:t>		</a:t>
            </a:r>
            <a:endParaRPr lang="en-GB" altLang="zh-CN" b="0">
              <a:ea typeface="SimSun" pitchFamily="2" charset="-122"/>
            </a:endParaRPr>
          </a:p>
        </p:txBody>
      </p:sp>
      <p:sp>
        <p:nvSpPr>
          <p:cNvPr id="68612" name="Text Box 4"/>
          <p:cNvSpPr txBox="1">
            <a:spLocks noChangeArrowheads="1"/>
          </p:cNvSpPr>
          <p:nvPr/>
        </p:nvSpPr>
        <p:spPr bwMode="auto">
          <a:xfrm>
            <a:off x="712788" y="2584450"/>
            <a:ext cx="3517900" cy="1939925"/>
          </a:xfrm>
          <a:prstGeom prst="rect">
            <a:avLst/>
          </a:prstGeom>
          <a:noFill/>
          <a:ln w="19050">
            <a:solidFill>
              <a:schemeClr val="tx1"/>
            </a:solidFill>
            <a:miter lim="800000"/>
            <a:headEnd/>
            <a:tailEnd/>
          </a:ln>
        </p:spPr>
        <p:txBody>
          <a:bodyPr wrap="none">
            <a:spAutoFit/>
          </a:bodyPr>
          <a:lstStyle/>
          <a:p>
            <a:r>
              <a:rPr lang="en-GB" altLang="zh-CN">
                <a:ea typeface="SimSun" pitchFamily="2" charset="-122"/>
              </a:rPr>
              <a:t>Orders		(</a:t>
            </a:r>
            <a:r>
              <a:rPr lang="en-GB" altLang="zh-CN" u="sng">
                <a:ea typeface="SimSun" pitchFamily="2" charset="-122"/>
              </a:rPr>
              <a:t>Order No.</a:t>
            </a:r>
          </a:p>
          <a:p>
            <a:r>
              <a:rPr lang="en-GB" altLang="zh-CN">
                <a:ea typeface="SimSun" pitchFamily="2" charset="-122"/>
              </a:rPr>
              <a:t>		 Acc. No.</a:t>
            </a:r>
          </a:p>
          <a:p>
            <a:r>
              <a:rPr lang="en-GB" altLang="zh-CN">
                <a:ea typeface="SimSun" pitchFamily="2" charset="-122"/>
              </a:rPr>
              <a:t>		 Customer</a:t>
            </a:r>
          </a:p>
          <a:p>
            <a:r>
              <a:rPr lang="en-GB" altLang="zh-CN">
                <a:ea typeface="SimSun" pitchFamily="2" charset="-122"/>
              </a:rPr>
              <a:t>		 Address</a:t>
            </a:r>
          </a:p>
          <a:p>
            <a:r>
              <a:rPr lang="en-GB" altLang="zh-CN">
                <a:ea typeface="SimSun" pitchFamily="2" charset="-122"/>
              </a:rPr>
              <a:t>		 Date</a:t>
            </a:r>
          </a:p>
          <a:p>
            <a:r>
              <a:rPr lang="en-GB" altLang="zh-CN">
                <a:ea typeface="SimSun" pitchFamily="2" charset="-122"/>
              </a:rPr>
              <a:t>		 Total Cost)</a:t>
            </a:r>
            <a:endParaRPr lang="en-GB" altLang="zh-CN" b="0">
              <a:ea typeface="SimSun" pitchFamily="2" charset="-122"/>
            </a:endParaRPr>
          </a:p>
        </p:txBody>
      </p:sp>
      <p:sp>
        <p:nvSpPr>
          <p:cNvPr id="68613" name="Text Box 5"/>
          <p:cNvSpPr txBox="1">
            <a:spLocks noChangeArrowheads="1"/>
          </p:cNvSpPr>
          <p:nvPr/>
        </p:nvSpPr>
        <p:spPr bwMode="auto">
          <a:xfrm>
            <a:off x="4721225" y="3868738"/>
            <a:ext cx="3557588" cy="1330325"/>
          </a:xfrm>
          <a:prstGeom prst="rect">
            <a:avLst/>
          </a:prstGeom>
          <a:noFill/>
          <a:ln w="19050">
            <a:solidFill>
              <a:schemeClr val="tx1"/>
            </a:solidFill>
            <a:miter lim="800000"/>
            <a:headEnd/>
            <a:tailEnd/>
          </a:ln>
        </p:spPr>
        <p:txBody>
          <a:bodyPr wrap="none">
            <a:spAutoFit/>
          </a:bodyPr>
          <a:lstStyle/>
          <a:p>
            <a:r>
              <a:rPr lang="en-GB" altLang="zh-CN">
                <a:ea typeface="SimSun" pitchFamily="2" charset="-122"/>
              </a:rPr>
              <a:t>Part Order	(*</a:t>
            </a:r>
            <a:r>
              <a:rPr lang="en-GB" altLang="zh-CN" u="sng">
                <a:ea typeface="SimSun" pitchFamily="2" charset="-122"/>
              </a:rPr>
              <a:t>Order No.</a:t>
            </a:r>
            <a:endParaRPr lang="en-GB" altLang="zh-CN">
              <a:ea typeface="SimSun" pitchFamily="2" charset="-122"/>
            </a:endParaRPr>
          </a:p>
          <a:p>
            <a:r>
              <a:rPr lang="en-GB" altLang="zh-CN">
                <a:ea typeface="SimSun" pitchFamily="2" charset="-122"/>
              </a:rPr>
              <a:t>		 *</a:t>
            </a:r>
            <a:r>
              <a:rPr lang="en-GB" altLang="zh-CN" u="sng">
                <a:ea typeface="SimSun" pitchFamily="2" charset="-122"/>
              </a:rPr>
              <a:t>Item</a:t>
            </a:r>
          </a:p>
          <a:p>
            <a:r>
              <a:rPr lang="en-GB" altLang="zh-CN">
                <a:ea typeface="SimSun" pitchFamily="2" charset="-122"/>
              </a:rPr>
              <a:t>		  Quantity)</a:t>
            </a:r>
          </a:p>
          <a:p>
            <a:r>
              <a:rPr lang="en-GB" altLang="zh-CN">
                <a:ea typeface="SimSun" pitchFamily="2" charset="-122"/>
              </a:rPr>
              <a:t>		</a:t>
            </a:r>
            <a:endParaRPr lang="en-GB" altLang="zh-CN" b="0">
              <a:ea typeface="SimSun" pitchFamily="2" charset="-122"/>
            </a:endParaRPr>
          </a:p>
        </p:txBody>
      </p:sp>
    </p:spTree>
  </p:cSld>
  <p:clrMapOvr>
    <a:masterClrMapping/>
  </p:clrMapOvr>
  <p:transition spd="med">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9" name="Slide Number Placeholder 1"/>
          <p:cNvSpPr>
            <a:spLocks noGrp="1"/>
          </p:cNvSpPr>
          <p:nvPr>
            <p:ph type="sldNum" sz="quarter" idx="11"/>
          </p:nvPr>
        </p:nvSpPr>
        <p:spPr>
          <a:noFill/>
          <a:ln>
            <a:miter lim="800000"/>
            <a:headEnd/>
            <a:tailEnd/>
          </a:ln>
        </p:spPr>
        <p:txBody>
          <a:bodyPr/>
          <a:lstStyle/>
          <a:p>
            <a:fld id="{1963A8F5-05ED-4555-A42B-173564D5F982}" type="slidenum">
              <a:rPr lang="zh-CN" altLang="en-GB" smtClean="0">
                <a:ea typeface="SimSun" pitchFamily="2" charset="-122"/>
              </a:rPr>
              <a:pPr/>
              <a:t>29</a:t>
            </a:fld>
            <a:endParaRPr lang="en-GB" altLang="zh-CN">
              <a:ea typeface="SimSun" pitchFamily="2" charset="-122"/>
            </a:endParaRPr>
          </a:p>
        </p:txBody>
      </p:sp>
      <p:sp>
        <p:nvSpPr>
          <p:cNvPr id="18436" name="Rectangle 2"/>
          <p:cNvSpPr>
            <a:spLocks noGrp="1" noChangeArrowheads="1"/>
          </p:cNvSpPr>
          <p:nvPr>
            <p:ph type="ctrTitle" idx="4294967295"/>
          </p:nvPr>
        </p:nvSpPr>
        <p:spPr>
          <a:xfrm>
            <a:off x="0" y="381000"/>
            <a:ext cx="7772400" cy="609600"/>
          </a:xfrm>
        </p:spPr>
        <p:txBody>
          <a:bodyPr/>
          <a:lstStyle/>
          <a:p>
            <a:r>
              <a:rPr lang="en-GB" altLang="zh-CN" sz="2800" dirty="0">
                <a:ea typeface="SimSun" pitchFamily="2" charset="-122"/>
              </a:rPr>
              <a:t>Al's Baker Shop - 3NF Step1</a:t>
            </a:r>
            <a:endParaRPr lang="en-GB" altLang="zh-CN" dirty="0">
              <a:ea typeface="SimSun" pitchFamily="2" charset="-122"/>
            </a:endParaRPr>
          </a:p>
        </p:txBody>
      </p:sp>
      <p:sp>
        <p:nvSpPr>
          <p:cNvPr id="18437" name="Text Box 3"/>
          <p:cNvSpPr txBox="1">
            <a:spLocks noChangeArrowheads="1"/>
          </p:cNvSpPr>
          <p:nvPr/>
        </p:nvSpPr>
        <p:spPr bwMode="auto">
          <a:xfrm>
            <a:off x="1039813" y="2416175"/>
            <a:ext cx="1579562" cy="701675"/>
          </a:xfrm>
          <a:prstGeom prst="rect">
            <a:avLst/>
          </a:prstGeom>
          <a:noFill/>
          <a:ln w="9525">
            <a:noFill/>
            <a:miter lim="800000"/>
            <a:headEnd/>
            <a:tailEnd/>
          </a:ln>
        </p:spPr>
        <p:txBody>
          <a:bodyPr wrap="none">
            <a:spAutoFit/>
          </a:bodyPr>
          <a:lstStyle/>
          <a:p>
            <a:r>
              <a:rPr lang="en-GB" altLang="zh-CN">
                <a:ea typeface="SimSun" pitchFamily="2" charset="-122"/>
              </a:rPr>
              <a:t>Test for</a:t>
            </a:r>
          </a:p>
          <a:p>
            <a:r>
              <a:rPr lang="en-GB" altLang="zh-CN">
                <a:ea typeface="SimSun" pitchFamily="2" charset="-122"/>
              </a:rPr>
              <a:t>dependency</a:t>
            </a:r>
          </a:p>
        </p:txBody>
      </p:sp>
      <p:grpSp>
        <p:nvGrpSpPr>
          <p:cNvPr id="2" name="Group 4"/>
          <p:cNvGrpSpPr>
            <a:grpSpLocks/>
          </p:cNvGrpSpPr>
          <p:nvPr/>
        </p:nvGrpSpPr>
        <p:grpSpPr bwMode="auto">
          <a:xfrm>
            <a:off x="3317875" y="1525588"/>
            <a:ext cx="4733925" cy="2270125"/>
            <a:chOff x="2062" y="886"/>
            <a:chExt cx="2982" cy="1429"/>
          </a:xfrm>
        </p:grpSpPr>
        <p:graphicFrame>
          <p:nvGraphicFramePr>
            <p:cNvPr id="18435" name="Object 5"/>
            <p:cNvGraphicFramePr>
              <a:graphicFrameLocks noChangeAspect="1"/>
            </p:cNvGraphicFramePr>
            <p:nvPr/>
          </p:nvGraphicFramePr>
          <p:xfrm>
            <a:off x="2062" y="886"/>
            <a:ext cx="2982" cy="1429"/>
          </p:xfrm>
          <a:graphic>
            <a:graphicData uri="http://schemas.openxmlformats.org/presentationml/2006/ole">
              <mc:AlternateContent xmlns:mc="http://schemas.openxmlformats.org/markup-compatibility/2006">
                <mc:Choice xmlns:v="urn:schemas-microsoft-com:vml" Requires="v">
                  <p:oleObj name="Document" r:id="rId3" imgW="5650992" imgH="2267712" progId="Word.Document.8">
                    <p:embed/>
                  </p:oleObj>
                </mc:Choice>
                <mc:Fallback>
                  <p:oleObj name="Document" r:id="rId3" imgW="5650992" imgH="2267712" progId="Word.Document.8">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r="16260"/>
                        <a:stretch>
                          <a:fillRect/>
                        </a:stretch>
                      </p:blipFill>
                      <p:spPr bwMode="auto">
                        <a:xfrm>
                          <a:off x="2062" y="886"/>
                          <a:ext cx="2982" cy="1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0" name="Line 6"/>
            <p:cNvSpPr>
              <a:spLocks noChangeShapeType="1"/>
            </p:cNvSpPr>
            <p:nvPr/>
          </p:nvSpPr>
          <p:spPr bwMode="auto">
            <a:xfrm>
              <a:off x="2080" y="1928"/>
              <a:ext cx="2812" cy="0"/>
            </a:xfrm>
            <a:prstGeom prst="line">
              <a:avLst/>
            </a:prstGeom>
            <a:noFill/>
            <a:ln w="28575">
              <a:solidFill>
                <a:schemeClr val="tx1"/>
              </a:solidFill>
              <a:round/>
              <a:headEnd/>
              <a:tailEnd/>
            </a:ln>
          </p:spPr>
          <p:txBody>
            <a:bodyPr wrap="none" anchor="ctr"/>
            <a:lstStyle/>
            <a:p>
              <a:endParaRPr lang="en-IN"/>
            </a:p>
          </p:txBody>
        </p:sp>
      </p:grpSp>
      <p:graphicFrame>
        <p:nvGraphicFramePr>
          <p:cNvPr id="18434" name="Object 7"/>
          <p:cNvGraphicFramePr>
            <a:graphicFrameLocks noChangeAspect="1"/>
          </p:cNvGraphicFramePr>
          <p:nvPr/>
        </p:nvGraphicFramePr>
        <p:xfrm>
          <a:off x="638175" y="3552825"/>
          <a:ext cx="8505825" cy="3835400"/>
        </p:xfrm>
        <a:graphic>
          <a:graphicData uri="http://schemas.openxmlformats.org/presentationml/2006/ole">
            <mc:AlternateContent xmlns:mc="http://schemas.openxmlformats.org/markup-compatibility/2006">
              <mc:Choice xmlns:v="urn:schemas-microsoft-com:vml" Requires="v">
                <p:oleObj name="Document" r:id="rId5" imgW="8476391" imgH="3681539" progId="Word.Document.8">
                  <p:embed/>
                </p:oleObj>
              </mc:Choice>
              <mc:Fallback>
                <p:oleObj name="Document" r:id="rId5" imgW="8476391" imgH="3681539" progId="Word.Document.8">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175" y="3552825"/>
                        <a:ext cx="8505825" cy="383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cover dir="ld"/>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04800" y="457200"/>
            <a:ext cx="8153400" cy="533400"/>
          </a:xfrm>
        </p:spPr>
        <p:txBody>
          <a:bodyPr/>
          <a:lstStyle/>
          <a:p>
            <a:pPr algn="l"/>
            <a:r>
              <a:rPr lang="en-GB" altLang="zh-CN" sz="2800" dirty="0">
                <a:solidFill>
                  <a:schemeClr val="tx1"/>
                </a:solidFill>
                <a:ea typeface="SimSun" pitchFamily="2" charset="-122"/>
              </a:rPr>
              <a:t>The Three Major Stages of Normalisation:</a:t>
            </a:r>
            <a:endParaRPr lang="en-GB" altLang="zh-CN" dirty="0">
              <a:solidFill>
                <a:schemeClr val="tx1"/>
              </a:solidFill>
              <a:ea typeface="SimSun" pitchFamily="2" charset="-122"/>
            </a:endParaRPr>
          </a:p>
        </p:txBody>
      </p:sp>
      <p:sp>
        <p:nvSpPr>
          <p:cNvPr id="139267" name="Rectangle 3"/>
          <p:cNvSpPr>
            <a:spLocks noGrp="1" noChangeArrowheads="1"/>
          </p:cNvSpPr>
          <p:nvPr>
            <p:ph type="body" idx="1"/>
          </p:nvPr>
        </p:nvSpPr>
        <p:spPr>
          <a:xfrm>
            <a:off x="609600" y="1066800"/>
            <a:ext cx="7772400" cy="4724400"/>
          </a:xfrm>
        </p:spPr>
        <p:txBody>
          <a:bodyPr/>
          <a:lstStyle/>
          <a:p>
            <a:r>
              <a:rPr lang="en-GB" altLang="zh-CN" sz="2800" dirty="0">
                <a:solidFill>
                  <a:srgbClr val="FF3300"/>
                </a:solidFill>
                <a:ea typeface="SimSun" pitchFamily="2" charset="-122"/>
              </a:rPr>
              <a:t>First Normal Form</a:t>
            </a:r>
            <a:endParaRPr lang="en-GB" altLang="zh-CN" sz="2800" b="1" dirty="0">
              <a:solidFill>
                <a:srgbClr val="FF3300"/>
              </a:solidFill>
              <a:ea typeface="SimSun" pitchFamily="2" charset="-122"/>
            </a:endParaRPr>
          </a:p>
          <a:p>
            <a:pPr lvl="1" algn="just"/>
            <a:r>
              <a:rPr lang="en-GB" altLang="zh-CN" sz="2000" dirty="0">
                <a:solidFill>
                  <a:srgbClr val="000000"/>
                </a:solidFill>
                <a:ea typeface="SimSun" pitchFamily="2" charset="-122"/>
              </a:rPr>
              <a:t>1NF is the first level of normalisation.  An entity (table) is in First Normal form if it contains no repeating attributes (fields) or groups of attributes.</a:t>
            </a:r>
            <a:endParaRPr lang="en-GB" altLang="zh-CN" dirty="0">
              <a:solidFill>
                <a:srgbClr val="000000"/>
              </a:solidFill>
              <a:ea typeface="SimSun" pitchFamily="2" charset="-122"/>
            </a:endParaRPr>
          </a:p>
          <a:p>
            <a:r>
              <a:rPr lang="en-GB" altLang="zh-CN" sz="2800" dirty="0">
                <a:solidFill>
                  <a:srgbClr val="FF3300"/>
                </a:solidFill>
                <a:ea typeface="SimSun" pitchFamily="2" charset="-122"/>
              </a:rPr>
              <a:t>Second Normal Form</a:t>
            </a:r>
            <a:endParaRPr lang="en-GB" altLang="zh-CN" dirty="0">
              <a:solidFill>
                <a:srgbClr val="FF3300"/>
              </a:solidFill>
              <a:ea typeface="SimSun" pitchFamily="2" charset="-122"/>
            </a:endParaRPr>
          </a:p>
          <a:p>
            <a:pPr lvl="1"/>
            <a:r>
              <a:rPr lang="en-GB" altLang="zh-CN" sz="2000" dirty="0">
                <a:solidFill>
                  <a:srgbClr val="000000"/>
                </a:solidFill>
                <a:ea typeface="SimSun" pitchFamily="2" charset="-122"/>
              </a:rPr>
              <a:t>An entity is in 2NF if no attribute (not part of the primary key) is dependent on only part of the primary key.  This only applies to entities with concatenated primary keys.</a:t>
            </a:r>
            <a:endParaRPr lang="en-GB" altLang="zh-CN" dirty="0">
              <a:solidFill>
                <a:srgbClr val="000000"/>
              </a:solidFill>
              <a:ea typeface="SimSun" pitchFamily="2" charset="-122"/>
            </a:endParaRPr>
          </a:p>
          <a:p>
            <a:r>
              <a:rPr lang="en-GB" altLang="zh-CN" sz="2800" dirty="0">
                <a:solidFill>
                  <a:srgbClr val="FF3300"/>
                </a:solidFill>
                <a:ea typeface="SimSun" pitchFamily="2" charset="-122"/>
              </a:rPr>
              <a:t>Third Normal Form</a:t>
            </a:r>
            <a:endParaRPr lang="en-GB" altLang="zh-CN" dirty="0">
              <a:solidFill>
                <a:srgbClr val="FF3300"/>
              </a:solidFill>
              <a:ea typeface="SimSun" pitchFamily="2" charset="-122"/>
            </a:endParaRPr>
          </a:p>
          <a:p>
            <a:pPr lvl="1"/>
            <a:r>
              <a:rPr lang="en-GB" altLang="zh-CN" sz="2000" dirty="0">
                <a:solidFill>
                  <a:srgbClr val="000000"/>
                </a:solidFill>
                <a:ea typeface="SimSun" pitchFamily="2" charset="-122"/>
              </a:rPr>
              <a:t>An entity is in 3NF if all attributes are entirely dependent on the primary key and not on any attribute that is not part of the primary key.</a:t>
            </a:r>
          </a:p>
          <a:p>
            <a:pPr lvl="1"/>
            <a:r>
              <a:rPr lang="en-US" sz="2400" dirty="0"/>
              <a:t>In a relational schema, each </a:t>
            </a:r>
            <a:r>
              <a:rPr lang="en-US" sz="2400" dirty="0" err="1"/>
              <a:t>tuple</a:t>
            </a:r>
            <a:r>
              <a:rPr lang="en-US" sz="2400" dirty="0"/>
              <a:t> is divided into fields called Domains. </a:t>
            </a:r>
            <a:endParaRPr lang="en-IN" sz="2400" dirty="0"/>
          </a:p>
          <a:p>
            <a:pPr lvl="1"/>
            <a:endParaRPr lang="en-GB" altLang="zh-CN" dirty="0">
              <a:solidFill>
                <a:srgbClr val="000000"/>
              </a:solidFill>
              <a:ea typeface="SimSun" pitchFamily="2" charset="-122"/>
            </a:endParaRPr>
          </a:p>
        </p:txBody>
      </p:sp>
      <p:sp>
        <p:nvSpPr>
          <p:cNvPr id="58372" name="Slide Number Placeholder 1"/>
          <p:cNvSpPr>
            <a:spLocks noGrp="1"/>
          </p:cNvSpPr>
          <p:nvPr>
            <p:ph type="sldNum" sz="quarter" idx="4294967295"/>
          </p:nvPr>
        </p:nvSpPr>
        <p:spPr>
          <a:xfrm>
            <a:off x="6553200" y="6248400"/>
            <a:ext cx="1905000" cy="457200"/>
          </a:xfrm>
          <a:prstGeom prst="rect">
            <a:avLst/>
          </a:prstGeom>
          <a:noFill/>
          <a:ln>
            <a:miter lim="800000"/>
            <a:headEnd/>
            <a:tailEnd/>
          </a:ln>
        </p:spPr>
        <p:txBody>
          <a:bodyPr/>
          <a:lstStyle/>
          <a:p>
            <a:fld id="{BA61442E-78CC-4802-ACD7-2D013D15C2DC}" type="slidenum">
              <a:rPr lang="zh-CN" altLang="en-GB" smtClean="0">
                <a:ea typeface="SimSun" pitchFamily="2" charset="-122"/>
              </a:rPr>
              <a:pPr/>
              <a:t>3</a:t>
            </a:fld>
            <a:endParaRPr lang="en-GB" altLang="zh-CN">
              <a:ea typeface="SimSun" pitchFamily="2" charset="-122"/>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 calcmode="lin" valueType="num">
                                      <p:cBhvr additive="base">
                                        <p:cTn id="7" dur="500" fill="hold"/>
                                        <p:tgtEl>
                                          <p:spTgt spid="1392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3926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9267">
                                            <p:txEl>
                                              <p:pRg st="0" end="0"/>
                                            </p:txEl>
                                          </p:spTgt>
                                        </p:tgtEl>
                                        <p:attrNameLst>
                                          <p:attrName>ppt_c</p:attrName>
                                        </p:attrNameLst>
                                      </p:cBhvr>
                                      <p:to>
                                        <a:schemeClr val="tx1"/>
                                      </p:to>
                                    </p:animClr>
                                  </p:subTnLst>
                                </p:cTn>
                              </p:par>
                              <p:par>
                                <p:cTn id="9" presetID="2" presetClass="entr" presetSubtype="2" fill="hold" grpId="0" nodeType="with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anim calcmode="lin" valueType="num">
                                      <p:cBhvr additive="base">
                                        <p:cTn id="11" dur="500" fill="hold"/>
                                        <p:tgtEl>
                                          <p:spTgt spid="13926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39267">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9267">
                                            <p:txEl>
                                              <p:pRg st="1" end="1"/>
                                            </p:txEl>
                                          </p:spTgt>
                                        </p:tgtEl>
                                        <p:attrNameLst>
                                          <p:attrName>ppt_c</p:attrName>
                                        </p:attrNameLst>
                                      </p:cBhvr>
                                      <p:to>
                                        <a:schemeClr val="tx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39267">
                                            <p:txEl>
                                              <p:pRg st="2" end="2"/>
                                            </p:txEl>
                                          </p:spTgt>
                                        </p:tgtEl>
                                        <p:attrNameLst>
                                          <p:attrName>style.visibility</p:attrName>
                                        </p:attrNameLst>
                                      </p:cBhvr>
                                      <p:to>
                                        <p:strVal val="visible"/>
                                      </p:to>
                                    </p:set>
                                    <p:anim calcmode="lin" valueType="num">
                                      <p:cBhvr additive="base">
                                        <p:cTn id="17" dur="500" fill="hold"/>
                                        <p:tgtEl>
                                          <p:spTgt spid="13926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39267">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9267">
                                            <p:txEl>
                                              <p:pRg st="2" end="2"/>
                                            </p:txEl>
                                          </p:spTgt>
                                        </p:tgtEl>
                                        <p:attrNameLst>
                                          <p:attrName>ppt_c</p:attrName>
                                        </p:attrNameLst>
                                      </p:cBhvr>
                                      <p:to>
                                        <a:schemeClr val="tx1"/>
                                      </p:to>
                                    </p:animClr>
                                  </p:subTnLst>
                                </p:cTn>
                              </p:par>
                              <p:par>
                                <p:cTn id="19" presetID="2" presetClass="entr" presetSubtype="2" fill="hold" grpId="0" nodeType="withEffect">
                                  <p:stCondLst>
                                    <p:cond delay="0"/>
                                  </p:stCondLst>
                                  <p:childTnLst>
                                    <p:set>
                                      <p:cBhvr>
                                        <p:cTn id="20" dur="1" fill="hold">
                                          <p:stCondLst>
                                            <p:cond delay="0"/>
                                          </p:stCondLst>
                                        </p:cTn>
                                        <p:tgtEl>
                                          <p:spTgt spid="139267">
                                            <p:txEl>
                                              <p:pRg st="3" end="3"/>
                                            </p:txEl>
                                          </p:spTgt>
                                        </p:tgtEl>
                                        <p:attrNameLst>
                                          <p:attrName>style.visibility</p:attrName>
                                        </p:attrNameLst>
                                      </p:cBhvr>
                                      <p:to>
                                        <p:strVal val="visible"/>
                                      </p:to>
                                    </p:set>
                                    <p:anim calcmode="lin" valueType="num">
                                      <p:cBhvr additive="base">
                                        <p:cTn id="21" dur="500" fill="hold"/>
                                        <p:tgtEl>
                                          <p:spTgt spid="139267">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39267">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9267">
                                            <p:txEl>
                                              <p:pRg st="3" end="3"/>
                                            </p:txEl>
                                          </p:spTgt>
                                        </p:tgtEl>
                                        <p:attrNameLst>
                                          <p:attrName>ppt_c</p:attrName>
                                        </p:attrNameLst>
                                      </p:cBhvr>
                                      <p:to>
                                        <a:schemeClr val="tx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39267">
                                            <p:txEl>
                                              <p:pRg st="4" end="4"/>
                                            </p:txEl>
                                          </p:spTgt>
                                        </p:tgtEl>
                                        <p:attrNameLst>
                                          <p:attrName>style.visibility</p:attrName>
                                        </p:attrNameLst>
                                      </p:cBhvr>
                                      <p:to>
                                        <p:strVal val="visible"/>
                                      </p:to>
                                    </p:set>
                                    <p:anim calcmode="lin" valueType="num">
                                      <p:cBhvr additive="base">
                                        <p:cTn id="27" dur="500" fill="hold"/>
                                        <p:tgtEl>
                                          <p:spTgt spid="139267">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39267">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9267">
                                            <p:txEl>
                                              <p:pRg st="4" end="4"/>
                                            </p:txEl>
                                          </p:spTgt>
                                        </p:tgtEl>
                                        <p:attrNameLst>
                                          <p:attrName>ppt_c</p:attrName>
                                        </p:attrNameLst>
                                      </p:cBhvr>
                                      <p:to>
                                        <a:schemeClr val="tx1"/>
                                      </p:to>
                                    </p:animClr>
                                  </p:subTnLst>
                                </p:cTn>
                              </p:par>
                              <p:par>
                                <p:cTn id="29" presetID="2" presetClass="entr" presetSubtype="2" fill="hold" grpId="0" nodeType="withEffect">
                                  <p:stCondLst>
                                    <p:cond delay="0"/>
                                  </p:stCondLst>
                                  <p:childTnLst>
                                    <p:set>
                                      <p:cBhvr>
                                        <p:cTn id="30" dur="1" fill="hold">
                                          <p:stCondLst>
                                            <p:cond delay="0"/>
                                          </p:stCondLst>
                                        </p:cTn>
                                        <p:tgtEl>
                                          <p:spTgt spid="139267">
                                            <p:txEl>
                                              <p:pRg st="5" end="5"/>
                                            </p:txEl>
                                          </p:spTgt>
                                        </p:tgtEl>
                                        <p:attrNameLst>
                                          <p:attrName>style.visibility</p:attrName>
                                        </p:attrNameLst>
                                      </p:cBhvr>
                                      <p:to>
                                        <p:strVal val="visible"/>
                                      </p:to>
                                    </p:set>
                                    <p:anim calcmode="lin" valueType="num">
                                      <p:cBhvr additive="base">
                                        <p:cTn id="31" dur="500" fill="hold"/>
                                        <p:tgtEl>
                                          <p:spTgt spid="139267">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39267">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9267">
                                            <p:txEl>
                                              <p:pRg st="5" end="5"/>
                                            </p:txEl>
                                          </p:spTgt>
                                        </p:tgtEl>
                                        <p:attrNameLst>
                                          <p:attrName>ppt_c</p:attrName>
                                        </p:attrNameLst>
                                      </p:cBhvr>
                                      <p:to>
                                        <a:schemeClr val="tx1"/>
                                      </p:to>
                                    </p:animClr>
                                  </p:subTnLst>
                                </p:cTn>
                              </p:par>
                              <p:par>
                                <p:cTn id="33" presetID="2" presetClass="entr" presetSubtype="2" fill="hold" grpId="0" nodeType="withEffect">
                                  <p:stCondLst>
                                    <p:cond delay="0"/>
                                  </p:stCondLst>
                                  <p:childTnLst>
                                    <p:set>
                                      <p:cBhvr>
                                        <p:cTn id="34" dur="1" fill="hold">
                                          <p:stCondLst>
                                            <p:cond delay="0"/>
                                          </p:stCondLst>
                                        </p:cTn>
                                        <p:tgtEl>
                                          <p:spTgt spid="139267">
                                            <p:txEl>
                                              <p:pRg st="6" end="6"/>
                                            </p:txEl>
                                          </p:spTgt>
                                        </p:tgtEl>
                                        <p:attrNameLst>
                                          <p:attrName>style.visibility</p:attrName>
                                        </p:attrNameLst>
                                      </p:cBhvr>
                                      <p:to>
                                        <p:strVal val="visible"/>
                                      </p:to>
                                    </p:set>
                                    <p:anim calcmode="lin" valueType="num">
                                      <p:cBhvr additive="base">
                                        <p:cTn id="35" dur="500" fill="hold"/>
                                        <p:tgtEl>
                                          <p:spTgt spid="139267">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39267">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9267">
                                            <p:txEl>
                                              <p:pRg st="6" end="6"/>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ChangeAspect="1"/>
          </p:cNvGraphicFramePr>
          <p:nvPr/>
        </p:nvGraphicFramePr>
        <p:xfrm>
          <a:off x="635000" y="3175000"/>
          <a:ext cx="8466138" cy="3668713"/>
        </p:xfrm>
        <a:graphic>
          <a:graphicData uri="http://schemas.openxmlformats.org/presentationml/2006/ole">
            <mc:AlternateContent xmlns:mc="http://schemas.openxmlformats.org/markup-compatibility/2006">
              <mc:Choice xmlns:v="urn:schemas-microsoft-com:vml" Requires="v">
                <p:oleObj name="Document" r:id="rId3" imgW="8482584" imgH="3686556" progId="Word.Document.8">
                  <p:embed/>
                </p:oleObj>
              </mc:Choice>
              <mc:Fallback>
                <p:oleObj name="Document" r:id="rId3" imgW="8482584" imgH="3686556" progId="Word.Document.8">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0" y="3175000"/>
                        <a:ext cx="8466138" cy="3668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0" name="Rectangle 3"/>
          <p:cNvSpPr>
            <a:spLocks noChangeArrowheads="1"/>
          </p:cNvSpPr>
          <p:nvPr/>
        </p:nvSpPr>
        <p:spPr bwMode="auto">
          <a:xfrm>
            <a:off x="3908425" y="1428750"/>
            <a:ext cx="449263" cy="1633538"/>
          </a:xfrm>
          <a:prstGeom prst="rect">
            <a:avLst/>
          </a:prstGeom>
          <a:solidFill>
            <a:srgbClr val="FF3300">
              <a:alpha val="50195"/>
            </a:srgbClr>
          </a:solidFill>
          <a:ln w="9525">
            <a:noFill/>
            <a:miter lim="800000"/>
            <a:headEnd/>
            <a:tailEnd/>
          </a:ln>
        </p:spPr>
        <p:txBody>
          <a:bodyPr wrap="none" anchor="ctr"/>
          <a:lstStyle/>
          <a:p>
            <a:endParaRPr lang="en-IN"/>
          </a:p>
        </p:txBody>
      </p:sp>
      <p:grpSp>
        <p:nvGrpSpPr>
          <p:cNvPr id="2" name="Group 4"/>
          <p:cNvGrpSpPr>
            <a:grpSpLocks/>
          </p:cNvGrpSpPr>
          <p:nvPr/>
        </p:nvGrpSpPr>
        <p:grpSpPr bwMode="auto">
          <a:xfrm>
            <a:off x="3289300" y="1006475"/>
            <a:ext cx="4733925" cy="2268538"/>
            <a:chOff x="2062" y="886"/>
            <a:chExt cx="2982" cy="1429"/>
          </a:xfrm>
        </p:grpSpPr>
        <p:graphicFrame>
          <p:nvGraphicFramePr>
            <p:cNvPr id="19459" name="Object 5"/>
            <p:cNvGraphicFramePr>
              <a:graphicFrameLocks noChangeAspect="1"/>
            </p:cNvGraphicFramePr>
            <p:nvPr/>
          </p:nvGraphicFramePr>
          <p:xfrm>
            <a:off x="2062" y="886"/>
            <a:ext cx="2982" cy="1429"/>
          </p:xfrm>
          <a:graphic>
            <a:graphicData uri="http://schemas.openxmlformats.org/presentationml/2006/ole">
              <mc:AlternateContent xmlns:mc="http://schemas.openxmlformats.org/markup-compatibility/2006">
                <mc:Choice xmlns:v="urn:schemas-microsoft-com:vml" Requires="v">
                  <p:oleObj name="Document" r:id="rId5" imgW="5650992" imgH="2267712" progId="Word.Document.8">
                    <p:embed/>
                  </p:oleObj>
                </mc:Choice>
                <mc:Fallback>
                  <p:oleObj name="Document" r:id="rId5" imgW="5650992" imgH="2267712" progId="Word.Document.8">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r="16260"/>
                        <a:stretch>
                          <a:fillRect/>
                        </a:stretch>
                      </p:blipFill>
                      <p:spPr bwMode="auto">
                        <a:xfrm>
                          <a:off x="2062" y="886"/>
                          <a:ext cx="2982" cy="1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5" name="Line 6"/>
            <p:cNvSpPr>
              <a:spLocks noChangeShapeType="1"/>
            </p:cNvSpPr>
            <p:nvPr/>
          </p:nvSpPr>
          <p:spPr bwMode="auto">
            <a:xfrm>
              <a:off x="2080" y="1928"/>
              <a:ext cx="2812" cy="0"/>
            </a:xfrm>
            <a:prstGeom prst="line">
              <a:avLst/>
            </a:prstGeom>
            <a:noFill/>
            <a:ln w="28575">
              <a:solidFill>
                <a:schemeClr val="tx1"/>
              </a:solidFill>
              <a:round/>
              <a:headEnd/>
              <a:tailEnd/>
            </a:ln>
          </p:spPr>
          <p:txBody>
            <a:bodyPr wrap="none" anchor="ctr"/>
            <a:lstStyle/>
            <a:p>
              <a:endParaRPr lang="en-IN"/>
            </a:p>
          </p:txBody>
        </p:sp>
      </p:grpSp>
      <p:sp>
        <p:nvSpPr>
          <p:cNvPr id="19464" name="Slide Number Placeholder 1"/>
          <p:cNvSpPr>
            <a:spLocks noGrp="1"/>
          </p:cNvSpPr>
          <p:nvPr>
            <p:ph type="sldNum" sz="quarter" idx="11"/>
          </p:nvPr>
        </p:nvSpPr>
        <p:spPr>
          <a:noFill/>
          <a:ln>
            <a:miter lim="800000"/>
            <a:headEnd/>
            <a:tailEnd/>
          </a:ln>
        </p:spPr>
        <p:txBody>
          <a:bodyPr/>
          <a:lstStyle/>
          <a:p>
            <a:fld id="{184A1ABB-FD83-467D-BE0A-40C12CA16D97}" type="slidenum">
              <a:rPr lang="zh-CN" altLang="en-GB" smtClean="0">
                <a:ea typeface="SimSun" pitchFamily="2" charset="-122"/>
              </a:rPr>
              <a:pPr/>
              <a:t>30</a:t>
            </a:fld>
            <a:endParaRPr lang="en-GB" altLang="zh-CN">
              <a:ea typeface="SimSun" pitchFamily="2" charset="-122"/>
            </a:endParaRPr>
          </a:p>
        </p:txBody>
      </p:sp>
      <p:sp>
        <p:nvSpPr>
          <p:cNvPr id="19462" name="Rectangle 7"/>
          <p:cNvSpPr>
            <a:spLocks noGrp="1" noChangeArrowheads="1"/>
          </p:cNvSpPr>
          <p:nvPr>
            <p:ph type="ctrTitle" idx="4294967295"/>
          </p:nvPr>
        </p:nvSpPr>
        <p:spPr>
          <a:xfrm>
            <a:off x="0" y="439738"/>
            <a:ext cx="3679825" cy="609600"/>
          </a:xfrm>
          <a:noFill/>
        </p:spPr>
        <p:txBody>
          <a:bodyPr/>
          <a:lstStyle/>
          <a:p>
            <a:r>
              <a:rPr lang="en-GB" altLang="zh-CN" dirty="0">
                <a:ea typeface="SimSun" pitchFamily="2" charset="-122"/>
              </a:rPr>
              <a:t>Al's Baker Shop - 3NF Step1</a:t>
            </a:r>
          </a:p>
        </p:txBody>
      </p:sp>
      <p:sp>
        <p:nvSpPr>
          <p:cNvPr id="19463" name="Text Box 8"/>
          <p:cNvSpPr txBox="1">
            <a:spLocks noChangeArrowheads="1"/>
          </p:cNvSpPr>
          <p:nvPr/>
        </p:nvSpPr>
        <p:spPr bwMode="auto">
          <a:xfrm>
            <a:off x="1039813" y="1544638"/>
            <a:ext cx="1579562" cy="701675"/>
          </a:xfrm>
          <a:prstGeom prst="rect">
            <a:avLst/>
          </a:prstGeom>
          <a:noFill/>
          <a:ln w="9525">
            <a:noFill/>
            <a:miter lim="800000"/>
            <a:headEnd/>
            <a:tailEnd/>
          </a:ln>
        </p:spPr>
        <p:txBody>
          <a:bodyPr wrap="none">
            <a:spAutoFit/>
          </a:bodyPr>
          <a:lstStyle/>
          <a:p>
            <a:r>
              <a:rPr lang="en-GB" altLang="zh-CN" dirty="0">
                <a:solidFill>
                  <a:schemeClr val="bg2"/>
                </a:solidFill>
                <a:ea typeface="SimSun" pitchFamily="2" charset="-122"/>
              </a:rPr>
              <a:t>Test for</a:t>
            </a:r>
          </a:p>
          <a:p>
            <a:r>
              <a:rPr lang="en-GB" altLang="zh-CN" dirty="0">
                <a:solidFill>
                  <a:schemeClr val="bg2"/>
                </a:solidFill>
                <a:ea typeface="SimSun" pitchFamily="2" charset="-122"/>
              </a:rPr>
              <a:t>dependency</a:t>
            </a:r>
            <a:endParaRPr lang="en-GB" altLang="zh-CN" dirty="0">
              <a:ea typeface="SimSun" pitchFamily="2" charset="-122"/>
            </a:endParaRPr>
          </a:p>
        </p:txBody>
      </p:sp>
    </p:spTree>
  </p:cSld>
  <p:clrMapOvr>
    <a:masterClrMapping/>
  </p:clrMapOvr>
  <p:transition spd="med">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050"/>
          <p:cNvSpPr>
            <a:spLocks noChangeArrowheads="1"/>
          </p:cNvSpPr>
          <p:nvPr/>
        </p:nvSpPr>
        <p:spPr bwMode="auto">
          <a:xfrm>
            <a:off x="4356100" y="1428750"/>
            <a:ext cx="1028700" cy="1638300"/>
          </a:xfrm>
          <a:prstGeom prst="rect">
            <a:avLst/>
          </a:prstGeom>
          <a:solidFill>
            <a:srgbClr val="FF3300">
              <a:alpha val="50195"/>
            </a:srgbClr>
          </a:solidFill>
          <a:ln w="9525">
            <a:noFill/>
            <a:miter lim="800000"/>
            <a:headEnd/>
            <a:tailEnd/>
          </a:ln>
        </p:spPr>
        <p:txBody>
          <a:bodyPr wrap="none" anchor="ctr"/>
          <a:lstStyle/>
          <a:p>
            <a:endParaRPr lang="en-IN"/>
          </a:p>
        </p:txBody>
      </p:sp>
      <p:grpSp>
        <p:nvGrpSpPr>
          <p:cNvPr id="2" name="Group 2051"/>
          <p:cNvGrpSpPr>
            <a:grpSpLocks/>
          </p:cNvGrpSpPr>
          <p:nvPr/>
        </p:nvGrpSpPr>
        <p:grpSpPr bwMode="auto">
          <a:xfrm>
            <a:off x="3289300" y="1006475"/>
            <a:ext cx="4733925" cy="2268538"/>
            <a:chOff x="2062" y="886"/>
            <a:chExt cx="2982" cy="1429"/>
          </a:xfrm>
        </p:grpSpPr>
        <p:graphicFrame>
          <p:nvGraphicFramePr>
            <p:cNvPr id="20483" name="Object 2052"/>
            <p:cNvGraphicFramePr>
              <a:graphicFrameLocks noChangeAspect="1"/>
            </p:cNvGraphicFramePr>
            <p:nvPr/>
          </p:nvGraphicFramePr>
          <p:xfrm>
            <a:off x="2062" y="886"/>
            <a:ext cx="2982" cy="1429"/>
          </p:xfrm>
          <a:graphic>
            <a:graphicData uri="http://schemas.openxmlformats.org/presentationml/2006/ole">
              <mc:AlternateContent xmlns:mc="http://schemas.openxmlformats.org/markup-compatibility/2006">
                <mc:Choice xmlns:v="urn:schemas-microsoft-com:vml" Requires="v">
                  <p:oleObj name="Document" r:id="rId3" imgW="5650992" imgH="2267712" progId="Word.Document.8">
                    <p:embed/>
                  </p:oleObj>
                </mc:Choice>
                <mc:Fallback>
                  <p:oleObj name="Document" r:id="rId3" imgW="5650992" imgH="2267712" progId="Word.Document.8">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r="16260"/>
                        <a:stretch>
                          <a:fillRect/>
                        </a:stretch>
                      </p:blipFill>
                      <p:spPr bwMode="auto">
                        <a:xfrm>
                          <a:off x="2062" y="886"/>
                          <a:ext cx="2982" cy="1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9" name="Line 2053"/>
            <p:cNvSpPr>
              <a:spLocks noChangeShapeType="1"/>
            </p:cNvSpPr>
            <p:nvPr/>
          </p:nvSpPr>
          <p:spPr bwMode="auto">
            <a:xfrm>
              <a:off x="2080" y="1928"/>
              <a:ext cx="2812" cy="0"/>
            </a:xfrm>
            <a:prstGeom prst="line">
              <a:avLst/>
            </a:prstGeom>
            <a:noFill/>
            <a:ln w="28575">
              <a:solidFill>
                <a:schemeClr val="tx1"/>
              </a:solidFill>
              <a:round/>
              <a:headEnd/>
              <a:tailEnd/>
            </a:ln>
          </p:spPr>
          <p:txBody>
            <a:bodyPr wrap="none" anchor="ctr"/>
            <a:lstStyle/>
            <a:p>
              <a:endParaRPr lang="en-IN"/>
            </a:p>
          </p:txBody>
        </p:sp>
      </p:grpSp>
      <p:graphicFrame>
        <p:nvGraphicFramePr>
          <p:cNvPr id="20482" name="Object 2054"/>
          <p:cNvGraphicFramePr>
            <a:graphicFrameLocks noChangeAspect="1"/>
          </p:cNvGraphicFramePr>
          <p:nvPr/>
        </p:nvGraphicFramePr>
        <p:xfrm>
          <a:off x="635000" y="3175000"/>
          <a:ext cx="8466138" cy="3668713"/>
        </p:xfrm>
        <a:graphic>
          <a:graphicData uri="http://schemas.openxmlformats.org/presentationml/2006/ole">
            <mc:AlternateContent xmlns:mc="http://schemas.openxmlformats.org/markup-compatibility/2006">
              <mc:Choice xmlns:v="urn:schemas-microsoft-com:vml" Requires="v">
                <p:oleObj name="Document" r:id="rId5" imgW="8482584" imgH="3686556" progId="Word.Document.8">
                  <p:embed/>
                </p:oleObj>
              </mc:Choice>
              <mc:Fallback>
                <p:oleObj name="Document" r:id="rId5" imgW="8482584" imgH="3686556" progId="Word.Document.8">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000" y="3175000"/>
                        <a:ext cx="8466138" cy="3668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8" name="Slide Number Placeholder 1"/>
          <p:cNvSpPr>
            <a:spLocks noGrp="1"/>
          </p:cNvSpPr>
          <p:nvPr>
            <p:ph type="sldNum" sz="quarter" idx="11"/>
          </p:nvPr>
        </p:nvSpPr>
        <p:spPr>
          <a:noFill/>
          <a:ln>
            <a:miter lim="800000"/>
            <a:headEnd/>
            <a:tailEnd/>
          </a:ln>
        </p:spPr>
        <p:txBody>
          <a:bodyPr/>
          <a:lstStyle/>
          <a:p>
            <a:fld id="{26387A1C-9CCD-4236-8483-D7DAC9E346DB}" type="slidenum">
              <a:rPr lang="zh-CN" altLang="en-GB" smtClean="0">
                <a:ea typeface="SimSun" pitchFamily="2" charset="-122"/>
              </a:rPr>
              <a:pPr/>
              <a:t>31</a:t>
            </a:fld>
            <a:endParaRPr lang="en-GB" altLang="zh-CN">
              <a:ea typeface="SimSun" pitchFamily="2" charset="-122"/>
            </a:endParaRPr>
          </a:p>
        </p:txBody>
      </p:sp>
      <p:sp>
        <p:nvSpPr>
          <p:cNvPr id="20486" name="Rectangle 2055"/>
          <p:cNvSpPr>
            <a:spLocks noGrp="1" noChangeArrowheads="1"/>
          </p:cNvSpPr>
          <p:nvPr>
            <p:ph type="ctrTitle" idx="4294967295"/>
          </p:nvPr>
        </p:nvSpPr>
        <p:spPr>
          <a:xfrm>
            <a:off x="0" y="439738"/>
            <a:ext cx="3851275" cy="519112"/>
          </a:xfrm>
          <a:noFill/>
        </p:spPr>
        <p:txBody>
          <a:bodyPr/>
          <a:lstStyle/>
          <a:p>
            <a:r>
              <a:rPr lang="en-GB" altLang="zh-CN" sz="1800">
                <a:ea typeface="SimSun" pitchFamily="2" charset="-122"/>
              </a:rPr>
              <a:t>Al's Baker Shop - 3NF Step1</a:t>
            </a:r>
          </a:p>
        </p:txBody>
      </p:sp>
      <p:sp>
        <p:nvSpPr>
          <p:cNvPr id="20487" name="Text Box 2056"/>
          <p:cNvSpPr txBox="1">
            <a:spLocks noChangeArrowheads="1"/>
          </p:cNvSpPr>
          <p:nvPr/>
        </p:nvSpPr>
        <p:spPr bwMode="auto">
          <a:xfrm>
            <a:off x="1039813" y="1544638"/>
            <a:ext cx="1579562" cy="701675"/>
          </a:xfrm>
          <a:prstGeom prst="rect">
            <a:avLst/>
          </a:prstGeom>
          <a:noFill/>
          <a:ln w="9525">
            <a:noFill/>
            <a:miter lim="800000"/>
            <a:headEnd/>
            <a:tailEnd/>
          </a:ln>
        </p:spPr>
        <p:txBody>
          <a:bodyPr wrap="none">
            <a:spAutoFit/>
          </a:bodyPr>
          <a:lstStyle/>
          <a:p>
            <a:r>
              <a:rPr lang="en-GB" altLang="zh-CN">
                <a:solidFill>
                  <a:schemeClr val="bg2"/>
                </a:solidFill>
                <a:ea typeface="SimSun" pitchFamily="2" charset="-122"/>
              </a:rPr>
              <a:t>Test for</a:t>
            </a:r>
          </a:p>
          <a:p>
            <a:r>
              <a:rPr lang="en-GB" altLang="zh-CN">
                <a:solidFill>
                  <a:schemeClr val="bg2"/>
                </a:solidFill>
                <a:ea typeface="SimSun" pitchFamily="2" charset="-122"/>
              </a:rPr>
              <a:t>dependency</a:t>
            </a:r>
            <a:endParaRPr lang="en-GB" altLang="zh-CN">
              <a:ea typeface="SimSun" pitchFamily="2" charset="-122"/>
            </a:endParaRPr>
          </a:p>
        </p:txBody>
      </p:sp>
    </p:spTree>
  </p:cSld>
  <p:clrMapOvr>
    <a:masterClrMapping/>
  </p:clrMapOvr>
  <p:transition spd="med">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ChangeArrowheads="1"/>
          </p:cNvSpPr>
          <p:nvPr/>
        </p:nvSpPr>
        <p:spPr bwMode="auto">
          <a:xfrm>
            <a:off x="5384800" y="1422400"/>
            <a:ext cx="1225550" cy="1644650"/>
          </a:xfrm>
          <a:prstGeom prst="rect">
            <a:avLst/>
          </a:prstGeom>
          <a:solidFill>
            <a:srgbClr val="FF3300">
              <a:alpha val="50195"/>
            </a:srgbClr>
          </a:solidFill>
          <a:ln w="9525">
            <a:noFill/>
            <a:miter lim="800000"/>
            <a:headEnd/>
            <a:tailEnd/>
          </a:ln>
        </p:spPr>
        <p:txBody>
          <a:bodyPr wrap="none" anchor="ctr"/>
          <a:lstStyle/>
          <a:p>
            <a:endParaRPr lang="en-IN"/>
          </a:p>
        </p:txBody>
      </p:sp>
      <p:grpSp>
        <p:nvGrpSpPr>
          <p:cNvPr id="2" name="Group 3"/>
          <p:cNvGrpSpPr>
            <a:grpSpLocks/>
          </p:cNvGrpSpPr>
          <p:nvPr/>
        </p:nvGrpSpPr>
        <p:grpSpPr bwMode="auto">
          <a:xfrm>
            <a:off x="3289300" y="1006475"/>
            <a:ext cx="4733925" cy="2268538"/>
            <a:chOff x="2062" y="886"/>
            <a:chExt cx="2982" cy="1429"/>
          </a:xfrm>
        </p:grpSpPr>
        <p:graphicFrame>
          <p:nvGraphicFramePr>
            <p:cNvPr id="21507" name="Object 4"/>
            <p:cNvGraphicFramePr>
              <a:graphicFrameLocks noChangeAspect="1"/>
            </p:cNvGraphicFramePr>
            <p:nvPr/>
          </p:nvGraphicFramePr>
          <p:xfrm>
            <a:off x="2062" y="886"/>
            <a:ext cx="2982" cy="1429"/>
          </p:xfrm>
          <a:graphic>
            <a:graphicData uri="http://schemas.openxmlformats.org/presentationml/2006/ole">
              <mc:AlternateContent xmlns:mc="http://schemas.openxmlformats.org/markup-compatibility/2006">
                <mc:Choice xmlns:v="urn:schemas-microsoft-com:vml" Requires="v">
                  <p:oleObj name="Document" r:id="rId3" imgW="5650992" imgH="2267712" progId="Word.Document.8">
                    <p:embed/>
                  </p:oleObj>
                </mc:Choice>
                <mc:Fallback>
                  <p:oleObj name="Document" r:id="rId3" imgW="5650992" imgH="2267712" progId="Word.Document.8">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r="16260"/>
                        <a:stretch>
                          <a:fillRect/>
                        </a:stretch>
                      </p:blipFill>
                      <p:spPr bwMode="auto">
                        <a:xfrm>
                          <a:off x="2062" y="886"/>
                          <a:ext cx="2982" cy="1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3" name="Line 5"/>
            <p:cNvSpPr>
              <a:spLocks noChangeShapeType="1"/>
            </p:cNvSpPr>
            <p:nvPr/>
          </p:nvSpPr>
          <p:spPr bwMode="auto">
            <a:xfrm>
              <a:off x="2080" y="1928"/>
              <a:ext cx="2812" cy="0"/>
            </a:xfrm>
            <a:prstGeom prst="line">
              <a:avLst/>
            </a:prstGeom>
            <a:noFill/>
            <a:ln w="28575">
              <a:solidFill>
                <a:schemeClr val="tx1"/>
              </a:solidFill>
              <a:round/>
              <a:headEnd/>
              <a:tailEnd/>
            </a:ln>
          </p:spPr>
          <p:txBody>
            <a:bodyPr wrap="none" anchor="ctr"/>
            <a:lstStyle/>
            <a:p>
              <a:endParaRPr lang="en-IN"/>
            </a:p>
          </p:txBody>
        </p:sp>
      </p:grpSp>
      <p:graphicFrame>
        <p:nvGraphicFramePr>
          <p:cNvPr id="21506" name="Object 6"/>
          <p:cNvGraphicFramePr>
            <a:graphicFrameLocks noChangeAspect="1"/>
          </p:cNvGraphicFramePr>
          <p:nvPr/>
        </p:nvGraphicFramePr>
        <p:xfrm>
          <a:off x="635000" y="3175000"/>
          <a:ext cx="8483600" cy="3686175"/>
        </p:xfrm>
        <a:graphic>
          <a:graphicData uri="http://schemas.openxmlformats.org/presentationml/2006/ole">
            <mc:AlternateContent xmlns:mc="http://schemas.openxmlformats.org/markup-compatibility/2006">
              <mc:Choice xmlns:v="urn:schemas-microsoft-com:vml" Requires="v">
                <p:oleObj name="Document" r:id="rId5" imgW="8482584" imgH="3686556" progId="Word.Document.8">
                  <p:embed/>
                </p:oleObj>
              </mc:Choice>
              <mc:Fallback>
                <p:oleObj name="Document" r:id="rId5" imgW="8482584" imgH="3686556" progId="Word.Document.8">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000" y="3175000"/>
                        <a:ext cx="8483600" cy="3686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2" name="Slide Number Placeholder 1"/>
          <p:cNvSpPr>
            <a:spLocks noGrp="1"/>
          </p:cNvSpPr>
          <p:nvPr>
            <p:ph type="sldNum" sz="quarter" idx="11"/>
          </p:nvPr>
        </p:nvSpPr>
        <p:spPr>
          <a:noFill/>
          <a:ln>
            <a:miter lim="800000"/>
            <a:headEnd/>
            <a:tailEnd/>
          </a:ln>
        </p:spPr>
        <p:txBody>
          <a:bodyPr/>
          <a:lstStyle/>
          <a:p>
            <a:fld id="{837B92E7-9AA8-47AC-BEDF-18E0743E2068}" type="slidenum">
              <a:rPr lang="zh-CN" altLang="en-GB" smtClean="0">
                <a:ea typeface="SimSun" pitchFamily="2" charset="-122"/>
              </a:rPr>
              <a:pPr/>
              <a:t>32</a:t>
            </a:fld>
            <a:endParaRPr lang="en-GB" altLang="zh-CN">
              <a:ea typeface="SimSun" pitchFamily="2" charset="-122"/>
            </a:endParaRPr>
          </a:p>
        </p:txBody>
      </p:sp>
      <p:sp>
        <p:nvSpPr>
          <p:cNvPr id="21510" name="Rectangle 7"/>
          <p:cNvSpPr>
            <a:spLocks noGrp="1" noChangeArrowheads="1"/>
          </p:cNvSpPr>
          <p:nvPr>
            <p:ph type="ctrTitle" idx="4294967295"/>
          </p:nvPr>
        </p:nvSpPr>
        <p:spPr>
          <a:xfrm>
            <a:off x="0" y="439738"/>
            <a:ext cx="4283075" cy="474662"/>
          </a:xfrm>
          <a:noFill/>
        </p:spPr>
        <p:txBody>
          <a:bodyPr/>
          <a:lstStyle/>
          <a:p>
            <a:r>
              <a:rPr lang="en-GB" altLang="zh-CN" sz="1800">
                <a:ea typeface="SimSun" pitchFamily="2" charset="-122"/>
              </a:rPr>
              <a:t>Al's Baker Shop - 3NF Step1</a:t>
            </a:r>
          </a:p>
        </p:txBody>
      </p:sp>
      <p:sp>
        <p:nvSpPr>
          <p:cNvPr id="21511" name="Text Box 8"/>
          <p:cNvSpPr txBox="1">
            <a:spLocks noChangeArrowheads="1"/>
          </p:cNvSpPr>
          <p:nvPr/>
        </p:nvSpPr>
        <p:spPr bwMode="auto">
          <a:xfrm>
            <a:off x="1039813" y="1544638"/>
            <a:ext cx="1579562" cy="701675"/>
          </a:xfrm>
          <a:prstGeom prst="rect">
            <a:avLst/>
          </a:prstGeom>
          <a:noFill/>
          <a:ln w="9525">
            <a:noFill/>
            <a:miter lim="800000"/>
            <a:headEnd/>
            <a:tailEnd/>
          </a:ln>
        </p:spPr>
        <p:txBody>
          <a:bodyPr wrap="none">
            <a:spAutoFit/>
          </a:bodyPr>
          <a:lstStyle/>
          <a:p>
            <a:r>
              <a:rPr lang="en-GB" altLang="zh-CN">
                <a:solidFill>
                  <a:schemeClr val="bg2"/>
                </a:solidFill>
                <a:ea typeface="SimSun" pitchFamily="2" charset="-122"/>
              </a:rPr>
              <a:t>Test for</a:t>
            </a:r>
          </a:p>
          <a:p>
            <a:r>
              <a:rPr lang="en-GB" altLang="zh-CN">
                <a:solidFill>
                  <a:schemeClr val="bg2"/>
                </a:solidFill>
                <a:ea typeface="SimSun" pitchFamily="2" charset="-122"/>
              </a:rPr>
              <a:t>dependency</a:t>
            </a:r>
            <a:endParaRPr lang="en-GB" altLang="zh-CN">
              <a:ea typeface="SimSun" pitchFamily="2" charset="-122"/>
            </a:endParaRPr>
          </a:p>
        </p:txBody>
      </p:sp>
    </p:spTree>
  </p:cSld>
  <p:clrMapOvr>
    <a:masterClrMapping/>
  </p:clrMapOvr>
  <p:transition spd="med">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ChangeArrowheads="1"/>
          </p:cNvSpPr>
          <p:nvPr/>
        </p:nvSpPr>
        <p:spPr bwMode="auto">
          <a:xfrm>
            <a:off x="6610350" y="1428750"/>
            <a:ext cx="628650" cy="1638300"/>
          </a:xfrm>
          <a:prstGeom prst="rect">
            <a:avLst/>
          </a:prstGeom>
          <a:solidFill>
            <a:srgbClr val="FF3300">
              <a:alpha val="50195"/>
            </a:srgbClr>
          </a:solidFill>
          <a:ln w="9525">
            <a:noFill/>
            <a:miter lim="800000"/>
            <a:headEnd/>
            <a:tailEnd/>
          </a:ln>
        </p:spPr>
        <p:txBody>
          <a:bodyPr wrap="none" anchor="ctr"/>
          <a:lstStyle/>
          <a:p>
            <a:endParaRPr lang="en-IN"/>
          </a:p>
        </p:txBody>
      </p:sp>
      <p:grpSp>
        <p:nvGrpSpPr>
          <p:cNvPr id="2" name="Group 3"/>
          <p:cNvGrpSpPr>
            <a:grpSpLocks/>
          </p:cNvGrpSpPr>
          <p:nvPr/>
        </p:nvGrpSpPr>
        <p:grpSpPr bwMode="auto">
          <a:xfrm>
            <a:off x="3289300" y="1006475"/>
            <a:ext cx="4733925" cy="2268538"/>
            <a:chOff x="2062" y="886"/>
            <a:chExt cx="2982" cy="1429"/>
          </a:xfrm>
        </p:grpSpPr>
        <p:graphicFrame>
          <p:nvGraphicFramePr>
            <p:cNvPr id="22531" name="Object 4"/>
            <p:cNvGraphicFramePr>
              <a:graphicFrameLocks noChangeAspect="1"/>
            </p:cNvGraphicFramePr>
            <p:nvPr/>
          </p:nvGraphicFramePr>
          <p:xfrm>
            <a:off x="2062" y="886"/>
            <a:ext cx="2982" cy="1429"/>
          </p:xfrm>
          <a:graphic>
            <a:graphicData uri="http://schemas.openxmlformats.org/presentationml/2006/ole">
              <mc:AlternateContent xmlns:mc="http://schemas.openxmlformats.org/markup-compatibility/2006">
                <mc:Choice xmlns:v="urn:schemas-microsoft-com:vml" Requires="v">
                  <p:oleObj name="Document" r:id="rId3" imgW="5650992" imgH="2267712" progId="Word.Document.8">
                    <p:embed/>
                  </p:oleObj>
                </mc:Choice>
                <mc:Fallback>
                  <p:oleObj name="Document" r:id="rId3" imgW="5650992" imgH="2267712" progId="Word.Document.8">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r="16260"/>
                        <a:stretch>
                          <a:fillRect/>
                        </a:stretch>
                      </p:blipFill>
                      <p:spPr bwMode="auto">
                        <a:xfrm>
                          <a:off x="2062" y="886"/>
                          <a:ext cx="2982" cy="1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7" name="Line 5"/>
            <p:cNvSpPr>
              <a:spLocks noChangeShapeType="1"/>
            </p:cNvSpPr>
            <p:nvPr/>
          </p:nvSpPr>
          <p:spPr bwMode="auto">
            <a:xfrm>
              <a:off x="2080" y="1928"/>
              <a:ext cx="2812" cy="0"/>
            </a:xfrm>
            <a:prstGeom prst="line">
              <a:avLst/>
            </a:prstGeom>
            <a:noFill/>
            <a:ln w="28575">
              <a:solidFill>
                <a:schemeClr val="tx1"/>
              </a:solidFill>
              <a:round/>
              <a:headEnd/>
              <a:tailEnd/>
            </a:ln>
          </p:spPr>
          <p:txBody>
            <a:bodyPr wrap="none" anchor="ctr"/>
            <a:lstStyle/>
            <a:p>
              <a:endParaRPr lang="en-IN"/>
            </a:p>
          </p:txBody>
        </p:sp>
      </p:grpSp>
      <p:graphicFrame>
        <p:nvGraphicFramePr>
          <p:cNvPr id="22530" name="Object 6"/>
          <p:cNvGraphicFramePr>
            <a:graphicFrameLocks noChangeAspect="1"/>
          </p:cNvGraphicFramePr>
          <p:nvPr/>
        </p:nvGraphicFramePr>
        <p:xfrm>
          <a:off x="660400" y="3171825"/>
          <a:ext cx="8483600" cy="3686175"/>
        </p:xfrm>
        <a:graphic>
          <a:graphicData uri="http://schemas.openxmlformats.org/presentationml/2006/ole">
            <mc:AlternateContent xmlns:mc="http://schemas.openxmlformats.org/markup-compatibility/2006">
              <mc:Choice xmlns:v="urn:schemas-microsoft-com:vml" Requires="v">
                <p:oleObj name="Document" r:id="rId5" imgW="8476391" imgH="3684418" progId="Word.Document.8">
                  <p:embed/>
                </p:oleObj>
              </mc:Choice>
              <mc:Fallback>
                <p:oleObj name="Document" r:id="rId5" imgW="8476391" imgH="3684418" progId="Word.Document.8">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400" y="3171825"/>
                        <a:ext cx="8483600" cy="3686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6" name="Slide Number Placeholder 1"/>
          <p:cNvSpPr>
            <a:spLocks noGrp="1"/>
          </p:cNvSpPr>
          <p:nvPr>
            <p:ph type="sldNum" sz="quarter" idx="11"/>
          </p:nvPr>
        </p:nvSpPr>
        <p:spPr>
          <a:noFill/>
          <a:ln>
            <a:miter lim="800000"/>
            <a:headEnd/>
            <a:tailEnd/>
          </a:ln>
        </p:spPr>
        <p:txBody>
          <a:bodyPr/>
          <a:lstStyle/>
          <a:p>
            <a:fld id="{73B8104C-F18E-4D4C-8BA0-DB021159C0FC}" type="slidenum">
              <a:rPr lang="zh-CN" altLang="en-GB" smtClean="0">
                <a:ea typeface="SimSun" pitchFamily="2" charset="-122"/>
              </a:rPr>
              <a:pPr/>
              <a:t>33</a:t>
            </a:fld>
            <a:endParaRPr lang="en-GB" altLang="zh-CN">
              <a:ea typeface="SimSun" pitchFamily="2" charset="-122"/>
            </a:endParaRPr>
          </a:p>
        </p:txBody>
      </p:sp>
      <p:sp>
        <p:nvSpPr>
          <p:cNvPr id="22534" name="Rectangle 7"/>
          <p:cNvSpPr>
            <a:spLocks noGrp="1" noChangeArrowheads="1"/>
          </p:cNvSpPr>
          <p:nvPr>
            <p:ph type="ctrTitle" idx="4294967295"/>
          </p:nvPr>
        </p:nvSpPr>
        <p:spPr>
          <a:xfrm>
            <a:off x="1" y="555625"/>
            <a:ext cx="9144000" cy="547688"/>
          </a:xfrm>
          <a:noFill/>
        </p:spPr>
        <p:txBody>
          <a:bodyPr/>
          <a:lstStyle/>
          <a:p>
            <a:r>
              <a:rPr lang="en-GB" altLang="zh-CN" sz="1800" dirty="0">
                <a:ea typeface="SimSun" pitchFamily="2" charset="-122"/>
              </a:rPr>
              <a:t>Al's Baker Shop - 3NF Step1</a:t>
            </a:r>
          </a:p>
        </p:txBody>
      </p:sp>
      <p:sp>
        <p:nvSpPr>
          <p:cNvPr id="22535" name="Text Box 8"/>
          <p:cNvSpPr txBox="1">
            <a:spLocks noChangeArrowheads="1"/>
          </p:cNvSpPr>
          <p:nvPr/>
        </p:nvSpPr>
        <p:spPr bwMode="auto">
          <a:xfrm>
            <a:off x="1039813" y="1544638"/>
            <a:ext cx="1579562" cy="701675"/>
          </a:xfrm>
          <a:prstGeom prst="rect">
            <a:avLst/>
          </a:prstGeom>
          <a:noFill/>
          <a:ln w="9525">
            <a:noFill/>
            <a:miter lim="800000"/>
            <a:headEnd/>
            <a:tailEnd/>
          </a:ln>
        </p:spPr>
        <p:txBody>
          <a:bodyPr wrap="none">
            <a:spAutoFit/>
          </a:bodyPr>
          <a:lstStyle/>
          <a:p>
            <a:r>
              <a:rPr lang="en-GB" altLang="zh-CN">
                <a:solidFill>
                  <a:schemeClr val="bg2"/>
                </a:solidFill>
                <a:ea typeface="SimSun" pitchFamily="2" charset="-122"/>
              </a:rPr>
              <a:t>Test for</a:t>
            </a:r>
          </a:p>
          <a:p>
            <a:r>
              <a:rPr lang="en-GB" altLang="zh-CN">
                <a:solidFill>
                  <a:schemeClr val="bg2"/>
                </a:solidFill>
                <a:ea typeface="SimSun" pitchFamily="2" charset="-122"/>
              </a:rPr>
              <a:t>dependency</a:t>
            </a:r>
            <a:endParaRPr lang="en-GB" altLang="zh-CN">
              <a:ea typeface="SimSun" pitchFamily="2" charset="-122"/>
            </a:endParaRPr>
          </a:p>
        </p:txBody>
      </p:sp>
    </p:spTree>
  </p:cSld>
  <p:clrMapOvr>
    <a:masterClrMapping/>
  </p:clrMapOvr>
  <p:transition spd="med">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ChangeArrowheads="1"/>
          </p:cNvSpPr>
          <p:nvPr/>
        </p:nvSpPr>
        <p:spPr bwMode="auto">
          <a:xfrm>
            <a:off x="7239000" y="1422400"/>
            <a:ext cx="539750" cy="1638300"/>
          </a:xfrm>
          <a:prstGeom prst="rect">
            <a:avLst/>
          </a:prstGeom>
          <a:solidFill>
            <a:srgbClr val="FF3300">
              <a:alpha val="50195"/>
            </a:srgbClr>
          </a:solidFill>
          <a:ln w="9525">
            <a:noFill/>
            <a:miter lim="800000"/>
            <a:headEnd/>
            <a:tailEnd/>
          </a:ln>
        </p:spPr>
        <p:txBody>
          <a:bodyPr wrap="none" anchor="ctr"/>
          <a:lstStyle/>
          <a:p>
            <a:endParaRPr lang="en-IN"/>
          </a:p>
        </p:txBody>
      </p:sp>
      <p:grpSp>
        <p:nvGrpSpPr>
          <p:cNvPr id="2" name="Group 3"/>
          <p:cNvGrpSpPr>
            <a:grpSpLocks/>
          </p:cNvGrpSpPr>
          <p:nvPr/>
        </p:nvGrpSpPr>
        <p:grpSpPr bwMode="auto">
          <a:xfrm>
            <a:off x="3289300" y="1006475"/>
            <a:ext cx="4733925" cy="2268538"/>
            <a:chOff x="2062" y="886"/>
            <a:chExt cx="2982" cy="1429"/>
          </a:xfrm>
        </p:grpSpPr>
        <p:graphicFrame>
          <p:nvGraphicFramePr>
            <p:cNvPr id="23555" name="Object 4"/>
            <p:cNvGraphicFramePr>
              <a:graphicFrameLocks noChangeAspect="1"/>
            </p:cNvGraphicFramePr>
            <p:nvPr/>
          </p:nvGraphicFramePr>
          <p:xfrm>
            <a:off x="2062" y="886"/>
            <a:ext cx="2982" cy="1429"/>
          </p:xfrm>
          <a:graphic>
            <a:graphicData uri="http://schemas.openxmlformats.org/presentationml/2006/ole">
              <mc:AlternateContent xmlns:mc="http://schemas.openxmlformats.org/markup-compatibility/2006">
                <mc:Choice xmlns:v="urn:schemas-microsoft-com:vml" Requires="v">
                  <p:oleObj name="Document" r:id="rId3" imgW="5650992" imgH="2267712" progId="Word.Document.8">
                    <p:embed/>
                  </p:oleObj>
                </mc:Choice>
                <mc:Fallback>
                  <p:oleObj name="Document" r:id="rId3" imgW="5650992" imgH="2267712" progId="Word.Document.8">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r="16260"/>
                        <a:stretch>
                          <a:fillRect/>
                        </a:stretch>
                      </p:blipFill>
                      <p:spPr bwMode="auto">
                        <a:xfrm>
                          <a:off x="2062" y="886"/>
                          <a:ext cx="2982" cy="1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1" name="Line 5"/>
            <p:cNvSpPr>
              <a:spLocks noChangeShapeType="1"/>
            </p:cNvSpPr>
            <p:nvPr/>
          </p:nvSpPr>
          <p:spPr bwMode="auto">
            <a:xfrm>
              <a:off x="2080" y="1928"/>
              <a:ext cx="2812" cy="0"/>
            </a:xfrm>
            <a:prstGeom prst="line">
              <a:avLst/>
            </a:prstGeom>
            <a:noFill/>
            <a:ln w="28575">
              <a:solidFill>
                <a:schemeClr val="tx1"/>
              </a:solidFill>
              <a:round/>
              <a:headEnd/>
              <a:tailEnd/>
            </a:ln>
          </p:spPr>
          <p:txBody>
            <a:bodyPr wrap="none" anchor="ctr"/>
            <a:lstStyle/>
            <a:p>
              <a:endParaRPr lang="en-IN"/>
            </a:p>
          </p:txBody>
        </p:sp>
      </p:grpSp>
      <p:graphicFrame>
        <p:nvGraphicFramePr>
          <p:cNvPr id="23554" name="Object 6"/>
          <p:cNvGraphicFramePr>
            <a:graphicFrameLocks noChangeAspect="1"/>
          </p:cNvGraphicFramePr>
          <p:nvPr/>
        </p:nvGraphicFramePr>
        <p:xfrm>
          <a:off x="639763" y="3170238"/>
          <a:ext cx="8507412" cy="3289300"/>
        </p:xfrm>
        <a:graphic>
          <a:graphicData uri="http://schemas.openxmlformats.org/presentationml/2006/ole">
            <mc:AlternateContent xmlns:mc="http://schemas.openxmlformats.org/markup-compatibility/2006">
              <mc:Choice xmlns:v="urn:schemas-microsoft-com:vml" Requires="v">
                <p:oleObj name="Document" r:id="rId5" imgW="8500872" imgH="3703320" progId="Word.Document.8">
                  <p:embed/>
                </p:oleObj>
              </mc:Choice>
              <mc:Fallback>
                <p:oleObj name="Document" r:id="rId5" imgW="8500872" imgH="3703320" progId="Word.Document.8">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763" y="3170238"/>
                        <a:ext cx="8507412" cy="328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0" name="Slide Number Placeholder 1"/>
          <p:cNvSpPr>
            <a:spLocks noGrp="1"/>
          </p:cNvSpPr>
          <p:nvPr>
            <p:ph type="sldNum" sz="quarter" idx="11"/>
          </p:nvPr>
        </p:nvSpPr>
        <p:spPr>
          <a:noFill/>
          <a:ln>
            <a:miter lim="800000"/>
            <a:headEnd/>
            <a:tailEnd/>
          </a:ln>
        </p:spPr>
        <p:txBody>
          <a:bodyPr/>
          <a:lstStyle/>
          <a:p>
            <a:fld id="{DA4C504E-1CFA-44F8-84AC-AF419C9D6F22}" type="slidenum">
              <a:rPr lang="zh-CN" altLang="en-GB" smtClean="0">
                <a:ea typeface="SimSun" pitchFamily="2" charset="-122"/>
              </a:rPr>
              <a:pPr/>
              <a:t>34</a:t>
            </a:fld>
            <a:endParaRPr lang="en-GB" altLang="zh-CN">
              <a:ea typeface="SimSun" pitchFamily="2" charset="-122"/>
            </a:endParaRPr>
          </a:p>
        </p:txBody>
      </p:sp>
      <p:sp>
        <p:nvSpPr>
          <p:cNvPr id="23558" name="Rectangle 7"/>
          <p:cNvSpPr>
            <a:spLocks noGrp="1" noChangeArrowheads="1"/>
          </p:cNvSpPr>
          <p:nvPr>
            <p:ph type="ctrTitle" idx="4294967295"/>
          </p:nvPr>
        </p:nvSpPr>
        <p:spPr>
          <a:xfrm>
            <a:off x="0" y="525463"/>
            <a:ext cx="4862513" cy="533400"/>
          </a:xfrm>
          <a:noFill/>
        </p:spPr>
        <p:txBody>
          <a:bodyPr/>
          <a:lstStyle/>
          <a:p>
            <a:r>
              <a:rPr lang="en-GB" altLang="zh-CN" sz="1800">
                <a:ea typeface="SimSun" pitchFamily="2" charset="-122"/>
              </a:rPr>
              <a:t>Al's Baker Shop - 3NF Step1</a:t>
            </a:r>
          </a:p>
        </p:txBody>
      </p:sp>
      <p:sp>
        <p:nvSpPr>
          <p:cNvPr id="23559" name="Text Box 8"/>
          <p:cNvSpPr txBox="1">
            <a:spLocks noChangeArrowheads="1"/>
          </p:cNvSpPr>
          <p:nvPr/>
        </p:nvSpPr>
        <p:spPr bwMode="auto">
          <a:xfrm>
            <a:off x="1039813" y="1544638"/>
            <a:ext cx="1579562" cy="701675"/>
          </a:xfrm>
          <a:prstGeom prst="rect">
            <a:avLst/>
          </a:prstGeom>
          <a:noFill/>
          <a:ln w="9525">
            <a:noFill/>
            <a:miter lim="800000"/>
            <a:headEnd/>
            <a:tailEnd/>
          </a:ln>
        </p:spPr>
        <p:txBody>
          <a:bodyPr wrap="none">
            <a:spAutoFit/>
          </a:bodyPr>
          <a:lstStyle/>
          <a:p>
            <a:r>
              <a:rPr lang="en-GB" altLang="zh-CN">
                <a:solidFill>
                  <a:schemeClr val="bg2"/>
                </a:solidFill>
                <a:ea typeface="SimSun" pitchFamily="2" charset="-122"/>
              </a:rPr>
              <a:t>Test for</a:t>
            </a:r>
          </a:p>
          <a:p>
            <a:r>
              <a:rPr lang="en-GB" altLang="zh-CN">
                <a:solidFill>
                  <a:schemeClr val="bg2"/>
                </a:solidFill>
                <a:ea typeface="SimSun" pitchFamily="2" charset="-122"/>
              </a:rPr>
              <a:t>dependency</a:t>
            </a:r>
            <a:endParaRPr lang="en-GB" altLang="zh-CN">
              <a:ea typeface="SimSun" pitchFamily="2" charset="-122"/>
            </a:endParaRPr>
          </a:p>
        </p:txBody>
      </p:sp>
    </p:spTree>
  </p:cSld>
  <p:clrMapOvr>
    <a:masterClrMapping/>
  </p:clrMapOvr>
  <p:transition spd="med">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ChangeArrowheads="1"/>
          </p:cNvSpPr>
          <p:nvPr/>
        </p:nvSpPr>
        <p:spPr bwMode="auto">
          <a:xfrm>
            <a:off x="1390650" y="1765300"/>
            <a:ext cx="2705100" cy="2070100"/>
          </a:xfrm>
          <a:prstGeom prst="rect">
            <a:avLst/>
          </a:prstGeom>
          <a:solidFill>
            <a:srgbClr val="FF3300">
              <a:alpha val="50195"/>
            </a:srgbClr>
          </a:solidFill>
          <a:ln w="9525">
            <a:noFill/>
            <a:miter lim="800000"/>
            <a:headEnd/>
            <a:tailEnd/>
          </a:ln>
        </p:spPr>
        <p:txBody>
          <a:bodyPr wrap="none" anchor="ctr"/>
          <a:lstStyle/>
          <a:p>
            <a:endParaRPr lang="en-IN"/>
          </a:p>
        </p:txBody>
      </p:sp>
      <p:sp>
        <p:nvSpPr>
          <p:cNvPr id="24584" name="Slide Number Placeholder 1"/>
          <p:cNvSpPr>
            <a:spLocks noGrp="1"/>
          </p:cNvSpPr>
          <p:nvPr>
            <p:ph type="sldNum" sz="quarter" idx="11"/>
          </p:nvPr>
        </p:nvSpPr>
        <p:spPr>
          <a:noFill/>
          <a:ln>
            <a:miter lim="800000"/>
            <a:headEnd/>
            <a:tailEnd/>
          </a:ln>
        </p:spPr>
        <p:txBody>
          <a:bodyPr/>
          <a:lstStyle/>
          <a:p>
            <a:fld id="{32D7D815-C02F-4089-B283-8A69DAF5E3EA}" type="slidenum">
              <a:rPr lang="zh-CN" altLang="en-GB" smtClean="0">
                <a:ea typeface="SimSun" pitchFamily="2" charset="-122"/>
              </a:rPr>
              <a:pPr/>
              <a:t>35</a:t>
            </a:fld>
            <a:endParaRPr lang="en-GB" altLang="zh-CN">
              <a:ea typeface="SimSun" pitchFamily="2" charset="-122"/>
            </a:endParaRPr>
          </a:p>
        </p:txBody>
      </p:sp>
      <p:sp>
        <p:nvSpPr>
          <p:cNvPr id="24581" name="Rectangle 3"/>
          <p:cNvSpPr>
            <a:spLocks noGrp="1" noChangeArrowheads="1"/>
          </p:cNvSpPr>
          <p:nvPr>
            <p:ph type="ctrTitle" idx="4294967295"/>
          </p:nvPr>
        </p:nvSpPr>
        <p:spPr>
          <a:xfrm>
            <a:off x="0" y="457200"/>
            <a:ext cx="7772400" cy="609600"/>
          </a:xfrm>
          <a:noFill/>
        </p:spPr>
        <p:txBody>
          <a:bodyPr/>
          <a:lstStyle/>
          <a:p>
            <a:r>
              <a:rPr lang="en-GB" altLang="zh-CN" sz="2800" dirty="0">
                <a:ea typeface="SimSun" pitchFamily="2" charset="-122"/>
              </a:rPr>
              <a:t>Al's Baker Shop - 3NF Step2</a:t>
            </a:r>
            <a:endParaRPr lang="en-GB" altLang="zh-CN" dirty="0">
              <a:ea typeface="SimSun" pitchFamily="2" charset="-122"/>
            </a:endParaRPr>
          </a:p>
        </p:txBody>
      </p:sp>
      <p:sp>
        <p:nvSpPr>
          <p:cNvPr id="24582" name="Text Box 4"/>
          <p:cNvSpPr txBox="1">
            <a:spLocks noChangeArrowheads="1"/>
          </p:cNvSpPr>
          <p:nvPr/>
        </p:nvSpPr>
        <p:spPr bwMode="auto">
          <a:xfrm>
            <a:off x="0" y="1149350"/>
            <a:ext cx="9144000" cy="396875"/>
          </a:xfrm>
          <a:prstGeom prst="rect">
            <a:avLst/>
          </a:prstGeom>
          <a:noFill/>
          <a:ln w="9525">
            <a:noFill/>
            <a:miter lim="800000"/>
            <a:headEnd/>
            <a:tailEnd/>
          </a:ln>
        </p:spPr>
        <p:txBody>
          <a:bodyPr>
            <a:spAutoFit/>
          </a:bodyPr>
          <a:lstStyle/>
          <a:p>
            <a:pPr algn="ctr"/>
            <a:r>
              <a:rPr lang="en-GB" altLang="zh-CN">
                <a:solidFill>
                  <a:schemeClr val="tx2"/>
                </a:solidFill>
                <a:ea typeface="SimSun" pitchFamily="2" charset="-122"/>
              </a:rPr>
              <a:t>Remove transitive dependencies to a new entity</a:t>
            </a:r>
            <a:endParaRPr lang="en-GB" altLang="zh-CN">
              <a:ea typeface="SimSun" pitchFamily="2" charset="-122"/>
            </a:endParaRPr>
          </a:p>
        </p:txBody>
      </p:sp>
      <p:graphicFrame>
        <p:nvGraphicFramePr>
          <p:cNvPr id="24578" name="Object 5"/>
          <p:cNvGraphicFramePr>
            <a:graphicFrameLocks noChangeAspect="1"/>
          </p:cNvGraphicFramePr>
          <p:nvPr/>
        </p:nvGraphicFramePr>
        <p:xfrm>
          <a:off x="776288" y="1757363"/>
          <a:ext cx="4537075" cy="2125662"/>
        </p:xfrm>
        <a:graphic>
          <a:graphicData uri="http://schemas.openxmlformats.org/presentationml/2006/ole">
            <mc:AlternateContent xmlns:mc="http://schemas.openxmlformats.org/markup-compatibility/2006">
              <mc:Choice xmlns:v="urn:schemas-microsoft-com:vml" Requires="v">
                <p:oleObj name="Document" r:id="rId3" imgW="5650992" imgH="2292096" progId="Word.Document.8">
                  <p:embed/>
                </p:oleObj>
              </mc:Choice>
              <mc:Fallback>
                <p:oleObj name="Document" r:id="rId3" imgW="5650992" imgH="2292096" progId="Word.Document.8">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r="19742" b="7207"/>
                      <a:stretch>
                        <a:fillRect/>
                      </a:stretch>
                    </p:blipFill>
                    <p:spPr bwMode="auto">
                      <a:xfrm>
                        <a:off x="776288" y="1757363"/>
                        <a:ext cx="4537075" cy="212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6"/>
          <p:cNvGrpSpPr>
            <a:grpSpLocks/>
          </p:cNvGrpSpPr>
          <p:nvPr/>
        </p:nvGrpSpPr>
        <p:grpSpPr bwMode="auto">
          <a:xfrm>
            <a:off x="3038475" y="3694113"/>
            <a:ext cx="5638800" cy="2127250"/>
            <a:chOff x="1914" y="2327"/>
            <a:chExt cx="3552" cy="1340"/>
          </a:xfrm>
        </p:grpSpPr>
        <p:graphicFrame>
          <p:nvGraphicFramePr>
            <p:cNvPr id="24579" name="Object 7"/>
            <p:cNvGraphicFramePr>
              <a:graphicFrameLocks noChangeAspect="1"/>
            </p:cNvGraphicFramePr>
            <p:nvPr/>
          </p:nvGraphicFramePr>
          <p:xfrm>
            <a:off x="3716" y="2327"/>
            <a:ext cx="1750" cy="1340"/>
          </p:xfrm>
          <a:graphic>
            <a:graphicData uri="http://schemas.openxmlformats.org/presentationml/2006/ole">
              <mc:AlternateContent xmlns:mc="http://schemas.openxmlformats.org/markup-compatibility/2006">
                <mc:Choice xmlns:v="urn:schemas-microsoft-com:vml" Requires="v">
                  <p:oleObj name="Document" r:id="rId5" imgW="5650992" imgH="2292096" progId="Word.Document.8">
                    <p:embed/>
                  </p:oleObj>
                </mc:Choice>
                <mc:Fallback>
                  <p:oleObj name="Document" r:id="rId5" imgW="5650992" imgH="2292096" progId="Word.Document.8">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r="50856" b="7138"/>
                        <a:stretch>
                          <a:fillRect/>
                        </a:stretch>
                      </p:blipFill>
                      <p:spPr bwMode="auto">
                        <a:xfrm>
                          <a:off x="3716" y="2327"/>
                          <a:ext cx="1750" cy="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5" name="Line 8"/>
            <p:cNvSpPr>
              <a:spLocks noChangeShapeType="1"/>
            </p:cNvSpPr>
            <p:nvPr/>
          </p:nvSpPr>
          <p:spPr bwMode="auto">
            <a:xfrm>
              <a:off x="1914" y="2410"/>
              <a:ext cx="1820" cy="488"/>
            </a:xfrm>
            <a:prstGeom prst="line">
              <a:avLst/>
            </a:prstGeom>
            <a:noFill/>
            <a:ln w="28575">
              <a:solidFill>
                <a:schemeClr val="tx1"/>
              </a:solidFill>
              <a:round/>
              <a:headEnd/>
              <a:tailEnd type="triangle" w="lg" len="med"/>
            </a:ln>
          </p:spPr>
          <p:txBody>
            <a:bodyPr wrap="none" anchor="ctr"/>
            <a:lstStyle/>
            <a:p>
              <a:endParaRPr lang="en-IN"/>
            </a:p>
          </p:txBody>
        </p:sp>
      </p:grpSp>
    </p:spTree>
  </p:cSld>
  <p:clrMapOvr>
    <a:masterClrMapping/>
  </p:clrMapOvr>
  <p:transition spd="med">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8" name="Slide Number Placeholder 1"/>
          <p:cNvSpPr>
            <a:spLocks noGrp="1"/>
          </p:cNvSpPr>
          <p:nvPr>
            <p:ph type="sldNum" sz="quarter" idx="11"/>
          </p:nvPr>
        </p:nvSpPr>
        <p:spPr>
          <a:noFill/>
          <a:ln>
            <a:miter lim="800000"/>
            <a:headEnd/>
            <a:tailEnd/>
          </a:ln>
        </p:spPr>
        <p:txBody>
          <a:bodyPr/>
          <a:lstStyle/>
          <a:p>
            <a:fld id="{22FC7C31-9B31-465B-BF0A-0EAF7E46C179}" type="slidenum">
              <a:rPr lang="zh-CN" altLang="en-GB" smtClean="0">
                <a:ea typeface="SimSun" pitchFamily="2" charset="-122"/>
              </a:rPr>
              <a:pPr/>
              <a:t>36</a:t>
            </a:fld>
            <a:endParaRPr lang="en-GB" altLang="zh-CN">
              <a:ea typeface="SimSun" pitchFamily="2" charset="-122"/>
            </a:endParaRPr>
          </a:p>
        </p:txBody>
      </p:sp>
      <p:sp>
        <p:nvSpPr>
          <p:cNvPr id="25604" name="Rectangle 2"/>
          <p:cNvSpPr>
            <a:spLocks noGrp="1" noChangeArrowheads="1"/>
          </p:cNvSpPr>
          <p:nvPr>
            <p:ph type="ctrTitle" idx="4294967295"/>
          </p:nvPr>
        </p:nvSpPr>
        <p:spPr>
          <a:xfrm>
            <a:off x="0" y="381000"/>
            <a:ext cx="7772400" cy="609600"/>
          </a:xfrm>
          <a:noFill/>
        </p:spPr>
        <p:txBody>
          <a:bodyPr/>
          <a:lstStyle/>
          <a:p>
            <a:r>
              <a:rPr lang="en-GB" altLang="zh-CN" sz="2800" dirty="0">
                <a:ea typeface="SimSun" pitchFamily="2" charset="-122"/>
              </a:rPr>
              <a:t>Al's Baker Shop - 3NF Step2</a:t>
            </a:r>
            <a:endParaRPr lang="en-GB" altLang="zh-CN" dirty="0">
              <a:ea typeface="SimSun" pitchFamily="2" charset="-122"/>
            </a:endParaRPr>
          </a:p>
        </p:txBody>
      </p:sp>
      <p:graphicFrame>
        <p:nvGraphicFramePr>
          <p:cNvPr id="25602" name="Object 3"/>
          <p:cNvGraphicFramePr>
            <a:graphicFrameLocks noChangeAspect="1"/>
          </p:cNvGraphicFramePr>
          <p:nvPr/>
        </p:nvGraphicFramePr>
        <p:xfrm>
          <a:off x="4814888" y="2940050"/>
          <a:ext cx="2778125" cy="2127250"/>
        </p:xfrm>
        <a:graphic>
          <a:graphicData uri="http://schemas.openxmlformats.org/presentationml/2006/ole">
            <mc:AlternateContent xmlns:mc="http://schemas.openxmlformats.org/markup-compatibility/2006">
              <mc:Choice xmlns:v="urn:schemas-microsoft-com:vml" Requires="v">
                <p:oleObj name="Document" r:id="rId3" imgW="5650992" imgH="2292096" progId="Word.Document.8">
                  <p:embed/>
                </p:oleObj>
              </mc:Choice>
              <mc:Fallback>
                <p:oleObj name="Document" r:id="rId3" imgW="5650992" imgH="2292096" progId="Word.Document.8">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r="50856" b="7138"/>
                      <a:stretch>
                        <a:fillRect/>
                      </a:stretch>
                    </p:blipFill>
                    <p:spPr bwMode="auto">
                      <a:xfrm>
                        <a:off x="4814888" y="2940050"/>
                        <a:ext cx="2778125" cy="212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44" name="Text Box 4"/>
          <p:cNvSpPr txBox="1">
            <a:spLocks noChangeArrowheads="1"/>
          </p:cNvSpPr>
          <p:nvPr/>
        </p:nvSpPr>
        <p:spPr bwMode="auto">
          <a:xfrm>
            <a:off x="1004888" y="2543175"/>
            <a:ext cx="2246312" cy="396875"/>
          </a:xfrm>
          <a:prstGeom prst="rect">
            <a:avLst/>
          </a:prstGeom>
          <a:noFill/>
          <a:ln w="9525">
            <a:noFill/>
            <a:miter lim="800000"/>
            <a:headEnd/>
            <a:tailEnd/>
          </a:ln>
        </p:spPr>
        <p:txBody>
          <a:bodyPr>
            <a:spAutoFit/>
          </a:bodyPr>
          <a:lstStyle/>
          <a:p>
            <a:pPr algn="ctr"/>
            <a:r>
              <a:rPr lang="en-GB" altLang="zh-CN">
                <a:ea typeface="SimSun" pitchFamily="2" charset="-122"/>
              </a:rPr>
              <a:t>Orders</a:t>
            </a:r>
          </a:p>
        </p:txBody>
      </p:sp>
      <p:sp>
        <p:nvSpPr>
          <p:cNvPr id="112645" name="Text Box 5"/>
          <p:cNvSpPr txBox="1">
            <a:spLocks noChangeArrowheads="1"/>
          </p:cNvSpPr>
          <p:nvPr/>
        </p:nvSpPr>
        <p:spPr bwMode="auto">
          <a:xfrm>
            <a:off x="4814888" y="2543175"/>
            <a:ext cx="2703512" cy="396875"/>
          </a:xfrm>
          <a:prstGeom prst="rect">
            <a:avLst/>
          </a:prstGeom>
          <a:noFill/>
          <a:ln w="9525">
            <a:noFill/>
            <a:miter lim="800000"/>
            <a:headEnd/>
            <a:tailEnd/>
          </a:ln>
        </p:spPr>
        <p:txBody>
          <a:bodyPr>
            <a:spAutoFit/>
          </a:bodyPr>
          <a:lstStyle/>
          <a:p>
            <a:pPr algn="ctr"/>
            <a:r>
              <a:rPr lang="en-GB" altLang="zh-CN">
                <a:ea typeface="SimSun" pitchFamily="2" charset="-122"/>
              </a:rPr>
              <a:t>Customers</a:t>
            </a:r>
          </a:p>
        </p:txBody>
      </p:sp>
      <p:sp>
        <p:nvSpPr>
          <p:cNvPr id="25607" name="Text Box 6"/>
          <p:cNvSpPr txBox="1">
            <a:spLocks noChangeArrowheads="1"/>
          </p:cNvSpPr>
          <p:nvPr/>
        </p:nvSpPr>
        <p:spPr bwMode="auto">
          <a:xfrm>
            <a:off x="-101600" y="1730375"/>
            <a:ext cx="9144000" cy="396875"/>
          </a:xfrm>
          <a:prstGeom prst="rect">
            <a:avLst/>
          </a:prstGeom>
          <a:noFill/>
          <a:ln w="9525">
            <a:noFill/>
            <a:miter lim="800000"/>
            <a:headEnd/>
            <a:tailEnd/>
          </a:ln>
        </p:spPr>
        <p:txBody>
          <a:bodyPr>
            <a:spAutoFit/>
          </a:bodyPr>
          <a:lstStyle/>
          <a:p>
            <a:pPr algn="ctr"/>
            <a:r>
              <a:rPr lang="en-GB" altLang="zh-CN">
                <a:solidFill>
                  <a:schemeClr val="bg2"/>
                </a:solidFill>
                <a:ea typeface="SimSun" pitchFamily="2" charset="-122"/>
              </a:rPr>
              <a:t>Remove transitive dependencies to a new entity</a:t>
            </a:r>
            <a:endParaRPr lang="en-GB" altLang="zh-CN">
              <a:ea typeface="SimSun" pitchFamily="2" charset="-122"/>
            </a:endParaRPr>
          </a:p>
        </p:txBody>
      </p:sp>
      <p:graphicFrame>
        <p:nvGraphicFramePr>
          <p:cNvPr id="25603" name="Object 7"/>
          <p:cNvGraphicFramePr>
            <a:graphicFrameLocks noChangeAspect="1"/>
          </p:cNvGraphicFramePr>
          <p:nvPr/>
        </p:nvGraphicFramePr>
        <p:xfrm>
          <a:off x="995363" y="2946400"/>
          <a:ext cx="1855787" cy="1397000"/>
        </p:xfrm>
        <a:graphic>
          <a:graphicData uri="http://schemas.openxmlformats.org/presentationml/2006/ole">
            <mc:AlternateContent xmlns:mc="http://schemas.openxmlformats.org/markup-compatibility/2006">
              <mc:Choice xmlns:v="urn:schemas-microsoft-com:vml" Requires="v">
                <p:oleObj name="Document" r:id="rId5" imgW="5650992" imgH="1511808" progId="Word.Document.8">
                  <p:embed/>
                </p:oleObj>
              </mc:Choice>
              <mc:Fallback>
                <p:oleObj name="Document" r:id="rId5" imgW="5650992" imgH="1511808" progId="Word.Document.8">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r="67172" b="7564"/>
                      <a:stretch>
                        <a:fillRect/>
                      </a:stretch>
                    </p:blipFill>
                    <p:spPr bwMode="auto">
                      <a:xfrm>
                        <a:off x="995363" y="2946400"/>
                        <a:ext cx="1855787" cy="139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45"/>
                                        </p:tgtEl>
                                        <p:attrNameLst>
                                          <p:attrName>style.visibility</p:attrName>
                                        </p:attrNameLst>
                                      </p:cBhvr>
                                      <p:to>
                                        <p:strVal val="visible"/>
                                      </p:to>
                                    </p:set>
                                    <p:animEffect transition="in" filter="dissolve">
                                      <p:cBhvr>
                                        <p:cTn id="7" dur="500"/>
                                        <p:tgtEl>
                                          <p:spTgt spid="1126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2644"/>
                                        </p:tgtEl>
                                        <p:attrNameLst>
                                          <p:attrName>style.visibility</p:attrName>
                                        </p:attrNameLst>
                                      </p:cBhvr>
                                      <p:to>
                                        <p:strVal val="visible"/>
                                      </p:to>
                                    </p:set>
                                    <p:animEffect transition="in" filter="dissolve">
                                      <p:cBhvr>
                                        <p:cTn id="12" dur="500"/>
                                        <p:tgtEl>
                                          <p:spTgt spid="11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autoUpdateAnimBg="0"/>
      <p:bldP spid="112645"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4" name="Slide Number Placeholder 1"/>
          <p:cNvSpPr>
            <a:spLocks noGrp="1"/>
          </p:cNvSpPr>
          <p:nvPr>
            <p:ph type="sldNum" sz="quarter" idx="11"/>
          </p:nvPr>
        </p:nvSpPr>
        <p:spPr>
          <a:noFill/>
          <a:ln>
            <a:miter lim="800000"/>
            <a:headEnd/>
            <a:tailEnd/>
          </a:ln>
        </p:spPr>
        <p:txBody>
          <a:bodyPr/>
          <a:lstStyle/>
          <a:p>
            <a:fld id="{3EDC4BB2-EEA5-4FCB-83A4-E665E09258E5}" type="slidenum">
              <a:rPr lang="zh-CN" altLang="en-GB" smtClean="0">
                <a:ea typeface="SimSun" pitchFamily="2" charset="-122"/>
              </a:rPr>
              <a:pPr/>
              <a:t>37</a:t>
            </a:fld>
            <a:endParaRPr lang="en-GB" altLang="zh-CN">
              <a:ea typeface="SimSun" pitchFamily="2" charset="-122"/>
            </a:endParaRPr>
          </a:p>
        </p:txBody>
      </p:sp>
      <p:sp>
        <p:nvSpPr>
          <p:cNvPr id="26628" name="Rectangle 2"/>
          <p:cNvSpPr>
            <a:spLocks noGrp="1" noChangeArrowheads="1"/>
          </p:cNvSpPr>
          <p:nvPr>
            <p:ph type="ctrTitle" idx="4294967295"/>
          </p:nvPr>
        </p:nvSpPr>
        <p:spPr>
          <a:xfrm>
            <a:off x="0" y="304800"/>
            <a:ext cx="7772400" cy="609600"/>
          </a:xfrm>
          <a:noFill/>
        </p:spPr>
        <p:txBody>
          <a:bodyPr/>
          <a:lstStyle/>
          <a:p>
            <a:r>
              <a:rPr lang="en-GB" altLang="zh-CN" sz="2800" dirty="0">
                <a:ea typeface="SimSun" pitchFamily="2" charset="-122"/>
              </a:rPr>
              <a:t>Al's Baker Shop - 3NF Step2</a:t>
            </a:r>
            <a:endParaRPr lang="en-GB" altLang="zh-CN" dirty="0">
              <a:ea typeface="SimSun" pitchFamily="2" charset="-122"/>
            </a:endParaRPr>
          </a:p>
        </p:txBody>
      </p:sp>
      <p:graphicFrame>
        <p:nvGraphicFramePr>
          <p:cNvPr id="26626" name="Object 3"/>
          <p:cNvGraphicFramePr>
            <a:graphicFrameLocks noChangeAspect="1"/>
          </p:cNvGraphicFramePr>
          <p:nvPr/>
        </p:nvGraphicFramePr>
        <p:xfrm>
          <a:off x="4814888" y="2940050"/>
          <a:ext cx="2778125" cy="2127250"/>
        </p:xfrm>
        <a:graphic>
          <a:graphicData uri="http://schemas.openxmlformats.org/presentationml/2006/ole">
            <mc:AlternateContent xmlns:mc="http://schemas.openxmlformats.org/markup-compatibility/2006">
              <mc:Choice xmlns:v="urn:schemas-microsoft-com:vml" Requires="v">
                <p:oleObj name="Document" r:id="rId3" imgW="5650992" imgH="2292096" progId="Word.Document.8">
                  <p:embed/>
                </p:oleObj>
              </mc:Choice>
              <mc:Fallback>
                <p:oleObj name="Document" r:id="rId3" imgW="5650992" imgH="2292096" progId="Word.Document.8">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r="50856" b="7138"/>
                      <a:stretch>
                        <a:fillRect/>
                      </a:stretch>
                    </p:blipFill>
                    <p:spPr bwMode="auto">
                      <a:xfrm>
                        <a:off x="4814888" y="2940050"/>
                        <a:ext cx="2778125" cy="212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7" name="Object 4"/>
          <p:cNvGraphicFramePr>
            <a:graphicFrameLocks noChangeAspect="1"/>
          </p:cNvGraphicFramePr>
          <p:nvPr/>
        </p:nvGraphicFramePr>
        <p:xfrm>
          <a:off x="1004888" y="2944813"/>
          <a:ext cx="2368550" cy="1511300"/>
        </p:xfrm>
        <a:graphic>
          <a:graphicData uri="http://schemas.openxmlformats.org/presentationml/2006/ole">
            <mc:AlternateContent xmlns:mc="http://schemas.openxmlformats.org/markup-compatibility/2006">
              <mc:Choice xmlns:v="urn:schemas-microsoft-com:vml" Requires="v">
                <p:oleObj name="Document" r:id="rId5" imgW="5650992" imgH="1511808" progId="Word.Document.8">
                  <p:embed/>
                </p:oleObj>
              </mc:Choice>
              <mc:Fallback>
                <p:oleObj name="Document" r:id="rId5" imgW="5650992" imgH="1511808" progId="Word.Document.8">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r="58102"/>
                      <a:stretch>
                        <a:fillRect/>
                      </a:stretch>
                    </p:blipFill>
                    <p:spPr bwMode="auto">
                      <a:xfrm>
                        <a:off x="1004888" y="2944813"/>
                        <a:ext cx="2368550"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5"/>
          <p:cNvGrpSpPr>
            <a:grpSpLocks/>
          </p:cNvGrpSpPr>
          <p:nvPr/>
        </p:nvGrpSpPr>
        <p:grpSpPr bwMode="auto">
          <a:xfrm>
            <a:off x="1816100" y="4254500"/>
            <a:ext cx="3238500" cy="1130300"/>
            <a:chOff x="1144" y="2224"/>
            <a:chExt cx="2040" cy="712"/>
          </a:xfrm>
        </p:grpSpPr>
        <p:sp>
          <p:nvSpPr>
            <p:cNvPr id="26638" name="Line 6"/>
            <p:cNvSpPr>
              <a:spLocks noChangeShapeType="1"/>
            </p:cNvSpPr>
            <p:nvPr/>
          </p:nvSpPr>
          <p:spPr bwMode="auto">
            <a:xfrm>
              <a:off x="1144" y="2224"/>
              <a:ext cx="0" cy="712"/>
            </a:xfrm>
            <a:prstGeom prst="line">
              <a:avLst/>
            </a:prstGeom>
            <a:noFill/>
            <a:ln w="28575">
              <a:solidFill>
                <a:schemeClr val="tx1"/>
              </a:solidFill>
              <a:round/>
              <a:headEnd type="triangle" w="lg" len="med"/>
              <a:tailEnd/>
            </a:ln>
          </p:spPr>
          <p:txBody>
            <a:bodyPr wrap="none" anchor="ctr"/>
            <a:lstStyle/>
            <a:p>
              <a:endParaRPr lang="en-IN"/>
            </a:p>
          </p:txBody>
        </p:sp>
        <p:sp>
          <p:nvSpPr>
            <p:cNvPr id="26639" name="Line 7"/>
            <p:cNvSpPr>
              <a:spLocks noChangeShapeType="1"/>
            </p:cNvSpPr>
            <p:nvPr/>
          </p:nvSpPr>
          <p:spPr bwMode="auto">
            <a:xfrm>
              <a:off x="3184" y="2704"/>
              <a:ext cx="0" cy="232"/>
            </a:xfrm>
            <a:prstGeom prst="line">
              <a:avLst/>
            </a:prstGeom>
            <a:noFill/>
            <a:ln w="28575">
              <a:solidFill>
                <a:schemeClr val="tx1"/>
              </a:solidFill>
              <a:round/>
              <a:headEnd type="triangle" w="lg" len="med"/>
              <a:tailEnd/>
            </a:ln>
          </p:spPr>
          <p:txBody>
            <a:bodyPr wrap="none" anchor="ctr"/>
            <a:lstStyle/>
            <a:p>
              <a:endParaRPr lang="en-IN"/>
            </a:p>
          </p:txBody>
        </p:sp>
        <p:sp>
          <p:nvSpPr>
            <p:cNvPr id="26640" name="Line 8"/>
            <p:cNvSpPr>
              <a:spLocks noChangeShapeType="1"/>
            </p:cNvSpPr>
            <p:nvPr/>
          </p:nvSpPr>
          <p:spPr bwMode="auto">
            <a:xfrm>
              <a:off x="1144" y="2936"/>
              <a:ext cx="2040" cy="0"/>
            </a:xfrm>
            <a:prstGeom prst="line">
              <a:avLst/>
            </a:prstGeom>
            <a:noFill/>
            <a:ln w="28575">
              <a:solidFill>
                <a:schemeClr val="tx1"/>
              </a:solidFill>
              <a:round/>
              <a:headEnd/>
              <a:tailEnd/>
            </a:ln>
          </p:spPr>
          <p:txBody>
            <a:bodyPr wrap="none" anchor="ctr"/>
            <a:lstStyle/>
            <a:p>
              <a:endParaRPr lang="en-IN"/>
            </a:p>
          </p:txBody>
        </p:sp>
      </p:grpSp>
      <p:sp>
        <p:nvSpPr>
          <p:cNvPr id="26630" name="Text Box 9"/>
          <p:cNvSpPr txBox="1">
            <a:spLocks noChangeArrowheads="1"/>
          </p:cNvSpPr>
          <p:nvPr/>
        </p:nvSpPr>
        <p:spPr bwMode="auto">
          <a:xfrm>
            <a:off x="-101600" y="1776413"/>
            <a:ext cx="9144000" cy="396875"/>
          </a:xfrm>
          <a:prstGeom prst="rect">
            <a:avLst/>
          </a:prstGeom>
          <a:noFill/>
          <a:ln w="9525">
            <a:noFill/>
            <a:miter lim="800000"/>
            <a:headEnd/>
            <a:tailEnd/>
          </a:ln>
        </p:spPr>
        <p:txBody>
          <a:bodyPr>
            <a:spAutoFit/>
          </a:bodyPr>
          <a:lstStyle/>
          <a:p>
            <a:pPr algn="ctr"/>
            <a:r>
              <a:rPr lang="en-GB" altLang="zh-CN">
                <a:ea typeface="SimSun" pitchFamily="2" charset="-122"/>
              </a:rPr>
              <a:t>Create a relationship between the tables</a:t>
            </a:r>
          </a:p>
        </p:txBody>
      </p:sp>
      <p:sp>
        <p:nvSpPr>
          <p:cNvPr id="26631" name="Text Box 10"/>
          <p:cNvSpPr txBox="1">
            <a:spLocks noChangeArrowheads="1"/>
          </p:cNvSpPr>
          <p:nvPr/>
        </p:nvSpPr>
        <p:spPr bwMode="auto">
          <a:xfrm>
            <a:off x="1004888" y="2543175"/>
            <a:ext cx="2246312" cy="396875"/>
          </a:xfrm>
          <a:prstGeom prst="rect">
            <a:avLst/>
          </a:prstGeom>
          <a:noFill/>
          <a:ln w="9525">
            <a:noFill/>
            <a:miter lim="800000"/>
            <a:headEnd/>
            <a:tailEnd/>
          </a:ln>
        </p:spPr>
        <p:txBody>
          <a:bodyPr>
            <a:spAutoFit/>
          </a:bodyPr>
          <a:lstStyle/>
          <a:p>
            <a:pPr algn="ctr"/>
            <a:r>
              <a:rPr lang="en-GB" altLang="zh-CN">
                <a:ea typeface="SimSun" pitchFamily="2" charset="-122"/>
              </a:rPr>
              <a:t>Orders</a:t>
            </a:r>
          </a:p>
        </p:txBody>
      </p:sp>
      <p:sp>
        <p:nvSpPr>
          <p:cNvPr id="26632" name="Text Box 11"/>
          <p:cNvSpPr txBox="1">
            <a:spLocks noChangeArrowheads="1"/>
          </p:cNvSpPr>
          <p:nvPr/>
        </p:nvSpPr>
        <p:spPr bwMode="auto">
          <a:xfrm>
            <a:off x="4814888" y="2543175"/>
            <a:ext cx="2703512" cy="396875"/>
          </a:xfrm>
          <a:prstGeom prst="rect">
            <a:avLst/>
          </a:prstGeom>
          <a:noFill/>
          <a:ln w="9525">
            <a:noFill/>
            <a:miter lim="800000"/>
            <a:headEnd/>
            <a:tailEnd/>
          </a:ln>
        </p:spPr>
        <p:txBody>
          <a:bodyPr>
            <a:spAutoFit/>
          </a:bodyPr>
          <a:lstStyle/>
          <a:p>
            <a:pPr algn="ctr"/>
            <a:r>
              <a:rPr lang="en-GB" altLang="zh-CN">
                <a:ea typeface="SimSun" pitchFamily="2" charset="-122"/>
              </a:rPr>
              <a:t>Customers</a:t>
            </a:r>
          </a:p>
        </p:txBody>
      </p:sp>
      <p:grpSp>
        <p:nvGrpSpPr>
          <p:cNvPr id="3" name="Group 12"/>
          <p:cNvGrpSpPr>
            <a:grpSpLocks/>
          </p:cNvGrpSpPr>
          <p:nvPr/>
        </p:nvGrpSpPr>
        <p:grpSpPr bwMode="auto">
          <a:xfrm>
            <a:off x="0" y="2114550"/>
            <a:ext cx="9144000" cy="4019550"/>
            <a:chOff x="0" y="1332"/>
            <a:chExt cx="5760" cy="2532"/>
          </a:xfrm>
        </p:grpSpPr>
        <p:sp>
          <p:nvSpPr>
            <p:cNvPr id="26635" name="Rectangle 13"/>
            <p:cNvSpPr>
              <a:spLocks noChangeArrowheads="1"/>
            </p:cNvSpPr>
            <p:nvPr/>
          </p:nvSpPr>
          <p:spPr bwMode="auto">
            <a:xfrm>
              <a:off x="0" y="1332"/>
              <a:ext cx="5760" cy="250"/>
            </a:xfrm>
            <a:prstGeom prst="rect">
              <a:avLst/>
            </a:prstGeom>
            <a:noFill/>
            <a:ln w="9525">
              <a:noFill/>
              <a:miter lim="800000"/>
              <a:headEnd/>
              <a:tailEnd/>
            </a:ln>
          </p:spPr>
          <p:txBody>
            <a:bodyPr>
              <a:spAutoFit/>
            </a:bodyPr>
            <a:lstStyle/>
            <a:p>
              <a:pPr algn="ctr"/>
              <a:r>
                <a:rPr lang="en-GB" altLang="zh-CN">
                  <a:ea typeface="SimSun" pitchFamily="2" charset="-122"/>
                </a:rPr>
                <a:t>and assign Primary Keys</a:t>
              </a:r>
            </a:p>
          </p:txBody>
        </p:sp>
        <p:sp>
          <p:nvSpPr>
            <p:cNvPr id="26636" name="Rectangle 14"/>
            <p:cNvSpPr>
              <a:spLocks noChangeArrowheads="1"/>
            </p:cNvSpPr>
            <p:nvPr/>
          </p:nvSpPr>
          <p:spPr bwMode="auto">
            <a:xfrm>
              <a:off x="632" y="3460"/>
              <a:ext cx="1419" cy="404"/>
            </a:xfrm>
            <a:prstGeom prst="rect">
              <a:avLst/>
            </a:prstGeom>
            <a:noFill/>
            <a:ln w="9525">
              <a:noFill/>
              <a:miter lim="800000"/>
              <a:headEnd/>
              <a:tailEnd/>
            </a:ln>
          </p:spPr>
          <p:txBody>
            <a:bodyPr>
              <a:spAutoFit/>
            </a:bodyPr>
            <a:lstStyle/>
            <a:p>
              <a:pPr algn="ctr"/>
              <a:r>
                <a:rPr lang="en-GB" altLang="zh-CN" b="0">
                  <a:ea typeface="SimSun" pitchFamily="2" charset="-122"/>
                </a:rPr>
                <a:t>Primary Key:</a:t>
              </a:r>
            </a:p>
            <a:p>
              <a:pPr algn="ctr">
                <a:lnSpc>
                  <a:spcPct val="80000"/>
                </a:lnSpc>
              </a:pPr>
              <a:r>
                <a:rPr lang="en-GB" altLang="zh-CN">
                  <a:ea typeface="SimSun" pitchFamily="2" charset="-122"/>
                </a:rPr>
                <a:t>Order No.</a:t>
              </a:r>
            </a:p>
          </p:txBody>
        </p:sp>
        <p:sp>
          <p:nvSpPr>
            <p:cNvPr id="26637" name="Rectangle 15"/>
            <p:cNvSpPr>
              <a:spLocks noChangeArrowheads="1"/>
            </p:cNvSpPr>
            <p:nvPr/>
          </p:nvSpPr>
          <p:spPr bwMode="auto">
            <a:xfrm>
              <a:off x="3072" y="3460"/>
              <a:ext cx="1635" cy="404"/>
            </a:xfrm>
            <a:prstGeom prst="rect">
              <a:avLst/>
            </a:prstGeom>
            <a:noFill/>
            <a:ln w="9525">
              <a:noFill/>
              <a:miter lim="800000"/>
              <a:headEnd/>
              <a:tailEnd/>
            </a:ln>
          </p:spPr>
          <p:txBody>
            <a:bodyPr>
              <a:spAutoFit/>
            </a:bodyPr>
            <a:lstStyle/>
            <a:p>
              <a:pPr algn="ctr"/>
              <a:r>
                <a:rPr lang="en-GB" altLang="zh-CN" b="0">
                  <a:ea typeface="SimSun" pitchFamily="2" charset="-122"/>
                </a:rPr>
                <a:t>Primary Key:</a:t>
              </a:r>
            </a:p>
            <a:p>
              <a:pPr algn="ctr">
                <a:lnSpc>
                  <a:spcPct val="80000"/>
                </a:lnSpc>
              </a:pPr>
              <a:r>
                <a:rPr lang="en-GB" altLang="zh-CN">
                  <a:ea typeface="SimSun" pitchFamily="2" charset="-122"/>
                </a:rPr>
                <a:t>Acc.No.</a:t>
              </a:r>
            </a:p>
          </p:txBody>
        </p:sp>
      </p:gr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40" name="Slide Number Placeholder 1"/>
          <p:cNvSpPr>
            <a:spLocks noGrp="1"/>
          </p:cNvSpPr>
          <p:nvPr>
            <p:ph type="sldNum" sz="quarter" idx="11"/>
          </p:nvPr>
        </p:nvSpPr>
        <p:spPr>
          <a:noFill/>
          <a:ln>
            <a:miter lim="800000"/>
            <a:headEnd/>
            <a:tailEnd/>
          </a:ln>
        </p:spPr>
        <p:txBody>
          <a:bodyPr/>
          <a:lstStyle/>
          <a:p>
            <a:fld id="{DF16B219-992A-44AD-844B-FE4CD484A338}" type="slidenum">
              <a:rPr lang="zh-CN" altLang="en-GB" smtClean="0">
                <a:ea typeface="SimSun" pitchFamily="2" charset="-122"/>
              </a:rPr>
              <a:pPr/>
              <a:t>38</a:t>
            </a:fld>
            <a:endParaRPr lang="en-GB" altLang="zh-CN">
              <a:ea typeface="SimSun" pitchFamily="2" charset="-122"/>
            </a:endParaRPr>
          </a:p>
        </p:txBody>
      </p:sp>
      <p:sp>
        <p:nvSpPr>
          <p:cNvPr id="69634" name="Rectangle 2"/>
          <p:cNvSpPr>
            <a:spLocks noGrp="1" noChangeArrowheads="1"/>
          </p:cNvSpPr>
          <p:nvPr>
            <p:ph type="ctrTitle" idx="4294967295"/>
          </p:nvPr>
        </p:nvSpPr>
        <p:spPr>
          <a:xfrm>
            <a:off x="0" y="80962"/>
            <a:ext cx="7789862" cy="1366838"/>
          </a:xfrm>
        </p:spPr>
        <p:txBody>
          <a:bodyPr/>
          <a:lstStyle/>
          <a:p>
            <a:r>
              <a:rPr lang="en-GB" altLang="zh-CN" sz="3200" dirty="0">
                <a:ea typeface="SimSun" pitchFamily="2" charset="-122"/>
              </a:rPr>
              <a:t>Al's Baker Shop</a:t>
            </a:r>
            <a:br>
              <a:rPr lang="en-GB" altLang="zh-CN" sz="3200" dirty="0">
                <a:ea typeface="SimSun" pitchFamily="2" charset="-122"/>
              </a:rPr>
            </a:br>
            <a:r>
              <a:rPr lang="en-GB" altLang="zh-CN" sz="3200" dirty="0">
                <a:ea typeface="SimSun" pitchFamily="2" charset="-122"/>
              </a:rPr>
              <a:t>Third Normal Form</a:t>
            </a:r>
            <a:endParaRPr lang="en-GB" altLang="zh-CN" dirty="0">
              <a:ea typeface="SimSun" pitchFamily="2" charset="-122"/>
            </a:endParaRPr>
          </a:p>
        </p:txBody>
      </p:sp>
      <p:sp>
        <p:nvSpPr>
          <p:cNvPr id="116743" name="Rectangle 7"/>
          <p:cNvSpPr>
            <a:spLocks noChangeArrowheads="1"/>
          </p:cNvSpPr>
          <p:nvPr/>
        </p:nvSpPr>
        <p:spPr bwMode="auto">
          <a:xfrm>
            <a:off x="668338" y="5208588"/>
            <a:ext cx="7789862" cy="1366837"/>
          </a:xfrm>
          <a:prstGeom prst="rect">
            <a:avLst/>
          </a:prstGeom>
          <a:noFill/>
          <a:ln w="9525">
            <a:noFill/>
            <a:miter lim="800000"/>
            <a:headEnd/>
            <a:tailEnd/>
          </a:ln>
        </p:spPr>
        <p:txBody>
          <a:bodyPr anchor="ctr"/>
          <a:lstStyle/>
          <a:p>
            <a:pPr algn="ctr"/>
            <a:r>
              <a:rPr lang="en-GB" altLang="zh-CN" sz="4400">
                <a:ea typeface="SimSun" pitchFamily="2" charset="-122"/>
              </a:rPr>
              <a:t>Normalisation Complete</a:t>
            </a:r>
          </a:p>
        </p:txBody>
      </p:sp>
      <p:sp>
        <p:nvSpPr>
          <p:cNvPr id="69636" name="Text Box 12"/>
          <p:cNvSpPr txBox="1">
            <a:spLocks noChangeArrowheads="1"/>
          </p:cNvSpPr>
          <p:nvPr/>
        </p:nvSpPr>
        <p:spPr bwMode="auto">
          <a:xfrm>
            <a:off x="4751388" y="2190750"/>
            <a:ext cx="3517900" cy="1330325"/>
          </a:xfrm>
          <a:prstGeom prst="rect">
            <a:avLst/>
          </a:prstGeom>
          <a:noFill/>
          <a:ln w="19050">
            <a:solidFill>
              <a:schemeClr val="tx1"/>
            </a:solidFill>
            <a:miter lim="800000"/>
            <a:headEnd/>
            <a:tailEnd/>
          </a:ln>
        </p:spPr>
        <p:txBody>
          <a:bodyPr wrap="none">
            <a:spAutoFit/>
          </a:bodyPr>
          <a:lstStyle/>
          <a:p>
            <a:r>
              <a:rPr lang="en-GB" altLang="zh-CN">
                <a:ea typeface="SimSun" pitchFamily="2" charset="-122"/>
              </a:rPr>
              <a:t>Orders		(</a:t>
            </a:r>
            <a:r>
              <a:rPr lang="en-GB" altLang="zh-CN" u="sng">
                <a:ea typeface="SimSun" pitchFamily="2" charset="-122"/>
              </a:rPr>
              <a:t>Order No.</a:t>
            </a:r>
          </a:p>
          <a:p>
            <a:r>
              <a:rPr lang="en-GB" altLang="zh-CN">
                <a:ea typeface="SimSun" pitchFamily="2" charset="-122"/>
              </a:rPr>
              <a:t>		*Acc. No.</a:t>
            </a:r>
          </a:p>
          <a:p>
            <a:r>
              <a:rPr lang="en-GB" altLang="zh-CN">
                <a:ea typeface="SimSun" pitchFamily="2" charset="-122"/>
              </a:rPr>
              <a:t>		 Date</a:t>
            </a:r>
          </a:p>
          <a:p>
            <a:r>
              <a:rPr lang="en-GB" altLang="zh-CN">
                <a:ea typeface="SimSun" pitchFamily="2" charset="-122"/>
              </a:rPr>
              <a:t>		 Total Cost)</a:t>
            </a:r>
            <a:endParaRPr lang="en-GB" altLang="zh-CN" b="0">
              <a:ea typeface="SimSun" pitchFamily="2" charset="-122"/>
            </a:endParaRPr>
          </a:p>
        </p:txBody>
      </p:sp>
      <p:sp>
        <p:nvSpPr>
          <p:cNvPr id="69637" name="Text Box 13"/>
          <p:cNvSpPr txBox="1">
            <a:spLocks noChangeArrowheads="1"/>
          </p:cNvSpPr>
          <p:nvPr/>
        </p:nvSpPr>
        <p:spPr bwMode="auto">
          <a:xfrm>
            <a:off x="731838" y="3941763"/>
            <a:ext cx="3540125" cy="1025525"/>
          </a:xfrm>
          <a:prstGeom prst="rect">
            <a:avLst/>
          </a:prstGeom>
          <a:noFill/>
          <a:ln w="19050">
            <a:solidFill>
              <a:schemeClr val="tx1"/>
            </a:solidFill>
            <a:miter lim="800000"/>
            <a:headEnd/>
            <a:tailEnd/>
          </a:ln>
        </p:spPr>
        <p:txBody>
          <a:bodyPr wrap="none">
            <a:spAutoFit/>
          </a:bodyPr>
          <a:lstStyle/>
          <a:p>
            <a:r>
              <a:rPr lang="en-GB" altLang="zh-CN">
                <a:ea typeface="SimSun" pitchFamily="2" charset="-122"/>
              </a:rPr>
              <a:t>Price List	(</a:t>
            </a:r>
            <a:r>
              <a:rPr lang="en-GB" altLang="zh-CN" u="sng">
                <a:ea typeface="SimSun" pitchFamily="2" charset="-122"/>
              </a:rPr>
              <a:t>Item</a:t>
            </a:r>
            <a:endParaRPr lang="en-GB" altLang="zh-CN">
              <a:ea typeface="SimSun" pitchFamily="2" charset="-122"/>
            </a:endParaRPr>
          </a:p>
          <a:p>
            <a:r>
              <a:rPr lang="en-GB" altLang="zh-CN">
                <a:ea typeface="SimSun" pitchFamily="2" charset="-122"/>
              </a:rPr>
              <a:t>		 Item Price)</a:t>
            </a:r>
          </a:p>
          <a:p>
            <a:r>
              <a:rPr lang="en-GB" altLang="zh-CN">
                <a:ea typeface="SimSun" pitchFamily="2" charset="-122"/>
              </a:rPr>
              <a:t>		</a:t>
            </a:r>
            <a:endParaRPr lang="en-GB" altLang="zh-CN" b="0">
              <a:ea typeface="SimSun" pitchFamily="2" charset="-122"/>
            </a:endParaRPr>
          </a:p>
        </p:txBody>
      </p:sp>
      <p:sp>
        <p:nvSpPr>
          <p:cNvPr id="69638" name="Text Box 14"/>
          <p:cNvSpPr txBox="1">
            <a:spLocks noChangeArrowheads="1"/>
          </p:cNvSpPr>
          <p:nvPr/>
        </p:nvSpPr>
        <p:spPr bwMode="auto">
          <a:xfrm>
            <a:off x="4737100" y="3638550"/>
            <a:ext cx="3557588" cy="1330325"/>
          </a:xfrm>
          <a:prstGeom prst="rect">
            <a:avLst/>
          </a:prstGeom>
          <a:noFill/>
          <a:ln w="19050">
            <a:solidFill>
              <a:schemeClr val="tx1"/>
            </a:solidFill>
            <a:miter lim="800000"/>
            <a:headEnd/>
            <a:tailEnd/>
          </a:ln>
        </p:spPr>
        <p:txBody>
          <a:bodyPr wrap="none">
            <a:spAutoFit/>
          </a:bodyPr>
          <a:lstStyle/>
          <a:p>
            <a:r>
              <a:rPr lang="en-GB" altLang="zh-CN">
                <a:ea typeface="SimSun" pitchFamily="2" charset="-122"/>
              </a:rPr>
              <a:t>Part Order	(*</a:t>
            </a:r>
            <a:r>
              <a:rPr lang="en-GB" altLang="zh-CN" u="sng">
                <a:ea typeface="SimSun" pitchFamily="2" charset="-122"/>
              </a:rPr>
              <a:t>Order No.</a:t>
            </a:r>
            <a:endParaRPr lang="en-GB" altLang="zh-CN">
              <a:ea typeface="SimSun" pitchFamily="2" charset="-122"/>
            </a:endParaRPr>
          </a:p>
          <a:p>
            <a:r>
              <a:rPr lang="en-GB" altLang="zh-CN">
                <a:ea typeface="SimSun" pitchFamily="2" charset="-122"/>
              </a:rPr>
              <a:t>		 *</a:t>
            </a:r>
            <a:r>
              <a:rPr lang="en-GB" altLang="zh-CN" u="sng">
                <a:ea typeface="SimSun" pitchFamily="2" charset="-122"/>
              </a:rPr>
              <a:t>Item</a:t>
            </a:r>
          </a:p>
          <a:p>
            <a:r>
              <a:rPr lang="en-GB" altLang="zh-CN">
                <a:ea typeface="SimSun" pitchFamily="2" charset="-122"/>
              </a:rPr>
              <a:t>		  Quantity)</a:t>
            </a:r>
          </a:p>
          <a:p>
            <a:r>
              <a:rPr lang="en-GB" altLang="zh-CN">
                <a:ea typeface="SimSun" pitchFamily="2" charset="-122"/>
              </a:rPr>
              <a:t>		</a:t>
            </a:r>
            <a:endParaRPr lang="en-GB" altLang="zh-CN" b="0">
              <a:ea typeface="SimSun" pitchFamily="2" charset="-122"/>
            </a:endParaRPr>
          </a:p>
        </p:txBody>
      </p:sp>
      <p:sp>
        <p:nvSpPr>
          <p:cNvPr id="69639" name="Text Box 15"/>
          <p:cNvSpPr txBox="1">
            <a:spLocks noChangeArrowheads="1"/>
          </p:cNvSpPr>
          <p:nvPr/>
        </p:nvSpPr>
        <p:spPr bwMode="auto">
          <a:xfrm>
            <a:off x="728663" y="2201863"/>
            <a:ext cx="3486150" cy="1025525"/>
          </a:xfrm>
          <a:prstGeom prst="rect">
            <a:avLst/>
          </a:prstGeom>
          <a:noFill/>
          <a:ln w="19050">
            <a:solidFill>
              <a:schemeClr val="tx1"/>
            </a:solidFill>
            <a:miter lim="800000"/>
            <a:headEnd/>
            <a:tailEnd/>
          </a:ln>
        </p:spPr>
        <p:txBody>
          <a:bodyPr wrap="none">
            <a:spAutoFit/>
          </a:bodyPr>
          <a:lstStyle/>
          <a:p>
            <a:r>
              <a:rPr lang="en-GB" altLang="zh-CN">
                <a:ea typeface="SimSun" pitchFamily="2" charset="-122"/>
              </a:rPr>
              <a:t>Customers	(</a:t>
            </a:r>
            <a:r>
              <a:rPr lang="en-GB" altLang="zh-CN" u="sng">
                <a:ea typeface="SimSun" pitchFamily="2" charset="-122"/>
              </a:rPr>
              <a:t>Acc. No.</a:t>
            </a:r>
            <a:endParaRPr lang="en-GB" altLang="zh-CN">
              <a:ea typeface="SimSun" pitchFamily="2" charset="-122"/>
            </a:endParaRPr>
          </a:p>
          <a:p>
            <a:r>
              <a:rPr lang="en-GB" altLang="zh-CN">
                <a:ea typeface="SimSun" pitchFamily="2" charset="-122"/>
              </a:rPr>
              <a:t>		 Customer  </a:t>
            </a:r>
          </a:p>
          <a:p>
            <a:r>
              <a:rPr lang="en-GB" altLang="zh-CN">
                <a:ea typeface="SimSun" pitchFamily="2" charset="-122"/>
              </a:rPr>
              <a:t>		 Address)</a:t>
            </a:r>
            <a:endParaRPr lang="en-GB" altLang="zh-CN" b="0">
              <a:ea typeface="SimSun" pitchFamily="2" charset="-122"/>
            </a:endParaRP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iterate type="lt">
                                    <p:tmPct val="100000"/>
                                  </p:iterate>
                                  <p:childTnLst>
                                    <p:set>
                                      <p:cBhvr>
                                        <p:cTn id="6" dur="1" fill="hold">
                                          <p:stCondLst>
                                            <p:cond delay="0"/>
                                          </p:stCondLst>
                                        </p:cTn>
                                        <p:tgtEl>
                                          <p:spTgt spid="116743">
                                            <p:txEl>
                                              <p:pRg st="0" end="0"/>
                                            </p:txEl>
                                          </p:spTgt>
                                        </p:tgtEl>
                                        <p:attrNameLst>
                                          <p:attrName>style.visibility</p:attrName>
                                        </p:attrNameLst>
                                      </p:cBhvr>
                                      <p:to>
                                        <p:strVal val="visible"/>
                                      </p:to>
                                    </p:set>
                                    <p:anim calcmode="lin" valueType="num">
                                      <p:cBhvr additive="base">
                                        <p:cTn id="7" dur="75" fill="hold"/>
                                        <p:tgtEl>
                                          <p:spTgt spid="116743">
                                            <p:txEl>
                                              <p:pRg st="0" end="0"/>
                                            </p:txEl>
                                          </p:spTgt>
                                        </p:tgtEl>
                                        <p:attrNameLst>
                                          <p:attrName>ppt_x</p:attrName>
                                        </p:attrNameLst>
                                      </p:cBhvr>
                                      <p:tavLst>
                                        <p:tav tm="0">
                                          <p:val>
                                            <p:strVal val="#ppt_x"/>
                                          </p:val>
                                        </p:tav>
                                        <p:tav tm="100000">
                                          <p:val>
                                            <p:strVal val="#ppt_x"/>
                                          </p:val>
                                        </p:tav>
                                      </p:tavLst>
                                    </p:anim>
                                    <p:anim calcmode="lin" valueType="num">
                                      <p:cBhvr additive="base">
                                        <p:cTn id="8" dur="75" fill="hold"/>
                                        <p:tgtEl>
                                          <p:spTgt spid="11674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3"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304800" y="685800"/>
            <a:ext cx="3530600" cy="784830"/>
          </a:xfrm>
          <a:prstGeom prst="rect">
            <a:avLst/>
          </a:prstGeom>
          <a:noFill/>
          <a:ln w="9525">
            <a:noFill/>
            <a:miter lim="800000"/>
            <a:headEnd/>
            <a:tailEnd/>
          </a:ln>
        </p:spPr>
        <p:txBody>
          <a:bodyPr wrap="square">
            <a:spAutoFit/>
          </a:bodyPr>
          <a:lstStyle/>
          <a:p>
            <a:pPr>
              <a:spcBef>
                <a:spcPct val="50000"/>
              </a:spcBef>
            </a:pPr>
            <a:endParaRPr lang="en-GB" altLang="zh-CN" sz="1800" u="sng" dirty="0">
              <a:ea typeface="SimSun" pitchFamily="2" charset="-122"/>
            </a:endParaRPr>
          </a:p>
          <a:p>
            <a:pPr>
              <a:spcBef>
                <a:spcPct val="50000"/>
              </a:spcBef>
            </a:pPr>
            <a:r>
              <a:rPr lang="en-GB" altLang="zh-CN" sz="1800" u="sng" dirty="0">
                <a:ea typeface="SimSun" pitchFamily="2" charset="-122"/>
              </a:rPr>
              <a:t>Normalisation</a:t>
            </a:r>
            <a:r>
              <a:rPr lang="en-GB" altLang="zh-CN" sz="1800" dirty="0">
                <a:ea typeface="SimSun" pitchFamily="2" charset="-122"/>
              </a:rPr>
              <a:t> -</a:t>
            </a:r>
          </a:p>
        </p:txBody>
      </p:sp>
      <p:sp>
        <p:nvSpPr>
          <p:cNvPr id="227331" name="Text Box 3"/>
          <p:cNvSpPr txBox="1">
            <a:spLocks noChangeArrowheads="1"/>
          </p:cNvSpPr>
          <p:nvPr/>
        </p:nvSpPr>
        <p:spPr bwMode="auto">
          <a:xfrm>
            <a:off x="1290638" y="1393825"/>
            <a:ext cx="6810375" cy="1158875"/>
          </a:xfrm>
          <a:prstGeom prst="rect">
            <a:avLst/>
          </a:prstGeom>
          <a:noFill/>
          <a:ln w="9525">
            <a:noFill/>
            <a:miter lim="800000"/>
            <a:headEnd/>
            <a:tailEnd/>
          </a:ln>
        </p:spPr>
        <p:txBody>
          <a:bodyPr>
            <a:spAutoFit/>
          </a:bodyPr>
          <a:lstStyle/>
          <a:p>
            <a:pPr>
              <a:spcBef>
                <a:spcPct val="50000"/>
              </a:spcBef>
              <a:buSzPct val="115000"/>
              <a:buFont typeface="Symbol" pitchFamily="18" charset="2"/>
              <a:buNone/>
            </a:pPr>
            <a:r>
              <a:rPr lang="en-GB" altLang="zh-CN" dirty="0">
                <a:solidFill>
                  <a:srgbClr val="FF3300"/>
                </a:solidFill>
                <a:ea typeface="SimSun" pitchFamily="2" charset="-122"/>
              </a:rPr>
              <a:t>1.</a:t>
            </a:r>
            <a:r>
              <a:rPr lang="en-GB" altLang="zh-CN" dirty="0">
                <a:ea typeface="SimSun" pitchFamily="2" charset="-122"/>
              </a:rPr>
              <a:t> Remove repeating groups to create a new entity</a:t>
            </a:r>
          </a:p>
          <a:p>
            <a:pPr>
              <a:spcBef>
                <a:spcPct val="50000"/>
              </a:spcBef>
              <a:buSzPct val="115000"/>
              <a:buFont typeface="Symbol" pitchFamily="18" charset="2"/>
              <a:buNone/>
            </a:pPr>
            <a:r>
              <a:rPr lang="en-GB" altLang="zh-CN" dirty="0">
                <a:solidFill>
                  <a:srgbClr val="FF3300"/>
                </a:solidFill>
                <a:ea typeface="SimSun" pitchFamily="2" charset="-122"/>
              </a:rPr>
              <a:t>2.</a:t>
            </a:r>
            <a:r>
              <a:rPr lang="en-GB" altLang="zh-CN" dirty="0">
                <a:ea typeface="SimSun" pitchFamily="2" charset="-122"/>
              </a:rPr>
              <a:t> Create a relationship using one of the attributes that are left [Usually the primary key]</a:t>
            </a:r>
          </a:p>
        </p:txBody>
      </p:sp>
      <p:grpSp>
        <p:nvGrpSpPr>
          <p:cNvPr id="2" name="Group 15"/>
          <p:cNvGrpSpPr>
            <a:grpSpLocks/>
          </p:cNvGrpSpPr>
          <p:nvPr/>
        </p:nvGrpSpPr>
        <p:grpSpPr bwMode="auto">
          <a:xfrm>
            <a:off x="266700" y="1398588"/>
            <a:ext cx="1062038" cy="1162050"/>
            <a:chOff x="96" y="881"/>
            <a:chExt cx="669" cy="732"/>
          </a:xfrm>
        </p:grpSpPr>
        <p:sp>
          <p:nvSpPr>
            <p:cNvPr id="70671" name="AutoShape 5"/>
            <p:cNvSpPr>
              <a:spLocks/>
            </p:cNvSpPr>
            <p:nvPr/>
          </p:nvSpPr>
          <p:spPr bwMode="auto">
            <a:xfrm>
              <a:off x="546" y="881"/>
              <a:ext cx="219" cy="732"/>
            </a:xfrm>
            <a:prstGeom prst="leftBrace">
              <a:avLst>
                <a:gd name="adj1" fmla="val 27854"/>
                <a:gd name="adj2" fmla="val 51093"/>
              </a:avLst>
            </a:prstGeom>
            <a:noFill/>
            <a:ln w="25400">
              <a:solidFill>
                <a:schemeClr val="tx1"/>
              </a:solidFill>
              <a:round/>
              <a:headEnd/>
              <a:tailEnd/>
            </a:ln>
          </p:spPr>
          <p:txBody>
            <a:bodyPr wrap="none" anchor="ctr"/>
            <a:lstStyle/>
            <a:p>
              <a:endParaRPr lang="en-IN"/>
            </a:p>
          </p:txBody>
        </p:sp>
        <p:sp>
          <p:nvSpPr>
            <p:cNvPr id="70672" name="WordArt 7"/>
            <p:cNvSpPr>
              <a:spLocks noChangeArrowheads="1" noChangeShapeType="1" noTextEdit="1"/>
            </p:cNvSpPr>
            <p:nvPr/>
          </p:nvSpPr>
          <p:spPr bwMode="auto">
            <a:xfrm rot="5400000">
              <a:off x="-18" y="1070"/>
              <a:ext cx="588" cy="360"/>
            </a:xfrm>
            <a:prstGeom prst="rect">
              <a:avLst/>
            </a:prstGeom>
          </p:spPr>
          <p:txBody>
            <a:bodyPr vert="wordArtVert" wrap="none" fromWordArt="1">
              <a:prstTxWarp prst="textPlain">
                <a:avLst>
                  <a:gd name="adj" fmla="val 50000"/>
                </a:avLst>
              </a:prstTxWarp>
            </a:bodyPr>
            <a:lstStyle/>
            <a:p>
              <a:pPr algn="ctr" fontAlgn="auto"/>
              <a:r>
                <a:rPr lang="en-IN" sz="3600" kern="10">
                  <a:ln w="9525">
                    <a:solidFill>
                      <a:srgbClr val="000000"/>
                    </a:solidFill>
                    <a:round/>
                    <a:headEnd/>
                    <a:tailEnd/>
                  </a:ln>
                  <a:gradFill rotWithShape="1">
                    <a:gsLst>
                      <a:gs pos="0">
                        <a:srgbClr val="000000"/>
                      </a:gs>
                      <a:gs pos="100000">
                        <a:srgbClr val="FF3300"/>
                      </a:gs>
                    </a:gsLst>
                    <a:lin ang="18900000" scaled="1"/>
                  </a:gradFill>
                  <a:latin typeface="Impact"/>
                </a:rPr>
                <a:t>1NF</a:t>
              </a:r>
            </a:p>
          </p:txBody>
        </p:sp>
      </p:grpSp>
      <p:grpSp>
        <p:nvGrpSpPr>
          <p:cNvPr id="3" name="Group 16"/>
          <p:cNvGrpSpPr>
            <a:grpSpLocks/>
          </p:cNvGrpSpPr>
          <p:nvPr/>
        </p:nvGrpSpPr>
        <p:grpSpPr bwMode="auto">
          <a:xfrm>
            <a:off x="266700" y="2635250"/>
            <a:ext cx="1062038" cy="1706563"/>
            <a:chOff x="96" y="1660"/>
            <a:chExt cx="669" cy="1075"/>
          </a:xfrm>
        </p:grpSpPr>
        <p:sp>
          <p:nvSpPr>
            <p:cNvPr id="70669" name="AutoShape 10"/>
            <p:cNvSpPr>
              <a:spLocks/>
            </p:cNvSpPr>
            <p:nvPr/>
          </p:nvSpPr>
          <p:spPr bwMode="auto">
            <a:xfrm>
              <a:off x="546" y="1660"/>
              <a:ext cx="219" cy="1075"/>
            </a:xfrm>
            <a:prstGeom prst="leftBrace">
              <a:avLst>
                <a:gd name="adj1" fmla="val 40906"/>
                <a:gd name="adj2" fmla="val 51093"/>
              </a:avLst>
            </a:prstGeom>
            <a:noFill/>
            <a:ln w="25400">
              <a:solidFill>
                <a:schemeClr val="tx1"/>
              </a:solidFill>
              <a:round/>
              <a:headEnd/>
              <a:tailEnd/>
            </a:ln>
          </p:spPr>
          <p:txBody>
            <a:bodyPr wrap="none" anchor="ctr"/>
            <a:lstStyle/>
            <a:p>
              <a:endParaRPr lang="en-IN"/>
            </a:p>
          </p:txBody>
        </p:sp>
        <p:sp>
          <p:nvSpPr>
            <p:cNvPr id="70670" name="WordArt 11"/>
            <p:cNvSpPr>
              <a:spLocks noChangeArrowheads="1" noChangeShapeType="1" noTextEdit="1"/>
            </p:cNvSpPr>
            <p:nvPr/>
          </p:nvSpPr>
          <p:spPr bwMode="auto">
            <a:xfrm rot="5400000">
              <a:off x="-84" y="2022"/>
              <a:ext cx="720" cy="360"/>
            </a:xfrm>
            <a:prstGeom prst="rect">
              <a:avLst/>
            </a:prstGeom>
          </p:spPr>
          <p:txBody>
            <a:bodyPr vert="wordArtVert" wrap="none" fromWordArt="1">
              <a:prstTxWarp prst="textPlain">
                <a:avLst>
                  <a:gd name="adj" fmla="val 50000"/>
                </a:avLst>
              </a:prstTxWarp>
            </a:bodyPr>
            <a:lstStyle/>
            <a:p>
              <a:pPr algn="ctr" fontAlgn="auto"/>
              <a:r>
                <a:rPr lang="en-IN" sz="3600" kern="10">
                  <a:ln w="9525">
                    <a:solidFill>
                      <a:srgbClr val="000000"/>
                    </a:solidFill>
                    <a:round/>
                    <a:headEnd/>
                    <a:tailEnd/>
                  </a:ln>
                  <a:gradFill rotWithShape="1">
                    <a:gsLst>
                      <a:gs pos="0">
                        <a:srgbClr val="FF3300"/>
                      </a:gs>
                      <a:gs pos="100000">
                        <a:srgbClr val="000000"/>
                      </a:gs>
                    </a:gsLst>
                    <a:lin ang="13500000" scaled="1"/>
                  </a:gradFill>
                  <a:latin typeface="Impact"/>
                </a:rPr>
                <a:t>2NF</a:t>
              </a:r>
            </a:p>
          </p:txBody>
        </p:sp>
      </p:grpSp>
      <p:grpSp>
        <p:nvGrpSpPr>
          <p:cNvPr id="4" name="Group 17"/>
          <p:cNvGrpSpPr>
            <a:grpSpLocks/>
          </p:cNvGrpSpPr>
          <p:nvPr/>
        </p:nvGrpSpPr>
        <p:grpSpPr bwMode="auto">
          <a:xfrm>
            <a:off x="266700" y="4441825"/>
            <a:ext cx="1062038" cy="1704975"/>
            <a:chOff x="96" y="2798"/>
            <a:chExt cx="669" cy="1074"/>
          </a:xfrm>
        </p:grpSpPr>
        <p:sp>
          <p:nvSpPr>
            <p:cNvPr id="70667" name="AutoShape 12"/>
            <p:cNvSpPr>
              <a:spLocks/>
            </p:cNvSpPr>
            <p:nvPr/>
          </p:nvSpPr>
          <p:spPr bwMode="auto">
            <a:xfrm>
              <a:off x="546" y="2798"/>
              <a:ext cx="219" cy="1074"/>
            </a:xfrm>
            <a:prstGeom prst="leftBrace">
              <a:avLst>
                <a:gd name="adj1" fmla="val 40868"/>
                <a:gd name="adj2" fmla="val 51093"/>
              </a:avLst>
            </a:prstGeom>
            <a:noFill/>
            <a:ln w="25400">
              <a:solidFill>
                <a:schemeClr val="tx1"/>
              </a:solidFill>
              <a:round/>
              <a:headEnd/>
              <a:tailEnd/>
            </a:ln>
          </p:spPr>
          <p:txBody>
            <a:bodyPr wrap="none" anchor="ctr"/>
            <a:lstStyle/>
            <a:p>
              <a:endParaRPr lang="en-IN"/>
            </a:p>
          </p:txBody>
        </p:sp>
        <p:sp>
          <p:nvSpPr>
            <p:cNvPr id="70668" name="WordArt 13"/>
            <p:cNvSpPr>
              <a:spLocks noChangeArrowheads="1" noChangeShapeType="1" noTextEdit="1"/>
            </p:cNvSpPr>
            <p:nvPr/>
          </p:nvSpPr>
          <p:spPr bwMode="auto">
            <a:xfrm rot="5400000">
              <a:off x="-84" y="3167"/>
              <a:ext cx="720" cy="360"/>
            </a:xfrm>
            <a:prstGeom prst="rect">
              <a:avLst/>
            </a:prstGeom>
          </p:spPr>
          <p:txBody>
            <a:bodyPr vert="wordArtVert" wrap="none" fromWordArt="1">
              <a:prstTxWarp prst="textPlain">
                <a:avLst>
                  <a:gd name="adj" fmla="val 50000"/>
                </a:avLst>
              </a:prstTxWarp>
            </a:bodyPr>
            <a:lstStyle/>
            <a:p>
              <a:pPr algn="ctr" fontAlgn="auto"/>
              <a:r>
                <a:rPr lang="en-IN" sz="3600" kern="10">
                  <a:ln w="9525">
                    <a:solidFill>
                      <a:srgbClr val="000000"/>
                    </a:solidFill>
                    <a:round/>
                    <a:headEnd/>
                    <a:tailEnd/>
                  </a:ln>
                  <a:gradFill rotWithShape="1">
                    <a:gsLst>
                      <a:gs pos="0">
                        <a:srgbClr val="000000"/>
                      </a:gs>
                      <a:gs pos="100000">
                        <a:srgbClr val="FF3300"/>
                      </a:gs>
                    </a:gsLst>
                    <a:path path="rect">
                      <a:fillToRect r="100000" b="100000"/>
                    </a:path>
                  </a:gradFill>
                  <a:latin typeface="Impact"/>
                </a:rPr>
                <a:t>3NF</a:t>
              </a:r>
            </a:p>
          </p:txBody>
        </p:sp>
      </p:grpSp>
      <p:sp>
        <p:nvSpPr>
          <p:cNvPr id="227342" name="WordArt 14"/>
          <p:cNvSpPr>
            <a:spLocks noChangeArrowheads="1" noChangeShapeType="1" noTextEdit="1"/>
          </p:cNvSpPr>
          <p:nvPr/>
        </p:nvSpPr>
        <p:spPr bwMode="auto">
          <a:xfrm>
            <a:off x="0" y="228600"/>
            <a:ext cx="7010400" cy="571500"/>
          </a:xfrm>
          <a:prstGeom prst="rect">
            <a:avLst/>
          </a:prstGeom>
        </p:spPr>
        <p:txBody>
          <a:bodyPr wrap="none" fromWordArt="1">
            <a:prstTxWarp prst="textDeflate">
              <a:avLst>
                <a:gd name="adj" fmla="val 0"/>
              </a:avLst>
            </a:prstTxWarp>
          </a:bodyPr>
          <a:lstStyle/>
          <a:p>
            <a:pPr algn="ctr"/>
            <a:r>
              <a:rPr lang="en-IN" sz="2200" kern="10" dirty="0">
                <a:ln w="9525">
                  <a:solidFill>
                    <a:srgbClr val="000000"/>
                  </a:solidFill>
                  <a:round/>
                  <a:headEnd/>
                  <a:tailEnd/>
                </a:ln>
                <a:gradFill rotWithShape="1">
                  <a:gsLst>
                    <a:gs pos="0">
                      <a:srgbClr val="000000"/>
                    </a:gs>
                    <a:gs pos="100000">
                      <a:srgbClr val="FF3300"/>
                    </a:gs>
                  </a:gsLst>
                  <a:lin ang="2700000" scaled="1"/>
                </a:gradFill>
                <a:latin typeface="Impact"/>
              </a:rPr>
              <a:t>The Six Point Plan</a:t>
            </a:r>
          </a:p>
        </p:txBody>
      </p:sp>
      <p:sp>
        <p:nvSpPr>
          <p:cNvPr id="227346" name="Text Box 18"/>
          <p:cNvSpPr txBox="1">
            <a:spLocks noChangeArrowheads="1"/>
          </p:cNvSpPr>
          <p:nvPr/>
        </p:nvSpPr>
        <p:spPr bwMode="auto">
          <a:xfrm>
            <a:off x="1290638" y="2628900"/>
            <a:ext cx="6831012" cy="1768475"/>
          </a:xfrm>
          <a:prstGeom prst="rect">
            <a:avLst/>
          </a:prstGeom>
          <a:noFill/>
          <a:ln w="9525">
            <a:noFill/>
            <a:miter lim="800000"/>
            <a:headEnd/>
            <a:tailEnd/>
          </a:ln>
        </p:spPr>
        <p:txBody>
          <a:bodyPr>
            <a:spAutoFit/>
          </a:bodyPr>
          <a:lstStyle/>
          <a:p>
            <a:pPr>
              <a:spcBef>
                <a:spcPct val="50000"/>
              </a:spcBef>
              <a:buSzPct val="115000"/>
              <a:buFont typeface="Symbol" pitchFamily="18" charset="2"/>
              <a:buNone/>
            </a:pPr>
            <a:r>
              <a:rPr lang="en-GB" altLang="zh-CN">
                <a:solidFill>
                  <a:srgbClr val="FF3300"/>
                </a:solidFill>
                <a:ea typeface="SimSun" pitchFamily="2" charset="-122"/>
              </a:rPr>
              <a:t>3.</a:t>
            </a:r>
            <a:r>
              <a:rPr lang="en-GB" altLang="zh-CN">
                <a:ea typeface="SimSun" pitchFamily="2" charset="-122"/>
              </a:rPr>
              <a:t>‘Check out’ entities with concatenated keys. If any attribute is not fully dependent on both parts of the primary key remove it to create a new entity.</a:t>
            </a:r>
          </a:p>
          <a:p>
            <a:pPr>
              <a:spcBef>
                <a:spcPct val="50000"/>
              </a:spcBef>
              <a:buSzPct val="115000"/>
              <a:buFont typeface="Symbol" pitchFamily="18" charset="2"/>
              <a:buNone/>
            </a:pPr>
            <a:r>
              <a:rPr lang="en-GB" altLang="zh-CN">
                <a:solidFill>
                  <a:srgbClr val="FF3300"/>
                </a:solidFill>
                <a:ea typeface="SimSun" pitchFamily="2" charset="-122"/>
              </a:rPr>
              <a:t>4.</a:t>
            </a:r>
            <a:r>
              <a:rPr lang="en-GB" altLang="zh-CN">
                <a:ea typeface="SimSun" pitchFamily="2" charset="-122"/>
              </a:rPr>
              <a:t> Create a relationship using one of the attributes that are left [Usually the primary key]</a:t>
            </a:r>
          </a:p>
        </p:txBody>
      </p:sp>
      <p:sp>
        <p:nvSpPr>
          <p:cNvPr id="227347" name="Text Box 19"/>
          <p:cNvSpPr txBox="1">
            <a:spLocks noChangeArrowheads="1"/>
          </p:cNvSpPr>
          <p:nvPr/>
        </p:nvSpPr>
        <p:spPr bwMode="auto">
          <a:xfrm>
            <a:off x="1290638" y="4425950"/>
            <a:ext cx="6842125" cy="1463675"/>
          </a:xfrm>
          <a:prstGeom prst="rect">
            <a:avLst/>
          </a:prstGeom>
          <a:noFill/>
          <a:ln w="9525">
            <a:noFill/>
            <a:miter lim="800000"/>
            <a:headEnd/>
            <a:tailEnd/>
          </a:ln>
        </p:spPr>
        <p:txBody>
          <a:bodyPr>
            <a:spAutoFit/>
          </a:bodyPr>
          <a:lstStyle/>
          <a:p>
            <a:pPr>
              <a:spcBef>
                <a:spcPct val="50000"/>
              </a:spcBef>
              <a:buSzPct val="115000"/>
              <a:buFont typeface="Symbol" pitchFamily="18" charset="2"/>
              <a:buNone/>
            </a:pPr>
            <a:r>
              <a:rPr lang="en-GB" altLang="zh-CN">
                <a:solidFill>
                  <a:srgbClr val="FF3300"/>
                </a:solidFill>
                <a:ea typeface="SimSun" pitchFamily="2" charset="-122"/>
              </a:rPr>
              <a:t>5.</a:t>
            </a:r>
            <a:r>
              <a:rPr lang="en-GB" altLang="zh-CN">
                <a:ea typeface="SimSun" pitchFamily="2" charset="-122"/>
              </a:rPr>
              <a:t>‘Check out’ every entity. If any attribute is dependent on any attribute other than the primary key, remove it into a new entity.</a:t>
            </a:r>
          </a:p>
          <a:p>
            <a:pPr>
              <a:spcBef>
                <a:spcPct val="50000"/>
              </a:spcBef>
              <a:buSzPct val="115000"/>
              <a:buFont typeface="Symbol" pitchFamily="18" charset="2"/>
              <a:buNone/>
            </a:pPr>
            <a:r>
              <a:rPr lang="en-GB" altLang="zh-CN">
                <a:solidFill>
                  <a:srgbClr val="FF3300"/>
                </a:solidFill>
                <a:ea typeface="SimSun" pitchFamily="2" charset="-122"/>
              </a:rPr>
              <a:t>6.</a:t>
            </a:r>
            <a:r>
              <a:rPr lang="en-GB" altLang="zh-CN">
                <a:ea typeface="SimSun" pitchFamily="2" charset="-122"/>
              </a:rPr>
              <a:t> Create a relationship using one of the attributes</a:t>
            </a:r>
          </a:p>
        </p:txBody>
      </p:sp>
      <p:sp>
        <p:nvSpPr>
          <p:cNvPr id="70666" name="Slide Number Placeholder 1"/>
          <p:cNvSpPr>
            <a:spLocks noGrp="1"/>
          </p:cNvSpPr>
          <p:nvPr>
            <p:ph type="sldNum" sz="quarter" idx="4294967295"/>
          </p:nvPr>
        </p:nvSpPr>
        <p:spPr>
          <a:xfrm>
            <a:off x="6553200" y="6248400"/>
            <a:ext cx="1905000" cy="457200"/>
          </a:xfrm>
          <a:prstGeom prst="rect">
            <a:avLst/>
          </a:prstGeom>
          <a:noFill/>
          <a:ln>
            <a:miter lim="800000"/>
            <a:headEnd/>
            <a:tailEnd/>
          </a:ln>
        </p:spPr>
        <p:txBody>
          <a:bodyPr/>
          <a:lstStyle/>
          <a:p>
            <a:fld id="{5FA77903-2BFB-4DE1-BC16-EDC4833675E4}" type="slidenum">
              <a:rPr lang="zh-CN" altLang="en-GB" smtClean="0">
                <a:ea typeface="SimSun" pitchFamily="2" charset="-122"/>
              </a:rPr>
              <a:pPr/>
              <a:t>39</a:t>
            </a:fld>
            <a:endParaRPr lang="en-GB" altLang="zh-CN">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227342"/>
                                        </p:tgtEl>
                                        <p:attrNameLst>
                                          <p:attrName>style.visibility</p:attrName>
                                        </p:attrNameLst>
                                      </p:cBhvr>
                                      <p:to>
                                        <p:strVal val="visible"/>
                                      </p:to>
                                    </p:set>
                                    <p:anim calcmode="lin" valueType="num">
                                      <p:cBhvr>
                                        <p:cTn id="7" dur="500" fill="hold"/>
                                        <p:tgtEl>
                                          <p:spTgt spid="227342"/>
                                        </p:tgtEl>
                                        <p:attrNameLst>
                                          <p:attrName>ppt_w</p:attrName>
                                        </p:attrNameLst>
                                      </p:cBhvr>
                                      <p:tavLst>
                                        <p:tav tm="0">
                                          <p:val>
                                            <p:fltVal val="0"/>
                                          </p:val>
                                        </p:tav>
                                        <p:tav tm="100000">
                                          <p:val>
                                            <p:strVal val="#ppt_w"/>
                                          </p:val>
                                        </p:tav>
                                      </p:tavLst>
                                    </p:anim>
                                    <p:anim calcmode="lin" valueType="num">
                                      <p:cBhvr>
                                        <p:cTn id="8" dur="500" fill="hold"/>
                                        <p:tgtEl>
                                          <p:spTgt spid="227342"/>
                                        </p:tgtEl>
                                        <p:attrNameLst>
                                          <p:attrName>ppt_h</p:attrName>
                                        </p:attrNameLst>
                                      </p:cBhvr>
                                      <p:tavLst>
                                        <p:tav tm="0">
                                          <p:val>
                                            <p:fltVal val="0"/>
                                          </p:val>
                                        </p:tav>
                                        <p:tav tm="100000">
                                          <p:val>
                                            <p:strVal val="#ppt_h"/>
                                          </p:val>
                                        </p:tav>
                                      </p:tavLst>
                                    </p:anim>
                                    <p:anim calcmode="lin" valueType="num">
                                      <p:cBhvr>
                                        <p:cTn id="9" dur="500" fill="hold"/>
                                        <p:tgtEl>
                                          <p:spTgt spid="227342"/>
                                        </p:tgtEl>
                                        <p:attrNameLst>
                                          <p:attrName>ppt_x</p:attrName>
                                        </p:attrNameLst>
                                      </p:cBhvr>
                                      <p:tavLst>
                                        <p:tav tm="0">
                                          <p:val>
                                            <p:fltVal val="0.5"/>
                                          </p:val>
                                        </p:tav>
                                        <p:tav tm="100000">
                                          <p:val>
                                            <p:strVal val="#ppt_x"/>
                                          </p:val>
                                        </p:tav>
                                      </p:tavLst>
                                    </p:anim>
                                    <p:anim calcmode="lin" valueType="num">
                                      <p:cBhvr>
                                        <p:cTn id="10" dur="500" fill="hold"/>
                                        <p:tgtEl>
                                          <p:spTgt spid="227342"/>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227331">
                                            <p:txEl>
                                              <p:pRg st="0" end="0"/>
                                            </p:txEl>
                                          </p:spTgt>
                                        </p:tgtEl>
                                        <p:attrNameLst>
                                          <p:attrName>style.visibility</p:attrName>
                                        </p:attrNameLst>
                                      </p:cBhvr>
                                      <p:to>
                                        <p:strVal val="visible"/>
                                      </p:to>
                                    </p:set>
                                    <p:animEffect transition="in" filter="box(out)">
                                      <p:cBhvr>
                                        <p:cTn id="15" dur="500"/>
                                        <p:tgtEl>
                                          <p:spTgt spid="227331">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227331">
                                            <p:txEl>
                                              <p:pRg st="1" end="1"/>
                                            </p:txEl>
                                          </p:spTgt>
                                        </p:tgtEl>
                                        <p:attrNameLst>
                                          <p:attrName>style.visibility</p:attrName>
                                        </p:attrNameLst>
                                      </p:cBhvr>
                                      <p:to>
                                        <p:strVal val="visible"/>
                                      </p:to>
                                    </p:set>
                                    <p:animEffect transition="in" filter="box(out)">
                                      <p:cBhvr>
                                        <p:cTn id="20" dur="500"/>
                                        <p:tgtEl>
                                          <p:spTgt spid="227331">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227346">
                                            <p:txEl>
                                              <p:pRg st="0" end="0"/>
                                            </p:txEl>
                                          </p:spTgt>
                                        </p:tgtEl>
                                        <p:attrNameLst>
                                          <p:attrName>style.visibility</p:attrName>
                                        </p:attrNameLst>
                                      </p:cBhvr>
                                      <p:to>
                                        <p:strVal val="visible"/>
                                      </p:to>
                                    </p:set>
                                    <p:animEffect transition="in" filter="box(in)">
                                      <p:cBhvr>
                                        <p:cTn id="31" dur="500"/>
                                        <p:tgtEl>
                                          <p:spTgt spid="227346">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227346">
                                            <p:txEl>
                                              <p:pRg st="1" end="1"/>
                                            </p:txEl>
                                          </p:spTgt>
                                        </p:tgtEl>
                                        <p:attrNameLst>
                                          <p:attrName>style.visibility</p:attrName>
                                        </p:attrNameLst>
                                      </p:cBhvr>
                                      <p:to>
                                        <p:strVal val="visible"/>
                                      </p:to>
                                    </p:set>
                                    <p:animEffect transition="in" filter="box(in)">
                                      <p:cBhvr>
                                        <p:cTn id="36" dur="500"/>
                                        <p:tgtEl>
                                          <p:spTgt spid="227346">
                                            <p:txEl>
                                              <p:pRg st="1" end="1"/>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0-#ppt_w/2"/>
                                          </p:val>
                                        </p:tav>
                                        <p:tav tm="100000">
                                          <p:val>
                                            <p:strVal val="#ppt_x"/>
                                          </p:val>
                                        </p:tav>
                                      </p:tavLst>
                                    </p:anim>
                                    <p:anim calcmode="lin" valueType="num">
                                      <p:cBhvr additive="base">
                                        <p:cTn id="4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227347">
                                            <p:txEl>
                                              <p:pRg st="0" end="0"/>
                                            </p:txEl>
                                          </p:spTgt>
                                        </p:tgtEl>
                                        <p:attrNameLst>
                                          <p:attrName>style.visibility</p:attrName>
                                        </p:attrNameLst>
                                      </p:cBhvr>
                                      <p:to>
                                        <p:strVal val="visible"/>
                                      </p:to>
                                    </p:set>
                                    <p:animEffect transition="in" filter="box(out)">
                                      <p:cBhvr>
                                        <p:cTn id="47" dur="500"/>
                                        <p:tgtEl>
                                          <p:spTgt spid="227347">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227347">
                                            <p:txEl>
                                              <p:pRg st="1" end="1"/>
                                            </p:txEl>
                                          </p:spTgt>
                                        </p:tgtEl>
                                        <p:attrNameLst>
                                          <p:attrName>style.visibility</p:attrName>
                                        </p:attrNameLst>
                                      </p:cBhvr>
                                      <p:to>
                                        <p:strVal val="visible"/>
                                      </p:to>
                                    </p:set>
                                    <p:animEffect transition="in" filter="box(out)">
                                      <p:cBhvr>
                                        <p:cTn id="52" dur="500"/>
                                        <p:tgtEl>
                                          <p:spTgt spid="227347">
                                            <p:txEl>
                                              <p:pRg st="1" end="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8"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 calcmode="lin" valueType="num">
                                      <p:cBhvr additive="base">
                                        <p:cTn id="57" dur="500" fill="hold"/>
                                        <p:tgtEl>
                                          <p:spTgt spid="4"/>
                                        </p:tgtEl>
                                        <p:attrNameLst>
                                          <p:attrName>ppt_x</p:attrName>
                                        </p:attrNameLst>
                                      </p:cBhvr>
                                      <p:tavLst>
                                        <p:tav tm="0">
                                          <p:val>
                                            <p:strVal val="0-#ppt_w/2"/>
                                          </p:val>
                                        </p:tav>
                                        <p:tav tm="100000">
                                          <p:val>
                                            <p:strVal val="#ppt_x"/>
                                          </p:val>
                                        </p:tav>
                                      </p:tavLst>
                                    </p:anim>
                                    <p:anim calcmode="lin" valueType="num">
                                      <p:cBhvr additive="base">
                                        <p:cTn id="5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autoUpdateAnimBg="0"/>
      <p:bldP spid="227342" grpId="0" animBg="1"/>
      <p:bldP spid="227346" grpId="0" build="p" autoUpdateAnimBg="0"/>
      <p:bldP spid="22734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81000" y="533400"/>
            <a:ext cx="7772400" cy="533400"/>
          </a:xfrm>
        </p:spPr>
        <p:txBody>
          <a:bodyPr/>
          <a:lstStyle/>
          <a:p>
            <a:r>
              <a:rPr lang="en-GB" altLang="zh-CN" sz="2800" dirty="0">
                <a:solidFill>
                  <a:schemeClr val="tx1"/>
                </a:solidFill>
                <a:ea typeface="SimSun" pitchFamily="2" charset="-122"/>
              </a:rPr>
              <a:t>Functional Dependency</a:t>
            </a:r>
            <a:endParaRPr lang="en-GB" altLang="zh-CN" dirty="0">
              <a:solidFill>
                <a:schemeClr val="tx1"/>
              </a:solidFill>
              <a:ea typeface="SimSun" pitchFamily="2" charset="-122"/>
            </a:endParaRPr>
          </a:p>
        </p:txBody>
      </p:sp>
      <p:sp>
        <p:nvSpPr>
          <p:cNvPr id="53251" name="Rectangle 3"/>
          <p:cNvSpPr>
            <a:spLocks noChangeArrowheads="1"/>
          </p:cNvSpPr>
          <p:nvPr/>
        </p:nvSpPr>
        <p:spPr bwMode="auto">
          <a:xfrm>
            <a:off x="685800" y="1152525"/>
            <a:ext cx="7772400" cy="533400"/>
          </a:xfrm>
          <a:prstGeom prst="rect">
            <a:avLst/>
          </a:prstGeom>
          <a:noFill/>
          <a:ln w="9525">
            <a:noFill/>
            <a:miter lim="800000"/>
            <a:headEnd/>
            <a:tailEnd/>
          </a:ln>
        </p:spPr>
        <p:txBody>
          <a:bodyPr anchor="ctr"/>
          <a:lstStyle/>
          <a:p>
            <a:br>
              <a:rPr lang="zh-CN" altLang="en-GB" sz="4400" b="0">
                <a:ea typeface="SimSun" pitchFamily="2" charset="-122"/>
              </a:rPr>
            </a:br>
            <a:endParaRPr lang="zh-CN" altLang="en-GB" b="0">
              <a:ea typeface="SimSun" pitchFamily="2" charset="-122"/>
            </a:endParaRPr>
          </a:p>
        </p:txBody>
      </p:sp>
      <p:sp>
        <p:nvSpPr>
          <p:cNvPr id="279556" name="Rectangle 4"/>
          <p:cNvSpPr>
            <a:spLocks noChangeArrowheads="1"/>
          </p:cNvSpPr>
          <p:nvPr/>
        </p:nvSpPr>
        <p:spPr bwMode="auto">
          <a:xfrm>
            <a:off x="712788" y="1657350"/>
            <a:ext cx="7648575" cy="923330"/>
          </a:xfrm>
          <a:prstGeom prst="rect">
            <a:avLst/>
          </a:prstGeom>
          <a:noFill/>
          <a:ln w="9525">
            <a:noFill/>
            <a:miter lim="800000"/>
            <a:headEnd/>
            <a:tailEnd/>
          </a:ln>
        </p:spPr>
        <p:txBody>
          <a:bodyPr>
            <a:spAutoFit/>
          </a:bodyPr>
          <a:lstStyle/>
          <a:p>
            <a:r>
              <a:rPr lang="en-GB" altLang="zh-CN" dirty="0">
                <a:solidFill>
                  <a:srgbClr val="000000"/>
                </a:solidFill>
                <a:ea typeface="SimSun" pitchFamily="2" charset="-122"/>
              </a:rPr>
              <a:t>Functional dependency means that there must be </a:t>
            </a:r>
            <a:r>
              <a:rPr lang="en-GB" altLang="zh-CN" b="0" dirty="0">
                <a:solidFill>
                  <a:srgbClr val="000000"/>
                </a:solidFill>
                <a:ea typeface="SimSun" pitchFamily="2" charset="-122"/>
              </a:rPr>
              <a:t>only a one-to-one dependency</a:t>
            </a:r>
            <a:r>
              <a:rPr lang="en-GB" altLang="zh-CN" dirty="0">
                <a:solidFill>
                  <a:srgbClr val="000000"/>
                </a:solidFill>
                <a:ea typeface="SimSun" pitchFamily="2" charset="-122"/>
              </a:rPr>
              <a:t> for each </a:t>
            </a:r>
            <a:r>
              <a:rPr lang="en-GB" altLang="zh-CN" b="0" dirty="0">
                <a:solidFill>
                  <a:srgbClr val="000000"/>
                </a:solidFill>
                <a:ea typeface="SimSun" pitchFamily="2" charset="-122"/>
              </a:rPr>
              <a:t>attribute</a:t>
            </a:r>
            <a:r>
              <a:rPr lang="en-GB" altLang="zh-CN" dirty="0">
                <a:solidFill>
                  <a:srgbClr val="000000"/>
                </a:solidFill>
                <a:ea typeface="SimSun" pitchFamily="2" charset="-122"/>
              </a:rPr>
              <a:t> mapped from a </a:t>
            </a:r>
            <a:r>
              <a:rPr lang="en-GB" altLang="zh-CN" b="0" dirty="0">
                <a:solidFill>
                  <a:srgbClr val="000000"/>
                </a:solidFill>
                <a:ea typeface="SimSun" pitchFamily="2" charset="-122"/>
              </a:rPr>
              <a:t>primary key</a:t>
            </a:r>
            <a:r>
              <a:rPr lang="en-GB" altLang="zh-CN" dirty="0">
                <a:solidFill>
                  <a:srgbClr val="000000"/>
                </a:solidFill>
                <a:ea typeface="SimSun" pitchFamily="2" charset="-122"/>
              </a:rPr>
              <a:t> to that attribute.  </a:t>
            </a:r>
            <a:endParaRPr lang="en-GB" altLang="zh-CN" sz="1000" dirty="0">
              <a:solidFill>
                <a:srgbClr val="000000"/>
              </a:solidFill>
              <a:latin typeface="Times New Roman" pitchFamily="18" charset="0"/>
              <a:ea typeface="SimSun" pitchFamily="2" charset="-122"/>
            </a:endParaRPr>
          </a:p>
        </p:txBody>
      </p:sp>
      <p:sp>
        <p:nvSpPr>
          <p:cNvPr id="279559" name="Text Box 7"/>
          <p:cNvSpPr txBox="1">
            <a:spLocks noChangeArrowheads="1"/>
          </p:cNvSpPr>
          <p:nvPr/>
        </p:nvSpPr>
        <p:spPr bwMode="auto">
          <a:xfrm>
            <a:off x="704850" y="2663825"/>
            <a:ext cx="7502525" cy="923330"/>
          </a:xfrm>
          <a:prstGeom prst="rect">
            <a:avLst/>
          </a:prstGeom>
          <a:noFill/>
          <a:ln w="9525">
            <a:noFill/>
            <a:miter lim="800000"/>
            <a:headEnd/>
            <a:tailEnd/>
          </a:ln>
        </p:spPr>
        <p:txBody>
          <a:bodyPr>
            <a:spAutoFit/>
          </a:bodyPr>
          <a:lstStyle/>
          <a:p>
            <a:r>
              <a:rPr lang="en-GB" altLang="zh-CN" b="0" dirty="0">
                <a:solidFill>
                  <a:srgbClr val="000000"/>
                </a:solidFill>
                <a:ea typeface="SimSun" pitchFamily="2" charset="-122"/>
              </a:rPr>
              <a:t>It defines a relationship in which the existence of one entity/attribute is entirely dependent on the existence of another (one-to-one).</a:t>
            </a:r>
            <a:endParaRPr lang="en-GB" altLang="zh-CN" dirty="0">
              <a:solidFill>
                <a:srgbClr val="000000"/>
              </a:solidFill>
              <a:ea typeface="SimSun" pitchFamily="2" charset="-122"/>
            </a:endParaRPr>
          </a:p>
        </p:txBody>
      </p:sp>
      <p:sp>
        <p:nvSpPr>
          <p:cNvPr id="53254" name="Slide Number Placeholder 1"/>
          <p:cNvSpPr>
            <a:spLocks noGrp="1"/>
          </p:cNvSpPr>
          <p:nvPr>
            <p:ph type="sldNum" sz="quarter" idx="4294967295"/>
          </p:nvPr>
        </p:nvSpPr>
        <p:spPr>
          <a:xfrm>
            <a:off x="6553200" y="6248400"/>
            <a:ext cx="1905000" cy="457200"/>
          </a:xfrm>
          <a:prstGeom prst="rect">
            <a:avLst/>
          </a:prstGeom>
          <a:noFill/>
          <a:ln>
            <a:miter lim="800000"/>
            <a:headEnd/>
            <a:tailEnd/>
          </a:ln>
        </p:spPr>
        <p:txBody>
          <a:bodyPr/>
          <a:lstStyle/>
          <a:p>
            <a:fld id="{8FEC2148-41D5-4033-869D-1BDAA9B0EEF2}" type="slidenum">
              <a:rPr lang="zh-CN" altLang="en-GB" smtClean="0">
                <a:ea typeface="SimSun" pitchFamily="2" charset="-122"/>
              </a:rPr>
              <a:pPr/>
              <a:t>4</a:t>
            </a:fld>
            <a:endParaRPr lang="en-GB" altLang="zh-CN">
              <a:ea typeface="SimSun" pitchFamily="2" charset="-122"/>
            </a:endParaRP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9556"/>
                                        </p:tgtEl>
                                        <p:attrNameLst>
                                          <p:attrName>style.visibility</p:attrName>
                                        </p:attrNameLst>
                                      </p:cBhvr>
                                      <p:to>
                                        <p:strVal val="visible"/>
                                      </p:to>
                                    </p:set>
                                    <p:animEffect transition="in" filter="dissolve">
                                      <p:cBhvr>
                                        <p:cTn id="7" dur="500"/>
                                        <p:tgtEl>
                                          <p:spTgt spid="279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9559"/>
                                        </p:tgtEl>
                                        <p:attrNameLst>
                                          <p:attrName>style.visibility</p:attrName>
                                        </p:attrNameLst>
                                      </p:cBhvr>
                                      <p:to>
                                        <p:strVal val="visible"/>
                                      </p:to>
                                    </p:set>
                                    <p:animEffect transition="in" filter="dissolve">
                                      <p:cBhvr>
                                        <p:cTn id="12" dur="500"/>
                                        <p:tgtEl>
                                          <p:spTgt spid="279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6" grpId="0" autoUpdateAnimBg="0"/>
      <p:bldP spid="279559"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US"/>
              <a:t>Model</a:t>
            </a:r>
            <a:endParaRPr lang="en-IN"/>
          </a:p>
        </p:txBody>
      </p:sp>
      <p:sp>
        <p:nvSpPr>
          <p:cNvPr id="3" name="Content Placeholder 2"/>
          <p:cNvSpPr>
            <a:spLocks noGrp="1"/>
          </p:cNvSpPr>
          <p:nvPr>
            <p:ph idx="1"/>
          </p:nvPr>
        </p:nvSpPr>
        <p:spPr/>
        <p:txBody>
          <a:bodyPr/>
          <a:lstStyle/>
          <a:p>
            <a:pPr algn="just">
              <a:lnSpc>
                <a:spcPct val="150000"/>
              </a:lnSpc>
              <a:buFont typeface="Wingdings" pitchFamily="2" charset="2"/>
              <a:buChar char="q"/>
              <a:defRPr/>
            </a:pPr>
            <a:r>
              <a:rPr lang="en-US" sz="2400" b="0" dirty="0">
                <a:solidFill>
                  <a:srgbClr val="000000"/>
                </a:solidFill>
              </a:rPr>
              <a:t>A </a:t>
            </a:r>
            <a:r>
              <a:rPr lang="en-US" sz="2400" i="1" dirty="0">
                <a:solidFill>
                  <a:srgbClr val="000000"/>
                </a:solidFill>
              </a:rPr>
              <a:t>data model</a:t>
            </a:r>
            <a:r>
              <a:rPr lang="en-US" sz="2400" dirty="0">
                <a:solidFill>
                  <a:srgbClr val="000000"/>
                </a:solidFill>
              </a:rPr>
              <a:t> </a:t>
            </a:r>
            <a:r>
              <a:rPr lang="en-US" sz="2400" b="0" dirty="0">
                <a:solidFill>
                  <a:srgbClr val="000000"/>
                </a:solidFill>
              </a:rPr>
              <a:t>is a collection of objects that can be </a:t>
            </a:r>
            <a:r>
              <a:rPr lang="en-US" kern="1200" dirty="0">
                <a:solidFill>
                  <a:srgbClr val="000000"/>
                </a:solidFill>
                <a:latin typeface="+mj-lt"/>
              </a:rPr>
              <a:t>used</a:t>
            </a:r>
            <a:r>
              <a:rPr lang="en-US" sz="2400" b="0" dirty="0">
                <a:solidFill>
                  <a:srgbClr val="000000"/>
                </a:solidFill>
              </a:rPr>
              <a:t> to represent a set of </a:t>
            </a:r>
            <a:r>
              <a:rPr lang="en-US" sz="2400" i="1" dirty="0">
                <a:solidFill>
                  <a:srgbClr val="000000"/>
                </a:solidFill>
              </a:rPr>
              <a:t>data</a:t>
            </a:r>
            <a:r>
              <a:rPr lang="en-US" sz="2400" b="0" dirty="0">
                <a:solidFill>
                  <a:srgbClr val="000000"/>
                </a:solidFill>
              </a:rPr>
              <a:t> and </a:t>
            </a:r>
            <a:r>
              <a:rPr lang="en-US" sz="2400" i="1" dirty="0">
                <a:solidFill>
                  <a:srgbClr val="000000"/>
                </a:solidFill>
              </a:rPr>
              <a:t>operations</a:t>
            </a:r>
            <a:r>
              <a:rPr lang="en-US" sz="2400" b="0" dirty="0">
                <a:solidFill>
                  <a:srgbClr val="000000"/>
                </a:solidFill>
              </a:rPr>
              <a:t> to manipulate the data</a:t>
            </a:r>
            <a:endParaRPr lang="en-IN" sz="2400" b="0" dirty="0">
              <a:solidFill>
                <a:srgbClr val="000000"/>
              </a:solidFill>
            </a:endParaRPr>
          </a:p>
          <a:p>
            <a:pPr algn="just">
              <a:lnSpc>
                <a:spcPct val="150000"/>
              </a:lnSpc>
              <a:buFont typeface="Wingdings" pitchFamily="2" charset="2"/>
              <a:buChar char="q"/>
              <a:defRPr/>
            </a:pPr>
            <a:r>
              <a:rPr lang="en-US" sz="2400" i="1" dirty="0">
                <a:solidFill>
                  <a:srgbClr val="000000"/>
                </a:solidFill>
              </a:rPr>
              <a:t>Conceptual models</a:t>
            </a:r>
            <a:r>
              <a:rPr lang="en-US" sz="2400" dirty="0">
                <a:solidFill>
                  <a:srgbClr val="000000"/>
                </a:solidFill>
              </a:rPr>
              <a:t> </a:t>
            </a:r>
            <a:r>
              <a:rPr lang="en-US" sz="2400" b="0" dirty="0">
                <a:solidFill>
                  <a:srgbClr val="000000"/>
                </a:solidFill>
              </a:rPr>
              <a:t>are tools for representing reality at a very high-level of abstraction</a:t>
            </a:r>
            <a:endParaRPr lang="en-IN" sz="2400" b="0" dirty="0">
              <a:solidFill>
                <a:srgbClr val="000000"/>
              </a:solidFill>
            </a:endParaRPr>
          </a:p>
          <a:p>
            <a:pPr algn="just">
              <a:lnSpc>
                <a:spcPct val="150000"/>
              </a:lnSpc>
              <a:buFont typeface="Wingdings" pitchFamily="2" charset="2"/>
              <a:buChar char="q"/>
              <a:defRPr/>
            </a:pPr>
            <a:r>
              <a:rPr lang="en-US" sz="2400" i="1" dirty="0">
                <a:solidFill>
                  <a:srgbClr val="000000"/>
                </a:solidFill>
              </a:rPr>
              <a:t>Logical models</a:t>
            </a:r>
            <a:r>
              <a:rPr lang="en-US" sz="2400" dirty="0">
                <a:solidFill>
                  <a:srgbClr val="000000"/>
                </a:solidFill>
              </a:rPr>
              <a:t> </a:t>
            </a:r>
            <a:r>
              <a:rPr lang="en-US" sz="2400" b="0" dirty="0">
                <a:solidFill>
                  <a:srgbClr val="000000"/>
                </a:solidFill>
              </a:rPr>
              <a:t>are data descriptions that can be processed by computers</a:t>
            </a:r>
            <a:endParaRPr lang="en-IN" sz="2400" b="0" dirty="0">
              <a:solidFill>
                <a:srgbClr val="000000"/>
              </a:solidFill>
            </a:endParaRPr>
          </a:p>
          <a:p>
            <a:pPr>
              <a:lnSpc>
                <a:spcPct val="150000"/>
              </a:lnSpc>
              <a:buFont typeface="Wingdings" pitchFamily="2" charset="2"/>
              <a:buChar char="q"/>
              <a:defRPr/>
            </a:pPr>
            <a:endParaRPr lang="en-IN" dirty="0"/>
          </a:p>
        </p:txBody>
      </p:sp>
      <p:sp>
        <p:nvSpPr>
          <p:cNvPr id="4" name="Date Placeholder 3"/>
          <p:cNvSpPr>
            <a:spLocks noGrp="1"/>
          </p:cNvSpPr>
          <p:nvPr>
            <p:ph type="dt" sz="quarter" idx="10"/>
          </p:nvPr>
        </p:nvSpPr>
        <p:spPr/>
        <p:txBody>
          <a:bodyPr/>
          <a:lstStyle/>
          <a:p>
            <a:pPr>
              <a:defRPr/>
            </a:pPr>
            <a:fld id="{C97A2FE0-DFFC-4440-8ADF-9EE41986002C}" type="datetime1">
              <a:rPr lang="en-IN" smtClean="0"/>
              <a:pPr>
                <a:defRPr/>
              </a:pPr>
              <a:t>22-03-2024</a:t>
            </a:fld>
            <a:endParaRPr lang="en-US"/>
          </a:p>
        </p:txBody>
      </p:sp>
      <p:sp>
        <p:nvSpPr>
          <p:cNvPr id="5" name="Slide Number Placeholder 4"/>
          <p:cNvSpPr>
            <a:spLocks noGrp="1"/>
          </p:cNvSpPr>
          <p:nvPr>
            <p:ph type="sldNum" sz="quarter" idx="11"/>
          </p:nvPr>
        </p:nvSpPr>
        <p:spPr/>
        <p:txBody>
          <a:bodyPr/>
          <a:lstStyle/>
          <a:p>
            <a:pPr>
              <a:defRPr/>
            </a:pPr>
            <a:fld id="{DF230E39-BA2F-4564-9190-AE857CB87150}"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r>
              <a:rPr lang="en-US"/>
              <a:t>Database Design</a:t>
            </a:r>
            <a:endParaRPr lang="en-IN"/>
          </a:p>
        </p:txBody>
      </p:sp>
      <p:sp>
        <p:nvSpPr>
          <p:cNvPr id="4" name="Date Placeholder 3"/>
          <p:cNvSpPr>
            <a:spLocks noGrp="1"/>
          </p:cNvSpPr>
          <p:nvPr>
            <p:ph type="dt" sz="quarter" idx="10"/>
          </p:nvPr>
        </p:nvSpPr>
        <p:spPr/>
        <p:txBody>
          <a:bodyPr/>
          <a:lstStyle/>
          <a:p>
            <a:pPr>
              <a:defRPr/>
            </a:pPr>
            <a:fld id="{C97A2FE0-DFFC-4440-8ADF-9EE41986002C}" type="datetime1">
              <a:rPr lang="en-IN" smtClean="0"/>
              <a:pPr>
                <a:defRPr/>
              </a:pPr>
              <a:t>22-03-2024</a:t>
            </a:fld>
            <a:endParaRPr lang="en-US"/>
          </a:p>
        </p:txBody>
      </p:sp>
      <p:sp>
        <p:nvSpPr>
          <p:cNvPr id="5" name="Slide Number Placeholder 4"/>
          <p:cNvSpPr>
            <a:spLocks noGrp="1"/>
          </p:cNvSpPr>
          <p:nvPr>
            <p:ph type="sldNum" sz="quarter" idx="11"/>
          </p:nvPr>
        </p:nvSpPr>
        <p:spPr/>
        <p:txBody>
          <a:bodyPr/>
          <a:lstStyle/>
          <a:p>
            <a:pPr>
              <a:defRPr/>
            </a:pPr>
            <a:fld id="{2D856B05-520A-4523-A4FE-ED2E4CA05E69}" type="slidenum">
              <a:rPr lang="en-US" smtClean="0"/>
              <a:pPr>
                <a:defRPr/>
              </a:pPr>
              <a:t>41</a:t>
            </a:fld>
            <a:endParaRPr lang="en-US"/>
          </a:p>
        </p:txBody>
      </p:sp>
      <p:pic>
        <p:nvPicPr>
          <p:cNvPr id="101381" name="Picture 1" descr="E:\mohdazizahmed\DB PPT\DB phases.png"/>
          <p:cNvPicPr>
            <a:picLocks noGrp="1" noChangeAspect="1" noChangeArrowheads="1"/>
          </p:cNvPicPr>
          <p:nvPr>
            <p:ph idx="1"/>
          </p:nvPr>
        </p:nvPicPr>
        <p:blipFill>
          <a:blip r:embed="rId2"/>
          <a:srcRect/>
          <a:stretch>
            <a:fillRect/>
          </a:stretch>
        </p:blipFill>
        <p:spPr>
          <a:xfrm>
            <a:off x="1752600" y="1524000"/>
            <a:ext cx="4572000" cy="4953000"/>
          </a:xfr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r>
              <a:rPr lang="en-US"/>
              <a:t>Database Design….</a:t>
            </a:r>
            <a:endParaRPr lang="en-IN"/>
          </a:p>
        </p:txBody>
      </p:sp>
      <p:sp>
        <p:nvSpPr>
          <p:cNvPr id="102403" name="Content Placeholder 2"/>
          <p:cNvSpPr>
            <a:spLocks noGrp="1"/>
          </p:cNvSpPr>
          <p:nvPr>
            <p:ph idx="1"/>
          </p:nvPr>
        </p:nvSpPr>
        <p:spPr/>
        <p:txBody>
          <a:bodyPr/>
          <a:lstStyle/>
          <a:p>
            <a:pPr algn="just">
              <a:buFont typeface="Wingdings" pitchFamily="2" charset="2"/>
              <a:buChar char="q"/>
            </a:pPr>
            <a:r>
              <a:rPr lang="en-IN" sz="2000" b="0">
                <a:solidFill>
                  <a:srgbClr val="000000"/>
                </a:solidFill>
              </a:rPr>
              <a:t>Schema is the structure of the database that defines the objects in the database</a:t>
            </a:r>
          </a:p>
          <a:p>
            <a:pPr algn="just">
              <a:buFont typeface="Wingdings" pitchFamily="2" charset="2"/>
              <a:buChar char="q"/>
            </a:pPr>
            <a:r>
              <a:rPr lang="en-IN" sz="2000" b="0">
                <a:solidFill>
                  <a:srgbClr val="000000"/>
                </a:solidFill>
              </a:rPr>
              <a:t>Schemas are generally stored in a </a:t>
            </a:r>
            <a:r>
              <a:rPr lang="en-IN" sz="2000">
                <a:solidFill>
                  <a:srgbClr val="000000"/>
                </a:solidFill>
              </a:rPr>
              <a:t>data dictionary.</a:t>
            </a:r>
          </a:p>
          <a:p>
            <a:pPr algn="just">
              <a:buFont typeface="Wingdings" pitchFamily="2" charset="2"/>
              <a:buChar char="q"/>
            </a:pPr>
            <a:r>
              <a:rPr lang="en-IN" sz="2000" b="0">
                <a:solidFill>
                  <a:srgbClr val="000000"/>
                </a:solidFill>
              </a:rPr>
              <a:t> a schema is defined in text database language, the term is often used to refer to a graphical depiction of the database structure.</a:t>
            </a:r>
          </a:p>
          <a:p>
            <a:pPr algn="just">
              <a:buFont typeface="Wingdings" pitchFamily="2" charset="2"/>
              <a:buChar char="q"/>
            </a:pPr>
            <a:r>
              <a:rPr lang="en-IN" sz="2000" b="0">
                <a:solidFill>
                  <a:srgbClr val="000000"/>
                </a:solidFill>
              </a:rPr>
              <a:t> In a relational database, the schema defines the </a:t>
            </a:r>
            <a:r>
              <a:rPr lang="en-IN" sz="2000">
                <a:solidFill>
                  <a:srgbClr val="000000"/>
                </a:solidFill>
              </a:rPr>
              <a:t>tables</a:t>
            </a:r>
            <a:r>
              <a:rPr lang="en-IN" sz="2000" b="0">
                <a:solidFill>
                  <a:srgbClr val="000000"/>
                </a:solidFill>
              </a:rPr>
              <a:t>, </a:t>
            </a:r>
            <a:r>
              <a:rPr lang="en-IN" sz="2000">
                <a:solidFill>
                  <a:srgbClr val="000000"/>
                </a:solidFill>
              </a:rPr>
              <a:t>fields</a:t>
            </a:r>
            <a:r>
              <a:rPr lang="en-IN" sz="2000" b="0">
                <a:solidFill>
                  <a:srgbClr val="000000"/>
                </a:solidFill>
              </a:rPr>
              <a:t>, </a:t>
            </a:r>
            <a:r>
              <a:rPr lang="en-IN" sz="2000">
                <a:solidFill>
                  <a:srgbClr val="000000"/>
                </a:solidFill>
              </a:rPr>
              <a:t>relationships</a:t>
            </a:r>
            <a:r>
              <a:rPr lang="en-IN" sz="2000" b="0">
                <a:solidFill>
                  <a:srgbClr val="000000"/>
                </a:solidFill>
              </a:rPr>
              <a:t>, </a:t>
            </a:r>
            <a:r>
              <a:rPr lang="en-IN" sz="2000">
                <a:solidFill>
                  <a:srgbClr val="000000"/>
                </a:solidFill>
              </a:rPr>
              <a:t>views</a:t>
            </a:r>
            <a:r>
              <a:rPr lang="en-IN" sz="2000" b="0">
                <a:solidFill>
                  <a:srgbClr val="000000"/>
                </a:solidFill>
              </a:rPr>
              <a:t>, </a:t>
            </a:r>
            <a:r>
              <a:rPr lang="en-IN" sz="2000">
                <a:solidFill>
                  <a:srgbClr val="000000"/>
                </a:solidFill>
              </a:rPr>
              <a:t>indexes</a:t>
            </a:r>
            <a:r>
              <a:rPr lang="en-IN" sz="2000" b="0">
                <a:solidFill>
                  <a:srgbClr val="000000"/>
                </a:solidFill>
              </a:rPr>
              <a:t>, </a:t>
            </a:r>
            <a:r>
              <a:rPr lang="en-IN" sz="2000">
                <a:solidFill>
                  <a:srgbClr val="000000"/>
                </a:solidFill>
              </a:rPr>
              <a:t>packages</a:t>
            </a:r>
            <a:r>
              <a:rPr lang="en-IN" sz="2000" b="0">
                <a:solidFill>
                  <a:srgbClr val="000000"/>
                </a:solidFill>
              </a:rPr>
              <a:t>,</a:t>
            </a:r>
            <a:r>
              <a:rPr lang="en-IN" sz="2000">
                <a:solidFill>
                  <a:srgbClr val="000000"/>
                </a:solidFill>
              </a:rPr>
              <a:t> procedures</a:t>
            </a:r>
            <a:r>
              <a:rPr lang="en-IN" sz="2000" b="0">
                <a:solidFill>
                  <a:srgbClr val="000000"/>
                </a:solidFill>
              </a:rPr>
              <a:t>,</a:t>
            </a:r>
            <a:r>
              <a:rPr lang="en-IN" sz="2000">
                <a:solidFill>
                  <a:srgbClr val="000000"/>
                </a:solidFill>
              </a:rPr>
              <a:t> functions</a:t>
            </a:r>
            <a:r>
              <a:rPr lang="en-IN" sz="2000" b="0">
                <a:solidFill>
                  <a:srgbClr val="000000"/>
                </a:solidFill>
              </a:rPr>
              <a:t>, </a:t>
            </a:r>
            <a:r>
              <a:rPr lang="en-IN" sz="2000">
                <a:solidFill>
                  <a:srgbClr val="000000"/>
                </a:solidFill>
              </a:rPr>
              <a:t>queues</a:t>
            </a:r>
            <a:r>
              <a:rPr lang="en-IN" sz="2000" b="0">
                <a:solidFill>
                  <a:srgbClr val="000000"/>
                </a:solidFill>
              </a:rPr>
              <a:t>, </a:t>
            </a:r>
            <a:r>
              <a:rPr lang="en-IN" sz="2000">
                <a:solidFill>
                  <a:srgbClr val="000000"/>
                </a:solidFill>
              </a:rPr>
              <a:t>triggers</a:t>
            </a:r>
            <a:r>
              <a:rPr lang="en-IN" sz="2000" b="0">
                <a:solidFill>
                  <a:srgbClr val="000000"/>
                </a:solidFill>
              </a:rPr>
              <a:t>, </a:t>
            </a:r>
            <a:r>
              <a:rPr lang="en-IN" sz="2000">
                <a:solidFill>
                  <a:srgbClr val="000000"/>
                </a:solidFill>
              </a:rPr>
              <a:t>types</a:t>
            </a:r>
            <a:r>
              <a:rPr lang="en-IN" sz="2000" b="0">
                <a:solidFill>
                  <a:srgbClr val="000000"/>
                </a:solidFill>
              </a:rPr>
              <a:t>, </a:t>
            </a:r>
          </a:p>
          <a:p>
            <a:pPr algn="just">
              <a:buFont typeface="Wingdings" pitchFamily="2" charset="2"/>
              <a:buNone/>
            </a:pPr>
            <a:r>
              <a:rPr lang="en-IN" sz="2000" b="0">
                <a:solidFill>
                  <a:srgbClr val="000000"/>
                </a:solidFill>
              </a:rPr>
              <a:t>    </a:t>
            </a:r>
            <a:r>
              <a:rPr lang="en-IN" sz="2000">
                <a:solidFill>
                  <a:srgbClr val="000000"/>
                </a:solidFill>
              </a:rPr>
              <a:t>sequences</a:t>
            </a:r>
            <a:r>
              <a:rPr lang="en-IN" sz="2000" b="0">
                <a:solidFill>
                  <a:srgbClr val="000000"/>
                </a:solidFill>
              </a:rPr>
              <a:t>, </a:t>
            </a:r>
            <a:r>
              <a:rPr lang="en-IN" sz="2000">
                <a:solidFill>
                  <a:srgbClr val="000000"/>
                </a:solidFill>
              </a:rPr>
              <a:t>materialized views</a:t>
            </a:r>
            <a:r>
              <a:rPr lang="en-IN" sz="2000" b="0">
                <a:solidFill>
                  <a:srgbClr val="000000"/>
                </a:solidFill>
              </a:rPr>
              <a:t>, </a:t>
            </a:r>
            <a:r>
              <a:rPr lang="en-IN" sz="2000">
                <a:solidFill>
                  <a:srgbClr val="000000"/>
                </a:solidFill>
              </a:rPr>
              <a:t>synonyms,database links</a:t>
            </a:r>
            <a:r>
              <a:rPr lang="en-IN" sz="2000" b="0">
                <a:solidFill>
                  <a:srgbClr val="000000"/>
                </a:solidFill>
              </a:rPr>
              <a:t>, </a:t>
            </a:r>
            <a:r>
              <a:rPr lang="en-IN" sz="2000">
                <a:solidFill>
                  <a:srgbClr val="000000"/>
                </a:solidFill>
              </a:rPr>
              <a:t>directories</a:t>
            </a:r>
            <a:r>
              <a:rPr lang="en-IN" sz="2000" b="0">
                <a:solidFill>
                  <a:srgbClr val="000000"/>
                </a:solidFill>
              </a:rPr>
              <a:t>, </a:t>
            </a:r>
            <a:r>
              <a:rPr lang="en-IN" sz="2000">
                <a:solidFill>
                  <a:srgbClr val="000000"/>
                </a:solidFill>
              </a:rPr>
              <a:t>XML schemas</a:t>
            </a:r>
            <a:r>
              <a:rPr lang="en-IN" sz="2000" b="0">
                <a:solidFill>
                  <a:srgbClr val="000000"/>
                </a:solidFill>
              </a:rPr>
              <a:t>, and </a:t>
            </a:r>
            <a:r>
              <a:rPr lang="en-IN" sz="2000">
                <a:solidFill>
                  <a:srgbClr val="000000"/>
                </a:solidFill>
              </a:rPr>
              <a:t>other elements</a:t>
            </a:r>
            <a:r>
              <a:rPr lang="en-IN" sz="2000" b="0">
                <a:solidFill>
                  <a:srgbClr val="000000"/>
                </a:solidFill>
              </a:rPr>
              <a:t>.</a:t>
            </a:r>
            <a:endParaRPr lang="en-IN" sz="2000">
              <a:solidFill>
                <a:srgbClr val="000000"/>
              </a:solidFill>
            </a:endParaRPr>
          </a:p>
        </p:txBody>
      </p:sp>
      <p:sp>
        <p:nvSpPr>
          <p:cNvPr id="4" name="Date Placeholder 3"/>
          <p:cNvSpPr>
            <a:spLocks noGrp="1"/>
          </p:cNvSpPr>
          <p:nvPr>
            <p:ph type="dt" sz="quarter" idx="10"/>
          </p:nvPr>
        </p:nvSpPr>
        <p:spPr/>
        <p:txBody>
          <a:bodyPr/>
          <a:lstStyle/>
          <a:p>
            <a:pPr>
              <a:defRPr/>
            </a:pPr>
            <a:fld id="{C97A2FE0-DFFC-4440-8ADF-9EE41986002C}" type="datetime1">
              <a:rPr lang="en-IN" smtClean="0"/>
              <a:pPr>
                <a:defRPr/>
              </a:pPr>
              <a:t>22-03-2024</a:t>
            </a:fld>
            <a:endParaRPr lang="en-US"/>
          </a:p>
        </p:txBody>
      </p:sp>
      <p:sp>
        <p:nvSpPr>
          <p:cNvPr id="5" name="Slide Number Placeholder 4"/>
          <p:cNvSpPr>
            <a:spLocks noGrp="1"/>
          </p:cNvSpPr>
          <p:nvPr>
            <p:ph type="sldNum" sz="quarter" idx="11"/>
          </p:nvPr>
        </p:nvSpPr>
        <p:spPr/>
        <p:txBody>
          <a:bodyPr/>
          <a:lstStyle/>
          <a:p>
            <a:pPr>
              <a:defRPr/>
            </a:pPr>
            <a:fld id="{BA54D909-F40D-4D49-8338-AD73846323D9}"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US"/>
              <a:t>Database Design….</a:t>
            </a:r>
            <a:endParaRPr lang="en-IN"/>
          </a:p>
        </p:txBody>
      </p:sp>
      <p:sp>
        <p:nvSpPr>
          <p:cNvPr id="103427" name="Content Placeholder 2"/>
          <p:cNvSpPr>
            <a:spLocks noGrp="1"/>
          </p:cNvSpPr>
          <p:nvPr>
            <p:ph idx="1"/>
          </p:nvPr>
        </p:nvSpPr>
        <p:spPr/>
        <p:txBody>
          <a:bodyPr/>
          <a:lstStyle/>
          <a:p>
            <a:pPr>
              <a:lnSpc>
                <a:spcPct val="150000"/>
              </a:lnSpc>
              <a:buFont typeface="Wingdings" pitchFamily="2" charset="2"/>
              <a:buChar char="q"/>
            </a:pPr>
            <a:r>
              <a:rPr lang="en-US" sz="2400">
                <a:solidFill>
                  <a:srgbClr val="000000"/>
                </a:solidFill>
              </a:rPr>
              <a:t>Conceptual design </a:t>
            </a:r>
            <a:r>
              <a:rPr lang="en-US" sz="2400" b="0">
                <a:solidFill>
                  <a:srgbClr val="000000"/>
                </a:solidFill>
              </a:rPr>
              <a:t>begins with the collection of requirements and results needed from the database (ER Diag.)</a:t>
            </a:r>
            <a:endParaRPr lang="en-IN" sz="2400" b="0">
              <a:solidFill>
                <a:srgbClr val="000000"/>
              </a:solidFill>
            </a:endParaRPr>
          </a:p>
          <a:p>
            <a:pPr>
              <a:lnSpc>
                <a:spcPct val="150000"/>
              </a:lnSpc>
              <a:buFont typeface="Wingdings" pitchFamily="2" charset="2"/>
              <a:buChar char="q"/>
            </a:pPr>
            <a:r>
              <a:rPr lang="en-US" sz="2400">
                <a:solidFill>
                  <a:srgbClr val="000000"/>
                </a:solidFill>
              </a:rPr>
              <a:t>Logical Schema </a:t>
            </a:r>
            <a:r>
              <a:rPr lang="en-US" sz="2400" b="0">
                <a:solidFill>
                  <a:srgbClr val="000000"/>
                </a:solidFill>
              </a:rPr>
              <a:t>is a description of the structure of the database (Relational, Network, etc.)</a:t>
            </a:r>
            <a:endParaRPr lang="en-IN" sz="2400" b="0">
              <a:solidFill>
                <a:srgbClr val="000000"/>
              </a:solidFill>
            </a:endParaRPr>
          </a:p>
          <a:p>
            <a:pPr>
              <a:lnSpc>
                <a:spcPct val="150000"/>
              </a:lnSpc>
              <a:buFont typeface="Wingdings" pitchFamily="2" charset="2"/>
              <a:buChar char="q"/>
            </a:pPr>
            <a:r>
              <a:rPr lang="en-US" sz="2400">
                <a:solidFill>
                  <a:srgbClr val="000000"/>
                </a:solidFill>
              </a:rPr>
              <a:t>Physical Schema </a:t>
            </a:r>
            <a:r>
              <a:rPr lang="en-US" sz="2400" b="0">
                <a:solidFill>
                  <a:srgbClr val="000000"/>
                </a:solidFill>
              </a:rPr>
              <a:t>is a description of the implementation (programs, tables, dictionaries, catalogs</a:t>
            </a:r>
            <a:r>
              <a:rPr lang="en-IN" sz="2400" b="0">
                <a:solidFill>
                  <a:srgbClr val="000000"/>
                </a:solidFill>
              </a:rPr>
              <a:t>)</a:t>
            </a:r>
          </a:p>
        </p:txBody>
      </p:sp>
      <p:sp>
        <p:nvSpPr>
          <p:cNvPr id="4" name="Date Placeholder 3"/>
          <p:cNvSpPr>
            <a:spLocks noGrp="1"/>
          </p:cNvSpPr>
          <p:nvPr>
            <p:ph type="dt" sz="quarter" idx="10"/>
          </p:nvPr>
        </p:nvSpPr>
        <p:spPr/>
        <p:txBody>
          <a:bodyPr/>
          <a:lstStyle/>
          <a:p>
            <a:pPr>
              <a:defRPr/>
            </a:pPr>
            <a:fld id="{C97A2FE0-DFFC-4440-8ADF-9EE41986002C}" type="datetime1">
              <a:rPr lang="en-IN" smtClean="0"/>
              <a:pPr>
                <a:defRPr/>
              </a:pPr>
              <a:t>22-03-2024</a:t>
            </a:fld>
            <a:endParaRPr lang="en-US"/>
          </a:p>
        </p:txBody>
      </p:sp>
      <p:sp>
        <p:nvSpPr>
          <p:cNvPr id="5" name="Slide Number Placeholder 4"/>
          <p:cNvSpPr>
            <a:spLocks noGrp="1"/>
          </p:cNvSpPr>
          <p:nvPr>
            <p:ph type="sldNum" sz="quarter" idx="11"/>
          </p:nvPr>
        </p:nvSpPr>
        <p:spPr/>
        <p:txBody>
          <a:bodyPr/>
          <a:lstStyle/>
          <a:p>
            <a:pPr>
              <a:defRPr/>
            </a:pPr>
            <a:fld id="{6CD5027C-DBDA-4E8E-9134-802EF9313720}"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r>
              <a:rPr lang="en-US"/>
              <a:t>Conceptual model: Entity-Relationship Diagrams</a:t>
            </a:r>
            <a:br>
              <a:rPr lang="en-IN"/>
            </a:br>
            <a:endParaRPr lang="en-IN"/>
          </a:p>
        </p:txBody>
      </p:sp>
      <p:sp>
        <p:nvSpPr>
          <p:cNvPr id="104451" name="Content Placeholder 2"/>
          <p:cNvSpPr>
            <a:spLocks noGrp="1"/>
          </p:cNvSpPr>
          <p:nvPr>
            <p:ph idx="1"/>
          </p:nvPr>
        </p:nvSpPr>
        <p:spPr/>
        <p:txBody>
          <a:bodyPr/>
          <a:lstStyle/>
          <a:p>
            <a:pPr>
              <a:lnSpc>
                <a:spcPct val="150000"/>
              </a:lnSpc>
              <a:buFont typeface="Wingdings" pitchFamily="2" charset="2"/>
              <a:buChar char="q"/>
            </a:pPr>
            <a:r>
              <a:rPr lang="en-US" sz="2400" i="1">
                <a:solidFill>
                  <a:srgbClr val="000000"/>
                </a:solidFill>
              </a:rPr>
              <a:t>Entities</a:t>
            </a:r>
            <a:r>
              <a:rPr lang="en-US" sz="2400" b="0">
                <a:solidFill>
                  <a:srgbClr val="000000"/>
                </a:solidFill>
              </a:rPr>
              <a:t> represent classes of</a:t>
            </a:r>
            <a:r>
              <a:rPr lang="en-US" sz="2400" b="0" i="1">
                <a:solidFill>
                  <a:srgbClr val="000000"/>
                </a:solidFill>
              </a:rPr>
              <a:t> real-world</a:t>
            </a:r>
            <a:r>
              <a:rPr lang="en-US" sz="2400" b="0">
                <a:solidFill>
                  <a:srgbClr val="000000"/>
                </a:solidFill>
              </a:rPr>
              <a:t> objects. Person, Students, Projects, Courses are entities of a University database</a:t>
            </a:r>
            <a:endParaRPr lang="en-IN" sz="2400" b="0">
              <a:solidFill>
                <a:srgbClr val="000000"/>
              </a:solidFill>
            </a:endParaRPr>
          </a:p>
          <a:p>
            <a:pPr>
              <a:lnSpc>
                <a:spcPct val="150000"/>
              </a:lnSpc>
              <a:buFont typeface="Wingdings" pitchFamily="2" charset="2"/>
              <a:buChar char="q"/>
            </a:pPr>
            <a:r>
              <a:rPr lang="en-US" sz="2400" i="1">
                <a:solidFill>
                  <a:srgbClr val="000000"/>
                </a:solidFill>
              </a:rPr>
              <a:t>Relationships</a:t>
            </a:r>
            <a:r>
              <a:rPr lang="en-US" sz="2400" b="0">
                <a:solidFill>
                  <a:srgbClr val="000000"/>
                </a:solidFill>
              </a:rPr>
              <a:t> represent interactions between two or more entities.</a:t>
            </a:r>
          </a:p>
          <a:p>
            <a:pPr>
              <a:lnSpc>
                <a:spcPct val="150000"/>
              </a:lnSpc>
              <a:buFont typeface="Wingdings" pitchFamily="2" charset="2"/>
              <a:buChar char="q"/>
            </a:pPr>
            <a:endParaRPr lang="en-IN"/>
          </a:p>
        </p:txBody>
      </p:sp>
      <p:sp>
        <p:nvSpPr>
          <p:cNvPr id="4" name="Date Placeholder 3"/>
          <p:cNvSpPr>
            <a:spLocks noGrp="1"/>
          </p:cNvSpPr>
          <p:nvPr>
            <p:ph type="dt" sz="quarter" idx="10"/>
          </p:nvPr>
        </p:nvSpPr>
        <p:spPr/>
        <p:txBody>
          <a:bodyPr/>
          <a:lstStyle/>
          <a:p>
            <a:pPr>
              <a:defRPr/>
            </a:pPr>
            <a:fld id="{C97A2FE0-DFFC-4440-8ADF-9EE41986002C}" type="datetime1">
              <a:rPr lang="en-IN" smtClean="0"/>
              <a:pPr>
                <a:defRPr/>
              </a:pPr>
              <a:t>22-03-2024</a:t>
            </a:fld>
            <a:endParaRPr lang="en-US"/>
          </a:p>
        </p:txBody>
      </p:sp>
      <p:sp>
        <p:nvSpPr>
          <p:cNvPr id="5" name="Slide Number Placeholder 4"/>
          <p:cNvSpPr>
            <a:spLocks noGrp="1"/>
          </p:cNvSpPr>
          <p:nvPr>
            <p:ph type="sldNum" sz="quarter" idx="11"/>
          </p:nvPr>
        </p:nvSpPr>
        <p:spPr/>
        <p:txBody>
          <a:bodyPr/>
          <a:lstStyle/>
          <a:p>
            <a:pPr>
              <a:defRPr/>
            </a:pPr>
            <a:fld id="{F65DCBF9-0F52-48A4-A75A-B401046E155E}"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r>
              <a:rPr lang="en-US"/>
              <a:t>Entity-Relationship Diagrams…</a:t>
            </a:r>
            <a:endParaRPr lang="en-IN" b="0"/>
          </a:p>
        </p:txBody>
      </p:sp>
      <p:sp>
        <p:nvSpPr>
          <p:cNvPr id="3" name="Content Placeholder 2"/>
          <p:cNvSpPr>
            <a:spLocks noGrp="1"/>
          </p:cNvSpPr>
          <p:nvPr>
            <p:ph idx="1"/>
          </p:nvPr>
        </p:nvSpPr>
        <p:spPr/>
        <p:txBody>
          <a:bodyPr/>
          <a:lstStyle/>
          <a:p>
            <a:pPr algn="just">
              <a:spcAft>
                <a:spcPct val="30000"/>
              </a:spcAft>
              <a:defRPr/>
            </a:pPr>
            <a:r>
              <a:rPr lang="en-US" sz="2400" b="0" dirty="0">
                <a:solidFill>
                  <a:srgbClr val="000000"/>
                </a:solidFill>
                <a:latin typeface="+mj-lt"/>
              </a:rPr>
              <a:t>E-R diagrams uses several geometric shapes, but we use only a few of them here</a:t>
            </a:r>
          </a:p>
          <a:p>
            <a:pPr algn="just">
              <a:spcAft>
                <a:spcPct val="30000"/>
              </a:spcAft>
              <a:buFont typeface="Wingdings" pitchFamily="2" charset="2"/>
              <a:buChar char="q"/>
              <a:defRPr/>
            </a:pPr>
            <a:r>
              <a:rPr lang="en-US" sz="2400" b="0" dirty="0">
                <a:solidFill>
                  <a:srgbClr val="000000"/>
                </a:solidFill>
                <a:latin typeface="+mj-lt"/>
              </a:rPr>
              <a:t>Rectangles represent entity sets</a:t>
            </a:r>
          </a:p>
          <a:p>
            <a:pPr algn="just">
              <a:spcAft>
                <a:spcPct val="30000"/>
              </a:spcAft>
              <a:buFont typeface="Wingdings" pitchFamily="2" charset="2"/>
              <a:buChar char="q"/>
              <a:defRPr/>
            </a:pPr>
            <a:r>
              <a:rPr lang="en-US" sz="2400" b="0" dirty="0">
                <a:solidFill>
                  <a:srgbClr val="000000"/>
                </a:solidFill>
                <a:latin typeface="+mj-lt"/>
              </a:rPr>
              <a:t>Ellipses represent attributes</a:t>
            </a:r>
          </a:p>
          <a:p>
            <a:pPr algn="just">
              <a:spcAft>
                <a:spcPct val="30000"/>
              </a:spcAft>
              <a:buFont typeface="Wingdings" pitchFamily="2" charset="2"/>
              <a:buChar char="q"/>
              <a:defRPr/>
            </a:pPr>
            <a:r>
              <a:rPr lang="en-US" sz="2400" b="0" dirty="0">
                <a:solidFill>
                  <a:srgbClr val="000000"/>
                </a:solidFill>
                <a:latin typeface="+mj-lt"/>
              </a:rPr>
              <a:t> Diamonds represent relationship sets</a:t>
            </a:r>
          </a:p>
          <a:p>
            <a:pPr algn="just">
              <a:spcAft>
                <a:spcPct val="30000"/>
              </a:spcAft>
              <a:buFont typeface="Wingdings" pitchFamily="2" charset="2"/>
              <a:buChar char="q"/>
              <a:defRPr/>
            </a:pPr>
            <a:r>
              <a:rPr lang="en-US" sz="2400" b="0" dirty="0">
                <a:solidFill>
                  <a:srgbClr val="000000"/>
                </a:solidFill>
                <a:latin typeface="+mj-lt"/>
              </a:rPr>
              <a:t>Lines link attributes to entity sets and link entity sets to relationships sets.</a:t>
            </a:r>
          </a:p>
          <a:p>
            <a:pPr>
              <a:defRPr/>
            </a:pPr>
            <a:endParaRPr lang="en-IN" dirty="0"/>
          </a:p>
        </p:txBody>
      </p:sp>
      <p:sp>
        <p:nvSpPr>
          <p:cNvPr id="4" name="Date Placeholder 3"/>
          <p:cNvSpPr>
            <a:spLocks noGrp="1"/>
          </p:cNvSpPr>
          <p:nvPr>
            <p:ph type="dt" sz="quarter" idx="10"/>
          </p:nvPr>
        </p:nvSpPr>
        <p:spPr/>
        <p:txBody>
          <a:bodyPr/>
          <a:lstStyle/>
          <a:p>
            <a:pPr>
              <a:defRPr/>
            </a:pPr>
            <a:fld id="{C97A2FE0-DFFC-4440-8ADF-9EE41986002C}" type="datetime1">
              <a:rPr lang="en-IN" smtClean="0"/>
              <a:pPr>
                <a:defRPr/>
              </a:pPr>
              <a:t>22-03-2024</a:t>
            </a:fld>
            <a:endParaRPr lang="en-US"/>
          </a:p>
        </p:txBody>
      </p:sp>
      <p:sp>
        <p:nvSpPr>
          <p:cNvPr id="5" name="Slide Number Placeholder 4"/>
          <p:cNvSpPr>
            <a:spLocks noGrp="1"/>
          </p:cNvSpPr>
          <p:nvPr>
            <p:ph type="sldNum" sz="quarter" idx="11"/>
          </p:nvPr>
        </p:nvSpPr>
        <p:spPr/>
        <p:txBody>
          <a:bodyPr/>
          <a:lstStyle/>
          <a:p>
            <a:pPr>
              <a:defRPr/>
            </a:pPr>
            <a:fld id="{A9D0456B-67DB-4A8F-9EFF-307BEA9560D1}" type="slidenum">
              <a:rPr lang="en-US" smtClean="0"/>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r>
              <a:rPr lang="en-US"/>
              <a:t>Example of ER Diagram</a:t>
            </a:r>
            <a:endParaRPr lang="en-IN"/>
          </a:p>
        </p:txBody>
      </p:sp>
      <p:sp>
        <p:nvSpPr>
          <p:cNvPr id="4" name="Date Placeholder 3"/>
          <p:cNvSpPr>
            <a:spLocks noGrp="1"/>
          </p:cNvSpPr>
          <p:nvPr>
            <p:ph type="dt" sz="quarter" idx="10"/>
          </p:nvPr>
        </p:nvSpPr>
        <p:spPr/>
        <p:txBody>
          <a:bodyPr/>
          <a:lstStyle/>
          <a:p>
            <a:pPr>
              <a:defRPr/>
            </a:pPr>
            <a:fld id="{C97A2FE0-DFFC-4440-8ADF-9EE41986002C}" type="datetime1">
              <a:rPr lang="en-IN" smtClean="0"/>
              <a:pPr>
                <a:defRPr/>
              </a:pPr>
              <a:t>22-03-2024</a:t>
            </a:fld>
            <a:endParaRPr lang="en-US"/>
          </a:p>
        </p:txBody>
      </p:sp>
      <p:sp>
        <p:nvSpPr>
          <p:cNvPr id="5" name="Slide Number Placeholder 4"/>
          <p:cNvSpPr>
            <a:spLocks noGrp="1"/>
          </p:cNvSpPr>
          <p:nvPr>
            <p:ph type="sldNum" sz="quarter" idx="11"/>
          </p:nvPr>
        </p:nvSpPr>
        <p:spPr/>
        <p:txBody>
          <a:bodyPr/>
          <a:lstStyle/>
          <a:p>
            <a:pPr>
              <a:defRPr/>
            </a:pPr>
            <a:fld id="{FF6BA4D1-9D75-419D-8CEB-52F2A952D6AE}" type="slidenum">
              <a:rPr lang="en-US" smtClean="0"/>
              <a:pPr>
                <a:defRPr/>
              </a:pPr>
              <a:t>46</a:t>
            </a:fld>
            <a:endParaRPr lang="en-US"/>
          </a:p>
        </p:txBody>
      </p:sp>
      <p:pic>
        <p:nvPicPr>
          <p:cNvPr id="106501" name="Picture 6"/>
          <p:cNvPicPr>
            <a:picLocks noGrp="1" noChangeAspect="1" noChangeArrowheads="1"/>
          </p:cNvPicPr>
          <p:nvPr>
            <p:ph idx="1"/>
          </p:nvPr>
        </p:nvPicPr>
        <p:blipFill>
          <a:blip r:embed="rId2"/>
          <a:srcRect/>
          <a:stretch>
            <a:fillRect/>
          </a:stretch>
        </p:blipFill>
        <p:spPr>
          <a:xfrm>
            <a:off x="457200" y="2108200"/>
            <a:ext cx="8229600" cy="3509963"/>
          </a:xfr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228600" y="381000"/>
            <a:ext cx="7772400" cy="533400"/>
          </a:xfrm>
        </p:spPr>
        <p:txBody>
          <a:bodyPr/>
          <a:lstStyle/>
          <a:p>
            <a:r>
              <a:rPr lang="en-GB" altLang="zh-CN" sz="2800" dirty="0">
                <a:solidFill>
                  <a:srgbClr val="000000"/>
                </a:solidFill>
                <a:ea typeface="SimSun" pitchFamily="2" charset="-122"/>
              </a:rPr>
              <a:t>Functional Dependency - Practical Example</a:t>
            </a:r>
          </a:p>
        </p:txBody>
      </p:sp>
      <p:sp>
        <p:nvSpPr>
          <p:cNvPr id="1028" name="Text Box 3"/>
          <p:cNvSpPr txBox="1">
            <a:spLocks noChangeArrowheads="1"/>
          </p:cNvSpPr>
          <p:nvPr/>
        </p:nvSpPr>
        <p:spPr bwMode="auto">
          <a:xfrm>
            <a:off x="3340100" y="1771650"/>
            <a:ext cx="4291013" cy="396875"/>
          </a:xfrm>
          <a:prstGeom prst="rect">
            <a:avLst/>
          </a:prstGeom>
          <a:noFill/>
          <a:ln w="9525">
            <a:noFill/>
            <a:miter lim="800000"/>
            <a:headEnd/>
            <a:tailEnd/>
          </a:ln>
        </p:spPr>
        <p:txBody>
          <a:bodyPr wrap="none">
            <a:spAutoFit/>
          </a:bodyPr>
          <a:lstStyle/>
          <a:p>
            <a:r>
              <a:rPr lang="en-GB" altLang="zh-CN" b="0">
                <a:ea typeface="SimSun" pitchFamily="2" charset="-122"/>
              </a:rPr>
              <a:t>Order Number is the </a:t>
            </a:r>
            <a:r>
              <a:rPr lang="en-GB" altLang="zh-CN">
                <a:ea typeface="SimSun" pitchFamily="2" charset="-122"/>
              </a:rPr>
              <a:t>primary key</a:t>
            </a:r>
            <a:r>
              <a:rPr lang="en-GB" altLang="zh-CN" b="0">
                <a:ea typeface="SimSun" pitchFamily="2" charset="-122"/>
              </a:rPr>
              <a:t>.</a:t>
            </a:r>
          </a:p>
        </p:txBody>
      </p:sp>
      <p:sp>
        <p:nvSpPr>
          <p:cNvPr id="281604" name="Text Box 4"/>
          <p:cNvSpPr txBox="1">
            <a:spLocks noChangeArrowheads="1"/>
          </p:cNvSpPr>
          <p:nvPr/>
        </p:nvSpPr>
        <p:spPr bwMode="auto">
          <a:xfrm>
            <a:off x="3341688" y="2454275"/>
            <a:ext cx="5221287" cy="1006475"/>
          </a:xfrm>
          <a:prstGeom prst="rect">
            <a:avLst/>
          </a:prstGeom>
          <a:noFill/>
          <a:ln w="9525">
            <a:noFill/>
            <a:miter lim="800000"/>
            <a:headEnd/>
            <a:tailEnd/>
          </a:ln>
        </p:spPr>
        <p:txBody>
          <a:bodyPr wrap="none">
            <a:spAutoFit/>
          </a:bodyPr>
          <a:lstStyle/>
          <a:p>
            <a:r>
              <a:rPr lang="en-GB" altLang="zh-CN" b="0">
                <a:ea typeface="SimSun" pitchFamily="2" charset="-122"/>
              </a:rPr>
              <a:t>The value for each attribute of </a:t>
            </a:r>
            <a:r>
              <a:rPr lang="en-GB" altLang="zh-CN">
                <a:ea typeface="SimSun" pitchFamily="2" charset="-122"/>
              </a:rPr>
              <a:t>SALES</a:t>
            </a:r>
            <a:r>
              <a:rPr lang="en-GB" altLang="zh-CN" b="0">
                <a:ea typeface="SimSun" pitchFamily="2" charset="-122"/>
              </a:rPr>
              <a:t>,</a:t>
            </a:r>
            <a:endParaRPr lang="en-GB" altLang="zh-CN">
              <a:ea typeface="SimSun" pitchFamily="2" charset="-122"/>
            </a:endParaRPr>
          </a:p>
          <a:p>
            <a:r>
              <a:rPr lang="en-GB" altLang="zh-CN" b="0">
                <a:ea typeface="SimSun" pitchFamily="2" charset="-122"/>
              </a:rPr>
              <a:t>except Item Price, depends upon the value</a:t>
            </a:r>
          </a:p>
          <a:p>
            <a:r>
              <a:rPr lang="en-GB" altLang="zh-CN" b="0">
                <a:ea typeface="SimSun" pitchFamily="2" charset="-122"/>
              </a:rPr>
              <a:t>of the primary key.</a:t>
            </a:r>
          </a:p>
        </p:txBody>
      </p:sp>
      <p:sp>
        <p:nvSpPr>
          <p:cNvPr id="281605" name="Text Box 5"/>
          <p:cNvSpPr txBox="1">
            <a:spLocks noChangeArrowheads="1"/>
          </p:cNvSpPr>
          <p:nvPr/>
        </p:nvSpPr>
        <p:spPr bwMode="auto">
          <a:xfrm>
            <a:off x="3341688" y="3598863"/>
            <a:ext cx="5435600" cy="1006475"/>
          </a:xfrm>
          <a:prstGeom prst="rect">
            <a:avLst/>
          </a:prstGeom>
          <a:noFill/>
          <a:ln w="9525">
            <a:noFill/>
            <a:miter lim="800000"/>
            <a:headEnd/>
            <a:tailEnd/>
          </a:ln>
        </p:spPr>
        <p:txBody>
          <a:bodyPr wrap="none">
            <a:spAutoFit/>
          </a:bodyPr>
          <a:lstStyle/>
          <a:p>
            <a:r>
              <a:rPr lang="en-GB" altLang="zh-CN" b="0">
                <a:ea typeface="SimSun" pitchFamily="2" charset="-122"/>
              </a:rPr>
              <a:t>All attributes of </a:t>
            </a:r>
            <a:r>
              <a:rPr lang="en-GB" altLang="zh-CN">
                <a:ea typeface="SimSun" pitchFamily="2" charset="-122"/>
              </a:rPr>
              <a:t>SALES</a:t>
            </a:r>
            <a:r>
              <a:rPr lang="en-GB" altLang="zh-CN" b="0">
                <a:ea typeface="SimSun" pitchFamily="2" charset="-122"/>
              </a:rPr>
              <a:t>, except Item Price,</a:t>
            </a:r>
          </a:p>
          <a:p>
            <a:r>
              <a:rPr lang="en-GB" altLang="zh-CN" b="0">
                <a:ea typeface="SimSun" pitchFamily="2" charset="-122"/>
              </a:rPr>
              <a:t>are </a:t>
            </a:r>
            <a:r>
              <a:rPr lang="en-GB" altLang="zh-CN">
                <a:ea typeface="SimSun" pitchFamily="2" charset="-122"/>
              </a:rPr>
              <a:t>Functionally Dependent</a:t>
            </a:r>
            <a:r>
              <a:rPr lang="en-GB" altLang="zh-CN" b="0">
                <a:ea typeface="SimSun" pitchFamily="2" charset="-122"/>
              </a:rPr>
              <a:t> on the</a:t>
            </a:r>
          </a:p>
          <a:p>
            <a:r>
              <a:rPr lang="en-GB" altLang="zh-CN" b="0">
                <a:ea typeface="SimSun" pitchFamily="2" charset="-122"/>
              </a:rPr>
              <a:t>primary key</a:t>
            </a:r>
          </a:p>
        </p:txBody>
      </p:sp>
      <p:graphicFrame>
        <p:nvGraphicFramePr>
          <p:cNvPr id="1026" name="Object 6"/>
          <p:cNvGraphicFramePr>
            <a:graphicFrameLocks noChangeAspect="1"/>
          </p:cNvGraphicFramePr>
          <p:nvPr/>
        </p:nvGraphicFramePr>
        <p:xfrm>
          <a:off x="503238" y="1712913"/>
          <a:ext cx="2498725" cy="3851275"/>
        </p:xfrm>
        <a:graphic>
          <a:graphicData uri="http://schemas.openxmlformats.org/presentationml/2006/ole">
            <mc:AlternateContent xmlns:mc="http://schemas.openxmlformats.org/markup-compatibility/2006">
              <mc:Choice xmlns:v="urn:schemas-microsoft-com:vml" Requires="v">
                <p:oleObj name="Document" r:id="rId3" imgW="5629656" imgH="2406396" progId="Word.Document.8">
                  <p:embed/>
                </p:oleObj>
              </mc:Choice>
              <mc:Fallback>
                <p:oleObj name="Document" r:id="rId3" imgW="5629656" imgH="2406396" progId="Word.Document.8">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r="73921" b="5875"/>
                      <a:stretch>
                        <a:fillRect/>
                      </a:stretch>
                    </p:blipFill>
                    <p:spPr bwMode="auto">
                      <a:xfrm>
                        <a:off x="503238" y="1712913"/>
                        <a:ext cx="2498725" cy="385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1607" name="Text Box 7"/>
          <p:cNvSpPr txBox="1">
            <a:spLocks noChangeArrowheads="1"/>
          </p:cNvSpPr>
          <p:nvPr/>
        </p:nvSpPr>
        <p:spPr bwMode="auto">
          <a:xfrm>
            <a:off x="3341688" y="4752975"/>
            <a:ext cx="5435600" cy="701675"/>
          </a:xfrm>
          <a:prstGeom prst="rect">
            <a:avLst/>
          </a:prstGeom>
          <a:noFill/>
          <a:ln w="9525">
            <a:noFill/>
            <a:miter lim="800000"/>
            <a:headEnd/>
            <a:tailEnd/>
          </a:ln>
        </p:spPr>
        <p:txBody>
          <a:bodyPr wrap="none">
            <a:spAutoFit/>
          </a:bodyPr>
          <a:lstStyle/>
          <a:p>
            <a:r>
              <a:rPr lang="en-GB" altLang="zh-CN" b="0">
                <a:ea typeface="SimSun" pitchFamily="2" charset="-122"/>
              </a:rPr>
              <a:t>Item Price is </a:t>
            </a:r>
            <a:r>
              <a:rPr lang="en-GB" altLang="zh-CN">
                <a:ea typeface="SimSun" pitchFamily="2" charset="-122"/>
              </a:rPr>
              <a:t>Functionally Dependent</a:t>
            </a:r>
            <a:r>
              <a:rPr lang="en-GB" altLang="zh-CN" b="0">
                <a:ea typeface="SimSun" pitchFamily="2" charset="-122"/>
              </a:rPr>
              <a:t> on the</a:t>
            </a:r>
          </a:p>
          <a:p>
            <a:r>
              <a:rPr lang="en-GB" altLang="zh-CN" b="0">
                <a:ea typeface="SimSun" pitchFamily="2" charset="-122"/>
              </a:rPr>
              <a:t>the attribute Item</a:t>
            </a:r>
          </a:p>
        </p:txBody>
      </p:sp>
      <p:sp>
        <p:nvSpPr>
          <p:cNvPr id="1032" name="Slide Number Placeholder 1"/>
          <p:cNvSpPr>
            <a:spLocks noGrp="1"/>
          </p:cNvSpPr>
          <p:nvPr>
            <p:ph type="sldNum" sz="quarter" idx="4294967295"/>
          </p:nvPr>
        </p:nvSpPr>
        <p:spPr>
          <a:xfrm>
            <a:off x="6553200" y="6248400"/>
            <a:ext cx="1905000" cy="457200"/>
          </a:xfrm>
          <a:prstGeom prst="rect">
            <a:avLst/>
          </a:prstGeom>
          <a:noFill/>
          <a:ln>
            <a:miter lim="800000"/>
            <a:headEnd/>
            <a:tailEnd/>
          </a:ln>
        </p:spPr>
        <p:txBody>
          <a:bodyPr/>
          <a:lstStyle/>
          <a:p>
            <a:fld id="{1BC4E202-B8D8-49A4-87E0-65E15EDD901E}" type="slidenum">
              <a:rPr lang="zh-CN" altLang="en-GB" smtClean="0">
                <a:ea typeface="SimSun" pitchFamily="2" charset="-122"/>
              </a:rPr>
              <a:pPr/>
              <a:t>5</a:t>
            </a:fld>
            <a:endParaRPr lang="en-GB" altLang="zh-CN">
              <a:ea typeface="SimSun" pitchFamily="2" charset="-122"/>
            </a:endParaRPr>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1604"/>
                                        </p:tgtEl>
                                        <p:attrNameLst>
                                          <p:attrName>style.visibility</p:attrName>
                                        </p:attrNameLst>
                                      </p:cBhvr>
                                      <p:to>
                                        <p:strVal val="visible"/>
                                      </p:to>
                                    </p:set>
                                    <p:animEffect transition="in" filter="dissolve">
                                      <p:cBhvr>
                                        <p:cTn id="7" dur="500"/>
                                        <p:tgtEl>
                                          <p:spTgt spid="281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1605"/>
                                        </p:tgtEl>
                                        <p:attrNameLst>
                                          <p:attrName>style.visibility</p:attrName>
                                        </p:attrNameLst>
                                      </p:cBhvr>
                                      <p:to>
                                        <p:strVal val="visible"/>
                                      </p:to>
                                    </p:set>
                                    <p:animEffect transition="in" filter="dissolve">
                                      <p:cBhvr>
                                        <p:cTn id="12" dur="500"/>
                                        <p:tgtEl>
                                          <p:spTgt spid="2816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1607"/>
                                        </p:tgtEl>
                                        <p:attrNameLst>
                                          <p:attrName>style.visibility</p:attrName>
                                        </p:attrNameLst>
                                      </p:cBhvr>
                                      <p:to>
                                        <p:strVal val="visible"/>
                                      </p:to>
                                    </p:set>
                                    <p:animEffect transition="in" filter="dissolve">
                                      <p:cBhvr>
                                        <p:cTn id="17" dur="500"/>
                                        <p:tgtEl>
                                          <p:spTgt spid="281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4" grpId="0" autoUpdateAnimBg="0"/>
      <p:bldP spid="281605" grpId="0" autoUpdateAnimBg="0"/>
      <p:bldP spid="28160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28600" y="304800"/>
            <a:ext cx="8153400" cy="762000"/>
          </a:xfrm>
        </p:spPr>
        <p:txBody>
          <a:bodyPr/>
          <a:lstStyle/>
          <a:p>
            <a:pPr algn="l"/>
            <a:r>
              <a:rPr lang="en-GB" altLang="zh-CN" sz="2800" dirty="0">
                <a:solidFill>
                  <a:schemeClr val="tx1"/>
                </a:solidFill>
                <a:ea typeface="SimSun" pitchFamily="2" charset="-122"/>
              </a:rPr>
              <a:t>To produce a set of entities in First Normal Form (1NF):</a:t>
            </a:r>
            <a:endParaRPr lang="en-GB" altLang="zh-CN" dirty="0">
              <a:solidFill>
                <a:schemeClr val="tx1"/>
              </a:solidFill>
              <a:ea typeface="SimSun" pitchFamily="2" charset="-122"/>
            </a:endParaRPr>
          </a:p>
        </p:txBody>
      </p:sp>
      <p:sp>
        <p:nvSpPr>
          <p:cNvPr id="141315" name="Rectangle 3"/>
          <p:cNvSpPr>
            <a:spLocks noGrp="1" noChangeArrowheads="1"/>
          </p:cNvSpPr>
          <p:nvPr>
            <p:ph type="body" idx="1"/>
          </p:nvPr>
        </p:nvSpPr>
        <p:spPr>
          <a:xfrm>
            <a:off x="457200" y="1600200"/>
            <a:ext cx="7772400" cy="4267200"/>
          </a:xfrm>
        </p:spPr>
        <p:txBody>
          <a:bodyPr/>
          <a:lstStyle/>
          <a:p>
            <a:pPr algn="just"/>
            <a:r>
              <a:rPr lang="en-GB" altLang="zh-CN" sz="2000" b="0" dirty="0">
                <a:solidFill>
                  <a:srgbClr val="000000"/>
                </a:solidFill>
                <a:ea typeface="SimSun" pitchFamily="2" charset="-122"/>
              </a:rPr>
              <a:t>Remove repeating (multiple) groups within the primary entities (tables) so that each record (row) within the entity is the same length.</a:t>
            </a:r>
          </a:p>
          <a:p>
            <a:pPr algn="just">
              <a:buFontTx/>
              <a:buNone/>
            </a:pPr>
            <a:endParaRPr lang="en-GB" altLang="zh-CN" sz="2000" b="0" dirty="0">
              <a:solidFill>
                <a:srgbClr val="000000"/>
              </a:solidFill>
              <a:ea typeface="SimSun" pitchFamily="2" charset="-122"/>
            </a:endParaRPr>
          </a:p>
          <a:p>
            <a:r>
              <a:rPr lang="en-GB" altLang="zh-CN" sz="2000" b="0" dirty="0">
                <a:solidFill>
                  <a:srgbClr val="000000"/>
                </a:solidFill>
                <a:ea typeface="SimSun" pitchFamily="2" charset="-122"/>
              </a:rPr>
              <a:t>Repeating groups then become new entities, linked together by a one-to-many relationship.</a:t>
            </a:r>
            <a:endParaRPr lang="en-GB" altLang="zh-CN" b="0" dirty="0">
              <a:solidFill>
                <a:srgbClr val="000000"/>
              </a:solidFill>
              <a:ea typeface="SimSun" pitchFamily="2" charset="-122"/>
            </a:endParaRPr>
          </a:p>
          <a:p>
            <a:pPr>
              <a:buFontTx/>
              <a:buNone/>
            </a:pPr>
            <a:endParaRPr lang="en-GB" altLang="zh-CN" sz="2000" b="0" dirty="0">
              <a:solidFill>
                <a:srgbClr val="000000"/>
              </a:solidFill>
              <a:ea typeface="SimSun" pitchFamily="2" charset="-122"/>
            </a:endParaRPr>
          </a:p>
          <a:p>
            <a:pPr algn="just"/>
            <a:r>
              <a:rPr lang="en-GB" altLang="zh-CN" sz="2000" b="0" dirty="0">
                <a:solidFill>
                  <a:srgbClr val="000000"/>
                </a:solidFill>
                <a:ea typeface="SimSun" pitchFamily="2" charset="-122"/>
              </a:rPr>
              <a:t>Relationships are created by including a primary key from one entity as a foreign key in another entity</a:t>
            </a:r>
            <a:endParaRPr lang="en-GB" altLang="zh-CN" b="0" dirty="0">
              <a:solidFill>
                <a:srgbClr val="000000"/>
              </a:solidFill>
              <a:ea typeface="SimSun" pitchFamily="2" charset="-122"/>
            </a:endParaRPr>
          </a:p>
        </p:txBody>
      </p:sp>
      <p:sp>
        <p:nvSpPr>
          <p:cNvPr id="59396" name="Slide Number Placeholder 1"/>
          <p:cNvSpPr>
            <a:spLocks noGrp="1"/>
          </p:cNvSpPr>
          <p:nvPr>
            <p:ph type="sldNum" sz="quarter" idx="4294967295"/>
          </p:nvPr>
        </p:nvSpPr>
        <p:spPr>
          <a:xfrm>
            <a:off x="6553200" y="6248400"/>
            <a:ext cx="1905000" cy="457200"/>
          </a:xfrm>
          <a:prstGeom prst="rect">
            <a:avLst/>
          </a:prstGeom>
          <a:noFill/>
          <a:ln>
            <a:miter lim="800000"/>
            <a:headEnd/>
            <a:tailEnd/>
          </a:ln>
        </p:spPr>
        <p:txBody>
          <a:bodyPr/>
          <a:lstStyle/>
          <a:p>
            <a:fld id="{111B000D-5D5F-4160-8246-DE7C016603B8}" type="slidenum">
              <a:rPr lang="zh-CN" altLang="en-GB" smtClean="0">
                <a:ea typeface="SimSun" pitchFamily="2" charset="-122"/>
              </a:rPr>
              <a:pPr/>
              <a:t>6</a:t>
            </a:fld>
            <a:endParaRPr lang="en-GB" altLang="zh-CN">
              <a:ea typeface="SimSun" pitchFamily="2" charset="-122"/>
            </a:endParaRPr>
          </a:p>
        </p:txBody>
      </p:sp>
    </p:spTree>
  </p:cSld>
  <p:clrMapOvr>
    <a:masterClrMapping/>
  </p:clrMapOvr>
  <p:transition spd="med">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 calcmode="lin" valueType="num">
                                      <p:cBhvr additive="base">
                                        <p:cTn id="7" dur="500" fill="hold"/>
                                        <p:tgtEl>
                                          <p:spTgt spid="1413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4131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41315">
                                            <p:txEl>
                                              <p:pRg st="0" end="0"/>
                                            </p:txEl>
                                          </p:spTgt>
                                        </p:tgtEl>
                                        <p:attrNameLst>
                                          <p:attrName>ppt_c</p:attrName>
                                        </p:attrNameLst>
                                      </p:cBhvr>
                                      <p:to>
                                        <a:schemeClr val="tx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41315">
                                            <p:txEl>
                                              <p:pRg st="2" end="2"/>
                                            </p:txEl>
                                          </p:spTgt>
                                        </p:tgtEl>
                                        <p:attrNameLst>
                                          <p:attrName>style.visibility</p:attrName>
                                        </p:attrNameLst>
                                      </p:cBhvr>
                                      <p:to>
                                        <p:strVal val="visible"/>
                                      </p:to>
                                    </p:set>
                                    <p:anim calcmode="lin" valueType="num">
                                      <p:cBhvr additive="base">
                                        <p:cTn id="13" dur="500" fill="hold"/>
                                        <p:tgtEl>
                                          <p:spTgt spid="141315">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41315">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41315">
                                            <p:txEl>
                                              <p:pRg st="2" end="2"/>
                                            </p:txEl>
                                          </p:spTgt>
                                        </p:tgtEl>
                                        <p:attrNameLst>
                                          <p:attrName>ppt_c</p:attrName>
                                        </p:attrNameLst>
                                      </p:cBhvr>
                                      <p:to>
                                        <a:schemeClr val="tx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41315">
                                            <p:txEl>
                                              <p:pRg st="4" end="4"/>
                                            </p:txEl>
                                          </p:spTgt>
                                        </p:tgtEl>
                                        <p:attrNameLst>
                                          <p:attrName>style.visibility</p:attrName>
                                        </p:attrNameLst>
                                      </p:cBhvr>
                                      <p:to>
                                        <p:strVal val="visible"/>
                                      </p:to>
                                    </p:set>
                                    <p:anim calcmode="lin" valueType="num">
                                      <p:cBhvr additive="base">
                                        <p:cTn id="19" dur="500" fill="hold"/>
                                        <p:tgtEl>
                                          <p:spTgt spid="141315">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41315">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41315">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1"/>
          <p:cNvSpPr>
            <a:spLocks noGrp="1"/>
          </p:cNvSpPr>
          <p:nvPr>
            <p:ph type="sldNum" sz="quarter" idx="11"/>
          </p:nvPr>
        </p:nvSpPr>
        <p:spPr>
          <a:noFill/>
          <a:ln>
            <a:miter lim="800000"/>
            <a:headEnd/>
            <a:tailEnd/>
          </a:ln>
        </p:spPr>
        <p:txBody>
          <a:bodyPr/>
          <a:lstStyle/>
          <a:p>
            <a:fld id="{D53E4311-03EA-49EB-B7F3-94E5145D4AAE}" type="slidenum">
              <a:rPr lang="zh-CN" altLang="en-GB" smtClean="0">
                <a:ea typeface="SimSun" pitchFamily="2" charset="-122"/>
              </a:rPr>
              <a:pPr/>
              <a:t>7</a:t>
            </a:fld>
            <a:endParaRPr lang="en-GB" altLang="zh-CN">
              <a:ea typeface="SimSun" pitchFamily="2" charset="-122"/>
            </a:endParaRPr>
          </a:p>
        </p:txBody>
      </p:sp>
      <p:sp>
        <p:nvSpPr>
          <p:cNvPr id="5123" name="Rectangle 2"/>
          <p:cNvSpPr>
            <a:spLocks noGrp="1" noChangeArrowheads="1"/>
          </p:cNvSpPr>
          <p:nvPr>
            <p:ph type="ctrTitle" idx="4294967295"/>
          </p:nvPr>
        </p:nvSpPr>
        <p:spPr>
          <a:xfrm>
            <a:off x="228600" y="381000"/>
            <a:ext cx="7772400" cy="609600"/>
          </a:xfrm>
        </p:spPr>
        <p:txBody>
          <a:bodyPr/>
          <a:lstStyle/>
          <a:p>
            <a:r>
              <a:rPr lang="en-GB" altLang="zh-CN" sz="3200" dirty="0">
                <a:ea typeface="SimSun" pitchFamily="2" charset="-122"/>
              </a:rPr>
              <a:t>Al's Baker Shop</a:t>
            </a:r>
            <a:endParaRPr lang="en-GB" altLang="zh-CN" dirty="0">
              <a:ea typeface="SimSun" pitchFamily="2" charset="-122"/>
            </a:endParaRPr>
          </a:p>
        </p:txBody>
      </p:sp>
      <p:graphicFrame>
        <p:nvGraphicFramePr>
          <p:cNvPr id="5122" name="Object 3"/>
          <p:cNvGraphicFramePr>
            <a:graphicFrameLocks noChangeAspect="1"/>
          </p:cNvGraphicFramePr>
          <p:nvPr/>
        </p:nvGraphicFramePr>
        <p:xfrm>
          <a:off x="1371600" y="1633538"/>
          <a:ext cx="6399213" cy="4665662"/>
        </p:xfrm>
        <a:graphic>
          <a:graphicData uri="http://schemas.openxmlformats.org/presentationml/2006/ole">
            <mc:AlternateContent xmlns:mc="http://schemas.openxmlformats.org/markup-compatibility/2006">
              <mc:Choice xmlns:v="urn:schemas-microsoft-com:vml" Requires="v">
                <p:oleObj name="Document" r:id="rId3" imgW="6397752" imgH="4663440" progId="Word.Document.8">
                  <p:embed/>
                </p:oleObj>
              </mc:Choice>
              <mc:Fallback>
                <p:oleObj name="Document" r:id="rId3" imgW="6397752" imgH="4663440" progId="Word.Document.8">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633538"/>
                        <a:ext cx="6399213" cy="466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check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nvSpPr>
        <p:spPr bwMode="auto">
          <a:xfrm>
            <a:off x="5324475" y="1390650"/>
            <a:ext cx="1890713" cy="4438650"/>
          </a:xfrm>
          <a:prstGeom prst="rect">
            <a:avLst/>
          </a:prstGeom>
          <a:solidFill>
            <a:srgbClr val="FF0000">
              <a:alpha val="50195"/>
            </a:srgbClr>
          </a:solidFill>
          <a:ln w="9525">
            <a:solidFill>
              <a:schemeClr val="tx1"/>
            </a:solidFill>
            <a:miter lim="800000"/>
            <a:headEnd/>
            <a:tailEnd/>
          </a:ln>
        </p:spPr>
        <p:txBody>
          <a:bodyPr wrap="none" anchor="ctr"/>
          <a:lstStyle/>
          <a:p>
            <a:endParaRPr lang="en-IN"/>
          </a:p>
        </p:txBody>
      </p:sp>
      <p:sp>
        <p:nvSpPr>
          <p:cNvPr id="6149" name="Slide Number Placeholder 1"/>
          <p:cNvSpPr>
            <a:spLocks noGrp="1"/>
          </p:cNvSpPr>
          <p:nvPr>
            <p:ph type="sldNum" sz="quarter" idx="11"/>
          </p:nvPr>
        </p:nvSpPr>
        <p:spPr>
          <a:noFill/>
          <a:ln>
            <a:miter lim="800000"/>
            <a:headEnd/>
            <a:tailEnd/>
          </a:ln>
        </p:spPr>
        <p:txBody>
          <a:bodyPr/>
          <a:lstStyle/>
          <a:p>
            <a:fld id="{57C8C396-E187-4D99-82C6-10D688AECEDC}" type="slidenum">
              <a:rPr lang="zh-CN" altLang="en-GB" smtClean="0">
                <a:ea typeface="SimSun" pitchFamily="2" charset="-122"/>
              </a:rPr>
              <a:pPr/>
              <a:t>8</a:t>
            </a:fld>
            <a:endParaRPr lang="en-GB" altLang="zh-CN">
              <a:ea typeface="SimSun" pitchFamily="2" charset="-122"/>
            </a:endParaRPr>
          </a:p>
        </p:txBody>
      </p:sp>
      <p:sp>
        <p:nvSpPr>
          <p:cNvPr id="6148" name="Rectangle 3"/>
          <p:cNvSpPr>
            <a:spLocks noGrp="1" noChangeArrowheads="1"/>
          </p:cNvSpPr>
          <p:nvPr>
            <p:ph type="ctrTitle" idx="4294967295"/>
          </p:nvPr>
        </p:nvSpPr>
        <p:spPr>
          <a:xfrm>
            <a:off x="152400" y="533400"/>
            <a:ext cx="7772400" cy="609600"/>
          </a:xfrm>
        </p:spPr>
        <p:txBody>
          <a:bodyPr/>
          <a:lstStyle/>
          <a:p>
            <a:r>
              <a:rPr lang="en-GB" altLang="zh-CN" sz="3200" dirty="0">
                <a:ea typeface="SimSun" pitchFamily="2" charset="-122"/>
              </a:rPr>
              <a:t>Al's Baker Shop</a:t>
            </a:r>
            <a:endParaRPr lang="en-GB" altLang="zh-CN" dirty="0">
              <a:ea typeface="SimSun" pitchFamily="2" charset="-122"/>
            </a:endParaRPr>
          </a:p>
        </p:txBody>
      </p:sp>
      <p:graphicFrame>
        <p:nvGraphicFramePr>
          <p:cNvPr id="6146" name="Object 4"/>
          <p:cNvGraphicFramePr>
            <a:graphicFrameLocks noChangeAspect="1"/>
          </p:cNvGraphicFramePr>
          <p:nvPr/>
        </p:nvGraphicFramePr>
        <p:xfrm>
          <a:off x="1371600" y="1390650"/>
          <a:ext cx="6399213" cy="4665663"/>
        </p:xfrm>
        <a:graphic>
          <a:graphicData uri="http://schemas.openxmlformats.org/presentationml/2006/ole">
            <mc:AlternateContent xmlns:mc="http://schemas.openxmlformats.org/markup-compatibility/2006">
              <mc:Choice xmlns:v="urn:schemas-microsoft-com:vml" Requires="v">
                <p:oleObj name="Document" r:id="rId3" imgW="6397752" imgH="4663440" progId="Word.Document.8">
                  <p:embed/>
                </p:oleObj>
              </mc:Choice>
              <mc:Fallback>
                <p:oleObj name="Document" r:id="rId3" imgW="6397752" imgH="4663440" progId="Word.Document.8">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390650"/>
                        <a:ext cx="6399213" cy="466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Slide Number Placeholder 1"/>
          <p:cNvSpPr>
            <a:spLocks noGrp="1"/>
          </p:cNvSpPr>
          <p:nvPr>
            <p:ph type="sldNum" sz="quarter" idx="11"/>
          </p:nvPr>
        </p:nvSpPr>
        <p:spPr>
          <a:noFill/>
          <a:ln>
            <a:miter lim="800000"/>
            <a:headEnd/>
            <a:tailEnd/>
          </a:ln>
        </p:spPr>
        <p:txBody>
          <a:bodyPr/>
          <a:lstStyle/>
          <a:p>
            <a:fld id="{7C433C11-715B-483D-983D-071A7DCAA12F}" type="slidenum">
              <a:rPr lang="zh-CN" altLang="en-GB" smtClean="0">
                <a:ea typeface="SimSun" pitchFamily="2" charset="-122"/>
              </a:rPr>
              <a:pPr/>
              <a:t>9</a:t>
            </a:fld>
            <a:endParaRPr lang="en-GB" altLang="zh-CN">
              <a:ea typeface="SimSun" pitchFamily="2" charset="-122"/>
            </a:endParaRPr>
          </a:p>
        </p:txBody>
      </p:sp>
      <p:sp>
        <p:nvSpPr>
          <p:cNvPr id="7172" name="Rectangle 2"/>
          <p:cNvSpPr>
            <a:spLocks noGrp="1" noChangeArrowheads="1"/>
          </p:cNvSpPr>
          <p:nvPr>
            <p:ph type="ctrTitle" idx="4294967295"/>
          </p:nvPr>
        </p:nvSpPr>
        <p:spPr>
          <a:xfrm>
            <a:off x="228600" y="381000"/>
            <a:ext cx="7772400" cy="609600"/>
          </a:xfrm>
        </p:spPr>
        <p:txBody>
          <a:bodyPr/>
          <a:lstStyle/>
          <a:p>
            <a:r>
              <a:rPr lang="en-GB" altLang="zh-CN" sz="3200" dirty="0">
                <a:ea typeface="SimSun" pitchFamily="2" charset="-122"/>
              </a:rPr>
              <a:t>Al's Baker Shop</a:t>
            </a:r>
            <a:endParaRPr lang="en-GB" altLang="zh-CN" dirty="0">
              <a:ea typeface="SimSun" pitchFamily="2" charset="-122"/>
            </a:endParaRPr>
          </a:p>
        </p:txBody>
      </p:sp>
      <p:graphicFrame>
        <p:nvGraphicFramePr>
          <p:cNvPr id="7170" name="Object 3"/>
          <p:cNvGraphicFramePr>
            <a:graphicFrameLocks noChangeAspect="1"/>
          </p:cNvGraphicFramePr>
          <p:nvPr/>
        </p:nvGraphicFramePr>
        <p:xfrm>
          <a:off x="2100263" y="1476375"/>
          <a:ext cx="4733925" cy="2268538"/>
        </p:xfrm>
        <a:graphic>
          <a:graphicData uri="http://schemas.openxmlformats.org/presentationml/2006/ole">
            <mc:AlternateContent xmlns:mc="http://schemas.openxmlformats.org/markup-compatibility/2006">
              <mc:Choice xmlns:v="urn:schemas-microsoft-com:vml" Requires="v">
                <p:oleObj name="Document" r:id="rId3" imgW="5650992" imgH="2267712" progId="Word.Document.8">
                  <p:embed/>
                </p:oleObj>
              </mc:Choice>
              <mc:Fallback>
                <p:oleObj name="Document" r:id="rId3" imgW="5650992" imgH="2267712" progId="Word.Document.8">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r="16260"/>
                      <a:stretch>
                        <a:fillRect/>
                      </a:stretch>
                    </p:blipFill>
                    <p:spPr bwMode="auto">
                      <a:xfrm>
                        <a:off x="2100263" y="1476375"/>
                        <a:ext cx="4733925" cy="226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4"/>
          <p:cNvGrpSpPr>
            <a:grpSpLocks/>
          </p:cNvGrpSpPr>
          <p:nvPr/>
        </p:nvGrpSpPr>
        <p:grpSpPr bwMode="auto">
          <a:xfrm>
            <a:off x="2876550" y="3744913"/>
            <a:ext cx="2406650" cy="2717800"/>
            <a:chOff x="1807" y="2231"/>
            <a:chExt cx="1516" cy="1712"/>
          </a:xfrm>
        </p:grpSpPr>
        <p:graphicFrame>
          <p:nvGraphicFramePr>
            <p:cNvPr id="7171" name="Object 5"/>
            <p:cNvGraphicFramePr>
              <a:graphicFrameLocks noChangeAspect="1"/>
            </p:cNvGraphicFramePr>
            <p:nvPr/>
          </p:nvGraphicFramePr>
          <p:xfrm>
            <a:off x="1807" y="2231"/>
            <a:ext cx="1516" cy="1712"/>
          </p:xfrm>
          <a:graphic>
            <a:graphicData uri="http://schemas.openxmlformats.org/presentationml/2006/ole">
              <mc:AlternateContent xmlns:mc="http://schemas.openxmlformats.org/markup-compatibility/2006">
                <mc:Choice xmlns:v="urn:schemas-microsoft-com:vml" Requires="v">
                  <p:oleObj name="Document" r:id="rId5" imgW="5650992" imgH="2718816" progId="Word.Document.8">
                    <p:embed/>
                  </p:oleObj>
                </mc:Choice>
                <mc:Fallback>
                  <p:oleObj name="Document" r:id="rId5" imgW="5650992" imgH="2718816" progId="Word.Document.8">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l="18787" r="38641"/>
                        <a:stretch>
                          <a:fillRect/>
                        </a:stretch>
                      </p:blipFill>
                      <p:spPr bwMode="auto">
                        <a:xfrm>
                          <a:off x="1807" y="2231"/>
                          <a:ext cx="1516" cy="1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7" name="Line 6"/>
            <p:cNvSpPr>
              <a:spLocks noChangeShapeType="1"/>
            </p:cNvSpPr>
            <p:nvPr/>
          </p:nvSpPr>
          <p:spPr bwMode="auto">
            <a:xfrm>
              <a:off x="1812" y="2244"/>
              <a:ext cx="0" cy="1569"/>
            </a:xfrm>
            <a:prstGeom prst="line">
              <a:avLst/>
            </a:prstGeom>
            <a:noFill/>
            <a:ln w="28575">
              <a:solidFill>
                <a:schemeClr val="tx1"/>
              </a:solidFill>
              <a:round/>
              <a:headEnd/>
              <a:tailEnd/>
            </a:ln>
          </p:spPr>
          <p:txBody>
            <a:bodyPr wrap="none" anchor="ctr"/>
            <a:lstStyle/>
            <a:p>
              <a:endParaRPr lang="en-IN"/>
            </a:p>
          </p:txBody>
        </p:sp>
      </p:grpSp>
      <p:sp>
        <p:nvSpPr>
          <p:cNvPr id="147463" name="Text Box 7"/>
          <p:cNvSpPr txBox="1">
            <a:spLocks noChangeArrowheads="1"/>
          </p:cNvSpPr>
          <p:nvPr/>
        </p:nvSpPr>
        <p:spPr bwMode="auto">
          <a:xfrm>
            <a:off x="5440363" y="4494213"/>
            <a:ext cx="2581275" cy="457200"/>
          </a:xfrm>
          <a:prstGeom prst="rect">
            <a:avLst/>
          </a:prstGeom>
          <a:noFill/>
          <a:ln w="9525">
            <a:noFill/>
            <a:miter lim="800000"/>
            <a:headEnd/>
            <a:tailEnd/>
          </a:ln>
        </p:spPr>
        <p:txBody>
          <a:bodyPr wrap="none">
            <a:spAutoFit/>
          </a:bodyPr>
          <a:lstStyle/>
          <a:p>
            <a:r>
              <a:rPr lang="en-GB" altLang="zh-CN" sz="2400" b="0">
                <a:ea typeface="SimSun" pitchFamily="2" charset="-122"/>
              </a:rPr>
              <a:t>Items Purchased</a:t>
            </a:r>
          </a:p>
        </p:txBody>
      </p:sp>
      <p:sp>
        <p:nvSpPr>
          <p:cNvPr id="147464" name="Text Box 8"/>
          <p:cNvSpPr txBox="1">
            <a:spLocks noChangeArrowheads="1"/>
          </p:cNvSpPr>
          <p:nvPr/>
        </p:nvSpPr>
        <p:spPr bwMode="auto">
          <a:xfrm>
            <a:off x="6935788" y="1800225"/>
            <a:ext cx="1212850" cy="457200"/>
          </a:xfrm>
          <a:prstGeom prst="rect">
            <a:avLst/>
          </a:prstGeom>
          <a:noFill/>
          <a:ln w="9525">
            <a:noFill/>
            <a:miter lim="800000"/>
            <a:headEnd/>
            <a:tailEnd/>
          </a:ln>
        </p:spPr>
        <p:txBody>
          <a:bodyPr wrap="none">
            <a:spAutoFit/>
          </a:bodyPr>
          <a:lstStyle/>
          <a:p>
            <a:r>
              <a:rPr lang="en-GB" altLang="zh-CN" sz="2400" b="0">
                <a:ea typeface="SimSun" pitchFamily="2" charset="-122"/>
              </a:rPr>
              <a:t>Orders</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47464"/>
                                        </p:tgtEl>
                                        <p:attrNameLst>
                                          <p:attrName>style.visibility</p:attrName>
                                        </p:attrNameLst>
                                      </p:cBhvr>
                                      <p:to>
                                        <p:strVal val="visible"/>
                                      </p:to>
                                    </p:set>
                                    <p:animEffect transition="in" filter="dissolve">
                                      <p:cBhvr>
                                        <p:cTn id="13" dur="500"/>
                                        <p:tgtEl>
                                          <p:spTgt spid="14746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47463"/>
                                        </p:tgtEl>
                                        <p:attrNameLst>
                                          <p:attrName>style.visibility</p:attrName>
                                        </p:attrNameLst>
                                      </p:cBhvr>
                                      <p:to>
                                        <p:strVal val="visible"/>
                                      </p:to>
                                    </p:set>
                                    <p:animEffect transition="in" filter="dissolve">
                                      <p:cBhvr>
                                        <p:cTn id="18" dur="500"/>
                                        <p:tgtEl>
                                          <p:spTgt spid="147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3" grpId="0" autoUpdateAnimBg="0"/>
      <p:bldP spid="147464" grpId="0" autoUpdateAnimBg="0"/>
    </p:bldLst>
  </p:timing>
</p:sld>
</file>

<file path=ppt/theme/theme1.xml><?xml version="1.0" encoding="utf-8"?>
<a:theme xmlns:a="http://schemas.openxmlformats.org/drawingml/2006/main" name="01">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SimHei"/>
        <a:cs typeface=""/>
      </a:majorFont>
      <a:minorFont>
        <a:latin typeface="Verdana"/>
        <a:ea typeface="Sim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2710</TotalTime>
  <Pages>0</Pages>
  <Words>3056</Words>
  <Characters>0</Characters>
  <Application>Microsoft Office PowerPoint</Application>
  <DocSecurity>0</DocSecurity>
  <PresentationFormat>On-screen Show (4:3)</PresentationFormat>
  <Lines>0</Lines>
  <Paragraphs>503</Paragraphs>
  <Slides>46</Slides>
  <Notes>39</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7" baseType="lpstr">
      <vt:lpstr>SimHei</vt:lpstr>
      <vt:lpstr>SimSun</vt:lpstr>
      <vt:lpstr>Arial</vt:lpstr>
      <vt:lpstr>Calibri</vt:lpstr>
      <vt:lpstr>Impact</vt:lpstr>
      <vt:lpstr>Symbol</vt:lpstr>
      <vt:lpstr>Times New Roman</vt:lpstr>
      <vt:lpstr>Verdana</vt:lpstr>
      <vt:lpstr>Wingdings</vt:lpstr>
      <vt:lpstr>01</vt:lpstr>
      <vt:lpstr>Document</vt:lpstr>
      <vt:lpstr>Normalisation</vt:lpstr>
      <vt:lpstr>The normalisation process involves:</vt:lpstr>
      <vt:lpstr>The Three Major Stages of Normalisation:</vt:lpstr>
      <vt:lpstr>Functional Dependency</vt:lpstr>
      <vt:lpstr>Functional Dependency - Practical Example</vt:lpstr>
      <vt:lpstr>To produce a set of entities in First Normal Form (1NF):</vt:lpstr>
      <vt:lpstr>Al's Baker Shop</vt:lpstr>
      <vt:lpstr>Al's Baker Shop</vt:lpstr>
      <vt:lpstr>Al's Baker Shop</vt:lpstr>
      <vt:lpstr>Al's Baker Shop</vt:lpstr>
      <vt:lpstr>Al's Baker Shop</vt:lpstr>
      <vt:lpstr>Al's Baker Shop</vt:lpstr>
      <vt:lpstr>Al's Baker Shop First Normal Form</vt:lpstr>
      <vt:lpstr>PowerPoint Presentation</vt:lpstr>
      <vt:lpstr>The Three Major Stages of Normalisation:</vt:lpstr>
      <vt:lpstr>To produce a set of entities in  Second Normal Form (2NF):</vt:lpstr>
      <vt:lpstr>Al's Baker Shop First Normal Form</vt:lpstr>
      <vt:lpstr>Al's Baker Shop</vt:lpstr>
      <vt:lpstr>Al's Baker Shop (2NF Step 1)</vt:lpstr>
      <vt:lpstr>Al's Baker Shop (2NF Step 1)</vt:lpstr>
      <vt:lpstr>Al's Baker Shop (2NF Step 1)</vt:lpstr>
      <vt:lpstr>Al's Baker Shop (2NF Step 2)</vt:lpstr>
      <vt:lpstr>Al's Baker Shop (2NF Step 2)</vt:lpstr>
      <vt:lpstr>Al's Baker Shop (2NF Step 2)</vt:lpstr>
      <vt:lpstr>Al's Baker Shop Second Normal Form</vt:lpstr>
      <vt:lpstr>The Three Major Stages of Normalisation:</vt:lpstr>
      <vt:lpstr>To produce a set of entities in Third Normal Form (3NF):</vt:lpstr>
      <vt:lpstr>Al's Baker Shop Second Normal Form</vt:lpstr>
      <vt:lpstr>Al's Baker Shop - 3NF Step1</vt:lpstr>
      <vt:lpstr>Al's Baker Shop - 3NF Step1</vt:lpstr>
      <vt:lpstr>Al's Baker Shop - 3NF Step1</vt:lpstr>
      <vt:lpstr>Al's Baker Shop - 3NF Step1</vt:lpstr>
      <vt:lpstr>Al's Baker Shop - 3NF Step1</vt:lpstr>
      <vt:lpstr>Al's Baker Shop - 3NF Step1</vt:lpstr>
      <vt:lpstr>Al's Baker Shop - 3NF Step2</vt:lpstr>
      <vt:lpstr>Al's Baker Shop - 3NF Step2</vt:lpstr>
      <vt:lpstr>Al's Baker Shop - 3NF Step2</vt:lpstr>
      <vt:lpstr>Al's Baker Shop Third Normal Form</vt:lpstr>
      <vt:lpstr>PowerPoint Presentation</vt:lpstr>
      <vt:lpstr>Model</vt:lpstr>
      <vt:lpstr>Database Design</vt:lpstr>
      <vt:lpstr>Database Design….</vt:lpstr>
      <vt:lpstr>Database Design….</vt:lpstr>
      <vt:lpstr>Conceptual model: Entity-Relationship Diagrams </vt:lpstr>
      <vt:lpstr>Entity-Relationship Diagrams…</vt:lpstr>
      <vt:lpstr>Example of ER Diagram</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Sainath Atheli</cp:lastModifiedBy>
  <cp:revision>298</cp:revision>
  <cp:lastPrinted>1899-12-30T00:00:00Z</cp:lastPrinted>
  <dcterms:created xsi:type="dcterms:W3CDTF">2004-10-01T04:52:28Z</dcterms:created>
  <dcterms:modified xsi:type="dcterms:W3CDTF">2024-03-22T05:46:46Z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1033-8.1.0.3018</vt:lpwstr>
  </property>
</Properties>
</file>