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27F2E-B873-AC67-7520-AB7EFB33AB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37144-65C4-92D6-DB7F-F49EB810B0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A8FF1-6843-407D-8E3C-A5331718986C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5370A-0BF2-1551-326B-92D04ACA1D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Edited By Sainath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C47F9-0D1B-3C99-53DA-803E71DAC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8F8FF-577A-4482-A8DB-27C066A18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6110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A27C2-62A6-4258-B8CF-74031DDE8309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Edited By Sainath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3AC2A-3981-41FD-933A-92291114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913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B246-634C-45A9-9516-61C2BC8270B8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7320-B334-4D2E-BB9A-194F5D2D731B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EFEC-6BEE-4BD0-93FD-87CBA266E9D8}" type="datetime1">
              <a:rPr lang="en-US" smtClean="0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58FA-5441-46F3-8A6A-272D117C099C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66798"/>
            <a:ext cx="8991600" cy="5791200"/>
          </a:xfrm>
          <a:custGeom>
            <a:avLst/>
            <a:gdLst/>
            <a:ahLst/>
            <a:cxnLst/>
            <a:rect l="l" t="t" r="r" b="b"/>
            <a:pathLst>
              <a:path w="8991600" h="5791200">
                <a:moveTo>
                  <a:pt x="8991600" y="5791198"/>
                </a:moveTo>
                <a:lnTo>
                  <a:pt x="8991600" y="0"/>
                </a:lnTo>
                <a:lnTo>
                  <a:pt x="0" y="0"/>
                </a:lnTo>
                <a:lnTo>
                  <a:pt x="0" y="579119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F5FA-F15F-418D-92B3-0DD1F74B4480}" type="datetime1">
              <a:rPr lang="en-US" smtClean="0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6067"/>
            <a:ext cx="8986520" cy="116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156" y="1150238"/>
            <a:ext cx="8702243" cy="42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52265" y="6662115"/>
            <a:ext cx="18389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0DC6-3661-4F0A-B05A-673D7A6FDFAB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667000" y="2438400"/>
            <a:ext cx="6121400" cy="696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Introducing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Python</a:t>
            </a:r>
            <a:r>
              <a:rPr sz="4400" spc="-75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Pandas</a:t>
            </a:r>
            <a:endParaRPr sz="4400" dirty="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660" y="1709660"/>
            <a:ext cx="1895856" cy="1895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61" rIns="0" bIns="0" rtlCol="0">
            <a:spAutoFit/>
          </a:bodyPr>
          <a:lstStyle/>
          <a:p>
            <a:pPr marL="225361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NumPy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Types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Arial"/>
                <a:cs typeface="Arial"/>
              </a:rPr>
              <a:t>NumPy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following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types-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0" y="1066800"/>
            <a:ext cx="7011034" cy="5516880"/>
            <a:chOff x="762000" y="1066800"/>
            <a:chExt cx="7011034" cy="5516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92" y="1066800"/>
              <a:ext cx="6991858" cy="3733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745215"/>
              <a:ext cx="7010400" cy="1838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1435100"/>
            <a:ext cx="8331200" cy="558800"/>
            <a:chOff x="-12700" y="1435100"/>
            <a:chExt cx="8331200" cy="558800"/>
          </a:xfrm>
        </p:grpSpPr>
        <p:sp>
          <p:nvSpPr>
            <p:cNvPr id="3" name="object 3"/>
            <p:cNvSpPr/>
            <p:nvPr/>
          </p:nvSpPr>
          <p:spPr>
            <a:xfrm>
              <a:off x="0" y="1447800"/>
              <a:ext cx="8305800" cy="533400"/>
            </a:xfrm>
            <a:custGeom>
              <a:avLst/>
              <a:gdLst/>
              <a:ahLst/>
              <a:cxnLst/>
              <a:rect l="l" t="t" r="r" b="b"/>
              <a:pathLst>
                <a:path w="8305800" h="533400">
                  <a:moveTo>
                    <a:pt x="8216900" y="0"/>
                  </a:moveTo>
                  <a:lnTo>
                    <a:pt x="88902" y="0"/>
                  </a:lnTo>
                  <a:lnTo>
                    <a:pt x="54297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7" y="526420"/>
                  </a:lnTo>
                  <a:lnTo>
                    <a:pt x="88902" y="533400"/>
                  </a:lnTo>
                  <a:lnTo>
                    <a:pt x="8216900" y="533400"/>
                  </a:lnTo>
                  <a:lnTo>
                    <a:pt x="8251525" y="526420"/>
                  </a:lnTo>
                  <a:lnTo>
                    <a:pt x="8279780" y="507380"/>
                  </a:lnTo>
                  <a:lnTo>
                    <a:pt x="8298820" y="479125"/>
                  </a:lnTo>
                  <a:lnTo>
                    <a:pt x="8305800" y="444500"/>
                  </a:lnTo>
                  <a:lnTo>
                    <a:pt x="8305800" y="88900"/>
                  </a:lnTo>
                  <a:lnTo>
                    <a:pt x="8298820" y="54274"/>
                  </a:lnTo>
                  <a:lnTo>
                    <a:pt x="8279780" y="26019"/>
                  </a:lnTo>
                  <a:lnTo>
                    <a:pt x="8251525" y="6979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447800"/>
              <a:ext cx="8305800" cy="533400"/>
            </a:xfrm>
            <a:custGeom>
              <a:avLst/>
              <a:gdLst/>
              <a:ahLst/>
              <a:cxnLst/>
              <a:rect l="l" t="t" r="r" b="b"/>
              <a:pathLst>
                <a:path w="830580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7" y="6979"/>
                  </a:lnTo>
                  <a:lnTo>
                    <a:pt x="88902" y="0"/>
                  </a:lnTo>
                  <a:lnTo>
                    <a:pt x="8216900" y="0"/>
                  </a:lnTo>
                  <a:lnTo>
                    <a:pt x="8251525" y="6979"/>
                  </a:lnTo>
                  <a:lnTo>
                    <a:pt x="8279780" y="26019"/>
                  </a:lnTo>
                  <a:lnTo>
                    <a:pt x="8298820" y="54274"/>
                  </a:lnTo>
                  <a:lnTo>
                    <a:pt x="8305800" y="88900"/>
                  </a:lnTo>
                  <a:lnTo>
                    <a:pt x="8305800" y="444500"/>
                  </a:lnTo>
                  <a:lnTo>
                    <a:pt x="8298820" y="479125"/>
                  </a:lnTo>
                  <a:lnTo>
                    <a:pt x="8279780" y="507380"/>
                  </a:lnTo>
                  <a:lnTo>
                    <a:pt x="8251525" y="526420"/>
                  </a:lnTo>
                  <a:lnTo>
                    <a:pt x="8216900" y="533400"/>
                  </a:lnTo>
                  <a:lnTo>
                    <a:pt x="88902" y="533400"/>
                  </a:lnTo>
                  <a:lnTo>
                    <a:pt x="54297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2634" y="80263"/>
            <a:ext cx="6942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Ways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Create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NumPy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Arrays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705358"/>
            <a:ext cx="8834120" cy="273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1551940" algn="l"/>
                <a:tab pos="2783840" algn="l"/>
                <a:tab pos="3440429" algn="l"/>
                <a:tab pos="3943350" algn="l"/>
                <a:tab pos="4766310" algn="l"/>
                <a:tab pos="5185410" algn="l"/>
                <a:tab pos="6195060" algn="l"/>
                <a:tab pos="7188834" algn="l"/>
                <a:tab pos="8046720" algn="l"/>
                <a:tab pos="8482965" algn="l"/>
              </a:tabLst>
            </a:pPr>
            <a:r>
              <a:rPr sz="2400" spc="-10" dirty="0">
                <a:latin typeface="Arial"/>
                <a:cs typeface="Arial"/>
              </a:rPr>
              <a:t>empty()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function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can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used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create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empty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array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unintialized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specified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shape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dtype.</a:t>
            </a:r>
            <a:endParaRPr sz="2400">
              <a:latin typeface="Arial"/>
              <a:cs typeface="Arial"/>
            </a:endParaRPr>
          </a:p>
          <a:p>
            <a:pPr marL="12700" marR="699135">
              <a:lnSpc>
                <a:spcPts val="3460"/>
              </a:lnSpc>
              <a:spcBef>
                <a:spcPts val="204"/>
              </a:spcBef>
            </a:pP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numpy.empty(Shape,[dtype=&lt;datatype&gt;,]</a:t>
            </a:r>
            <a:r>
              <a:rPr sz="24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[</a:t>
            </a:r>
            <a:r>
              <a:rPr sz="24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order</a:t>
            </a:r>
            <a:r>
              <a:rPr sz="24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4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‘C’</a:t>
            </a:r>
            <a:r>
              <a:rPr sz="24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or</a:t>
            </a:r>
            <a:r>
              <a:rPr sz="24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Arial"/>
                <a:cs typeface="Arial"/>
              </a:rPr>
              <a:t>‘F’] </a:t>
            </a:r>
            <a:r>
              <a:rPr sz="2400" spc="-70" dirty="0">
                <a:latin typeface="Arial"/>
                <a:cs typeface="Arial"/>
              </a:rPr>
              <a:t>Where:d</a:t>
            </a:r>
            <a:r>
              <a:rPr sz="1800" spc="-70" dirty="0">
                <a:latin typeface="Arial Black"/>
                <a:cs typeface="Arial Black"/>
              </a:rPr>
              <a:t>type:</a:t>
            </a:r>
            <a:r>
              <a:rPr sz="1800" spc="350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is</a:t>
            </a:r>
            <a:r>
              <a:rPr sz="1800" spc="-125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a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spc="-225" dirty="0">
                <a:latin typeface="Arial Black"/>
                <a:cs typeface="Arial Black"/>
              </a:rPr>
              <a:t>data</a:t>
            </a:r>
            <a:r>
              <a:rPr sz="1800" spc="-130" dirty="0">
                <a:latin typeface="Arial Black"/>
                <a:cs typeface="Arial Black"/>
              </a:rPr>
              <a:t> </a:t>
            </a:r>
            <a:r>
              <a:rPr sz="1800" spc="-229" dirty="0">
                <a:latin typeface="Arial Black"/>
                <a:cs typeface="Arial Black"/>
              </a:rPr>
              <a:t>type</a:t>
            </a:r>
            <a:r>
              <a:rPr sz="1800" spc="-135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of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spc="-225" dirty="0">
                <a:latin typeface="Arial Black"/>
                <a:cs typeface="Arial Black"/>
              </a:rPr>
              <a:t>python</a:t>
            </a:r>
            <a:r>
              <a:rPr sz="1800" spc="-135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or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225" dirty="0">
                <a:latin typeface="Arial Black"/>
                <a:cs typeface="Arial Black"/>
              </a:rPr>
              <a:t>numpy</a:t>
            </a:r>
            <a:r>
              <a:rPr sz="1800" spc="-130" dirty="0">
                <a:latin typeface="Arial Black"/>
                <a:cs typeface="Arial Black"/>
              </a:rPr>
              <a:t> </a:t>
            </a:r>
            <a:r>
              <a:rPr sz="1800" spc="-250" dirty="0">
                <a:latin typeface="Arial Black"/>
                <a:cs typeface="Arial Black"/>
              </a:rPr>
              <a:t>to</a:t>
            </a:r>
            <a:r>
              <a:rPr sz="1800" spc="-114" dirty="0">
                <a:latin typeface="Arial Black"/>
                <a:cs typeface="Arial Black"/>
              </a:rPr>
              <a:t> </a:t>
            </a:r>
            <a:r>
              <a:rPr sz="1800" spc="-235" dirty="0">
                <a:latin typeface="Arial Black"/>
                <a:cs typeface="Arial Black"/>
              </a:rPr>
              <a:t>set</a:t>
            </a:r>
            <a:r>
              <a:rPr sz="1800" spc="-130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initial</a:t>
            </a:r>
            <a:r>
              <a:rPr sz="1800" spc="-125" dirty="0">
                <a:latin typeface="Arial Black"/>
                <a:cs typeface="Arial Black"/>
              </a:rPr>
              <a:t> </a:t>
            </a:r>
            <a:r>
              <a:rPr sz="1800" spc="-20" dirty="0">
                <a:latin typeface="Arial Black"/>
                <a:cs typeface="Arial Black"/>
              </a:rPr>
              <a:t>values.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Arial"/>
                <a:cs typeface="Arial"/>
              </a:rPr>
              <a:t>Shape: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dimension.</a:t>
            </a:r>
            <a:endParaRPr sz="2000">
              <a:latin typeface="Arial"/>
              <a:cs typeface="Arial"/>
            </a:endParaRPr>
          </a:p>
          <a:p>
            <a:pPr marL="12700" marR="467995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Order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‘C’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arrangement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row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wise(C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like).</a:t>
            </a:r>
            <a:r>
              <a:rPr sz="2000" spc="5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‘F’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arrangement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Fortran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like)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8325" y="3495485"/>
            <a:ext cx="8207375" cy="1142365"/>
            <a:chOff x="295275" y="3495700"/>
            <a:chExt cx="8207375" cy="11423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533700"/>
              <a:ext cx="6599062" cy="10273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0037" y="3500463"/>
              <a:ext cx="6666230" cy="1065530"/>
            </a:xfrm>
            <a:custGeom>
              <a:avLst/>
              <a:gdLst/>
              <a:ahLst/>
              <a:cxnLst/>
              <a:rect l="l" t="t" r="r" b="b"/>
              <a:pathLst>
                <a:path w="6666230" h="1065529">
                  <a:moveTo>
                    <a:pt x="0" y="1065441"/>
                  </a:moveTo>
                  <a:lnTo>
                    <a:pt x="6665722" y="1065441"/>
                  </a:lnTo>
                  <a:lnTo>
                    <a:pt x="6665722" y="0"/>
                  </a:lnTo>
                  <a:lnTo>
                    <a:pt x="0" y="0"/>
                  </a:lnTo>
                  <a:lnTo>
                    <a:pt x="0" y="10654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7484" y="4069080"/>
              <a:ext cx="2724912" cy="56845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95275" y="4922520"/>
            <a:ext cx="8664575" cy="1411605"/>
            <a:chOff x="295275" y="4922520"/>
            <a:chExt cx="8664575" cy="141160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953000"/>
              <a:ext cx="5737791" cy="1371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0037" y="4948237"/>
              <a:ext cx="5852160" cy="1381125"/>
            </a:xfrm>
            <a:custGeom>
              <a:avLst/>
              <a:gdLst/>
              <a:ahLst/>
              <a:cxnLst/>
              <a:rect l="l" t="t" r="r" b="b"/>
              <a:pathLst>
                <a:path w="5852160" h="1381125">
                  <a:moveTo>
                    <a:pt x="0" y="1381125"/>
                  </a:moveTo>
                  <a:lnTo>
                    <a:pt x="5852160" y="1381125"/>
                  </a:lnTo>
                  <a:lnTo>
                    <a:pt x="5852160" y="0"/>
                  </a:lnTo>
                  <a:lnTo>
                    <a:pt x="0" y="0"/>
                  </a:lnTo>
                  <a:lnTo>
                    <a:pt x="0" y="1381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9884" y="4922520"/>
              <a:ext cx="3029712" cy="11216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47028" y="4133469"/>
            <a:ext cx="2705735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Here,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zeros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>
              <a:latin typeface="Carlito"/>
              <a:cs typeface="Carlito"/>
            </a:endParaRPr>
          </a:p>
          <a:p>
            <a:pPr marL="165100" marR="5080">
              <a:lnSpc>
                <a:spcPct val="986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Here,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garbage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default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type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“float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359" y="4571898"/>
            <a:ext cx="6450965" cy="2060575"/>
            <a:chOff x="162359" y="4571898"/>
            <a:chExt cx="6450965" cy="2060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59" y="5638275"/>
              <a:ext cx="6450674" cy="993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496" y="4571898"/>
              <a:ext cx="4949317" cy="104522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39700" y="1168400"/>
            <a:ext cx="8331200" cy="1259840"/>
            <a:chOff x="139700" y="1168400"/>
            <a:chExt cx="8331200" cy="1259840"/>
          </a:xfrm>
        </p:grpSpPr>
        <p:sp>
          <p:nvSpPr>
            <p:cNvPr id="6" name="object 6"/>
            <p:cNvSpPr/>
            <p:nvPr/>
          </p:nvSpPr>
          <p:spPr>
            <a:xfrm>
              <a:off x="152400" y="1181100"/>
              <a:ext cx="8305800" cy="342900"/>
            </a:xfrm>
            <a:custGeom>
              <a:avLst/>
              <a:gdLst/>
              <a:ahLst/>
              <a:cxnLst/>
              <a:rect l="l" t="t" r="r" b="b"/>
              <a:pathLst>
                <a:path w="8305800" h="342900">
                  <a:moveTo>
                    <a:pt x="82486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285750"/>
                  </a:lnTo>
                  <a:lnTo>
                    <a:pt x="4491" y="308020"/>
                  </a:lnTo>
                  <a:lnTo>
                    <a:pt x="16740" y="326183"/>
                  </a:lnTo>
                  <a:lnTo>
                    <a:pt x="34906" y="338417"/>
                  </a:lnTo>
                  <a:lnTo>
                    <a:pt x="57150" y="342900"/>
                  </a:lnTo>
                  <a:lnTo>
                    <a:pt x="8248650" y="342900"/>
                  </a:lnTo>
                  <a:lnTo>
                    <a:pt x="8270920" y="338417"/>
                  </a:lnTo>
                  <a:lnTo>
                    <a:pt x="8289083" y="326183"/>
                  </a:lnTo>
                  <a:lnTo>
                    <a:pt x="8301317" y="308020"/>
                  </a:lnTo>
                  <a:lnTo>
                    <a:pt x="8305800" y="285750"/>
                  </a:lnTo>
                  <a:lnTo>
                    <a:pt x="8305800" y="57150"/>
                  </a:lnTo>
                  <a:lnTo>
                    <a:pt x="8301317" y="34879"/>
                  </a:lnTo>
                  <a:lnTo>
                    <a:pt x="8289083" y="16716"/>
                  </a:lnTo>
                  <a:lnTo>
                    <a:pt x="8270920" y="4482"/>
                  </a:lnTo>
                  <a:lnTo>
                    <a:pt x="82486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181100"/>
              <a:ext cx="8305800" cy="342900"/>
            </a:xfrm>
            <a:custGeom>
              <a:avLst/>
              <a:gdLst/>
              <a:ahLst/>
              <a:cxnLst/>
              <a:rect l="l" t="t" r="r" b="b"/>
              <a:pathLst>
                <a:path w="8305800" h="3429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248650" y="0"/>
                  </a:lnTo>
                  <a:lnTo>
                    <a:pt x="8270920" y="4482"/>
                  </a:lnTo>
                  <a:lnTo>
                    <a:pt x="8289083" y="16716"/>
                  </a:lnTo>
                  <a:lnTo>
                    <a:pt x="8301317" y="34879"/>
                  </a:lnTo>
                  <a:lnTo>
                    <a:pt x="8305800" y="57150"/>
                  </a:lnTo>
                  <a:lnTo>
                    <a:pt x="8305800" y="285750"/>
                  </a:lnTo>
                  <a:lnTo>
                    <a:pt x="8301317" y="308020"/>
                  </a:lnTo>
                  <a:lnTo>
                    <a:pt x="8289083" y="326183"/>
                  </a:lnTo>
                  <a:lnTo>
                    <a:pt x="8270920" y="338417"/>
                  </a:lnTo>
                  <a:lnTo>
                    <a:pt x="8248650" y="342900"/>
                  </a:lnTo>
                  <a:lnTo>
                    <a:pt x="57150" y="342900"/>
                  </a:lnTo>
                  <a:lnTo>
                    <a:pt x="34906" y="338417"/>
                  </a:lnTo>
                  <a:lnTo>
                    <a:pt x="16740" y="326183"/>
                  </a:lnTo>
                  <a:lnTo>
                    <a:pt x="4491" y="308020"/>
                  </a:lnTo>
                  <a:lnTo>
                    <a:pt x="0" y="285750"/>
                  </a:lnTo>
                  <a:lnTo>
                    <a:pt x="0" y="571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5358" y="1714500"/>
              <a:ext cx="2961166" cy="71323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2634" y="80263"/>
            <a:ext cx="6942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Ways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Create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NumPy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739" y="632206"/>
            <a:ext cx="7846695" cy="16833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99695" algn="r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1.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arange(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range.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&lt;arrayname&gt;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numpy.arange([start],stop,[step],[dtype])</a:t>
            </a:r>
            <a:endParaRPr sz="2400">
              <a:latin typeface="Arial"/>
              <a:cs typeface="Arial"/>
            </a:endParaRPr>
          </a:p>
          <a:p>
            <a:pPr marL="3529329" marR="2157095">
              <a:lnSpc>
                <a:spcPct val="100000"/>
              </a:lnSpc>
              <a:spcBef>
                <a:spcPts val="182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Here,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only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stop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passed.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3515" y="2869692"/>
            <a:ext cx="2962655" cy="71323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24307" y="1514500"/>
            <a:ext cx="5172075" cy="2085975"/>
            <a:chOff x="324307" y="1514500"/>
            <a:chExt cx="5172075" cy="20859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1523961"/>
              <a:ext cx="3033522" cy="10443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2437" y="1519262"/>
              <a:ext cx="3043555" cy="1054100"/>
            </a:xfrm>
            <a:custGeom>
              <a:avLst/>
              <a:gdLst/>
              <a:ahLst/>
              <a:cxnLst/>
              <a:rect l="l" t="t" r="r" b="b"/>
              <a:pathLst>
                <a:path w="3043554" h="1054100">
                  <a:moveTo>
                    <a:pt x="0" y="1053884"/>
                  </a:moveTo>
                  <a:lnTo>
                    <a:pt x="3043047" y="1053884"/>
                  </a:lnTo>
                  <a:lnTo>
                    <a:pt x="3043047" y="0"/>
                  </a:lnTo>
                  <a:lnTo>
                    <a:pt x="0" y="0"/>
                  </a:lnTo>
                  <a:lnTo>
                    <a:pt x="0" y="10538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832" y="2589783"/>
              <a:ext cx="5100646" cy="10008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9069" y="2585084"/>
              <a:ext cx="5162550" cy="1010919"/>
            </a:xfrm>
            <a:custGeom>
              <a:avLst/>
              <a:gdLst/>
              <a:ahLst/>
              <a:cxnLst/>
              <a:rect l="l" t="t" r="r" b="b"/>
              <a:pathLst>
                <a:path w="5162550" h="1010920">
                  <a:moveTo>
                    <a:pt x="0" y="1010412"/>
                  </a:moveTo>
                  <a:lnTo>
                    <a:pt x="5162042" y="1010412"/>
                  </a:lnTo>
                  <a:lnTo>
                    <a:pt x="5162042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73951" y="4167251"/>
            <a:ext cx="8870315" cy="1241425"/>
            <a:chOff x="273951" y="4167251"/>
            <a:chExt cx="8870315" cy="1241425"/>
          </a:xfrm>
        </p:grpSpPr>
        <p:sp>
          <p:nvSpPr>
            <p:cNvPr id="18" name="object 18"/>
            <p:cNvSpPr/>
            <p:nvPr/>
          </p:nvSpPr>
          <p:spPr>
            <a:xfrm>
              <a:off x="286651" y="4179951"/>
              <a:ext cx="8305800" cy="342900"/>
            </a:xfrm>
            <a:custGeom>
              <a:avLst/>
              <a:gdLst/>
              <a:ahLst/>
              <a:cxnLst/>
              <a:rect l="l" t="t" r="r" b="b"/>
              <a:pathLst>
                <a:path w="8305800" h="342900">
                  <a:moveTo>
                    <a:pt x="8248637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285750"/>
                  </a:lnTo>
                  <a:lnTo>
                    <a:pt x="4491" y="307967"/>
                  </a:lnTo>
                  <a:lnTo>
                    <a:pt x="16740" y="326136"/>
                  </a:lnTo>
                  <a:lnTo>
                    <a:pt x="34906" y="338399"/>
                  </a:lnTo>
                  <a:lnTo>
                    <a:pt x="57150" y="342900"/>
                  </a:lnTo>
                  <a:lnTo>
                    <a:pt x="8248637" y="342900"/>
                  </a:lnTo>
                  <a:lnTo>
                    <a:pt x="8270907" y="338399"/>
                  </a:lnTo>
                  <a:lnTo>
                    <a:pt x="8289070" y="326136"/>
                  </a:lnTo>
                  <a:lnTo>
                    <a:pt x="8301304" y="307967"/>
                  </a:lnTo>
                  <a:lnTo>
                    <a:pt x="8305787" y="285750"/>
                  </a:lnTo>
                  <a:lnTo>
                    <a:pt x="8305787" y="57150"/>
                  </a:lnTo>
                  <a:lnTo>
                    <a:pt x="8301304" y="34879"/>
                  </a:lnTo>
                  <a:lnTo>
                    <a:pt x="8289070" y="16716"/>
                  </a:lnTo>
                  <a:lnTo>
                    <a:pt x="8270907" y="4482"/>
                  </a:lnTo>
                  <a:lnTo>
                    <a:pt x="824863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651" y="4179951"/>
              <a:ext cx="8305800" cy="342900"/>
            </a:xfrm>
            <a:custGeom>
              <a:avLst/>
              <a:gdLst/>
              <a:ahLst/>
              <a:cxnLst/>
              <a:rect l="l" t="t" r="r" b="b"/>
              <a:pathLst>
                <a:path w="8305800" h="3429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248637" y="0"/>
                  </a:lnTo>
                  <a:lnTo>
                    <a:pt x="8270907" y="4482"/>
                  </a:lnTo>
                  <a:lnTo>
                    <a:pt x="8289070" y="16716"/>
                  </a:lnTo>
                  <a:lnTo>
                    <a:pt x="8301304" y="34879"/>
                  </a:lnTo>
                  <a:lnTo>
                    <a:pt x="8305787" y="57150"/>
                  </a:lnTo>
                  <a:lnTo>
                    <a:pt x="8305787" y="285750"/>
                  </a:lnTo>
                  <a:lnTo>
                    <a:pt x="8301304" y="307967"/>
                  </a:lnTo>
                  <a:lnTo>
                    <a:pt x="8289070" y="326136"/>
                  </a:lnTo>
                  <a:lnTo>
                    <a:pt x="8270907" y="338399"/>
                  </a:lnTo>
                  <a:lnTo>
                    <a:pt x="8248637" y="342900"/>
                  </a:lnTo>
                  <a:lnTo>
                    <a:pt x="57150" y="342900"/>
                  </a:lnTo>
                  <a:lnTo>
                    <a:pt x="34906" y="338399"/>
                  </a:lnTo>
                  <a:lnTo>
                    <a:pt x="16740" y="326136"/>
                  </a:lnTo>
                  <a:lnTo>
                    <a:pt x="4491" y="307967"/>
                  </a:lnTo>
                  <a:lnTo>
                    <a:pt x="0" y="285750"/>
                  </a:lnTo>
                  <a:lnTo>
                    <a:pt x="0" y="571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1895" y="4565904"/>
              <a:ext cx="4642103" cy="84277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13156" y="2896361"/>
            <a:ext cx="8666480" cy="203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2330" marR="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Here,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1-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step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of 2.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400" dirty="0">
                <a:latin typeface="Arial"/>
                <a:cs typeface="Arial"/>
              </a:rPr>
              <a:t>2.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linspace(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prepare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range.</a:t>
            </a:r>
            <a:endParaRPr sz="24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&lt;arrayname&gt;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numpy.linspace([start],stop,[dtype])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5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een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25723" y="5666232"/>
            <a:ext cx="6018275" cy="566928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24726" y="4506099"/>
          <a:ext cx="8578849" cy="2094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5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181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Here,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85D8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9855" marR="6985" indent="920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array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created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betw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385D8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75">
                <a:tc gridSpan="3">
                  <a:txBody>
                    <a:bodyPr/>
                    <a:lstStyle/>
                    <a:p>
                      <a:pPr marL="31629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Here,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array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is</a:t>
                      </a:r>
                      <a:r>
                        <a:rPr sz="16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created</a:t>
                      </a:r>
                      <a:r>
                        <a:rPr sz="16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betw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6682283" y="5730341"/>
            <a:ext cx="2090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een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2.5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 8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101" y="80263"/>
            <a:ext cx="5165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Pandas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05358"/>
            <a:ext cx="88366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“A</a:t>
            </a:r>
            <a:r>
              <a:rPr sz="2400" spc="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4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4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4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particular</a:t>
            </a:r>
            <a:r>
              <a:rPr sz="2400" spc="4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way</a:t>
            </a:r>
            <a:r>
              <a:rPr sz="2400" spc="4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storing</a:t>
            </a:r>
            <a:r>
              <a:rPr sz="2400" spc="4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4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organizing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 so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accessed 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appropriate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ways.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ex-</a:t>
            </a:r>
            <a:endParaRPr sz="2400" dirty="0">
              <a:latin typeface="Arial"/>
              <a:cs typeface="Arial"/>
            </a:endParaRPr>
          </a:p>
          <a:p>
            <a:pPr marL="12700" marR="8255" algn="just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sz="2400" spc="5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sz="2400" spc="5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want</a:t>
            </a:r>
            <a:r>
              <a:rPr sz="2400" spc="5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400" spc="5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store</a:t>
            </a:r>
            <a:r>
              <a:rPr sz="2400" spc="5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similar</a:t>
            </a:r>
            <a:r>
              <a:rPr sz="2400" spc="5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type</a:t>
            </a:r>
            <a:r>
              <a:rPr sz="2400" spc="5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spc="5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400" spc="5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items</a:t>
            </a:r>
            <a:r>
              <a:rPr sz="2400" spc="5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together</a:t>
            </a:r>
            <a:r>
              <a:rPr sz="2400" spc="5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process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them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identical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way</a:t>
            </a:r>
            <a:r>
              <a:rPr sz="24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array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solution.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400" spc="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sz="2400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sz="2400" spc="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want</a:t>
            </a:r>
            <a:r>
              <a:rPr sz="2400" spc="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400" spc="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store</a:t>
            </a:r>
            <a:r>
              <a:rPr sz="2400" spc="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400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400" spc="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such</a:t>
            </a:r>
            <a:r>
              <a:rPr sz="2400" spc="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way</a:t>
            </a:r>
            <a:r>
              <a:rPr sz="2400" spc="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so</a:t>
            </a:r>
            <a:r>
              <a:rPr sz="2400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that</a:t>
            </a:r>
            <a:r>
              <a:rPr sz="2400" spc="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sz="2400" spc="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get</a:t>
            </a:r>
            <a:r>
              <a:rPr sz="2400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access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very</a:t>
            </a:r>
            <a:r>
              <a:rPr sz="2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last</a:t>
            </a:r>
            <a:r>
              <a:rPr sz="24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item</a:t>
            </a:r>
            <a:r>
              <a:rPr sz="24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sz="24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inserted,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stack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solution.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-If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want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store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such</a:t>
            </a:r>
            <a:r>
              <a:rPr sz="24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way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so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that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item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inserted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first</a:t>
            </a:r>
            <a:r>
              <a:rPr sz="24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get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accessed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first,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Queue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solution.</a:t>
            </a:r>
            <a:endParaRPr sz="2400" dirty="0">
              <a:latin typeface="Arial"/>
              <a:cs typeface="Arial"/>
            </a:endParaRPr>
          </a:p>
          <a:p>
            <a:pPr marL="12700" marR="7620" indent="8382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there</a:t>
            </a:r>
            <a:r>
              <a:rPr sz="2400" spc="4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4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4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spc="4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4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</a:t>
            </a:r>
            <a:r>
              <a:rPr sz="2400" spc="45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4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r>
              <a:rPr sz="2400" spc="45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suited</a:t>
            </a:r>
            <a:r>
              <a:rPr sz="2400" spc="4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different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functionality.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Further,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know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about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DataFrame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structures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Python.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832" y="80263"/>
            <a:ext cx="4881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Series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05358"/>
            <a:ext cx="883602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–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Series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pandas.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represents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1D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array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indexed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–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components-</a:t>
            </a:r>
            <a:endParaRPr sz="2400" dirty="0">
              <a:latin typeface="Arial"/>
              <a:cs typeface="Arial"/>
            </a:endParaRPr>
          </a:p>
          <a:p>
            <a:pPr marL="756285" lvl="1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actual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 dirty="0">
              <a:latin typeface="Arial"/>
              <a:cs typeface="Arial"/>
            </a:endParaRPr>
          </a:p>
          <a:p>
            <a:pPr marL="756285" lvl="1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associated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indexes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labels.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Char char="–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Both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components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length.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3117850"/>
          <a:ext cx="152400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23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18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84450" y="3117850"/>
          <a:ext cx="152400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Jan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31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Feb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28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Mar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31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Apr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30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18050" y="3117850"/>
          <a:ext cx="152400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‘A’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91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‘B’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81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‘C’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71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‘D’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" y="5248461"/>
            <a:ext cx="3342131" cy="4411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140" y="5276850"/>
            <a:ext cx="298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Examples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series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objects.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80263"/>
            <a:ext cx="5954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Creation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Series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32206"/>
            <a:ext cx="7896859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2400" spc="-50" dirty="0">
                <a:latin typeface="Arial"/>
                <a:cs typeface="Arial"/>
              </a:rPr>
              <a:t>–</a:t>
            </a:r>
            <a:r>
              <a:rPr sz="2400" dirty="0">
                <a:latin typeface="Arial"/>
                <a:cs typeface="Arial"/>
              </a:rPr>
              <a:t>	There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ways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Using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)-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75"/>
              </a:spcBef>
            </a:pPr>
            <a:r>
              <a:rPr sz="2400" spc="-240" dirty="0">
                <a:solidFill>
                  <a:srgbClr val="006FC0"/>
                </a:solidFill>
                <a:latin typeface="Arial Black"/>
                <a:cs typeface="Arial Black"/>
              </a:rPr>
              <a:t>&lt;Series</a:t>
            </a:r>
            <a:r>
              <a:rPr sz="2400" spc="-16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006FC0"/>
                </a:solidFill>
                <a:latin typeface="Arial Black"/>
                <a:cs typeface="Arial Black"/>
              </a:rPr>
              <a:t>Object&gt;</a:t>
            </a:r>
            <a:r>
              <a:rPr sz="2400" spc="-16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2400" spc="-200" dirty="0">
                <a:solidFill>
                  <a:srgbClr val="006FC0"/>
                </a:solidFill>
                <a:latin typeface="Arial Black"/>
                <a:cs typeface="Arial Black"/>
              </a:rPr>
              <a:t>=</a:t>
            </a:r>
            <a:r>
              <a:rPr sz="2400" spc="-15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006FC0"/>
                </a:solidFill>
                <a:latin typeface="Arial Black"/>
                <a:cs typeface="Arial Black"/>
              </a:rPr>
              <a:t>pandas.Series(</a:t>
            </a:r>
            <a:r>
              <a:rPr sz="2400" spc="-16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006FC0"/>
                </a:solidFill>
                <a:latin typeface="Arial Black"/>
                <a:cs typeface="Arial Black"/>
              </a:rPr>
              <a:t>) </a:t>
            </a:r>
            <a:r>
              <a:rPr sz="1800" dirty="0">
                <a:latin typeface="Arial"/>
                <a:cs typeface="Arial"/>
              </a:rPr>
              <a:t>it will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empty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series.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266313"/>
            <a:ext cx="8834120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4645025" indent="-401320">
              <a:lnSpc>
                <a:spcPct val="12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2.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25" dirty="0">
                <a:latin typeface="Arial"/>
                <a:cs typeface="Arial"/>
              </a:rPr>
              <a:t>Non-</a:t>
            </a:r>
            <a:r>
              <a:rPr sz="2400" dirty="0">
                <a:latin typeface="Arial"/>
                <a:cs typeface="Arial"/>
              </a:rPr>
              <a:t>empty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creation– </a:t>
            </a:r>
            <a:r>
              <a:rPr sz="2400" dirty="0">
                <a:latin typeface="Arial"/>
                <a:cs typeface="Arial"/>
              </a:rPr>
              <a:t>Import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pandas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pd</a:t>
            </a:r>
            <a:endParaRPr sz="2400" dirty="0">
              <a:latin typeface="Arial"/>
              <a:cs typeface="Arial"/>
            </a:endParaRPr>
          </a:p>
          <a:p>
            <a:pPr marL="413384" marR="5080">
              <a:lnSpc>
                <a:spcPct val="101200"/>
              </a:lnSpc>
              <a:spcBef>
                <a:spcPts val="540"/>
              </a:spcBef>
            </a:pPr>
            <a:r>
              <a:rPr sz="2400" spc="-215" dirty="0">
                <a:solidFill>
                  <a:srgbClr val="006FC0"/>
                </a:solidFill>
                <a:latin typeface="Arial Black"/>
                <a:cs typeface="Arial Black"/>
              </a:rPr>
              <a:t>&lt;Series</a:t>
            </a:r>
            <a:r>
              <a:rPr sz="2400" spc="22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006FC0"/>
                </a:solidFill>
                <a:latin typeface="Arial Black"/>
                <a:cs typeface="Arial Black"/>
              </a:rPr>
              <a:t>Object&gt;</a:t>
            </a:r>
            <a:r>
              <a:rPr sz="2400" spc="22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6FC0"/>
                </a:solidFill>
                <a:latin typeface="Arial Black"/>
                <a:cs typeface="Arial Black"/>
              </a:rPr>
              <a:t>=</a:t>
            </a:r>
            <a:r>
              <a:rPr sz="2400" spc="22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006FC0"/>
                </a:solidFill>
                <a:latin typeface="Arial Black"/>
                <a:cs typeface="Arial Black"/>
              </a:rPr>
              <a:t>pd.Series(data,</a:t>
            </a:r>
            <a:r>
              <a:rPr sz="2400" spc="229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006FC0"/>
                </a:solidFill>
                <a:latin typeface="Arial Black"/>
                <a:cs typeface="Arial Black"/>
              </a:rPr>
              <a:t>index=idx)</a:t>
            </a:r>
            <a:r>
              <a:rPr sz="2400" spc="22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sequence,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ndarray,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dictionary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scaler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value.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475" y="2047811"/>
            <a:ext cx="4606925" cy="1314450"/>
            <a:chOff x="752475" y="2047811"/>
            <a:chExt cx="4606925" cy="13144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057399"/>
              <a:ext cx="4587621" cy="1295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37" y="2052573"/>
              <a:ext cx="4597400" cy="1304925"/>
            </a:xfrm>
            <a:custGeom>
              <a:avLst/>
              <a:gdLst/>
              <a:ahLst/>
              <a:cxnLst/>
              <a:rect l="l" t="t" r="r" b="b"/>
              <a:pathLst>
                <a:path w="4597400" h="1304925">
                  <a:moveTo>
                    <a:pt x="0" y="1304925"/>
                  </a:moveTo>
                  <a:lnTo>
                    <a:pt x="4597146" y="1304925"/>
                  </a:lnTo>
                  <a:lnTo>
                    <a:pt x="4597146" y="0"/>
                  </a:lnTo>
                  <a:lnTo>
                    <a:pt x="0" y="0"/>
                  </a:lnTo>
                  <a:lnTo>
                    <a:pt x="0" y="1304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008120" y="4867262"/>
            <a:ext cx="4757420" cy="1702435"/>
            <a:chOff x="4008120" y="4867262"/>
            <a:chExt cx="4757420" cy="17024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1465" y="4876787"/>
              <a:ext cx="3384296" cy="16830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66639" y="4872024"/>
              <a:ext cx="3394075" cy="1692910"/>
            </a:xfrm>
            <a:custGeom>
              <a:avLst/>
              <a:gdLst/>
              <a:ahLst/>
              <a:cxnLst/>
              <a:rect l="l" t="t" r="r" b="b"/>
              <a:pathLst>
                <a:path w="3394075" h="1692909">
                  <a:moveTo>
                    <a:pt x="0" y="1692528"/>
                  </a:moveTo>
                  <a:lnTo>
                    <a:pt x="3393820" y="1692528"/>
                  </a:lnTo>
                  <a:lnTo>
                    <a:pt x="3393820" y="0"/>
                  </a:lnTo>
                  <a:lnTo>
                    <a:pt x="0" y="0"/>
                  </a:lnTo>
                  <a:lnTo>
                    <a:pt x="0" y="16925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120" y="5400860"/>
              <a:ext cx="1056131" cy="44111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4867262"/>
            <a:ext cx="3667125" cy="1702435"/>
            <a:chOff x="0" y="4867262"/>
            <a:chExt cx="3667125" cy="17024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4876787"/>
              <a:ext cx="2667000" cy="16830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85837" y="4872024"/>
              <a:ext cx="2676525" cy="1692910"/>
            </a:xfrm>
            <a:custGeom>
              <a:avLst/>
              <a:gdLst/>
              <a:ahLst/>
              <a:cxnLst/>
              <a:rect l="l" t="t" r="r" b="b"/>
              <a:pathLst>
                <a:path w="2676525" h="1692909">
                  <a:moveTo>
                    <a:pt x="0" y="1692528"/>
                  </a:moveTo>
                  <a:lnTo>
                    <a:pt x="2676525" y="1692528"/>
                  </a:lnTo>
                  <a:lnTo>
                    <a:pt x="2676525" y="0"/>
                  </a:lnTo>
                  <a:lnTo>
                    <a:pt x="0" y="0"/>
                  </a:lnTo>
                  <a:lnTo>
                    <a:pt x="0" y="169252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522975"/>
              <a:ext cx="801740" cy="43891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117975" y="5429199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25009" y="5405501"/>
            <a:ext cx="346710" cy="313055"/>
          </a:xfrm>
          <a:custGeom>
            <a:avLst/>
            <a:gdLst/>
            <a:ahLst/>
            <a:cxnLst/>
            <a:rect l="l" t="t" r="r" b="b"/>
            <a:pathLst>
              <a:path w="346710" h="313054">
                <a:moveTo>
                  <a:pt x="248538" y="279501"/>
                </a:moveTo>
                <a:lnTo>
                  <a:pt x="245237" y="281711"/>
                </a:lnTo>
                <a:lnTo>
                  <a:pt x="244475" y="285140"/>
                </a:lnTo>
                <a:lnTo>
                  <a:pt x="243839" y="288582"/>
                </a:lnTo>
                <a:lnTo>
                  <a:pt x="245999" y="291947"/>
                </a:lnTo>
                <a:lnTo>
                  <a:pt x="346455" y="312813"/>
                </a:lnTo>
                <a:lnTo>
                  <a:pt x="345268" y="309105"/>
                </a:lnTo>
                <a:lnTo>
                  <a:pt x="332866" y="309105"/>
                </a:lnTo>
                <a:lnTo>
                  <a:pt x="315436" y="293410"/>
                </a:lnTo>
                <a:lnTo>
                  <a:pt x="248538" y="279501"/>
                </a:lnTo>
                <a:close/>
              </a:path>
              <a:path w="346710" h="313054">
                <a:moveTo>
                  <a:pt x="315436" y="293410"/>
                </a:moveTo>
                <a:lnTo>
                  <a:pt x="332866" y="309105"/>
                </a:lnTo>
                <a:lnTo>
                  <a:pt x="335375" y="306324"/>
                </a:lnTo>
                <a:lnTo>
                  <a:pt x="331088" y="306324"/>
                </a:lnTo>
                <a:lnTo>
                  <a:pt x="327773" y="295976"/>
                </a:lnTo>
                <a:lnTo>
                  <a:pt x="315436" y="293410"/>
                </a:lnTo>
                <a:close/>
              </a:path>
              <a:path w="346710" h="313054">
                <a:moveTo>
                  <a:pt x="311657" y="213245"/>
                </a:moveTo>
                <a:lnTo>
                  <a:pt x="308228" y="214312"/>
                </a:lnTo>
                <a:lnTo>
                  <a:pt x="304926" y="215392"/>
                </a:lnTo>
                <a:lnTo>
                  <a:pt x="303149" y="218960"/>
                </a:lnTo>
                <a:lnTo>
                  <a:pt x="304164" y="222300"/>
                </a:lnTo>
                <a:lnTo>
                  <a:pt x="323923" y="283963"/>
                </a:lnTo>
                <a:lnTo>
                  <a:pt x="341375" y="299669"/>
                </a:lnTo>
                <a:lnTo>
                  <a:pt x="332866" y="309105"/>
                </a:lnTo>
                <a:lnTo>
                  <a:pt x="345268" y="309105"/>
                </a:lnTo>
                <a:lnTo>
                  <a:pt x="316229" y="218427"/>
                </a:lnTo>
                <a:lnTo>
                  <a:pt x="315213" y="215087"/>
                </a:lnTo>
                <a:lnTo>
                  <a:pt x="311657" y="213245"/>
                </a:lnTo>
                <a:close/>
              </a:path>
              <a:path w="346710" h="313054">
                <a:moveTo>
                  <a:pt x="327773" y="295976"/>
                </a:moveTo>
                <a:lnTo>
                  <a:pt x="331088" y="306324"/>
                </a:lnTo>
                <a:lnTo>
                  <a:pt x="338327" y="298170"/>
                </a:lnTo>
                <a:lnTo>
                  <a:pt x="327773" y="295976"/>
                </a:lnTo>
                <a:close/>
              </a:path>
              <a:path w="346710" h="313054">
                <a:moveTo>
                  <a:pt x="323923" y="283963"/>
                </a:moveTo>
                <a:lnTo>
                  <a:pt x="327773" y="295976"/>
                </a:lnTo>
                <a:lnTo>
                  <a:pt x="338327" y="298170"/>
                </a:lnTo>
                <a:lnTo>
                  <a:pt x="331088" y="306324"/>
                </a:lnTo>
                <a:lnTo>
                  <a:pt x="335375" y="306324"/>
                </a:lnTo>
                <a:lnTo>
                  <a:pt x="341375" y="299669"/>
                </a:lnTo>
                <a:lnTo>
                  <a:pt x="323923" y="283963"/>
                </a:lnTo>
                <a:close/>
              </a:path>
              <a:path w="346710" h="313054">
                <a:moveTo>
                  <a:pt x="8381" y="0"/>
                </a:moveTo>
                <a:lnTo>
                  <a:pt x="0" y="9398"/>
                </a:lnTo>
                <a:lnTo>
                  <a:pt x="315436" y="293410"/>
                </a:lnTo>
                <a:lnTo>
                  <a:pt x="327773" y="295976"/>
                </a:lnTo>
                <a:lnTo>
                  <a:pt x="323923" y="283963"/>
                </a:lnTo>
                <a:lnTo>
                  <a:pt x="838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739" y="5550509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5068" y="5682551"/>
            <a:ext cx="215900" cy="261620"/>
          </a:xfrm>
          <a:custGeom>
            <a:avLst/>
            <a:gdLst/>
            <a:ahLst/>
            <a:cxnLst/>
            <a:rect l="l" t="t" r="r" b="b"/>
            <a:pathLst>
              <a:path w="215900" h="261620">
                <a:moveTo>
                  <a:pt x="123812" y="213385"/>
                </a:moveTo>
                <a:lnTo>
                  <a:pt x="120154" y="215061"/>
                </a:lnTo>
                <a:lnTo>
                  <a:pt x="117703" y="221627"/>
                </a:lnTo>
                <a:lnTo>
                  <a:pt x="119379" y="225285"/>
                </a:lnTo>
                <a:lnTo>
                  <a:pt x="215544" y="261073"/>
                </a:lnTo>
                <a:lnTo>
                  <a:pt x="214629" y="255346"/>
                </a:lnTo>
                <a:lnTo>
                  <a:pt x="202653" y="255346"/>
                </a:lnTo>
                <a:lnTo>
                  <a:pt x="187773" y="237187"/>
                </a:lnTo>
                <a:lnTo>
                  <a:pt x="123812" y="213385"/>
                </a:lnTo>
                <a:close/>
              </a:path>
              <a:path w="215900" h="261620">
                <a:moveTo>
                  <a:pt x="187773" y="237187"/>
                </a:moveTo>
                <a:lnTo>
                  <a:pt x="202653" y="255346"/>
                </a:lnTo>
                <a:lnTo>
                  <a:pt x="206339" y="252323"/>
                </a:lnTo>
                <a:lnTo>
                  <a:pt x="201295" y="252323"/>
                </a:lnTo>
                <a:lnTo>
                  <a:pt x="199577" y="241580"/>
                </a:lnTo>
                <a:lnTo>
                  <a:pt x="187773" y="237187"/>
                </a:lnTo>
                <a:close/>
              </a:path>
              <a:path w="215900" h="261620">
                <a:moveTo>
                  <a:pt x="196100" y="157391"/>
                </a:moveTo>
                <a:lnTo>
                  <a:pt x="189179" y="158496"/>
                </a:lnTo>
                <a:lnTo>
                  <a:pt x="186817" y="161747"/>
                </a:lnTo>
                <a:lnTo>
                  <a:pt x="197587" y="229131"/>
                </a:lnTo>
                <a:lnTo>
                  <a:pt x="212470" y="247294"/>
                </a:lnTo>
                <a:lnTo>
                  <a:pt x="202653" y="255346"/>
                </a:lnTo>
                <a:lnTo>
                  <a:pt x="214629" y="255346"/>
                </a:lnTo>
                <a:lnTo>
                  <a:pt x="199364" y="159740"/>
                </a:lnTo>
                <a:lnTo>
                  <a:pt x="196100" y="157391"/>
                </a:lnTo>
                <a:close/>
              </a:path>
              <a:path w="215900" h="261620">
                <a:moveTo>
                  <a:pt x="199577" y="241580"/>
                </a:moveTo>
                <a:lnTo>
                  <a:pt x="201295" y="252323"/>
                </a:lnTo>
                <a:lnTo>
                  <a:pt x="209778" y="245376"/>
                </a:lnTo>
                <a:lnTo>
                  <a:pt x="199577" y="241580"/>
                </a:lnTo>
                <a:close/>
              </a:path>
              <a:path w="215900" h="261620">
                <a:moveTo>
                  <a:pt x="197587" y="229131"/>
                </a:moveTo>
                <a:lnTo>
                  <a:pt x="199577" y="241580"/>
                </a:lnTo>
                <a:lnTo>
                  <a:pt x="209778" y="245376"/>
                </a:lnTo>
                <a:lnTo>
                  <a:pt x="201295" y="252323"/>
                </a:lnTo>
                <a:lnTo>
                  <a:pt x="206339" y="252323"/>
                </a:lnTo>
                <a:lnTo>
                  <a:pt x="212470" y="247294"/>
                </a:lnTo>
                <a:lnTo>
                  <a:pt x="197587" y="229131"/>
                </a:lnTo>
                <a:close/>
              </a:path>
              <a:path w="215900" h="261620">
                <a:moveTo>
                  <a:pt x="9829" y="0"/>
                </a:moveTo>
                <a:lnTo>
                  <a:pt x="0" y="8051"/>
                </a:lnTo>
                <a:lnTo>
                  <a:pt x="187773" y="237187"/>
                </a:lnTo>
                <a:lnTo>
                  <a:pt x="199577" y="241580"/>
                </a:lnTo>
                <a:lnTo>
                  <a:pt x="197587" y="229131"/>
                </a:lnTo>
                <a:lnTo>
                  <a:pt x="982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80263"/>
            <a:ext cx="5277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Series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Objects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753995"/>
            <a:ext cx="536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2.</a:t>
            </a:r>
            <a:r>
              <a:rPr sz="2400" dirty="0">
                <a:latin typeface="Arial"/>
                <a:cs typeface="Arial"/>
              </a:rPr>
              <a:t>	Creation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Scalar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value-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771" y="1220533"/>
            <a:ext cx="6593840" cy="1455420"/>
            <a:chOff x="121771" y="1220533"/>
            <a:chExt cx="6593840" cy="1455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583" y="1245734"/>
              <a:ext cx="5080305" cy="14207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19173" y="1225296"/>
              <a:ext cx="5191125" cy="1445895"/>
            </a:xfrm>
            <a:custGeom>
              <a:avLst/>
              <a:gdLst/>
              <a:ahLst/>
              <a:cxnLst/>
              <a:rect l="l" t="t" r="r" b="b"/>
              <a:pathLst>
                <a:path w="5191125" h="1445895">
                  <a:moveTo>
                    <a:pt x="0" y="1445894"/>
                  </a:moveTo>
                  <a:lnTo>
                    <a:pt x="5191125" y="1445894"/>
                  </a:lnTo>
                  <a:lnTo>
                    <a:pt x="5191125" y="0"/>
                  </a:lnTo>
                  <a:lnTo>
                    <a:pt x="0" y="0"/>
                  </a:lnTo>
                  <a:lnTo>
                    <a:pt x="0" y="14458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71" y="1220592"/>
              <a:ext cx="1135585" cy="71521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739" y="705358"/>
            <a:ext cx="503999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Creation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Dictionary-</a:t>
            </a:r>
            <a:endParaRPr sz="2400" dirty="0">
              <a:latin typeface="Arial"/>
              <a:cs typeface="Arial"/>
            </a:endParaRPr>
          </a:p>
          <a:p>
            <a:pPr marL="165100" marR="4116070">
              <a:lnSpc>
                <a:spcPct val="100000"/>
              </a:lnSpc>
              <a:spcBef>
                <a:spcPts val="1395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Keys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5956" y="1667891"/>
            <a:ext cx="408940" cy="770890"/>
          </a:xfrm>
          <a:custGeom>
            <a:avLst/>
            <a:gdLst/>
            <a:ahLst/>
            <a:cxnLst/>
            <a:rect l="l" t="t" r="r" b="b"/>
            <a:pathLst>
              <a:path w="408940" h="770889">
                <a:moveTo>
                  <a:pt x="273821" y="645618"/>
                </a:moveTo>
                <a:lnTo>
                  <a:pt x="266534" y="645715"/>
                </a:lnTo>
                <a:lnTo>
                  <a:pt x="259819" y="648551"/>
                </a:lnTo>
                <a:lnTo>
                  <a:pt x="254533" y="653923"/>
                </a:lnTo>
                <a:lnTo>
                  <a:pt x="251689" y="660925"/>
                </a:lnTo>
                <a:lnTo>
                  <a:pt x="251787" y="668226"/>
                </a:lnTo>
                <a:lnTo>
                  <a:pt x="254622" y="674979"/>
                </a:lnTo>
                <a:lnTo>
                  <a:pt x="259994" y="680338"/>
                </a:lnTo>
                <a:lnTo>
                  <a:pt x="398043" y="770636"/>
                </a:lnTo>
                <a:lnTo>
                  <a:pt x="399688" y="745236"/>
                </a:lnTo>
                <a:lnTo>
                  <a:pt x="364134" y="745236"/>
                </a:lnTo>
                <a:lnTo>
                  <a:pt x="332700" y="682373"/>
                </a:lnTo>
                <a:lnTo>
                  <a:pt x="280822" y="648462"/>
                </a:lnTo>
                <a:lnTo>
                  <a:pt x="273821" y="645618"/>
                </a:lnTo>
                <a:close/>
              </a:path>
              <a:path w="408940" h="770889">
                <a:moveTo>
                  <a:pt x="332700" y="682373"/>
                </a:moveTo>
                <a:lnTo>
                  <a:pt x="364134" y="745236"/>
                </a:lnTo>
                <a:lnTo>
                  <a:pt x="383438" y="735584"/>
                </a:lnTo>
                <a:lnTo>
                  <a:pt x="362102" y="735584"/>
                </a:lnTo>
                <a:lnTo>
                  <a:pt x="364233" y="702985"/>
                </a:lnTo>
                <a:lnTo>
                  <a:pt x="332700" y="682373"/>
                </a:lnTo>
                <a:close/>
              </a:path>
              <a:path w="408940" h="770889">
                <a:moveTo>
                  <a:pt x="390931" y="585724"/>
                </a:moveTo>
                <a:lnTo>
                  <a:pt x="366699" y="665272"/>
                </a:lnTo>
                <a:lnTo>
                  <a:pt x="398170" y="728218"/>
                </a:lnTo>
                <a:lnTo>
                  <a:pt x="364134" y="745236"/>
                </a:lnTo>
                <a:lnTo>
                  <a:pt x="399688" y="745236"/>
                </a:lnTo>
                <a:lnTo>
                  <a:pt x="408711" y="605917"/>
                </a:lnTo>
                <a:lnTo>
                  <a:pt x="407683" y="598457"/>
                </a:lnTo>
                <a:lnTo>
                  <a:pt x="404012" y="592153"/>
                </a:lnTo>
                <a:lnTo>
                  <a:pt x="398245" y="587682"/>
                </a:lnTo>
                <a:lnTo>
                  <a:pt x="390931" y="585724"/>
                </a:lnTo>
                <a:close/>
              </a:path>
              <a:path w="408940" h="770889">
                <a:moveTo>
                  <a:pt x="364233" y="702985"/>
                </a:moveTo>
                <a:lnTo>
                  <a:pt x="362102" y="735584"/>
                </a:lnTo>
                <a:lnTo>
                  <a:pt x="391566" y="720851"/>
                </a:lnTo>
                <a:lnTo>
                  <a:pt x="364233" y="702985"/>
                </a:lnTo>
                <a:close/>
              </a:path>
              <a:path w="408940" h="770889">
                <a:moveTo>
                  <a:pt x="366699" y="665272"/>
                </a:moveTo>
                <a:lnTo>
                  <a:pt x="364233" y="702985"/>
                </a:lnTo>
                <a:lnTo>
                  <a:pt x="391566" y="720851"/>
                </a:lnTo>
                <a:lnTo>
                  <a:pt x="362102" y="735584"/>
                </a:lnTo>
                <a:lnTo>
                  <a:pt x="383438" y="735584"/>
                </a:lnTo>
                <a:lnTo>
                  <a:pt x="398170" y="728218"/>
                </a:lnTo>
                <a:lnTo>
                  <a:pt x="366699" y="665272"/>
                </a:lnTo>
                <a:close/>
              </a:path>
              <a:path w="408940" h="770889">
                <a:moveTo>
                  <a:pt x="34086" y="0"/>
                </a:moveTo>
                <a:lnTo>
                  <a:pt x="0" y="17018"/>
                </a:lnTo>
                <a:lnTo>
                  <a:pt x="332700" y="682373"/>
                </a:lnTo>
                <a:lnTo>
                  <a:pt x="364233" y="702985"/>
                </a:lnTo>
                <a:lnTo>
                  <a:pt x="366699" y="665272"/>
                </a:lnTo>
                <a:lnTo>
                  <a:pt x="34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23875" y="3114611"/>
            <a:ext cx="3524250" cy="1336040"/>
            <a:chOff x="523875" y="3114611"/>
            <a:chExt cx="3524250" cy="13360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3124199"/>
              <a:ext cx="3505200" cy="13164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8637" y="3119373"/>
              <a:ext cx="3514725" cy="1326515"/>
            </a:xfrm>
            <a:custGeom>
              <a:avLst/>
              <a:gdLst/>
              <a:ahLst/>
              <a:cxnLst/>
              <a:rect l="l" t="t" r="r" b="b"/>
              <a:pathLst>
                <a:path w="3514725" h="1326514">
                  <a:moveTo>
                    <a:pt x="0" y="1326007"/>
                  </a:moveTo>
                  <a:lnTo>
                    <a:pt x="3514725" y="1326007"/>
                  </a:lnTo>
                  <a:lnTo>
                    <a:pt x="3514725" y="0"/>
                  </a:lnTo>
                  <a:lnTo>
                    <a:pt x="0" y="0"/>
                  </a:lnTo>
                  <a:lnTo>
                    <a:pt x="0" y="13260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51972" y="3114611"/>
            <a:ext cx="3898900" cy="1336040"/>
            <a:chOff x="4351972" y="3114611"/>
            <a:chExt cx="3898900" cy="13360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1560" y="3124199"/>
              <a:ext cx="3879596" cy="13164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56734" y="3119373"/>
              <a:ext cx="3889375" cy="1326515"/>
            </a:xfrm>
            <a:custGeom>
              <a:avLst/>
              <a:gdLst/>
              <a:ahLst/>
              <a:cxnLst/>
              <a:rect l="l" t="t" r="r" b="b"/>
              <a:pathLst>
                <a:path w="3889375" h="1326514">
                  <a:moveTo>
                    <a:pt x="0" y="1326007"/>
                  </a:moveTo>
                  <a:lnTo>
                    <a:pt x="3889120" y="1326007"/>
                  </a:lnTo>
                  <a:lnTo>
                    <a:pt x="3889120" y="0"/>
                  </a:lnTo>
                  <a:lnTo>
                    <a:pt x="0" y="0"/>
                  </a:lnTo>
                  <a:lnTo>
                    <a:pt x="0" y="13260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37223" y="4562512"/>
            <a:ext cx="8627745" cy="1819275"/>
            <a:chOff x="237223" y="4562512"/>
            <a:chExt cx="8627745" cy="181927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748" y="4572037"/>
              <a:ext cx="8532385" cy="18000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1985" y="4567275"/>
              <a:ext cx="8618220" cy="1809750"/>
            </a:xfrm>
            <a:custGeom>
              <a:avLst/>
              <a:gdLst/>
              <a:ahLst/>
              <a:cxnLst/>
              <a:rect l="l" t="t" r="r" b="b"/>
              <a:pathLst>
                <a:path w="8618220" h="1809750">
                  <a:moveTo>
                    <a:pt x="0" y="1809623"/>
                  </a:moveTo>
                  <a:lnTo>
                    <a:pt x="8618093" y="1809623"/>
                  </a:lnTo>
                  <a:lnTo>
                    <a:pt x="8618093" y="0"/>
                  </a:lnTo>
                  <a:lnTo>
                    <a:pt x="0" y="0"/>
                  </a:lnTo>
                  <a:lnTo>
                    <a:pt x="0" y="180962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334" y="177799"/>
            <a:ext cx="8009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15" dirty="0"/>
              <a:t>Creation</a:t>
            </a:r>
            <a:r>
              <a:rPr sz="2800" spc="-175" dirty="0"/>
              <a:t> </a:t>
            </a:r>
            <a:r>
              <a:rPr sz="2800" spc="-315" dirty="0"/>
              <a:t>of</a:t>
            </a:r>
            <a:r>
              <a:rPr sz="2800" spc="-140" dirty="0"/>
              <a:t> </a:t>
            </a:r>
            <a:r>
              <a:rPr sz="2800" spc="-290" dirty="0"/>
              <a:t>Series</a:t>
            </a:r>
            <a:r>
              <a:rPr sz="2800" spc="-170" dirty="0"/>
              <a:t> </a:t>
            </a:r>
            <a:r>
              <a:rPr sz="2800" spc="-335" dirty="0"/>
              <a:t>Objects</a:t>
            </a:r>
            <a:r>
              <a:rPr sz="2800" spc="-165" dirty="0"/>
              <a:t> </a:t>
            </a:r>
            <a:r>
              <a:rPr sz="2800" spc="-305" dirty="0"/>
              <a:t>–Additional</a:t>
            </a:r>
            <a:r>
              <a:rPr sz="2800" spc="-155" dirty="0"/>
              <a:t> </a:t>
            </a:r>
            <a:r>
              <a:rPr sz="2800" spc="-365" dirty="0"/>
              <a:t>functionality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632536"/>
            <a:ext cx="8835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1.</a:t>
            </a:r>
            <a:r>
              <a:rPr sz="2400" spc="9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needed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missing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values,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achieved</a:t>
            </a:r>
            <a:r>
              <a:rPr sz="2400" spc="3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filling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missing</a:t>
            </a:r>
            <a:r>
              <a:rPr sz="2400" spc="3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NaN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(“Not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Number”)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071620"/>
            <a:ext cx="4195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2.</a:t>
            </a:r>
            <a:r>
              <a:rPr sz="2400" dirty="0">
                <a:latin typeface="Arial"/>
                <a:cs typeface="Arial"/>
              </a:rPr>
              <a:t>	Index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also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given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as-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3372" y="1772983"/>
            <a:ext cx="5093970" cy="2206625"/>
            <a:chOff x="1583372" y="1772983"/>
            <a:chExt cx="5093970" cy="2206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301" y="1813395"/>
              <a:ext cx="4991858" cy="21562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88135" y="1777745"/>
              <a:ext cx="5084445" cy="2197100"/>
            </a:xfrm>
            <a:custGeom>
              <a:avLst/>
              <a:gdLst/>
              <a:ahLst/>
              <a:cxnLst/>
              <a:rect l="l" t="t" r="r" b="b"/>
              <a:pathLst>
                <a:path w="5084445" h="2197100">
                  <a:moveTo>
                    <a:pt x="0" y="2196718"/>
                  </a:moveTo>
                  <a:lnTo>
                    <a:pt x="5084064" y="2196718"/>
                  </a:lnTo>
                  <a:lnTo>
                    <a:pt x="5084064" y="0"/>
                  </a:lnTo>
                  <a:lnTo>
                    <a:pt x="0" y="0"/>
                  </a:lnTo>
                  <a:lnTo>
                    <a:pt x="0" y="21967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4192" y="4439284"/>
            <a:ext cx="7416800" cy="2131060"/>
            <a:chOff x="324192" y="4439284"/>
            <a:chExt cx="7416800" cy="21310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192" y="4439284"/>
              <a:ext cx="7295769" cy="21309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9284" y="5135879"/>
              <a:ext cx="2801112" cy="56845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9430" y="4434522"/>
            <a:ext cx="7305675" cy="21405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89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48018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Loop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give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334" y="177799"/>
            <a:ext cx="8009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15" dirty="0"/>
              <a:t>Creation</a:t>
            </a:r>
            <a:r>
              <a:rPr sz="2800" spc="-175" dirty="0"/>
              <a:t> </a:t>
            </a:r>
            <a:r>
              <a:rPr sz="2800" spc="-315" dirty="0"/>
              <a:t>of</a:t>
            </a:r>
            <a:r>
              <a:rPr sz="2800" spc="-140" dirty="0"/>
              <a:t> </a:t>
            </a:r>
            <a:r>
              <a:rPr sz="2800" spc="-290" dirty="0"/>
              <a:t>Series</a:t>
            </a:r>
            <a:r>
              <a:rPr sz="2800" spc="-170" dirty="0"/>
              <a:t> </a:t>
            </a:r>
            <a:r>
              <a:rPr sz="2800" spc="-335" dirty="0"/>
              <a:t>Objects</a:t>
            </a:r>
            <a:r>
              <a:rPr sz="2800" spc="-165" dirty="0"/>
              <a:t> </a:t>
            </a:r>
            <a:r>
              <a:rPr sz="2800" spc="-305" dirty="0"/>
              <a:t>–Additional</a:t>
            </a:r>
            <a:r>
              <a:rPr sz="2800" spc="-155" dirty="0"/>
              <a:t> </a:t>
            </a:r>
            <a:r>
              <a:rPr sz="2800" spc="-365" dirty="0"/>
              <a:t>functionality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705358"/>
            <a:ext cx="675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3.</a:t>
            </a:r>
            <a:r>
              <a:rPr sz="2400" dirty="0">
                <a:latin typeface="Arial"/>
                <a:cs typeface="Arial"/>
              </a:rPr>
              <a:t>	Dtype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also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passed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485464"/>
            <a:ext cx="75349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4.</a:t>
            </a:r>
            <a:r>
              <a:rPr sz="2400" dirty="0">
                <a:latin typeface="Arial"/>
                <a:cs typeface="Arial"/>
              </a:rPr>
              <a:t>	Mathematical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function/Expression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also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used-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7675" y="1075372"/>
            <a:ext cx="7155180" cy="2363470"/>
            <a:chOff x="447675" y="1075372"/>
            <a:chExt cx="7155180" cy="23634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084961"/>
              <a:ext cx="7136130" cy="23440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2437" y="1080135"/>
              <a:ext cx="7145655" cy="2353945"/>
            </a:xfrm>
            <a:custGeom>
              <a:avLst/>
              <a:gdLst/>
              <a:ahLst/>
              <a:cxnLst/>
              <a:rect l="l" t="t" r="r" b="b"/>
              <a:pathLst>
                <a:path w="7145655" h="2353945">
                  <a:moveTo>
                    <a:pt x="0" y="2353564"/>
                  </a:moveTo>
                  <a:lnTo>
                    <a:pt x="7145655" y="2353564"/>
                  </a:lnTo>
                  <a:lnTo>
                    <a:pt x="7145655" y="0"/>
                  </a:lnTo>
                  <a:lnTo>
                    <a:pt x="0" y="0"/>
                  </a:lnTo>
                  <a:lnTo>
                    <a:pt x="0" y="23535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4155" y="1956816"/>
              <a:ext cx="3904488" cy="1386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7288" y="1915668"/>
              <a:ext cx="4017264" cy="15011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84645" y="3893451"/>
            <a:ext cx="8816975" cy="2625725"/>
            <a:chOff x="184645" y="3893451"/>
            <a:chExt cx="8816975" cy="26257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170" y="3918851"/>
              <a:ext cx="3969606" cy="2590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9407" y="3914089"/>
              <a:ext cx="4068445" cy="2600325"/>
            </a:xfrm>
            <a:custGeom>
              <a:avLst/>
              <a:gdLst/>
              <a:ahLst/>
              <a:cxnLst/>
              <a:rect l="l" t="t" r="r" b="b"/>
              <a:pathLst>
                <a:path w="4068445" h="2600325">
                  <a:moveTo>
                    <a:pt x="0" y="2600324"/>
                  </a:moveTo>
                  <a:lnTo>
                    <a:pt x="4068064" y="2600324"/>
                  </a:lnTo>
                  <a:lnTo>
                    <a:pt x="4068064" y="0"/>
                  </a:lnTo>
                  <a:lnTo>
                    <a:pt x="0" y="0"/>
                  </a:lnTo>
                  <a:lnTo>
                    <a:pt x="0" y="2600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0262" y="3912496"/>
              <a:ext cx="4567013" cy="25227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09617" y="3898214"/>
              <a:ext cx="4686935" cy="2551430"/>
            </a:xfrm>
            <a:custGeom>
              <a:avLst/>
              <a:gdLst/>
              <a:ahLst/>
              <a:cxnLst/>
              <a:rect l="l" t="t" r="r" b="b"/>
              <a:pathLst>
                <a:path w="4686934" h="2551429">
                  <a:moveTo>
                    <a:pt x="0" y="2551303"/>
                  </a:moveTo>
                  <a:lnTo>
                    <a:pt x="4686808" y="2551303"/>
                  </a:lnTo>
                  <a:lnTo>
                    <a:pt x="4686808" y="0"/>
                  </a:lnTo>
                  <a:lnTo>
                    <a:pt x="0" y="0"/>
                  </a:lnTo>
                  <a:lnTo>
                    <a:pt x="0" y="2551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81400" y="1981200"/>
            <a:ext cx="3810000" cy="1292860"/>
          </a:xfrm>
          <a:prstGeom prst="rect">
            <a:avLst/>
          </a:prstGeom>
          <a:solidFill>
            <a:srgbClr val="FF0000"/>
          </a:solidFill>
          <a:ln w="9525">
            <a:solidFill>
              <a:srgbClr val="BD4A47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075" marR="150495">
              <a:lnSpc>
                <a:spcPct val="100400"/>
              </a:lnSpc>
              <a:spcBef>
                <a:spcPts val="195"/>
              </a:spcBef>
            </a:pPr>
            <a:r>
              <a:rPr sz="2400" b="1" i="1" spc="-10" dirty="0">
                <a:solidFill>
                  <a:srgbClr val="FFFFFF"/>
                </a:solidFill>
                <a:latin typeface="Carlito"/>
                <a:cs typeface="Carlito"/>
              </a:rPr>
              <a:t>Important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it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necessary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unique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indices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but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give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error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search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according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to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index.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700" y="1130300"/>
            <a:ext cx="4597400" cy="482600"/>
            <a:chOff x="520700" y="1130300"/>
            <a:chExt cx="4597400" cy="482600"/>
          </a:xfrm>
        </p:grpSpPr>
        <p:sp>
          <p:nvSpPr>
            <p:cNvPr id="3" name="object 3"/>
            <p:cNvSpPr/>
            <p:nvPr/>
          </p:nvSpPr>
          <p:spPr>
            <a:xfrm>
              <a:off x="533400" y="1143000"/>
              <a:ext cx="4572000" cy="4572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4495800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4495800" y="457200"/>
                  </a:lnTo>
                  <a:lnTo>
                    <a:pt x="4525440" y="451205"/>
                  </a:lnTo>
                  <a:lnTo>
                    <a:pt x="4549663" y="434863"/>
                  </a:lnTo>
                  <a:lnTo>
                    <a:pt x="4566005" y="410640"/>
                  </a:lnTo>
                  <a:lnTo>
                    <a:pt x="4572000" y="381000"/>
                  </a:lnTo>
                  <a:lnTo>
                    <a:pt x="4572000" y="76200"/>
                  </a:lnTo>
                  <a:lnTo>
                    <a:pt x="4566005" y="46559"/>
                  </a:lnTo>
                  <a:lnTo>
                    <a:pt x="4549663" y="22336"/>
                  </a:lnTo>
                  <a:lnTo>
                    <a:pt x="4525440" y="5994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" y="1143000"/>
              <a:ext cx="4572000" cy="4572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4495800" y="0"/>
                  </a:lnTo>
                  <a:lnTo>
                    <a:pt x="4525440" y="5994"/>
                  </a:lnTo>
                  <a:lnTo>
                    <a:pt x="4549663" y="22336"/>
                  </a:lnTo>
                  <a:lnTo>
                    <a:pt x="4566005" y="46559"/>
                  </a:lnTo>
                  <a:lnTo>
                    <a:pt x="4572000" y="76200"/>
                  </a:lnTo>
                  <a:lnTo>
                    <a:pt x="4572000" y="381000"/>
                  </a:lnTo>
                  <a:lnTo>
                    <a:pt x="4566005" y="410640"/>
                  </a:lnTo>
                  <a:lnTo>
                    <a:pt x="4549663" y="434863"/>
                  </a:lnTo>
                  <a:lnTo>
                    <a:pt x="4525440" y="451205"/>
                  </a:lnTo>
                  <a:lnTo>
                    <a:pt x="4495800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0141" y="80263"/>
            <a:ext cx="536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Series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Object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51597"/>
            <a:ext cx="4908550" cy="8877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3.</a:t>
            </a:r>
            <a:r>
              <a:rPr sz="2400" dirty="0">
                <a:latin typeface="Arial"/>
                <a:cs typeface="Arial"/>
              </a:rPr>
              <a:t>	Some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attributes-</a:t>
            </a:r>
            <a:endParaRPr sz="24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480"/>
              </a:spcBef>
            </a:pPr>
            <a:r>
              <a:rPr sz="2500" b="1" i="1" spc="-135" dirty="0">
                <a:solidFill>
                  <a:srgbClr val="FFFF00"/>
                </a:solidFill>
                <a:latin typeface="Arial"/>
                <a:cs typeface="Arial"/>
              </a:rPr>
              <a:t>&lt;series</a:t>
            </a:r>
            <a:r>
              <a:rPr sz="2500" b="1" i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500" b="1" i="1" spc="-135" dirty="0">
                <a:solidFill>
                  <a:srgbClr val="FFFF00"/>
                </a:solidFill>
                <a:latin typeface="Arial"/>
                <a:cs typeface="Arial"/>
              </a:rPr>
              <a:t>object&gt;.&lt;AttributeName&gt;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850" y="1822450"/>
          <a:ext cx="8839200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Attribute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index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index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values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ndarray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dtype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dtype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object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underlying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data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shape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tuple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shape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underlying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data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nbytes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Return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number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bytes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underlying</a:t>
                      </a:r>
                      <a:r>
                        <a:rPr sz="20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data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ndim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number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dimention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size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number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elements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intemsize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size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dtype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hasnans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true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20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there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any</a:t>
                      </a:r>
                      <a:r>
                        <a:rPr sz="20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NaN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empty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true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series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object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empty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066" y="80263"/>
            <a:ext cx="2680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5" y="628853"/>
            <a:ext cx="8835390" cy="564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3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3060" algn="l"/>
              </a:tabLst>
            </a:pPr>
            <a:r>
              <a:rPr sz="2400" dirty="0">
                <a:latin typeface="Arial"/>
                <a:cs typeface="Arial"/>
              </a:rPr>
              <a:t>Pandas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Pandas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library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used</a:t>
            </a:r>
            <a:endParaRPr sz="2400" dirty="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analysis.</a:t>
            </a:r>
            <a:endParaRPr sz="2400" dirty="0">
              <a:latin typeface="Arial"/>
              <a:cs typeface="Arial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The</a:t>
            </a:r>
            <a:r>
              <a:rPr sz="2400" spc="12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term</a:t>
            </a:r>
            <a:r>
              <a:rPr sz="2400" spc="13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Pandas</a:t>
            </a:r>
            <a:r>
              <a:rPr sz="2400" spc="13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is</a:t>
            </a:r>
            <a:r>
              <a:rPr sz="2400" spc="12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derived</a:t>
            </a:r>
            <a:r>
              <a:rPr sz="2400" spc="13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from</a:t>
            </a:r>
            <a:r>
              <a:rPr sz="2400" spc="12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“Panel</a:t>
            </a:r>
            <a:r>
              <a:rPr sz="2400" spc="12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data</a:t>
            </a:r>
            <a:r>
              <a:rPr sz="2400" spc="12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system”</a:t>
            </a:r>
            <a:r>
              <a:rPr sz="2400" spc="11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,</a:t>
            </a:r>
            <a:r>
              <a:rPr sz="2400" spc="12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43735"/>
                </a:solidFill>
                <a:latin typeface="Arial"/>
                <a:cs typeface="Arial"/>
              </a:rPr>
              <a:t>which 	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is</a:t>
            </a:r>
            <a:r>
              <a:rPr sz="2400" spc="39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an</a:t>
            </a:r>
            <a:r>
              <a:rPr sz="2400" spc="39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ecometric</a:t>
            </a:r>
            <a:r>
              <a:rPr sz="2400" spc="39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term</a:t>
            </a:r>
            <a:r>
              <a:rPr sz="2400" spc="40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for</a:t>
            </a:r>
            <a:r>
              <a:rPr sz="2400" spc="40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multidimentioal,</a:t>
            </a:r>
            <a:r>
              <a:rPr sz="2400" spc="409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structured</a:t>
            </a:r>
            <a:r>
              <a:rPr sz="2400" spc="39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43735"/>
                </a:solidFill>
                <a:latin typeface="Arial"/>
                <a:cs typeface="Arial"/>
              </a:rPr>
              <a:t>data</a:t>
            </a:r>
            <a:r>
              <a:rPr sz="2400" spc="40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943735"/>
                </a:solidFill>
                <a:latin typeface="Arial"/>
                <a:cs typeface="Arial"/>
              </a:rPr>
              <a:t>set 	</a:t>
            </a:r>
            <a:r>
              <a:rPr sz="2400" spc="-10" dirty="0">
                <a:solidFill>
                  <a:srgbClr val="943735"/>
                </a:solidFill>
                <a:latin typeface="Arial"/>
                <a:cs typeface="Arial"/>
              </a:rPr>
              <a:t>ecometrics.</a:t>
            </a:r>
            <a:endParaRPr sz="2400" dirty="0">
              <a:latin typeface="Arial"/>
              <a:cs typeface="Arial"/>
            </a:endParaRPr>
          </a:p>
          <a:p>
            <a:pPr marL="353060" marR="5715" indent="-34036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Now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days,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Pandas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become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popular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option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Data 	</a:t>
            </a:r>
            <a:r>
              <a:rPr sz="2400" spc="-10" dirty="0">
                <a:latin typeface="Arial"/>
                <a:cs typeface="Arial"/>
              </a:rPr>
              <a:t>Analysis.</a:t>
            </a:r>
            <a:endParaRPr sz="2400" dirty="0">
              <a:latin typeface="Arial"/>
              <a:cs typeface="Arial"/>
            </a:endParaRPr>
          </a:p>
          <a:p>
            <a:pPr marL="353060" indent="-34036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3060" algn="l"/>
              </a:tabLst>
            </a:pPr>
            <a:r>
              <a:rPr sz="2400" dirty="0">
                <a:latin typeface="Arial"/>
                <a:cs typeface="Arial"/>
              </a:rPr>
              <a:t>Pandas</a:t>
            </a:r>
            <a:r>
              <a:rPr sz="2400" spc="-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provides</a:t>
            </a:r>
            <a:r>
              <a:rPr sz="2400" spc="-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various</a:t>
            </a:r>
            <a:r>
              <a:rPr sz="2400" spc="-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tools</a:t>
            </a:r>
            <a:r>
              <a:rPr sz="2400" spc="-1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analysis</a:t>
            </a:r>
            <a:r>
              <a:rPr sz="2400" spc="-1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5" dirty="0">
                <a:latin typeface="Arial"/>
                <a:cs typeface="Arial"/>
              </a:rPr>
              <a:t>  </a:t>
            </a:r>
            <a:r>
              <a:rPr sz="2400" spc="-10" dirty="0">
                <a:latin typeface="Arial"/>
                <a:cs typeface="Arial"/>
              </a:rPr>
              <a:t>simpler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form.</a:t>
            </a:r>
            <a:endParaRPr sz="2400" dirty="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1583690" algn="l"/>
                <a:tab pos="1999614" algn="l"/>
                <a:tab pos="2533015" algn="l"/>
                <a:tab pos="3472179" algn="l"/>
                <a:tab pos="4718050" algn="l"/>
                <a:tab pos="5539105" algn="l"/>
                <a:tab pos="6565265" algn="l"/>
                <a:tab pos="7320915" algn="l"/>
                <a:tab pos="7869555" algn="l"/>
              </a:tabLst>
            </a:pPr>
            <a:r>
              <a:rPr sz="2400" spc="-10" dirty="0">
                <a:latin typeface="Arial"/>
                <a:cs typeface="Arial"/>
              </a:rPr>
              <a:t>Pandas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Open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Source,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BSD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library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built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Python </a:t>
            </a:r>
            <a:r>
              <a:rPr sz="2400" dirty="0">
                <a:latin typeface="Arial"/>
                <a:cs typeface="Arial"/>
              </a:rPr>
              <a:t>Programming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language.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1530350" algn="l"/>
                <a:tab pos="2433955" algn="l"/>
                <a:tab pos="3150870" algn="l"/>
                <a:tab pos="5089525" algn="l"/>
                <a:tab pos="5873115" algn="l"/>
                <a:tab pos="6267450" algn="l"/>
                <a:tab pos="6900545" algn="l"/>
                <a:tab pos="7635240" algn="l"/>
              </a:tabLst>
            </a:pPr>
            <a:r>
              <a:rPr sz="2400" spc="-10" dirty="0">
                <a:latin typeface="Arial"/>
                <a:cs typeface="Arial"/>
              </a:rPr>
              <a:t>Pandas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offers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high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performance,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easy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data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structure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analysis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tools.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author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Pandas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McKinney.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61" rIns="0" bIns="0" rtlCol="0">
            <a:spAutoFit/>
          </a:bodyPr>
          <a:lstStyle/>
          <a:p>
            <a:pPr marL="182372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Series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Object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Attributes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875" y="752411"/>
            <a:ext cx="8904605" cy="4514850"/>
            <a:chOff x="142875" y="752411"/>
            <a:chExt cx="8904605" cy="4514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119" y="848044"/>
              <a:ext cx="8648809" cy="42484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637" y="757173"/>
              <a:ext cx="8895080" cy="4505325"/>
            </a:xfrm>
            <a:custGeom>
              <a:avLst/>
              <a:gdLst/>
              <a:ahLst/>
              <a:cxnLst/>
              <a:rect l="l" t="t" r="r" b="b"/>
              <a:pathLst>
                <a:path w="8895080" h="4505325">
                  <a:moveTo>
                    <a:pt x="0" y="4505325"/>
                  </a:moveTo>
                  <a:lnTo>
                    <a:pt x="8894699" y="4505325"/>
                  </a:lnTo>
                  <a:lnTo>
                    <a:pt x="8894699" y="0"/>
                  </a:lnTo>
                  <a:lnTo>
                    <a:pt x="0" y="0"/>
                  </a:lnTo>
                  <a:lnTo>
                    <a:pt x="0" y="45053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320" y="80263"/>
            <a:ext cx="5530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Accessing</a:t>
            </a:r>
            <a:r>
              <a:rPr spc="-1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Series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Object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312" y="796917"/>
            <a:ext cx="4737100" cy="3231515"/>
            <a:chOff x="153312" y="796917"/>
            <a:chExt cx="4737100" cy="3231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12" y="796917"/>
              <a:ext cx="4736544" cy="29886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8883" y="3459479"/>
              <a:ext cx="2724912" cy="5684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1472" y="3623563"/>
              <a:ext cx="457834" cy="132715"/>
            </a:xfrm>
            <a:custGeom>
              <a:avLst/>
              <a:gdLst/>
              <a:ahLst/>
              <a:cxnLst/>
              <a:rect l="l" t="t" r="r" b="b"/>
              <a:pathLst>
                <a:path w="457835" h="132714">
                  <a:moveTo>
                    <a:pt x="113792" y="0"/>
                  </a:moveTo>
                  <a:lnTo>
                    <a:pt x="0" y="66293"/>
                  </a:lnTo>
                  <a:lnTo>
                    <a:pt x="113792" y="132587"/>
                  </a:lnTo>
                  <a:lnTo>
                    <a:pt x="122555" y="130302"/>
                  </a:lnTo>
                  <a:lnTo>
                    <a:pt x="126492" y="123443"/>
                  </a:lnTo>
                  <a:lnTo>
                    <a:pt x="130429" y="116712"/>
                  </a:lnTo>
                  <a:lnTo>
                    <a:pt x="128143" y="107950"/>
                  </a:lnTo>
                  <a:lnTo>
                    <a:pt x="81250" y="80644"/>
                  </a:lnTo>
                  <a:lnTo>
                    <a:pt x="28448" y="80644"/>
                  </a:lnTo>
                  <a:lnTo>
                    <a:pt x="28448" y="52069"/>
                  </a:lnTo>
                  <a:lnTo>
                    <a:pt x="81033" y="52069"/>
                  </a:lnTo>
                  <a:lnTo>
                    <a:pt x="128143" y="24637"/>
                  </a:lnTo>
                  <a:lnTo>
                    <a:pt x="130429" y="15875"/>
                  </a:lnTo>
                  <a:lnTo>
                    <a:pt x="126492" y="9143"/>
                  </a:lnTo>
                  <a:lnTo>
                    <a:pt x="122555" y="2286"/>
                  </a:lnTo>
                  <a:lnTo>
                    <a:pt x="113792" y="0"/>
                  </a:lnTo>
                  <a:close/>
                </a:path>
                <a:path w="457835" h="132714">
                  <a:moveTo>
                    <a:pt x="81033" y="52069"/>
                  </a:moveTo>
                  <a:lnTo>
                    <a:pt x="28448" y="52069"/>
                  </a:lnTo>
                  <a:lnTo>
                    <a:pt x="28448" y="80644"/>
                  </a:lnTo>
                  <a:lnTo>
                    <a:pt x="81250" y="80644"/>
                  </a:lnTo>
                  <a:lnTo>
                    <a:pt x="77769" y="78612"/>
                  </a:lnTo>
                  <a:lnTo>
                    <a:pt x="35560" y="78612"/>
                  </a:lnTo>
                  <a:lnTo>
                    <a:pt x="35560" y="53975"/>
                  </a:lnTo>
                  <a:lnTo>
                    <a:pt x="77769" y="53975"/>
                  </a:lnTo>
                  <a:lnTo>
                    <a:pt x="81033" y="52069"/>
                  </a:lnTo>
                  <a:close/>
                </a:path>
                <a:path w="457835" h="132714">
                  <a:moveTo>
                    <a:pt x="457327" y="52069"/>
                  </a:moveTo>
                  <a:lnTo>
                    <a:pt x="81033" y="52069"/>
                  </a:lnTo>
                  <a:lnTo>
                    <a:pt x="56664" y="66293"/>
                  </a:lnTo>
                  <a:lnTo>
                    <a:pt x="81250" y="80644"/>
                  </a:lnTo>
                  <a:lnTo>
                    <a:pt x="457327" y="80644"/>
                  </a:lnTo>
                  <a:lnTo>
                    <a:pt x="457327" y="52069"/>
                  </a:lnTo>
                  <a:close/>
                </a:path>
                <a:path w="457835" h="132714">
                  <a:moveTo>
                    <a:pt x="35560" y="53975"/>
                  </a:moveTo>
                  <a:lnTo>
                    <a:pt x="35560" y="78612"/>
                  </a:lnTo>
                  <a:lnTo>
                    <a:pt x="56664" y="66293"/>
                  </a:lnTo>
                  <a:lnTo>
                    <a:pt x="35560" y="53975"/>
                  </a:lnTo>
                  <a:close/>
                </a:path>
                <a:path w="457835" h="132714">
                  <a:moveTo>
                    <a:pt x="56664" y="66293"/>
                  </a:moveTo>
                  <a:lnTo>
                    <a:pt x="35560" y="78612"/>
                  </a:lnTo>
                  <a:lnTo>
                    <a:pt x="77769" y="78612"/>
                  </a:lnTo>
                  <a:lnTo>
                    <a:pt x="56664" y="66293"/>
                  </a:lnTo>
                  <a:close/>
                </a:path>
                <a:path w="457835" h="132714">
                  <a:moveTo>
                    <a:pt x="77769" y="53975"/>
                  </a:moveTo>
                  <a:lnTo>
                    <a:pt x="35560" y="53975"/>
                  </a:lnTo>
                  <a:lnTo>
                    <a:pt x="56664" y="66293"/>
                  </a:lnTo>
                  <a:lnTo>
                    <a:pt x="77769" y="5397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8883" y="2392679"/>
              <a:ext cx="2343912" cy="5684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9489" y="782701"/>
            <a:ext cx="4832350" cy="30651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800">
              <a:latin typeface="Times New Roman"/>
              <a:cs typeface="Times New Roman"/>
            </a:endParaRPr>
          </a:p>
          <a:p>
            <a:pPr marL="1790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Printing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object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1800">
              <a:latin typeface="Carlito"/>
              <a:cs typeface="Carlito"/>
            </a:endParaRPr>
          </a:p>
          <a:p>
            <a:pPr marL="1790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Printing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Individual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36" y="1977389"/>
            <a:ext cx="845185" cy="473709"/>
          </a:xfrm>
          <a:custGeom>
            <a:avLst/>
            <a:gdLst/>
            <a:ahLst/>
            <a:cxnLst/>
            <a:rect l="l" t="t" r="r" b="b"/>
            <a:pathLst>
              <a:path w="845185" h="473710">
                <a:moveTo>
                  <a:pt x="78142" y="30134"/>
                </a:moveTo>
                <a:lnTo>
                  <a:pt x="49822" y="30932"/>
                </a:lnTo>
                <a:lnTo>
                  <a:pt x="64455" y="55157"/>
                </a:lnTo>
                <a:lnTo>
                  <a:pt x="831405" y="473583"/>
                </a:lnTo>
                <a:lnTo>
                  <a:pt x="845121" y="448437"/>
                </a:lnTo>
                <a:lnTo>
                  <a:pt x="78142" y="30134"/>
                </a:lnTo>
                <a:close/>
              </a:path>
              <a:path w="845185" h="473710">
                <a:moveTo>
                  <a:pt x="131635" y="0"/>
                </a:moveTo>
                <a:lnTo>
                  <a:pt x="0" y="3810"/>
                </a:lnTo>
                <a:lnTo>
                  <a:pt x="68059" y="116459"/>
                </a:lnTo>
                <a:lnTo>
                  <a:pt x="76847" y="118618"/>
                </a:lnTo>
                <a:lnTo>
                  <a:pt x="90347" y="110489"/>
                </a:lnTo>
                <a:lnTo>
                  <a:pt x="92519" y="101726"/>
                </a:lnTo>
                <a:lnTo>
                  <a:pt x="88442" y="94869"/>
                </a:lnTo>
                <a:lnTo>
                  <a:pt x="64455" y="55157"/>
                </a:lnTo>
                <a:lnTo>
                  <a:pt x="18059" y="29845"/>
                </a:lnTo>
                <a:lnTo>
                  <a:pt x="31737" y="4825"/>
                </a:lnTo>
                <a:lnTo>
                  <a:pt x="136658" y="4825"/>
                </a:lnTo>
                <a:lnTo>
                  <a:pt x="131635" y="0"/>
                </a:lnTo>
                <a:close/>
              </a:path>
              <a:path w="845185" h="473710">
                <a:moveTo>
                  <a:pt x="31737" y="4825"/>
                </a:moveTo>
                <a:lnTo>
                  <a:pt x="18059" y="29845"/>
                </a:lnTo>
                <a:lnTo>
                  <a:pt x="64455" y="55157"/>
                </a:lnTo>
                <a:lnTo>
                  <a:pt x="50239" y="31623"/>
                </a:lnTo>
                <a:lnTo>
                  <a:pt x="25311" y="31623"/>
                </a:lnTo>
                <a:lnTo>
                  <a:pt x="37122" y="9906"/>
                </a:lnTo>
                <a:lnTo>
                  <a:pt x="41051" y="9906"/>
                </a:lnTo>
                <a:lnTo>
                  <a:pt x="31737" y="4825"/>
                </a:lnTo>
                <a:close/>
              </a:path>
              <a:path w="845185" h="473710">
                <a:moveTo>
                  <a:pt x="37122" y="9906"/>
                </a:moveTo>
                <a:lnTo>
                  <a:pt x="25311" y="31623"/>
                </a:lnTo>
                <a:lnTo>
                  <a:pt x="49822" y="30932"/>
                </a:lnTo>
                <a:lnTo>
                  <a:pt x="37122" y="9906"/>
                </a:lnTo>
                <a:close/>
              </a:path>
              <a:path w="845185" h="473710">
                <a:moveTo>
                  <a:pt x="49822" y="30932"/>
                </a:moveTo>
                <a:lnTo>
                  <a:pt x="25311" y="31623"/>
                </a:lnTo>
                <a:lnTo>
                  <a:pt x="50239" y="31623"/>
                </a:lnTo>
                <a:lnTo>
                  <a:pt x="49822" y="30932"/>
                </a:lnTo>
                <a:close/>
              </a:path>
              <a:path w="845185" h="473710">
                <a:moveTo>
                  <a:pt x="41051" y="9906"/>
                </a:moveTo>
                <a:lnTo>
                  <a:pt x="37122" y="9906"/>
                </a:lnTo>
                <a:lnTo>
                  <a:pt x="49822" y="30932"/>
                </a:lnTo>
                <a:lnTo>
                  <a:pt x="78142" y="30134"/>
                </a:lnTo>
                <a:lnTo>
                  <a:pt x="41051" y="9906"/>
                </a:lnTo>
                <a:close/>
              </a:path>
              <a:path w="845185" h="473710">
                <a:moveTo>
                  <a:pt x="136658" y="4825"/>
                </a:moveTo>
                <a:lnTo>
                  <a:pt x="31737" y="4825"/>
                </a:lnTo>
                <a:lnTo>
                  <a:pt x="78142" y="30134"/>
                </a:lnTo>
                <a:lnTo>
                  <a:pt x="132397" y="28575"/>
                </a:lnTo>
                <a:lnTo>
                  <a:pt x="138620" y="21971"/>
                </a:lnTo>
                <a:lnTo>
                  <a:pt x="138112" y="6223"/>
                </a:lnTo>
                <a:lnTo>
                  <a:pt x="136658" y="48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4245" y="752855"/>
            <a:ext cx="1242183" cy="9006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94854" y="777366"/>
            <a:ext cx="843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Object slicing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54790" y="768794"/>
            <a:ext cx="3815715" cy="3729354"/>
            <a:chOff x="5054790" y="768794"/>
            <a:chExt cx="3815715" cy="372935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4533" y="778382"/>
              <a:ext cx="1659284" cy="35718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59553" y="773556"/>
              <a:ext cx="1930400" cy="3641725"/>
            </a:xfrm>
            <a:custGeom>
              <a:avLst/>
              <a:gdLst/>
              <a:ahLst/>
              <a:cxnLst/>
              <a:rect l="l" t="t" r="r" b="b"/>
              <a:pathLst>
                <a:path w="1930400" h="3641725">
                  <a:moveTo>
                    <a:pt x="0" y="3641725"/>
                  </a:moveTo>
                  <a:lnTo>
                    <a:pt x="1930273" y="3641725"/>
                  </a:lnTo>
                  <a:lnTo>
                    <a:pt x="1930273" y="0"/>
                  </a:lnTo>
                  <a:lnTo>
                    <a:pt x="0" y="0"/>
                  </a:lnTo>
                  <a:lnTo>
                    <a:pt x="0" y="3641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1322" y="2891662"/>
              <a:ext cx="1658609" cy="159651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16496" y="2886836"/>
              <a:ext cx="1849755" cy="1606550"/>
            </a:xfrm>
            <a:custGeom>
              <a:avLst/>
              <a:gdLst/>
              <a:ahLst/>
              <a:cxnLst/>
              <a:rect l="l" t="t" r="r" b="b"/>
              <a:pathLst>
                <a:path w="1849754" h="1606550">
                  <a:moveTo>
                    <a:pt x="0" y="1606042"/>
                  </a:moveTo>
                  <a:lnTo>
                    <a:pt x="1849247" y="1606042"/>
                  </a:lnTo>
                  <a:lnTo>
                    <a:pt x="1849247" y="0"/>
                  </a:lnTo>
                  <a:lnTo>
                    <a:pt x="0" y="0"/>
                  </a:lnTo>
                  <a:lnTo>
                    <a:pt x="0" y="160604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1195" y="1429511"/>
              <a:ext cx="826135" cy="1332230"/>
            </a:xfrm>
            <a:custGeom>
              <a:avLst/>
              <a:gdLst/>
              <a:ahLst/>
              <a:cxnLst/>
              <a:rect l="l" t="t" r="r" b="b"/>
              <a:pathLst>
                <a:path w="826134" h="1332230">
                  <a:moveTo>
                    <a:pt x="498983" y="36576"/>
                  </a:moveTo>
                  <a:lnTo>
                    <a:pt x="488188" y="0"/>
                  </a:lnTo>
                  <a:lnTo>
                    <a:pt x="98234" y="116205"/>
                  </a:lnTo>
                  <a:lnTo>
                    <a:pt x="140589" y="70993"/>
                  </a:lnTo>
                  <a:lnTo>
                    <a:pt x="126123" y="38989"/>
                  </a:lnTo>
                  <a:lnTo>
                    <a:pt x="119011" y="40614"/>
                  </a:lnTo>
                  <a:lnTo>
                    <a:pt x="112903" y="44958"/>
                  </a:lnTo>
                  <a:lnTo>
                    <a:pt x="0" y="165354"/>
                  </a:lnTo>
                  <a:lnTo>
                    <a:pt x="160274" y="204343"/>
                  </a:lnTo>
                  <a:lnTo>
                    <a:pt x="167855" y="204609"/>
                  </a:lnTo>
                  <a:lnTo>
                    <a:pt x="174726" y="202057"/>
                  </a:lnTo>
                  <a:lnTo>
                    <a:pt x="180149" y="197129"/>
                  </a:lnTo>
                  <a:lnTo>
                    <a:pt x="183388" y="190246"/>
                  </a:lnTo>
                  <a:lnTo>
                    <a:pt x="183642" y="182727"/>
                  </a:lnTo>
                  <a:lnTo>
                    <a:pt x="181102" y="175895"/>
                  </a:lnTo>
                  <a:lnTo>
                    <a:pt x="178308" y="172847"/>
                  </a:lnTo>
                  <a:lnTo>
                    <a:pt x="176161" y="170497"/>
                  </a:lnTo>
                  <a:lnTo>
                    <a:pt x="169291" y="167259"/>
                  </a:lnTo>
                  <a:lnTo>
                    <a:pt x="109321" y="152692"/>
                  </a:lnTo>
                  <a:lnTo>
                    <a:pt x="41656" y="172847"/>
                  </a:lnTo>
                  <a:lnTo>
                    <a:pt x="59550" y="167513"/>
                  </a:lnTo>
                  <a:lnTo>
                    <a:pt x="109321" y="152692"/>
                  </a:lnTo>
                  <a:lnTo>
                    <a:pt x="498983" y="36576"/>
                  </a:lnTo>
                  <a:close/>
                </a:path>
                <a:path w="826134" h="1332230">
                  <a:moveTo>
                    <a:pt x="825906" y="1182497"/>
                  </a:moveTo>
                  <a:lnTo>
                    <a:pt x="825411" y="1175219"/>
                  </a:lnTo>
                  <a:lnTo>
                    <a:pt x="822223" y="1168628"/>
                  </a:lnTo>
                  <a:lnTo>
                    <a:pt x="816610" y="1163574"/>
                  </a:lnTo>
                  <a:lnTo>
                    <a:pt x="809409" y="1161110"/>
                  </a:lnTo>
                  <a:lnTo>
                    <a:pt x="802106" y="1161580"/>
                  </a:lnTo>
                  <a:lnTo>
                    <a:pt x="795553" y="1164755"/>
                  </a:lnTo>
                  <a:lnTo>
                    <a:pt x="790575" y="1170432"/>
                  </a:lnTo>
                  <a:lnTo>
                    <a:pt x="759333" y="1224000"/>
                  </a:lnTo>
                  <a:lnTo>
                    <a:pt x="759333" y="165354"/>
                  </a:lnTo>
                  <a:lnTo>
                    <a:pt x="721233" y="165354"/>
                  </a:lnTo>
                  <a:lnTo>
                    <a:pt x="721233" y="1223772"/>
                  </a:lnTo>
                  <a:lnTo>
                    <a:pt x="690118" y="1170432"/>
                  </a:lnTo>
                  <a:lnTo>
                    <a:pt x="685063" y="1164755"/>
                  </a:lnTo>
                  <a:lnTo>
                    <a:pt x="678472" y="1161580"/>
                  </a:lnTo>
                  <a:lnTo>
                    <a:pt x="671195" y="1161110"/>
                  </a:lnTo>
                  <a:lnTo>
                    <a:pt x="664083" y="1163574"/>
                  </a:lnTo>
                  <a:lnTo>
                    <a:pt x="658393" y="1168628"/>
                  </a:lnTo>
                  <a:lnTo>
                    <a:pt x="655218" y="1175219"/>
                  </a:lnTo>
                  <a:lnTo>
                    <a:pt x="654748" y="1182497"/>
                  </a:lnTo>
                  <a:lnTo>
                    <a:pt x="657225" y="1189609"/>
                  </a:lnTo>
                  <a:lnTo>
                    <a:pt x="740283" y="1332103"/>
                  </a:lnTo>
                  <a:lnTo>
                    <a:pt x="762292" y="1294384"/>
                  </a:lnTo>
                  <a:lnTo>
                    <a:pt x="823468" y="1189609"/>
                  </a:lnTo>
                  <a:lnTo>
                    <a:pt x="825906" y="118249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3540" y="4732401"/>
            <a:ext cx="4751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For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Object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slicing,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follow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following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syntax-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5311851"/>
            <a:ext cx="6500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20" dirty="0">
                <a:solidFill>
                  <a:srgbClr val="17375E"/>
                </a:solidFill>
                <a:latin typeface="Carlito"/>
                <a:cs typeface="Carlito"/>
              </a:rPr>
              <a:t>&lt;objectName&gt;[&lt;start&gt;:&lt;stop&gt;:&lt;step</a:t>
            </a:r>
            <a:r>
              <a:rPr sz="3200" b="1" i="1" spc="125" dirty="0">
                <a:solidFill>
                  <a:srgbClr val="17375E"/>
                </a:solidFill>
                <a:latin typeface="Carlito"/>
                <a:cs typeface="Carlito"/>
              </a:rPr>
              <a:t> </a:t>
            </a:r>
            <a:r>
              <a:rPr sz="3200" b="1" i="1" spc="-25" dirty="0">
                <a:solidFill>
                  <a:srgbClr val="17375E"/>
                </a:solidFill>
                <a:latin typeface="Carlito"/>
                <a:cs typeface="Carlito"/>
              </a:rPr>
              <a:t>&gt;]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308" y="80263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Operations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Series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85800"/>
            <a:ext cx="8991600" cy="5867400"/>
          </a:xfrm>
          <a:custGeom>
            <a:avLst/>
            <a:gdLst/>
            <a:ahLst/>
            <a:cxnLst/>
            <a:rect l="l" t="t" r="r" b="b"/>
            <a:pathLst>
              <a:path w="8991600" h="5867400">
                <a:moveTo>
                  <a:pt x="0" y="5867400"/>
                </a:moveTo>
                <a:lnTo>
                  <a:pt x="8991600" y="5867400"/>
                </a:lnTo>
                <a:lnTo>
                  <a:pt x="8991600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51597"/>
            <a:ext cx="6288405" cy="8877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Elements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modification-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80"/>
              </a:spcBef>
            </a:pPr>
            <a:r>
              <a:rPr sz="2500" b="1" i="1" spc="-135" dirty="0">
                <a:solidFill>
                  <a:srgbClr val="006FC0"/>
                </a:solidFill>
                <a:latin typeface="Arial"/>
                <a:cs typeface="Arial"/>
              </a:rPr>
              <a:t>&lt;series</a:t>
            </a:r>
            <a:r>
              <a:rPr sz="2500" b="1" i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b="1" i="1" spc="-170" dirty="0">
                <a:solidFill>
                  <a:srgbClr val="006FC0"/>
                </a:solidFill>
                <a:latin typeface="Arial"/>
                <a:cs typeface="Arial"/>
              </a:rPr>
              <a:t>object&gt;[index]</a:t>
            </a:r>
            <a:r>
              <a:rPr sz="2500" b="1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b="1" i="1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500" b="1" i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b="1" i="1" spc="-114" dirty="0">
                <a:solidFill>
                  <a:srgbClr val="006FC0"/>
                </a:solidFill>
                <a:latin typeface="Arial"/>
                <a:cs typeface="Arial"/>
              </a:rPr>
              <a:t>&lt;new_data_value&gt;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1475" y="1637893"/>
            <a:ext cx="7828280" cy="4497070"/>
            <a:chOff x="371475" y="1637893"/>
            <a:chExt cx="7828280" cy="44970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14" y="1675839"/>
              <a:ext cx="7665879" cy="4652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237" y="1642656"/>
              <a:ext cx="7818755" cy="579755"/>
            </a:xfrm>
            <a:custGeom>
              <a:avLst/>
              <a:gdLst/>
              <a:ahLst/>
              <a:cxnLst/>
              <a:rect l="l" t="t" r="r" b="b"/>
              <a:pathLst>
                <a:path w="7818755" h="579755">
                  <a:moveTo>
                    <a:pt x="0" y="579208"/>
                  </a:moveTo>
                  <a:lnTo>
                    <a:pt x="7818247" y="579208"/>
                  </a:lnTo>
                  <a:lnTo>
                    <a:pt x="7818247" y="0"/>
                  </a:lnTo>
                  <a:lnTo>
                    <a:pt x="0" y="0"/>
                  </a:lnTo>
                  <a:lnTo>
                    <a:pt x="0" y="5792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28" y="2316405"/>
              <a:ext cx="1715802" cy="38086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6237" y="2244991"/>
              <a:ext cx="1849755" cy="3884929"/>
            </a:xfrm>
            <a:custGeom>
              <a:avLst/>
              <a:gdLst/>
              <a:ahLst/>
              <a:cxnLst/>
              <a:rect l="l" t="t" r="r" b="b"/>
              <a:pathLst>
                <a:path w="1849755" h="3884929">
                  <a:moveTo>
                    <a:pt x="0" y="3884803"/>
                  </a:moveTo>
                  <a:lnTo>
                    <a:pt x="1849247" y="3884803"/>
                  </a:lnTo>
                  <a:lnTo>
                    <a:pt x="1849247" y="0"/>
                  </a:lnTo>
                  <a:lnTo>
                    <a:pt x="0" y="0"/>
                  </a:lnTo>
                  <a:lnTo>
                    <a:pt x="0" y="38848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083" y="4754880"/>
              <a:ext cx="2039112" cy="842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83994" y="4819269"/>
            <a:ext cx="1479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change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individual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52473" y="2240191"/>
            <a:ext cx="6434455" cy="3867150"/>
            <a:chOff x="1752473" y="2240191"/>
            <a:chExt cx="6434455" cy="3867150"/>
          </a:xfrm>
        </p:grpSpPr>
        <p:sp>
          <p:nvSpPr>
            <p:cNvPr id="13" name="object 13"/>
            <p:cNvSpPr/>
            <p:nvPr/>
          </p:nvSpPr>
          <p:spPr>
            <a:xfrm>
              <a:off x="1752473" y="4419600"/>
              <a:ext cx="544830" cy="396875"/>
            </a:xfrm>
            <a:custGeom>
              <a:avLst/>
              <a:gdLst/>
              <a:ahLst/>
              <a:cxnLst/>
              <a:rect l="l" t="t" r="r" b="b"/>
              <a:pathLst>
                <a:path w="544830" h="396875">
                  <a:moveTo>
                    <a:pt x="61560" y="43900"/>
                  </a:moveTo>
                  <a:lnTo>
                    <a:pt x="77146" y="78496"/>
                  </a:lnTo>
                  <a:lnTo>
                    <a:pt x="522477" y="396494"/>
                  </a:lnTo>
                  <a:lnTo>
                    <a:pt x="544576" y="365506"/>
                  </a:lnTo>
                  <a:lnTo>
                    <a:pt x="99181" y="47383"/>
                  </a:lnTo>
                  <a:lnTo>
                    <a:pt x="61560" y="43900"/>
                  </a:lnTo>
                  <a:close/>
                </a:path>
                <a:path w="544830" h="396875">
                  <a:moveTo>
                    <a:pt x="0" y="0"/>
                  </a:moveTo>
                  <a:lnTo>
                    <a:pt x="67690" y="150368"/>
                  </a:lnTo>
                  <a:lnTo>
                    <a:pt x="72102" y="156555"/>
                  </a:lnTo>
                  <a:lnTo>
                    <a:pt x="78311" y="160432"/>
                  </a:lnTo>
                  <a:lnTo>
                    <a:pt x="85496" y="161690"/>
                  </a:lnTo>
                  <a:lnTo>
                    <a:pt x="92837" y="160019"/>
                  </a:lnTo>
                  <a:lnTo>
                    <a:pt x="99024" y="155606"/>
                  </a:lnTo>
                  <a:lnTo>
                    <a:pt x="102901" y="149383"/>
                  </a:lnTo>
                  <a:lnTo>
                    <a:pt x="104159" y="142160"/>
                  </a:lnTo>
                  <a:lnTo>
                    <a:pt x="102488" y="134747"/>
                  </a:lnTo>
                  <a:lnTo>
                    <a:pt x="77146" y="78496"/>
                  </a:lnTo>
                  <a:lnTo>
                    <a:pt x="19684" y="37464"/>
                  </a:lnTo>
                  <a:lnTo>
                    <a:pt x="41909" y="6476"/>
                  </a:lnTo>
                  <a:lnTo>
                    <a:pt x="70430" y="6476"/>
                  </a:lnTo>
                  <a:lnTo>
                    <a:pt x="0" y="0"/>
                  </a:lnTo>
                  <a:close/>
                </a:path>
                <a:path w="544830" h="396875">
                  <a:moveTo>
                    <a:pt x="41909" y="6476"/>
                  </a:moveTo>
                  <a:lnTo>
                    <a:pt x="19684" y="37464"/>
                  </a:lnTo>
                  <a:lnTo>
                    <a:pt x="77146" y="78496"/>
                  </a:lnTo>
                  <a:lnTo>
                    <a:pt x="61560" y="43900"/>
                  </a:lnTo>
                  <a:lnTo>
                    <a:pt x="29082" y="40893"/>
                  </a:lnTo>
                  <a:lnTo>
                    <a:pt x="48132" y="14097"/>
                  </a:lnTo>
                  <a:lnTo>
                    <a:pt x="52578" y="14097"/>
                  </a:lnTo>
                  <a:lnTo>
                    <a:pt x="41909" y="6476"/>
                  </a:lnTo>
                  <a:close/>
                </a:path>
                <a:path w="544830" h="396875">
                  <a:moveTo>
                    <a:pt x="70430" y="6476"/>
                  </a:moveTo>
                  <a:lnTo>
                    <a:pt x="41909" y="6476"/>
                  </a:lnTo>
                  <a:lnTo>
                    <a:pt x="99181" y="47383"/>
                  </a:lnTo>
                  <a:lnTo>
                    <a:pt x="160781" y="53086"/>
                  </a:lnTo>
                  <a:lnTo>
                    <a:pt x="168340" y="52298"/>
                  </a:lnTo>
                  <a:lnTo>
                    <a:pt x="174767" y="48783"/>
                  </a:lnTo>
                  <a:lnTo>
                    <a:pt x="179409" y="43102"/>
                  </a:lnTo>
                  <a:lnTo>
                    <a:pt x="181609" y="35813"/>
                  </a:lnTo>
                  <a:lnTo>
                    <a:pt x="180750" y="28328"/>
                  </a:lnTo>
                  <a:lnTo>
                    <a:pt x="177212" y="21939"/>
                  </a:lnTo>
                  <a:lnTo>
                    <a:pt x="171555" y="17311"/>
                  </a:lnTo>
                  <a:lnTo>
                    <a:pt x="164337" y="15112"/>
                  </a:lnTo>
                  <a:lnTo>
                    <a:pt x="70430" y="6476"/>
                  </a:lnTo>
                  <a:close/>
                </a:path>
                <a:path w="544830" h="396875">
                  <a:moveTo>
                    <a:pt x="52578" y="14097"/>
                  </a:moveTo>
                  <a:lnTo>
                    <a:pt x="48132" y="14097"/>
                  </a:lnTo>
                  <a:lnTo>
                    <a:pt x="61560" y="43900"/>
                  </a:lnTo>
                  <a:lnTo>
                    <a:pt x="99181" y="47383"/>
                  </a:lnTo>
                  <a:lnTo>
                    <a:pt x="52578" y="14097"/>
                  </a:lnTo>
                  <a:close/>
                </a:path>
                <a:path w="544830" h="396875">
                  <a:moveTo>
                    <a:pt x="48132" y="14097"/>
                  </a:moveTo>
                  <a:lnTo>
                    <a:pt x="29082" y="40893"/>
                  </a:lnTo>
                  <a:lnTo>
                    <a:pt x="61560" y="43900"/>
                  </a:lnTo>
                  <a:lnTo>
                    <a:pt x="48132" y="1409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0086" y="2249716"/>
              <a:ext cx="1850223" cy="37623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57574" y="2244953"/>
              <a:ext cx="2089150" cy="3857625"/>
            </a:xfrm>
            <a:custGeom>
              <a:avLst/>
              <a:gdLst/>
              <a:ahLst/>
              <a:cxnLst/>
              <a:rect l="l" t="t" r="r" b="b"/>
              <a:pathLst>
                <a:path w="2089150" h="3857625">
                  <a:moveTo>
                    <a:pt x="0" y="3857625"/>
                  </a:moveTo>
                  <a:lnTo>
                    <a:pt x="2088642" y="3857625"/>
                  </a:lnTo>
                  <a:lnTo>
                    <a:pt x="2088642" y="0"/>
                  </a:lnTo>
                  <a:lnTo>
                    <a:pt x="0" y="0"/>
                  </a:lnTo>
                  <a:lnTo>
                    <a:pt x="0" y="3857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3016" y="5093208"/>
              <a:ext cx="2343912" cy="84124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012560" y="5156961"/>
            <a:ext cx="1894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change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certain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slice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41516" y="2272855"/>
            <a:ext cx="2459990" cy="2867660"/>
            <a:chOff x="6041516" y="2272855"/>
            <a:chExt cx="2459990" cy="2867660"/>
          </a:xfrm>
        </p:grpSpPr>
        <p:sp>
          <p:nvSpPr>
            <p:cNvPr id="19" name="object 19"/>
            <p:cNvSpPr/>
            <p:nvPr/>
          </p:nvSpPr>
          <p:spPr>
            <a:xfrm>
              <a:off x="6041516" y="4743450"/>
              <a:ext cx="544830" cy="396875"/>
            </a:xfrm>
            <a:custGeom>
              <a:avLst/>
              <a:gdLst/>
              <a:ahLst/>
              <a:cxnLst/>
              <a:rect l="l" t="t" r="r" b="b"/>
              <a:pathLst>
                <a:path w="544829" h="396875">
                  <a:moveTo>
                    <a:pt x="61531" y="43906"/>
                  </a:moveTo>
                  <a:lnTo>
                    <a:pt x="77053" y="78440"/>
                  </a:lnTo>
                  <a:lnTo>
                    <a:pt x="522351" y="396494"/>
                  </a:lnTo>
                  <a:lnTo>
                    <a:pt x="544576" y="365506"/>
                  </a:lnTo>
                  <a:lnTo>
                    <a:pt x="99061" y="47377"/>
                  </a:lnTo>
                  <a:lnTo>
                    <a:pt x="61531" y="43906"/>
                  </a:lnTo>
                  <a:close/>
                </a:path>
                <a:path w="544829" h="396875">
                  <a:moveTo>
                    <a:pt x="0" y="0"/>
                  </a:moveTo>
                  <a:lnTo>
                    <a:pt x="67563" y="150368"/>
                  </a:lnTo>
                  <a:lnTo>
                    <a:pt x="71977" y="156555"/>
                  </a:lnTo>
                  <a:lnTo>
                    <a:pt x="78200" y="160432"/>
                  </a:lnTo>
                  <a:lnTo>
                    <a:pt x="85423" y="161690"/>
                  </a:lnTo>
                  <a:lnTo>
                    <a:pt x="92837" y="160019"/>
                  </a:lnTo>
                  <a:lnTo>
                    <a:pt x="98950" y="155606"/>
                  </a:lnTo>
                  <a:lnTo>
                    <a:pt x="102790" y="149383"/>
                  </a:lnTo>
                  <a:lnTo>
                    <a:pt x="104034" y="142160"/>
                  </a:lnTo>
                  <a:lnTo>
                    <a:pt x="102362" y="134747"/>
                  </a:lnTo>
                  <a:lnTo>
                    <a:pt x="77053" y="78440"/>
                  </a:lnTo>
                  <a:lnTo>
                    <a:pt x="19685" y="37464"/>
                  </a:lnTo>
                  <a:lnTo>
                    <a:pt x="41783" y="6476"/>
                  </a:lnTo>
                  <a:lnTo>
                    <a:pt x="70376" y="6476"/>
                  </a:lnTo>
                  <a:lnTo>
                    <a:pt x="0" y="0"/>
                  </a:lnTo>
                  <a:close/>
                </a:path>
                <a:path w="544829" h="396875">
                  <a:moveTo>
                    <a:pt x="41783" y="6476"/>
                  </a:moveTo>
                  <a:lnTo>
                    <a:pt x="19685" y="37464"/>
                  </a:lnTo>
                  <a:lnTo>
                    <a:pt x="77053" y="78440"/>
                  </a:lnTo>
                  <a:lnTo>
                    <a:pt x="61531" y="43906"/>
                  </a:lnTo>
                  <a:lnTo>
                    <a:pt x="28956" y="40893"/>
                  </a:lnTo>
                  <a:lnTo>
                    <a:pt x="48133" y="14097"/>
                  </a:lnTo>
                  <a:lnTo>
                    <a:pt x="52454" y="14097"/>
                  </a:lnTo>
                  <a:lnTo>
                    <a:pt x="41783" y="6476"/>
                  </a:lnTo>
                  <a:close/>
                </a:path>
                <a:path w="544829" h="396875">
                  <a:moveTo>
                    <a:pt x="70376" y="6476"/>
                  </a:moveTo>
                  <a:lnTo>
                    <a:pt x="41783" y="6476"/>
                  </a:lnTo>
                  <a:lnTo>
                    <a:pt x="99061" y="47377"/>
                  </a:lnTo>
                  <a:lnTo>
                    <a:pt x="160782" y="53086"/>
                  </a:lnTo>
                  <a:lnTo>
                    <a:pt x="168267" y="52298"/>
                  </a:lnTo>
                  <a:lnTo>
                    <a:pt x="174656" y="48783"/>
                  </a:lnTo>
                  <a:lnTo>
                    <a:pt x="179284" y="43102"/>
                  </a:lnTo>
                  <a:lnTo>
                    <a:pt x="181483" y="35813"/>
                  </a:lnTo>
                  <a:lnTo>
                    <a:pt x="180695" y="28328"/>
                  </a:lnTo>
                  <a:lnTo>
                    <a:pt x="177180" y="21939"/>
                  </a:lnTo>
                  <a:lnTo>
                    <a:pt x="171499" y="17311"/>
                  </a:lnTo>
                  <a:lnTo>
                    <a:pt x="164211" y="15112"/>
                  </a:lnTo>
                  <a:lnTo>
                    <a:pt x="70376" y="6476"/>
                  </a:lnTo>
                  <a:close/>
                </a:path>
                <a:path w="544829" h="396875">
                  <a:moveTo>
                    <a:pt x="52454" y="14097"/>
                  </a:moveTo>
                  <a:lnTo>
                    <a:pt x="48133" y="14097"/>
                  </a:lnTo>
                  <a:lnTo>
                    <a:pt x="61531" y="43906"/>
                  </a:lnTo>
                  <a:lnTo>
                    <a:pt x="99061" y="47377"/>
                  </a:lnTo>
                  <a:lnTo>
                    <a:pt x="52454" y="14097"/>
                  </a:lnTo>
                  <a:close/>
                </a:path>
                <a:path w="544829" h="396875">
                  <a:moveTo>
                    <a:pt x="48133" y="14097"/>
                  </a:moveTo>
                  <a:lnTo>
                    <a:pt x="28956" y="40893"/>
                  </a:lnTo>
                  <a:lnTo>
                    <a:pt x="61531" y="43906"/>
                  </a:lnTo>
                  <a:lnTo>
                    <a:pt x="48133" y="1409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7774" y="2349148"/>
              <a:ext cx="2114302" cy="19725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15455" y="2277617"/>
              <a:ext cx="2181225" cy="2049145"/>
            </a:xfrm>
            <a:custGeom>
              <a:avLst/>
              <a:gdLst/>
              <a:ahLst/>
              <a:cxnLst/>
              <a:rect l="l" t="t" r="r" b="b"/>
              <a:pathLst>
                <a:path w="2181225" h="2049145">
                  <a:moveTo>
                    <a:pt x="0" y="2048763"/>
                  </a:moveTo>
                  <a:lnTo>
                    <a:pt x="2180971" y="2048763"/>
                  </a:lnTo>
                  <a:lnTo>
                    <a:pt x="2180971" y="0"/>
                  </a:lnTo>
                  <a:lnTo>
                    <a:pt x="0" y="0"/>
                  </a:lnTo>
                  <a:lnTo>
                    <a:pt x="0" y="2048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39805" y="2590672"/>
              <a:ext cx="171450" cy="2534285"/>
            </a:xfrm>
            <a:custGeom>
              <a:avLst/>
              <a:gdLst/>
              <a:ahLst/>
              <a:cxnLst/>
              <a:rect l="l" t="t" r="r" b="b"/>
              <a:pathLst>
                <a:path w="171450" h="2534285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2533777"/>
                  </a:lnTo>
                  <a:lnTo>
                    <a:pt x="104628" y="2533777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2534285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2534285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07671" y="37846"/>
                  </a:lnTo>
                  <a:close/>
                </a:path>
                <a:path w="171450" h="2534285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2534285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2534285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308" y="80263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Operations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Series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85800"/>
            <a:ext cx="8991600" cy="5867400"/>
          </a:xfrm>
          <a:custGeom>
            <a:avLst/>
            <a:gdLst/>
            <a:ahLst/>
            <a:cxnLst/>
            <a:rect l="l" t="t" r="r" b="b"/>
            <a:pathLst>
              <a:path w="8991600" h="5867400">
                <a:moveTo>
                  <a:pt x="0" y="5867400"/>
                </a:moveTo>
                <a:lnTo>
                  <a:pt x="8991600" y="5867400"/>
                </a:lnTo>
                <a:lnTo>
                  <a:pt x="8991600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52739"/>
            <a:ext cx="7200265" cy="95758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469265" algn="l"/>
              </a:tabLst>
            </a:pPr>
            <a:r>
              <a:rPr sz="2400" spc="-25" dirty="0">
                <a:latin typeface="Arial"/>
                <a:cs typeface="Arial"/>
              </a:rPr>
              <a:t>1.</a:t>
            </a:r>
            <a:r>
              <a:rPr sz="2400" dirty="0">
                <a:latin typeface="Arial"/>
                <a:cs typeface="Arial"/>
              </a:rPr>
              <a:t>	It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change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indexes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950" b="1" i="1" spc="-175" dirty="0">
                <a:solidFill>
                  <a:srgbClr val="006FC0"/>
                </a:solidFill>
                <a:latin typeface="Arial"/>
                <a:cs typeface="Arial"/>
              </a:rPr>
              <a:t>&lt;series</a:t>
            </a:r>
            <a:r>
              <a:rPr sz="2950" b="1" i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950" b="1" i="1" spc="-190" dirty="0">
                <a:solidFill>
                  <a:srgbClr val="006FC0"/>
                </a:solidFill>
                <a:latin typeface="Arial"/>
                <a:cs typeface="Arial"/>
              </a:rPr>
              <a:t>object&gt;.&lt;index]</a:t>
            </a:r>
            <a:r>
              <a:rPr sz="2950" b="1" i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950" b="1" i="1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950" b="1" i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950" b="1" i="1" spc="-170" dirty="0">
                <a:solidFill>
                  <a:srgbClr val="006FC0"/>
                </a:solidFill>
                <a:latin typeface="Arial"/>
                <a:cs typeface="Arial"/>
              </a:rPr>
              <a:t>&lt;new_index_array&gt;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1475" y="1637893"/>
            <a:ext cx="7828280" cy="4692650"/>
            <a:chOff x="371475" y="1637893"/>
            <a:chExt cx="7828280" cy="46926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14" y="1675839"/>
              <a:ext cx="7665879" cy="4652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237" y="1642656"/>
              <a:ext cx="7818755" cy="579755"/>
            </a:xfrm>
            <a:custGeom>
              <a:avLst/>
              <a:gdLst/>
              <a:ahLst/>
              <a:cxnLst/>
              <a:rect l="l" t="t" r="r" b="b"/>
              <a:pathLst>
                <a:path w="7818755" h="579755">
                  <a:moveTo>
                    <a:pt x="0" y="579208"/>
                  </a:moveTo>
                  <a:lnTo>
                    <a:pt x="7818247" y="579208"/>
                  </a:lnTo>
                  <a:lnTo>
                    <a:pt x="7818247" y="0"/>
                  </a:lnTo>
                  <a:lnTo>
                    <a:pt x="0" y="0"/>
                  </a:lnTo>
                  <a:lnTo>
                    <a:pt x="0" y="5792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15" y="2438450"/>
              <a:ext cx="4342544" cy="38634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1037" y="2433688"/>
              <a:ext cx="4523740" cy="3892550"/>
            </a:xfrm>
            <a:custGeom>
              <a:avLst/>
              <a:gdLst/>
              <a:ahLst/>
              <a:cxnLst/>
              <a:rect l="l" t="t" r="r" b="b"/>
              <a:pathLst>
                <a:path w="4523740" h="3892550">
                  <a:moveTo>
                    <a:pt x="0" y="3892041"/>
                  </a:moveTo>
                  <a:lnTo>
                    <a:pt x="4523486" y="3892041"/>
                  </a:lnTo>
                  <a:lnTo>
                    <a:pt x="4523486" y="0"/>
                  </a:lnTo>
                  <a:lnTo>
                    <a:pt x="0" y="0"/>
                  </a:lnTo>
                  <a:lnTo>
                    <a:pt x="0" y="38920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2120" y="3953255"/>
              <a:ext cx="2660904" cy="9006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642228" y="3978402"/>
            <a:ext cx="2174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Here,</a:t>
            </a:r>
            <a:r>
              <a:rPr sz="2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indexes</a:t>
            </a:r>
            <a:r>
              <a:rPr sz="24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got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changed.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3033" y="4705858"/>
            <a:ext cx="3644265" cy="903605"/>
          </a:xfrm>
          <a:custGeom>
            <a:avLst/>
            <a:gdLst/>
            <a:ahLst/>
            <a:cxnLst/>
            <a:rect l="l" t="t" r="r" b="b"/>
            <a:pathLst>
              <a:path w="3644265" h="903604">
                <a:moveTo>
                  <a:pt x="134000" y="735107"/>
                </a:moveTo>
                <a:lnTo>
                  <a:pt x="126799" y="736278"/>
                </a:lnTo>
                <a:lnTo>
                  <a:pt x="120396" y="740283"/>
                </a:lnTo>
                <a:lnTo>
                  <a:pt x="0" y="853186"/>
                </a:lnTo>
                <a:lnTo>
                  <a:pt x="157480" y="902309"/>
                </a:lnTo>
                <a:lnTo>
                  <a:pt x="164996" y="903091"/>
                </a:lnTo>
                <a:lnTo>
                  <a:pt x="171989" y="900998"/>
                </a:lnTo>
                <a:lnTo>
                  <a:pt x="177696" y="896433"/>
                </a:lnTo>
                <a:lnTo>
                  <a:pt x="181356" y="889800"/>
                </a:lnTo>
                <a:lnTo>
                  <a:pt x="182161" y="882261"/>
                </a:lnTo>
                <a:lnTo>
                  <a:pt x="180086" y="875257"/>
                </a:lnTo>
                <a:lnTo>
                  <a:pt x="175533" y="869545"/>
                </a:lnTo>
                <a:lnTo>
                  <a:pt x="168910" y="865886"/>
                </a:lnTo>
                <a:lnTo>
                  <a:pt x="160349" y="863219"/>
                </a:lnTo>
                <a:lnTo>
                  <a:pt x="41148" y="863219"/>
                </a:lnTo>
                <a:lnTo>
                  <a:pt x="32639" y="826135"/>
                </a:lnTo>
                <a:lnTo>
                  <a:pt x="101281" y="810394"/>
                </a:lnTo>
                <a:lnTo>
                  <a:pt x="146431" y="768096"/>
                </a:lnTo>
                <a:lnTo>
                  <a:pt x="150784" y="761906"/>
                </a:lnTo>
                <a:lnTo>
                  <a:pt x="152400" y="754776"/>
                </a:lnTo>
                <a:lnTo>
                  <a:pt x="151253" y="747575"/>
                </a:lnTo>
                <a:lnTo>
                  <a:pt x="147320" y="741172"/>
                </a:lnTo>
                <a:lnTo>
                  <a:pt x="141130" y="736746"/>
                </a:lnTo>
                <a:lnTo>
                  <a:pt x="134000" y="735107"/>
                </a:lnTo>
                <a:close/>
              </a:path>
              <a:path w="3644265" h="903604">
                <a:moveTo>
                  <a:pt x="101281" y="810394"/>
                </a:moveTo>
                <a:lnTo>
                  <a:pt x="32639" y="826135"/>
                </a:lnTo>
                <a:lnTo>
                  <a:pt x="41148" y="863219"/>
                </a:lnTo>
                <a:lnTo>
                  <a:pt x="61640" y="858520"/>
                </a:lnTo>
                <a:lnTo>
                  <a:pt x="49911" y="858520"/>
                </a:lnTo>
                <a:lnTo>
                  <a:pt x="42545" y="826516"/>
                </a:lnTo>
                <a:lnTo>
                  <a:pt x="84072" y="826516"/>
                </a:lnTo>
                <a:lnTo>
                  <a:pt x="101281" y="810394"/>
                </a:lnTo>
                <a:close/>
              </a:path>
              <a:path w="3644265" h="903604">
                <a:moveTo>
                  <a:pt x="109812" y="847473"/>
                </a:moveTo>
                <a:lnTo>
                  <a:pt x="41148" y="863219"/>
                </a:lnTo>
                <a:lnTo>
                  <a:pt x="160349" y="863219"/>
                </a:lnTo>
                <a:lnTo>
                  <a:pt x="109812" y="847473"/>
                </a:lnTo>
                <a:close/>
              </a:path>
              <a:path w="3644265" h="903604">
                <a:moveTo>
                  <a:pt x="42545" y="826516"/>
                </a:moveTo>
                <a:lnTo>
                  <a:pt x="49911" y="858520"/>
                </a:lnTo>
                <a:lnTo>
                  <a:pt x="73708" y="836225"/>
                </a:lnTo>
                <a:lnTo>
                  <a:pt x="42545" y="826516"/>
                </a:lnTo>
                <a:close/>
              </a:path>
              <a:path w="3644265" h="903604">
                <a:moveTo>
                  <a:pt x="73708" y="836225"/>
                </a:moveTo>
                <a:lnTo>
                  <a:pt x="49911" y="858520"/>
                </a:lnTo>
                <a:lnTo>
                  <a:pt x="61640" y="858520"/>
                </a:lnTo>
                <a:lnTo>
                  <a:pt x="109812" y="847473"/>
                </a:lnTo>
                <a:lnTo>
                  <a:pt x="73708" y="836225"/>
                </a:lnTo>
                <a:close/>
              </a:path>
              <a:path w="3644265" h="903604">
                <a:moveTo>
                  <a:pt x="3635248" y="0"/>
                </a:moveTo>
                <a:lnTo>
                  <a:pt x="101281" y="810394"/>
                </a:lnTo>
                <a:lnTo>
                  <a:pt x="73708" y="836225"/>
                </a:lnTo>
                <a:lnTo>
                  <a:pt x="109812" y="847473"/>
                </a:lnTo>
                <a:lnTo>
                  <a:pt x="3643883" y="37084"/>
                </a:lnTo>
                <a:lnTo>
                  <a:pt x="3635248" y="0"/>
                </a:lnTo>
                <a:close/>
              </a:path>
              <a:path w="3644265" h="903604">
                <a:moveTo>
                  <a:pt x="84072" y="826516"/>
                </a:moveTo>
                <a:lnTo>
                  <a:pt x="42545" y="826516"/>
                </a:lnTo>
                <a:lnTo>
                  <a:pt x="73708" y="836225"/>
                </a:lnTo>
                <a:lnTo>
                  <a:pt x="84072" y="82651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249" y="80263"/>
            <a:ext cx="5843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head()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tail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()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85800"/>
            <a:ext cx="8991600" cy="5867400"/>
          </a:xfrm>
          <a:custGeom>
            <a:avLst/>
            <a:gdLst/>
            <a:ahLst/>
            <a:cxnLst/>
            <a:rect l="l" t="t" r="r" b="b"/>
            <a:pathLst>
              <a:path w="8991600" h="5867400">
                <a:moveTo>
                  <a:pt x="0" y="5867400"/>
                </a:moveTo>
                <a:lnTo>
                  <a:pt x="8991600" y="5867400"/>
                </a:lnTo>
                <a:lnTo>
                  <a:pt x="8991600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705358"/>
            <a:ext cx="883285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head(&lt;n&gt;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fetch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rows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pandas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object.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provide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rows.</a:t>
            </a:r>
            <a:endParaRPr sz="24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tail(&lt;n&gt;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fetch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last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rows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pandas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object.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provide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rows.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2875" y="2368270"/>
            <a:ext cx="8858250" cy="4406900"/>
            <a:chOff x="142875" y="2368270"/>
            <a:chExt cx="8858250" cy="4406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846" y="2377859"/>
              <a:ext cx="8815753" cy="8178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7637" y="2373033"/>
              <a:ext cx="8848725" cy="827405"/>
            </a:xfrm>
            <a:custGeom>
              <a:avLst/>
              <a:gdLst/>
              <a:ahLst/>
              <a:cxnLst/>
              <a:rect l="l" t="t" r="r" b="b"/>
              <a:pathLst>
                <a:path w="8848725" h="827405">
                  <a:moveTo>
                    <a:pt x="0" y="827366"/>
                  </a:moveTo>
                  <a:lnTo>
                    <a:pt x="8848725" y="827366"/>
                  </a:lnTo>
                  <a:lnTo>
                    <a:pt x="8848725" y="0"/>
                  </a:lnTo>
                  <a:lnTo>
                    <a:pt x="0" y="0"/>
                  </a:lnTo>
                  <a:lnTo>
                    <a:pt x="0" y="8273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19" y="3261932"/>
              <a:ext cx="1841201" cy="27469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7637" y="3238093"/>
              <a:ext cx="2041525" cy="2775585"/>
            </a:xfrm>
            <a:custGeom>
              <a:avLst/>
              <a:gdLst/>
              <a:ahLst/>
              <a:cxnLst/>
              <a:rect l="l" t="t" r="r" b="b"/>
              <a:pathLst>
                <a:path w="2041525" h="2775585">
                  <a:moveTo>
                    <a:pt x="0" y="2775585"/>
                  </a:moveTo>
                  <a:lnTo>
                    <a:pt x="2041525" y="2775585"/>
                  </a:lnTo>
                  <a:lnTo>
                    <a:pt x="2041525" y="0"/>
                  </a:lnTo>
                  <a:lnTo>
                    <a:pt x="0" y="0"/>
                  </a:lnTo>
                  <a:lnTo>
                    <a:pt x="0" y="27755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0" y="3224710"/>
              <a:ext cx="1970277" cy="35407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3173" y="3219947"/>
              <a:ext cx="1979930" cy="3550285"/>
            </a:xfrm>
            <a:custGeom>
              <a:avLst/>
              <a:gdLst/>
              <a:ahLst/>
              <a:cxnLst/>
              <a:rect l="l" t="t" r="r" b="b"/>
              <a:pathLst>
                <a:path w="1979929" h="3550284">
                  <a:moveTo>
                    <a:pt x="0" y="3550285"/>
                  </a:moveTo>
                  <a:lnTo>
                    <a:pt x="1979802" y="3550285"/>
                  </a:lnTo>
                  <a:lnTo>
                    <a:pt x="1979802" y="0"/>
                  </a:lnTo>
                  <a:lnTo>
                    <a:pt x="0" y="0"/>
                  </a:lnTo>
                  <a:lnTo>
                    <a:pt x="0" y="35502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0743" y="3283688"/>
              <a:ext cx="1836291" cy="19882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57373" y="3259836"/>
              <a:ext cx="2074545" cy="2064385"/>
            </a:xfrm>
            <a:custGeom>
              <a:avLst/>
              <a:gdLst/>
              <a:ahLst/>
              <a:cxnLst/>
              <a:rect l="l" t="t" r="r" b="b"/>
              <a:pathLst>
                <a:path w="2074545" h="2064385">
                  <a:moveTo>
                    <a:pt x="0" y="2064385"/>
                  </a:moveTo>
                  <a:lnTo>
                    <a:pt x="2074164" y="2064385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2064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1789" y="3264547"/>
              <a:ext cx="1838324" cy="23658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99940" y="3259785"/>
              <a:ext cx="1990725" cy="2375535"/>
            </a:xfrm>
            <a:custGeom>
              <a:avLst/>
              <a:gdLst/>
              <a:ahLst/>
              <a:cxnLst/>
              <a:rect l="l" t="t" r="r" b="b"/>
              <a:pathLst>
                <a:path w="1990725" h="2375535">
                  <a:moveTo>
                    <a:pt x="0" y="2375408"/>
                  </a:moveTo>
                  <a:lnTo>
                    <a:pt x="1990725" y="2375408"/>
                  </a:lnTo>
                  <a:lnTo>
                    <a:pt x="1990725" y="0"/>
                  </a:lnTo>
                  <a:lnTo>
                    <a:pt x="0" y="0"/>
                  </a:lnTo>
                  <a:lnTo>
                    <a:pt x="0" y="23754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289" y="116840"/>
            <a:ext cx="28936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Series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- </a:t>
            </a:r>
            <a:r>
              <a:rPr sz="2800" dirty="0">
                <a:latin typeface="Arial"/>
                <a:cs typeface="Arial"/>
              </a:rPr>
              <a:t>Vector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8726" y="1441894"/>
            <a:ext cx="1692275" cy="1457960"/>
            <a:chOff x="378726" y="1441894"/>
            <a:chExt cx="1692275" cy="1457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276" y="1479941"/>
              <a:ext cx="1568172" cy="14101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3489" y="1446657"/>
              <a:ext cx="1682750" cy="1448435"/>
            </a:xfrm>
            <a:custGeom>
              <a:avLst/>
              <a:gdLst/>
              <a:ahLst/>
              <a:cxnLst/>
              <a:rect l="l" t="t" r="r" b="b"/>
              <a:pathLst>
                <a:path w="1682750" h="1448435">
                  <a:moveTo>
                    <a:pt x="0" y="1448308"/>
                  </a:moveTo>
                  <a:lnTo>
                    <a:pt x="1682242" y="1448308"/>
                  </a:lnTo>
                  <a:lnTo>
                    <a:pt x="1682242" y="0"/>
                  </a:lnTo>
                  <a:lnTo>
                    <a:pt x="0" y="0"/>
                  </a:lnTo>
                  <a:lnTo>
                    <a:pt x="0" y="14483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95071" y="1412875"/>
            <a:ext cx="4025900" cy="4692650"/>
            <a:chOff x="195071" y="1412875"/>
            <a:chExt cx="4025900" cy="46926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259" y="1469992"/>
              <a:ext cx="1572381" cy="46260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57373" y="1417637"/>
              <a:ext cx="1858645" cy="4683125"/>
            </a:xfrm>
            <a:custGeom>
              <a:avLst/>
              <a:gdLst/>
              <a:ahLst/>
              <a:cxnLst/>
              <a:rect l="l" t="t" r="r" b="b"/>
              <a:pathLst>
                <a:path w="1858645" h="4683125">
                  <a:moveTo>
                    <a:pt x="0" y="4683125"/>
                  </a:moveTo>
                  <a:lnTo>
                    <a:pt x="1858264" y="4683125"/>
                  </a:lnTo>
                  <a:lnTo>
                    <a:pt x="1858264" y="0"/>
                  </a:lnTo>
                  <a:lnTo>
                    <a:pt x="0" y="0"/>
                  </a:lnTo>
                  <a:lnTo>
                    <a:pt x="0" y="4683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071" y="3349670"/>
              <a:ext cx="1888236" cy="71195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3682" y="3367278"/>
            <a:ext cx="1661160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these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vector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9791" y="-28575"/>
            <a:ext cx="8670290" cy="6915150"/>
            <a:chOff x="309791" y="-28575"/>
            <a:chExt cx="8670290" cy="6915150"/>
          </a:xfrm>
        </p:grpSpPr>
        <p:sp>
          <p:nvSpPr>
            <p:cNvPr id="12" name="object 12"/>
            <p:cNvSpPr/>
            <p:nvPr/>
          </p:nvSpPr>
          <p:spPr>
            <a:xfrm>
              <a:off x="1519809" y="3984244"/>
              <a:ext cx="842644" cy="260985"/>
            </a:xfrm>
            <a:custGeom>
              <a:avLst/>
              <a:gdLst/>
              <a:ahLst/>
              <a:cxnLst/>
              <a:rect l="l" t="t" r="r" b="b"/>
              <a:pathLst>
                <a:path w="842644" h="260985">
                  <a:moveTo>
                    <a:pt x="732557" y="204840"/>
                  </a:moveTo>
                  <a:lnTo>
                    <a:pt x="673608" y="223265"/>
                  </a:lnTo>
                  <a:lnTo>
                    <a:pt x="666984" y="226925"/>
                  </a:lnTo>
                  <a:lnTo>
                    <a:pt x="662432" y="232632"/>
                  </a:lnTo>
                  <a:lnTo>
                    <a:pt x="660356" y="239625"/>
                  </a:lnTo>
                  <a:lnTo>
                    <a:pt x="661161" y="247141"/>
                  </a:lnTo>
                  <a:lnTo>
                    <a:pt x="664821" y="253765"/>
                  </a:lnTo>
                  <a:lnTo>
                    <a:pt x="670528" y="258317"/>
                  </a:lnTo>
                  <a:lnTo>
                    <a:pt x="677521" y="260393"/>
                  </a:lnTo>
                  <a:lnTo>
                    <a:pt x="685038" y="259587"/>
                  </a:lnTo>
                  <a:lnTo>
                    <a:pt x="809963" y="220598"/>
                  </a:lnTo>
                  <a:lnTo>
                    <a:pt x="801370" y="220598"/>
                  </a:lnTo>
                  <a:lnTo>
                    <a:pt x="732557" y="204840"/>
                  </a:lnTo>
                  <a:close/>
                </a:path>
                <a:path w="842644" h="260985">
                  <a:moveTo>
                    <a:pt x="768757" y="193525"/>
                  </a:moveTo>
                  <a:lnTo>
                    <a:pt x="732557" y="204840"/>
                  </a:lnTo>
                  <a:lnTo>
                    <a:pt x="801370" y="220598"/>
                  </a:lnTo>
                  <a:lnTo>
                    <a:pt x="802444" y="215899"/>
                  </a:lnTo>
                  <a:lnTo>
                    <a:pt x="792607" y="215899"/>
                  </a:lnTo>
                  <a:lnTo>
                    <a:pt x="768757" y="193525"/>
                  </a:lnTo>
                  <a:close/>
                </a:path>
                <a:path w="842644" h="260985">
                  <a:moveTo>
                    <a:pt x="708469" y="92455"/>
                  </a:moveTo>
                  <a:lnTo>
                    <a:pt x="701369" y="94071"/>
                  </a:lnTo>
                  <a:lnTo>
                    <a:pt x="695197" y="98424"/>
                  </a:lnTo>
                  <a:lnTo>
                    <a:pt x="691193" y="104882"/>
                  </a:lnTo>
                  <a:lnTo>
                    <a:pt x="690022" y="112077"/>
                  </a:lnTo>
                  <a:lnTo>
                    <a:pt x="691661" y="119177"/>
                  </a:lnTo>
                  <a:lnTo>
                    <a:pt x="696086" y="125348"/>
                  </a:lnTo>
                  <a:lnTo>
                    <a:pt x="741202" y="167674"/>
                  </a:lnTo>
                  <a:lnTo>
                    <a:pt x="809879" y="183387"/>
                  </a:lnTo>
                  <a:lnTo>
                    <a:pt x="801370" y="220598"/>
                  </a:lnTo>
                  <a:lnTo>
                    <a:pt x="809963" y="220598"/>
                  </a:lnTo>
                  <a:lnTo>
                    <a:pt x="842517" y="210438"/>
                  </a:lnTo>
                  <a:lnTo>
                    <a:pt x="722122" y="97535"/>
                  </a:lnTo>
                  <a:lnTo>
                    <a:pt x="715664" y="93602"/>
                  </a:lnTo>
                  <a:lnTo>
                    <a:pt x="708469" y="92455"/>
                  </a:lnTo>
                  <a:close/>
                </a:path>
                <a:path w="842644" h="260985">
                  <a:moveTo>
                    <a:pt x="799972" y="183768"/>
                  </a:moveTo>
                  <a:lnTo>
                    <a:pt x="768757" y="193525"/>
                  </a:lnTo>
                  <a:lnTo>
                    <a:pt x="792607" y="215899"/>
                  </a:lnTo>
                  <a:lnTo>
                    <a:pt x="799972" y="183768"/>
                  </a:lnTo>
                  <a:close/>
                </a:path>
                <a:path w="842644" h="260985">
                  <a:moveTo>
                    <a:pt x="809791" y="183768"/>
                  </a:moveTo>
                  <a:lnTo>
                    <a:pt x="799972" y="183768"/>
                  </a:lnTo>
                  <a:lnTo>
                    <a:pt x="792607" y="215899"/>
                  </a:lnTo>
                  <a:lnTo>
                    <a:pt x="802444" y="215899"/>
                  </a:lnTo>
                  <a:lnTo>
                    <a:pt x="809791" y="183768"/>
                  </a:lnTo>
                  <a:close/>
                </a:path>
                <a:path w="842644" h="260985">
                  <a:moveTo>
                    <a:pt x="8381" y="0"/>
                  </a:moveTo>
                  <a:lnTo>
                    <a:pt x="0" y="37083"/>
                  </a:lnTo>
                  <a:lnTo>
                    <a:pt x="732557" y="204840"/>
                  </a:lnTo>
                  <a:lnTo>
                    <a:pt x="768757" y="193525"/>
                  </a:lnTo>
                  <a:lnTo>
                    <a:pt x="741202" y="167674"/>
                  </a:lnTo>
                  <a:lnTo>
                    <a:pt x="8381" y="0"/>
                  </a:lnTo>
                  <a:close/>
                </a:path>
                <a:path w="842644" h="260985">
                  <a:moveTo>
                    <a:pt x="741202" y="167674"/>
                  </a:moveTo>
                  <a:lnTo>
                    <a:pt x="768757" y="193525"/>
                  </a:lnTo>
                  <a:lnTo>
                    <a:pt x="799972" y="183768"/>
                  </a:lnTo>
                  <a:lnTo>
                    <a:pt x="809791" y="183768"/>
                  </a:lnTo>
                  <a:lnTo>
                    <a:pt x="809879" y="183387"/>
                  </a:lnTo>
                  <a:lnTo>
                    <a:pt x="741202" y="16767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316" y="4728057"/>
              <a:ext cx="1526806" cy="16210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4553" y="4723295"/>
              <a:ext cx="1736725" cy="1630680"/>
            </a:xfrm>
            <a:custGeom>
              <a:avLst/>
              <a:gdLst/>
              <a:ahLst/>
              <a:cxnLst/>
              <a:rect l="l" t="t" r="r" b="b"/>
              <a:pathLst>
                <a:path w="1736725" h="1630679">
                  <a:moveTo>
                    <a:pt x="0" y="1630552"/>
                  </a:moveTo>
                  <a:lnTo>
                    <a:pt x="1736725" y="1630552"/>
                  </a:lnTo>
                  <a:lnTo>
                    <a:pt x="1736725" y="0"/>
                  </a:lnTo>
                  <a:lnTo>
                    <a:pt x="0" y="0"/>
                  </a:lnTo>
                  <a:lnTo>
                    <a:pt x="0" y="16305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2464" y="3996944"/>
              <a:ext cx="288290" cy="731520"/>
            </a:xfrm>
            <a:custGeom>
              <a:avLst/>
              <a:gdLst/>
              <a:ahLst/>
              <a:cxnLst/>
              <a:rect l="l" t="t" r="r" b="b"/>
              <a:pathLst>
                <a:path w="288290" h="731520">
                  <a:moveTo>
                    <a:pt x="140995" y="587898"/>
                  </a:moveTo>
                  <a:lnTo>
                    <a:pt x="133914" y="589690"/>
                  </a:lnTo>
                  <a:lnTo>
                    <a:pt x="127850" y="594232"/>
                  </a:lnTo>
                  <a:lnTo>
                    <a:pt x="124016" y="600706"/>
                  </a:lnTo>
                  <a:lnTo>
                    <a:pt x="123015" y="607917"/>
                  </a:lnTo>
                  <a:lnTo>
                    <a:pt x="124800" y="614985"/>
                  </a:lnTo>
                  <a:lnTo>
                    <a:pt x="129324" y="621029"/>
                  </a:lnTo>
                  <a:lnTo>
                    <a:pt x="252209" y="731138"/>
                  </a:lnTo>
                  <a:lnTo>
                    <a:pt x="258810" y="701039"/>
                  </a:lnTo>
                  <a:lnTo>
                    <a:pt x="222465" y="701039"/>
                  </a:lnTo>
                  <a:lnTo>
                    <a:pt x="200822" y="633972"/>
                  </a:lnTo>
                  <a:lnTo>
                    <a:pt x="154749" y="592708"/>
                  </a:lnTo>
                  <a:lnTo>
                    <a:pt x="148228" y="588893"/>
                  </a:lnTo>
                  <a:lnTo>
                    <a:pt x="140995" y="587898"/>
                  </a:lnTo>
                  <a:close/>
                </a:path>
                <a:path w="288290" h="731520">
                  <a:moveTo>
                    <a:pt x="200822" y="633972"/>
                  </a:moveTo>
                  <a:lnTo>
                    <a:pt x="222465" y="701039"/>
                  </a:lnTo>
                  <a:lnTo>
                    <a:pt x="253206" y="691133"/>
                  </a:lnTo>
                  <a:lnTo>
                    <a:pt x="221983" y="691133"/>
                  </a:lnTo>
                  <a:lnTo>
                    <a:pt x="228988" y="659198"/>
                  </a:lnTo>
                  <a:lnTo>
                    <a:pt x="200822" y="633972"/>
                  </a:lnTo>
                  <a:close/>
                </a:path>
                <a:path w="288290" h="731520">
                  <a:moveTo>
                    <a:pt x="265462" y="547221"/>
                  </a:moveTo>
                  <a:lnTo>
                    <a:pt x="258673" y="549894"/>
                  </a:lnTo>
                  <a:lnTo>
                    <a:pt x="253390" y="554924"/>
                  </a:lnTo>
                  <a:lnTo>
                    <a:pt x="250342" y="561847"/>
                  </a:lnTo>
                  <a:lnTo>
                    <a:pt x="237083" y="622295"/>
                  </a:lnTo>
                  <a:lnTo>
                    <a:pt x="258724" y="689355"/>
                  </a:lnTo>
                  <a:lnTo>
                    <a:pt x="222465" y="701039"/>
                  </a:lnTo>
                  <a:lnTo>
                    <a:pt x="258810" y="701039"/>
                  </a:lnTo>
                  <a:lnTo>
                    <a:pt x="287553" y="569975"/>
                  </a:lnTo>
                  <a:lnTo>
                    <a:pt x="287676" y="562407"/>
                  </a:lnTo>
                  <a:lnTo>
                    <a:pt x="284984" y="555624"/>
                  </a:lnTo>
                  <a:lnTo>
                    <a:pt x="279945" y="550366"/>
                  </a:lnTo>
                  <a:lnTo>
                    <a:pt x="273024" y="547369"/>
                  </a:lnTo>
                  <a:lnTo>
                    <a:pt x="265462" y="547221"/>
                  </a:lnTo>
                  <a:close/>
                </a:path>
                <a:path w="288290" h="731520">
                  <a:moveTo>
                    <a:pt x="228988" y="659198"/>
                  </a:moveTo>
                  <a:lnTo>
                    <a:pt x="221983" y="691133"/>
                  </a:lnTo>
                  <a:lnTo>
                    <a:pt x="253301" y="680973"/>
                  </a:lnTo>
                  <a:lnTo>
                    <a:pt x="228988" y="659198"/>
                  </a:lnTo>
                  <a:close/>
                </a:path>
                <a:path w="288290" h="731520">
                  <a:moveTo>
                    <a:pt x="237083" y="622295"/>
                  </a:moveTo>
                  <a:lnTo>
                    <a:pt x="228988" y="659198"/>
                  </a:lnTo>
                  <a:lnTo>
                    <a:pt x="253301" y="680973"/>
                  </a:lnTo>
                  <a:lnTo>
                    <a:pt x="221983" y="691133"/>
                  </a:lnTo>
                  <a:lnTo>
                    <a:pt x="253206" y="691133"/>
                  </a:lnTo>
                  <a:lnTo>
                    <a:pt x="258724" y="689355"/>
                  </a:lnTo>
                  <a:lnTo>
                    <a:pt x="237083" y="622295"/>
                  </a:lnTo>
                  <a:close/>
                </a:path>
                <a:path w="288290" h="731520">
                  <a:moveTo>
                    <a:pt x="36258" y="0"/>
                  </a:moveTo>
                  <a:lnTo>
                    <a:pt x="0" y="11683"/>
                  </a:lnTo>
                  <a:lnTo>
                    <a:pt x="200822" y="633972"/>
                  </a:lnTo>
                  <a:lnTo>
                    <a:pt x="228988" y="659198"/>
                  </a:lnTo>
                  <a:lnTo>
                    <a:pt x="237083" y="622295"/>
                  </a:lnTo>
                  <a:lnTo>
                    <a:pt x="3625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57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1496" y="1126599"/>
              <a:ext cx="1190505" cy="1070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83505" y="1100200"/>
              <a:ext cx="1279525" cy="1101725"/>
            </a:xfrm>
            <a:custGeom>
              <a:avLst/>
              <a:gdLst/>
              <a:ahLst/>
              <a:cxnLst/>
              <a:rect l="l" t="t" r="r" b="b"/>
              <a:pathLst>
                <a:path w="1279525" h="1101725">
                  <a:moveTo>
                    <a:pt x="0" y="1101725"/>
                  </a:moveTo>
                  <a:lnTo>
                    <a:pt x="1279398" y="1101725"/>
                  </a:lnTo>
                  <a:lnTo>
                    <a:pt x="1279398" y="0"/>
                  </a:lnTo>
                  <a:lnTo>
                    <a:pt x="0" y="0"/>
                  </a:lnTo>
                  <a:lnTo>
                    <a:pt x="0" y="1101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8078" y="1104900"/>
              <a:ext cx="1239608" cy="11790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53379" y="1100074"/>
              <a:ext cx="1249680" cy="1188720"/>
            </a:xfrm>
            <a:custGeom>
              <a:avLst/>
              <a:gdLst/>
              <a:ahLst/>
              <a:cxnLst/>
              <a:rect l="l" t="t" r="r" b="b"/>
              <a:pathLst>
                <a:path w="1249679" h="1188720">
                  <a:moveTo>
                    <a:pt x="0" y="1188592"/>
                  </a:moveTo>
                  <a:lnTo>
                    <a:pt x="1249133" y="1188592"/>
                  </a:lnTo>
                  <a:lnTo>
                    <a:pt x="1249133" y="0"/>
                  </a:lnTo>
                  <a:lnTo>
                    <a:pt x="0" y="0"/>
                  </a:lnTo>
                  <a:lnTo>
                    <a:pt x="0" y="11885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8563" y="2365760"/>
              <a:ext cx="1624307" cy="40167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21656" y="2310472"/>
              <a:ext cx="1827530" cy="4077335"/>
            </a:xfrm>
            <a:custGeom>
              <a:avLst/>
              <a:gdLst/>
              <a:ahLst/>
              <a:cxnLst/>
              <a:rect l="l" t="t" r="r" b="b"/>
              <a:pathLst>
                <a:path w="1827529" h="4077335">
                  <a:moveTo>
                    <a:pt x="0" y="4076827"/>
                  </a:moveTo>
                  <a:lnTo>
                    <a:pt x="1827402" y="4076827"/>
                  </a:lnTo>
                  <a:lnTo>
                    <a:pt x="1827402" y="0"/>
                  </a:lnTo>
                  <a:lnTo>
                    <a:pt x="0" y="0"/>
                  </a:lnTo>
                  <a:lnTo>
                    <a:pt x="0" y="4076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4987" y="1087939"/>
              <a:ext cx="1198648" cy="11778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86573" y="1061427"/>
              <a:ext cx="1346200" cy="1209675"/>
            </a:xfrm>
            <a:custGeom>
              <a:avLst/>
              <a:gdLst/>
              <a:ahLst/>
              <a:cxnLst/>
              <a:rect l="l" t="t" r="r" b="b"/>
              <a:pathLst>
                <a:path w="1346200" h="1209675">
                  <a:moveTo>
                    <a:pt x="0" y="1209205"/>
                  </a:moveTo>
                  <a:lnTo>
                    <a:pt x="1346200" y="1209205"/>
                  </a:lnTo>
                  <a:lnTo>
                    <a:pt x="1346200" y="0"/>
                  </a:lnTo>
                  <a:lnTo>
                    <a:pt x="0" y="0"/>
                  </a:lnTo>
                  <a:lnTo>
                    <a:pt x="0" y="12092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557" y="2360509"/>
              <a:ext cx="1836706" cy="253102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707631" y="2317750"/>
              <a:ext cx="2027555" cy="2578735"/>
            </a:xfrm>
            <a:custGeom>
              <a:avLst/>
              <a:gdLst/>
              <a:ahLst/>
              <a:cxnLst/>
              <a:rect l="l" t="t" r="r" b="b"/>
              <a:pathLst>
                <a:path w="2027554" h="2578735">
                  <a:moveTo>
                    <a:pt x="0" y="2578608"/>
                  </a:moveTo>
                  <a:lnTo>
                    <a:pt x="2027047" y="2578608"/>
                  </a:lnTo>
                  <a:lnTo>
                    <a:pt x="2027047" y="0"/>
                  </a:lnTo>
                  <a:lnTo>
                    <a:pt x="0" y="0"/>
                  </a:lnTo>
                  <a:lnTo>
                    <a:pt x="0" y="25786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7513" y="5038264"/>
              <a:ext cx="2401998" cy="126823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150358" y="116840"/>
            <a:ext cx="344677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640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Series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- </a:t>
            </a:r>
            <a:r>
              <a:rPr sz="2800" dirty="0">
                <a:latin typeface="Arial"/>
                <a:cs typeface="Arial"/>
              </a:rPr>
              <a:t>Arithmetic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86804" y="5066157"/>
            <a:ext cx="21602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Arithmetic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operation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possible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objects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same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otherwise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result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NaN.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6382511"/>
            <a:ext cx="6353810" cy="475615"/>
            <a:chOff x="0" y="6382511"/>
            <a:chExt cx="6353810" cy="47561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6388606"/>
              <a:ext cx="6353556" cy="46939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6382511"/>
              <a:ext cx="4809744" cy="4754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3541" y="6429710"/>
              <a:ext cx="6248400" cy="369570"/>
            </a:xfrm>
            <a:custGeom>
              <a:avLst/>
              <a:gdLst/>
              <a:ahLst/>
              <a:cxnLst/>
              <a:rect l="l" t="t" r="r" b="b"/>
              <a:pathLst>
                <a:path w="6248400" h="369570">
                  <a:moveTo>
                    <a:pt x="62484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248400" y="369328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541" y="6429710"/>
              <a:ext cx="6248400" cy="369570"/>
            </a:xfrm>
            <a:custGeom>
              <a:avLst/>
              <a:gdLst/>
              <a:ahLst/>
              <a:cxnLst/>
              <a:rect l="l" t="t" r="r" b="b"/>
              <a:pathLst>
                <a:path w="6248400" h="369570">
                  <a:moveTo>
                    <a:pt x="0" y="369328"/>
                  </a:moveTo>
                  <a:lnTo>
                    <a:pt x="6248400" y="369328"/>
                  </a:lnTo>
                  <a:lnTo>
                    <a:pt x="6248400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6926" y="6448755"/>
            <a:ext cx="541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store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these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results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oth</a:t>
            </a:r>
            <a:r>
              <a:rPr sz="1800" spc="-39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600" baseline="34722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1800" spc="-2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22" baseline="34722" dirty="0">
                <a:solidFill>
                  <a:srgbClr val="888888"/>
                </a:solidFill>
                <a:latin typeface="Carlito"/>
                <a:cs typeface="Carlito"/>
              </a:rPr>
              <a:t>e</a:t>
            </a:r>
            <a:r>
              <a:rPr sz="1800" spc="-877" baseline="34722" dirty="0">
                <a:solidFill>
                  <a:srgbClr val="888888"/>
                </a:solidFill>
                <a:latin typeface="Carlito"/>
                <a:cs typeface="Carlito"/>
              </a:rPr>
              <a:t>h</a:t>
            </a:r>
            <a:r>
              <a:rPr sz="1800" spc="-37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spc="-330" baseline="34722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1800" spc="-49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800" spc="-172" baseline="34722" dirty="0">
                <a:solidFill>
                  <a:srgbClr val="888888"/>
                </a:solidFill>
                <a:latin typeface="Carlito"/>
                <a:cs typeface="Carlito"/>
              </a:rPr>
              <a:t>T</a:t>
            </a:r>
            <a:r>
              <a:rPr sz="1800" spc="-395" dirty="0">
                <a:solidFill>
                  <a:srgbClr val="FFFFFF"/>
                </a:solidFill>
                <a:latin typeface="Carlito"/>
                <a:cs typeface="Carlito"/>
              </a:rPr>
              <a:t>j</a:t>
            </a:r>
            <a:r>
              <a:rPr sz="1800" spc="-247" baseline="34722" dirty="0">
                <a:solidFill>
                  <a:srgbClr val="888888"/>
                </a:solidFill>
                <a:latin typeface="Carlito"/>
                <a:cs typeface="Carlito"/>
              </a:rPr>
              <a:t>y</a:t>
            </a:r>
            <a:r>
              <a:rPr sz="1800" spc="-77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7" baseline="34722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1800" spc="-577" baseline="34722" dirty="0">
                <a:solidFill>
                  <a:srgbClr val="888888"/>
                </a:solidFill>
                <a:latin typeface="Carlito"/>
                <a:cs typeface="Carlito"/>
              </a:rPr>
              <a:t>g</a:t>
            </a:r>
            <a:r>
              <a:rPr sz="1800" spc="-39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7" baseline="34722" dirty="0">
                <a:solidFill>
                  <a:srgbClr val="888888"/>
                </a:solidFill>
                <a:latin typeface="Carlito"/>
                <a:cs typeface="Carlito"/>
              </a:rPr>
              <a:t>i</a:t>
            </a:r>
            <a:r>
              <a:rPr sz="1800" spc="-315" baseline="34722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r>
              <a:rPr sz="1800" spc="-13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772" baseline="34722" dirty="0">
                <a:solidFill>
                  <a:srgbClr val="888888"/>
                </a:solidFill>
                <a:latin typeface="Carlito"/>
                <a:cs typeface="Carlito"/>
              </a:rPr>
              <a:t>K</a:t>
            </a:r>
            <a:r>
              <a:rPr sz="1800" spc="-21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719" baseline="34722" dirty="0">
                <a:solidFill>
                  <a:srgbClr val="888888"/>
                </a:solidFill>
                <a:latin typeface="Carlito"/>
                <a:cs typeface="Carlito"/>
              </a:rPr>
              <a:t>V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r>
              <a:rPr sz="1800" spc="-7" baseline="34722" dirty="0">
                <a:solidFill>
                  <a:srgbClr val="888888"/>
                </a:solidFill>
                <a:latin typeface="Carlito"/>
                <a:cs typeface="Carlito"/>
              </a:rPr>
              <a:t>5 </a:t>
            </a:r>
            <a:r>
              <a:rPr sz="1800" baseline="34722" dirty="0">
                <a:solidFill>
                  <a:srgbClr val="888888"/>
                </a:solidFill>
                <a:latin typeface="Carlito"/>
                <a:cs typeface="Carlito"/>
              </a:rPr>
              <a:t>Jaipur</a:t>
            </a:r>
            <a:r>
              <a:rPr sz="1800" spc="-52" baseline="34722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800" baseline="34722" dirty="0">
                <a:solidFill>
                  <a:srgbClr val="888888"/>
                </a:solidFill>
                <a:latin typeface="Carlito"/>
                <a:cs typeface="Carlito"/>
              </a:rPr>
              <a:t>II</a:t>
            </a:r>
            <a:r>
              <a:rPr sz="1800" spc="-37" baseline="34722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800" spc="-15" baseline="34722" dirty="0">
                <a:solidFill>
                  <a:srgbClr val="888888"/>
                </a:solidFill>
                <a:latin typeface="Carlito"/>
                <a:cs typeface="Carlito"/>
              </a:rPr>
              <a:t>shift</a:t>
            </a:r>
            <a:endParaRPr sz="1800" baseline="34722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938" y="36067"/>
            <a:ext cx="320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Entries </a:t>
            </a:r>
            <a:r>
              <a:rPr sz="3600" spc="-10" dirty="0">
                <a:latin typeface="Arial"/>
                <a:cs typeface="Arial"/>
              </a:rPr>
              <a:t>Filtering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705358"/>
            <a:ext cx="6334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&lt;seriesObject&gt;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&lt;series</a:t>
            </a:r>
            <a:r>
              <a:rPr sz="2400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boolean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expression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675" y="1133449"/>
            <a:ext cx="2174875" cy="5587365"/>
            <a:chOff x="447675" y="1133449"/>
            <a:chExt cx="2174875" cy="5587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780" y="1183991"/>
              <a:ext cx="1980838" cy="54450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2437" y="1138212"/>
              <a:ext cx="2165350" cy="5577840"/>
            </a:xfrm>
            <a:custGeom>
              <a:avLst/>
              <a:gdLst/>
              <a:ahLst/>
              <a:cxnLst/>
              <a:rect l="l" t="t" r="r" b="b"/>
              <a:pathLst>
                <a:path w="2165350" h="5577840">
                  <a:moveTo>
                    <a:pt x="0" y="5577586"/>
                  </a:moveTo>
                  <a:lnTo>
                    <a:pt x="2164842" y="5577586"/>
                  </a:lnTo>
                  <a:lnTo>
                    <a:pt x="2164842" y="0"/>
                  </a:lnTo>
                  <a:lnTo>
                    <a:pt x="0" y="0"/>
                  </a:lnTo>
                  <a:lnTo>
                    <a:pt x="0" y="55775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19400" y="1150238"/>
            <a:ext cx="6096000" cy="42672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800" dirty="0">
                <a:latin typeface="Arial"/>
                <a:cs typeface="Arial"/>
              </a:rPr>
              <a:t>Other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feature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81411" y="1808289"/>
            <a:ext cx="2105660" cy="2951480"/>
            <a:chOff x="4181411" y="1808289"/>
            <a:chExt cx="2105660" cy="29514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0054" y="1894031"/>
              <a:ext cx="1838772" cy="28557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86173" y="1813051"/>
              <a:ext cx="2096135" cy="2941955"/>
            </a:xfrm>
            <a:custGeom>
              <a:avLst/>
              <a:gdLst/>
              <a:ahLst/>
              <a:cxnLst/>
              <a:rect l="l" t="t" r="r" b="b"/>
              <a:pathLst>
                <a:path w="2096135" h="2941954">
                  <a:moveTo>
                    <a:pt x="0" y="2941447"/>
                  </a:moveTo>
                  <a:lnTo>
                    <a:pt x="2096007" y="2941447"/>
                  </a:lnTo>
                  <a:lnTo>
                    <a:pt x="2096007" y="0"/>
                  </a:lnTo>
                  <a:lnTo>
                    <a:pt x="0" y="0"/>
                  </a:lnTo>
                  <a:lnTo>
                    <a:pt x="0" y="29414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53200" y="2133574"/>
            <a:ext cx="1828800" cy="646430"/>
          </a:xfrm>
          <a:prstGeom prst="rect">
            <a:avLst/>
          </a:prstGeom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84455">
              <a:lnSpc>
                <a:spcPct val="100000"/>
              </a:lnSpc>
              <a:spcBef>
                <a:spcPts val="245"/>
              </a:spcBef>
            </a:pP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delete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7799"/>
            <a:ext cx="8836025" cy="263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95"/>
              </a:spcBef>
              <a:tabLst>
                <a:tab pos="6058535" algn="l"/>
              </a:tabLst>
            </a:pPr>
            <a:r>
              <a:rPr sz="2800" spc="-320" dirty="0">
                <a:latin typeface="Arial Black"/>
                <a:cs typeface="Arial Black"/>
              </a:rPr>
              <a:t>Difference</a:t>
            </a:r>
            <a:r>
              <a:rPr sz="2800" spc="-175" dirty="0">
                <a:latin typeface="Arial Black"/>
                <a:cs typeface="Arial Black"/>
              </a:rPr>
              <a:t> </a:t>
            </a:r>
            <a:r>
              <a:rPr sz="2800" spc="-380" dirty="0">
                <a:latin typeface="Arial Black"/>
                <a:cs typeface="Arial Black"/>
              </a:rPr>
              <a:t>between</a:t>
            </a:r>
            <a:r>
              <a:rPr sz="2800" spc="-130" dirty="0">
                <a:latin typeface="Arial Black"/>
                <a:cs typeface="Arial Black"/>
              </a:rPr>
              <a:t> </a:t>
            </a:r>
            <a:r>
              <a:rPr sz="2800" spc="-320" dirty="0">
                <a:latin typeface="Arial Black"/>
                <a:cs typeface="Arial Black"/>
              </a:rPr>
              <a:t>NumPy</a:t>
            </a:r>
            <a:r>
              <a:rPr sz="2800" spc="-135" dirty="0">
                <a:latin typeface="Arial Black"/>
                <a:cs typeface="Arial Black"/>
              </a:rPr>
              <a:t> </a:t>
            </a:r>
            <a:r>
              <a:rPr sz="2800" spc="-330" dirty="0">
                <a:latin typeface="Arial Black"/>
                <a:cs typeface="Arial Black"/>
              </a:rPr>
              <a:t>array</a:t>
            </a:r>
            <a:r>
              <a:rPr sz="2800" dirty="0">
                <a:latin typeface="Arial Black"/>
                <a:cs typeface="Arial Black"/>
              </a:rPr>
              <a:t>	</a:t>
            </a:r>
            <a:r>
              <a:rPr sz="2800" spc="-295" dirty="0">
                <a:latin typeface="Arial Black"/>
                <a:cs typeface="Arial Black"/>
              </a:rPr>
              <a:t>Series</a:t>
            </a:r>
            <a:r>
              <a:rPr sz="2800" spc="-170" dirty="0">
                <a:latin typeface="Arial Black"/>
                <a:cs typeface="Arial Black"/>
              </a:rPr>
              <a:t> </a:t>
            </a:r>
            <a:r>
              <a:rPr sz="2800" spc="-370" dirty="0">
                <a:latin typeface="Arial Black"/>
                <a:cs typeface="Arial Black"/>
              </a:rPr>
              <a:t>objects</a:t>
            </a:r>
            <a:endParaRPr sz="2800">
              <a:latin typeface="Arial Black"/>
              <a:cs typeface="Arial Black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3779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40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case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ndarray,</a:t>
            </a:r>
            <a:r>
              <a:rPr sz="2800" spc="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vector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operation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possible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only </a:t>
            </a:r>
            <a:r>
              <a:rPr sz="2800" dirty="0">
                <a:latin typeface="Arial"/>
                <a:cs typeface="Arial"/>
              </a:rPr>
              <a:t>when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ndarray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similar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shape.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Whereas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case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series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object,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</a:t>
            </a:r>
            <a:r>
              <a:rPr sz="2800" spc="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aligned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matching </a:t>
            </a:r>
            <a:r>
              <a:rPr sz="2800" dirty="0">
                <a:latin typeface="Arial"/>
                <a:cs typeface="Arial"/>
              </a:rPr>
              <a:t>index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otherwise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returned.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926025"/>
            <a:ext cx="883475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4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4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ndarray,</a:t>
            </a:r>
            <a:r>
              <a:rPr sz="2800" spc="48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index</a:t>
            </a:r>
            <a:r>
              <a:rPr sz="2800" spc="48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always</a:t>
            </a:r>
            <a:r>
              <a:rPr sz="2800" spc="4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starts</a:t>
            </a:r>
            <a:r>
              <a:rPr sz="2800" spc="4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48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spc="4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48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always </a:t>
            </a:r>
            <a:r>
              <a:rPr sz="2800" dirty="0">
                <a:latin typeface="Arial"/>
                <a:cs typeface="Arial"/>
              </a:rPr>
              <a:t>numeric.</a:t>
            </a:r>
            <a:r>
              <a:rPr sz="2800" spc="5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Whereas,</a:t>
            </a:r>
            <a:r>
              <a:rPr sz="2800" spc="5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5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series,</a:t>
            </a:r>
            <a:r>
              <a:rPr sz="2800" spc="5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index</a:t>
            </a:r>
            <a:r>
              <a:rPr sz="2800" spc="5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5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5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5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any </a:t>
            </a:r>
            <a:r>
              <a:rPr sz="2800" dirty="0">
                <a:latin typeface="Arial"/>
                <a:cs typeface="Arial"/>
              </a:rPr>
              <a:t>type</a:t>
            </a:r>
            <a:r>
              <a:rPr sz="2800" spc="6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including</a:t>
            </a:r>
            <a:r>
              <a:rPr sz="2800" spc="6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4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6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6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necessary</a:t>
            </a:r>
            <a:r>
              <a:rPr sz="2800" spc="6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6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start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789" y="2828099"/>
            <a:ext cx="8717280" cy="2109470"/>
            <a:chOff x="55789" y="2828099"/>
            <a:chExt cx="8717280" cy="2109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14" y="2837560"/>
              <a:ext cx="8697722" cy="20900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552" y="2832861"/>
              <a:ext cx="8707755" cy="2099945"/>
            </a:xfrm>
            <a:custGeom>
              <a:avLst/>
              <a:gdLst/>
              <a:ahLst/>
              <a:cxnLst/>
              <a:rect l="l" t="t" r="r" b="b"/>
              <a:pathLst>
                <a:path w="8707755" h="2099945">
                  <a:moveTo>
                    <a:pt x="0" y="2099564"/>
                  </a:moveTo>
                  <a:lnTo>
                    <a:pt x="8707247" y="2099564"/>
                  </a:lnTo>
                  <a:lnTo>
                    <a:pt x="8707247" y="0"/>
                  </a:lnTo>
                  <a:lnTo>
                    <a:pt x="0" y="0"/>
                  </a:lnTo>
                  <a:lnTo>
                    <a:pt x="0" y="20995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514" y="80263"/>
            <a:ext cx="3891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Installing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05358"/>
            <a:ext cx="88341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“pip”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command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3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install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Pandas.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this,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open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dirty="0">
                <a:latin typeface="Arial"/>
                <a:cs typeface="Arial"/>
              </a:rPr>
              <a:t>location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pip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storage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command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prompt</a:t>
            </a:r>
            <a:r>
              <a:rPr sz="2400" spc="3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(cmd).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Goto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dirty="0">
                <a:latin typeface="Arial"/>
                <a:cs typeface="Arial"/>
              </a:rPr>
              <a:t>location</a:t>
            </a:r>
            <a:r>
              <a:rPr sz="2400" spc="1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1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windows</a:t>
            </a:r>
            <a:r>
              <a:rPr sz="2400" spc="17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where</a:t>
            </a:r>
            <a:r>
              <a:rPr sz="2400" spc="1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pip</a:t>
            </a:r>
            <a:r>
              <a:rPr sz="2400" spc="1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16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17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stored.look</a:t>
            </a:r>
            <a:r>
              <a:rPr sz="2400" spc="1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165" dirty="0">
                <a:latin typeface="Arial"/>
                <a:cs typeface="Arial"/>
              </a:rPr>
              <a:t> 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dirty="0">
                <a:latin typeface="Arial"/>
                <a:cs typeface="Arial"/>
              </a:rPr>
              <a:t>following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screen-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" y="2209800"/>
            <a:ext cx="8851900" cy="3834765"/>
            <a:chOff x="152400" y="2209800"/>
            <a:chExt cx="8851900" cy="3834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209800"/>
              <a:ext cx="8851646" cy="304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883" y="4366260"/>
              <a:ext cx="5093208" cy="1677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26794" y="4430648"/>
            <a:ext cx="46437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43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Windows,</a:t>
            </a:r>
            <a:r>
              <a:rPr sz="1800" spc="3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r>
              <a:rPr sz="1800" spc="3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reaching</a:t>
            </a:r>
            <a:r>
              <a:rPr sz="1800" spc="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800" spc="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3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location,</a:t>
            </a:r>
            <a:r>
              <a:rPr sz="1800" spc="3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right</a:t>
            </a:r>
            <a:r>
              <a:rPr sz="1800" spc="10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click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shift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get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11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option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Open</a:t>
            </a:r>
            <a:r>
              <a:rPr sz="1800" spc="10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Command</a:t>
            </a:r>
            <a:r>
              <a:rPr sz="1800" spc="9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Window</a:t>
            </a:r>
            <a:r>
              <a:rPr sz="1800" spc="105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Here”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800" spc="100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clicking,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enter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command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promt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path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5225" y="4418710"/>
            <a:ext cx="536575" cy="311150"/>
          </a:xfrm>
          <a:custGeom>
            <a:avLst/>
            <a:gdLst/>
            <a:ahLst/>
            <a:cxnLst/>
            <a:rect l="l" t="t" r="r" b="b"/>
            <a:pathLst>
              <a:path w="536575" h="311150">
                <a:moveTo>
                  <a:pt x="502164" y="13259"/>
                </a:moveTo>
                <a:lnTo>
                  <a:pt x="0" y="300227"/>
                </a:lnTo>
                <a:lnTo>
                  <a:pt x="6350" y="311150"/>
                </a:lnTo>
                <a:lnTo>
                  <a:pt x="508371" y="24385"/>
                </a:lnTo>
                <a:lnTo>
                  <a:pt x="514740" y="13367"/>
                </a:lnTo>
                <a:lnTo>
                  <a:pt x="502164" y="13259"/>
                </a:lnTo>
                <a:close/>
              </a:path>
              <a:path w="536575" h="311150">
                <a:moveTo>
                  <a:pt x="536135" y="1650"/>
                </a:moveTo>
                <a:lnTo>
                  <a:pt x="522477" y="1650"/>
                </a:lnTo>
                <a:lnTo>
                  <a:pt x="528827" y="12700"/>
                </a:lnTo>
                <a:lnTo>
                  <a:pt x="508371" y="24385"/>
                </a:lnTo>
                <a:lnTo>
                  <a:pt x="475996" y="80390"/>
                </a:lnTo>
                <a:lnTo>
                  <a:pt x="474345" y="83438"/>
                </a:lnTo>
                <a:lnTo>
                  <a:pt x="475360" y="87249"/>
                </a:lnTo>
                <a:lnTo>
                  <a:pt x="481456" y="90805"/>
                </a:lnTo>
                <a:lnTo>
                  <a:pt x="485267" y="89788"/>
                </a:lnTo>
                <a:lnTo>
                  <a:pt x="487045" y="86740"/>
                </a:lnTo>
                <a:lnTo>
                  <a:pt x="536135" y="1650"/>
                </a:lnTo>
                <a:close/>
              </a:path>
              <a:path w="536575" h="311150">
                <a:moveTo>
                  <a:pt x="523791" y="3937"/>
                </a:moveTo>
                <a:lnTo>
                  <a:pt x="520192" y="3937"/>
                </a:lnTo>
                <a:lnTo>
                  <a:pt x="525652" y="13462"/>
                </a:lnTo>
                <a:lnTo>
                  <a:pt x="514685" y="13462"/>
                </a:lnTo>
                <a:lnTo>
                  <a:pt x="508371" y="24385"/>
                </a:lnTo>
                <a:lnTo>
                  <a:pt x="527494" y="13462"/>
                </a:lnTo>
                <a:lnTo>
                  <a:pt x="525652" y="13462"/>
                </a:lnTo>
                <a:lnTo>
                  <a:pt x="527658" y="13367"/>
                </a:lnTo>
                <a:lnTo>
                  <a:pt x="528827" y="12700"/>
                </a:lnTo>
                <a:lnTo>
                  <a:pt x="523791" y="3937"/>
                </a:lnTo>
                <a:close/>
              </a:path>
              <a:path w="536575" h="311150">
                <a:moveTo>
                  <a:pt x="520192" y="3937"/>
                </a:moveTo>
                <a:lnTo>
                  <a:pt x="514740" y="13367"/>
                </a:lnTo>
                <a:lnTo>
                  <a:pt x="525652" y="13462"/>
                </a:lnTo>
                <a:lnTo>
                  <a:pt x="520192" y="3937"/>
                </a:lnTo>
                <a:close/>
              </a:path>
              <a:path w="536575" h="311150">
                <a:moveTo>
                  <a:pt x="522477" y="1650"/>
                </a:moveTo>
                <a:lnTo>
                  <a:pt x="502164" y="13259"/>
                </a:lnTo>
                <a:lnTo>
                  <a:pt x="514740" y="13367"/>
                </a:lnTo>
                <a:lnTo>
                  <a:pt x="520192" y="3937"/>
                </a:lnTo>
                <a:lnTo>
                  <a:pt x="523791" y="3937"/>
                </a:lnTo>
                <a:lnTo>
                  <a:pt x="522477" y="1650"/>
                </a:lnTo>
                <a:close/>
              </a:path>
              <a:path w="536575" h="311150">
                <a:moveTo>
                  <a:pt x="437515" y="0"/>
                </a:moveTo>
                <a:lnTo>
                  <a:pt x="433958" y="0"/>
                </a:lnTo>
                <a:lnTo>
                  <a:pt x="431165" y="2793"/>
                </a:lnTo>
                <a:lnTo>
                  <a:pt x="431038" y="9778"/>
                </a:lnTo>
                <a:lnTo>
                  <a:pt x="433831" y="12700"/>
                </a:lnTo>
                <a:lnTo>
                  <a:pt x="502164" y="13259"/>
                </a:lnTo>
                <a:lnTo>
                  <a:pt x="522477" y="1650"/>
                </a:lnTo>
                <a:lnTo>
                  <a:pt x="536135" y="1650"/>
                </a:lnTo>
                <a:lnTo>
                  <a:pt x="536575" y="888"/>
                </a:lnTo>
                <a:lnTo>
                  <a:pt x="43751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514" y="80263"/>
            <a:ext cx="3891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Installing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8055"/>
            <a:ext cx="4731385" cy="16351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Command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window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like-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10"/>
              </a:spcBef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Run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command-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“pip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install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pandas”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195955"/>
            <a:ext cx="8811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screen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Pandas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successfully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installed.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28700"/>
            <a:ext cx="7474331" cy="838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483" y="2247861"/>
            <a:ext cx="7624953" cy="8527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056" y="3505200"/>
            <a:ext cx="7702931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557" y="80263"/>
            <a:ext cx="318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Using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05358"/>
            <a:ext cx="773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Before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proceeding,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import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Pandas.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130" y="1514475"/>
            <a:ext cx="9105900" cy="4743450"/>
            <a:chOff x="23130" y="1514475"/>
            <a:chExt cx="9105900" cy="4743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5" y="1524000"/>
              <a:ext cx="9086596" cy="472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893" y="1519237"/>
              <a:ext cx="9096375" cy="4733925"/>
            </a:xfrm>
            <a:custGeom>
              <a:avLst/>
              <a:gdLst/>
              <a:ahLst/>
              <a:cxnLst/>
              <a:rect l="l" t="t" r="r" b="b"/>
              <a:pathLst>
                <a:path w="9096375" h="4733925">
                  <a:moveTo>
                    <a:pt x="0" y="4733925"/>
                  </a:moveTo>
                  <a:lnTo>
                    <a:pt x="9096121" y="4733925"/>
                  </a:lnTo>
                  <a:lnTo>
                    <a:pt x="9096121" y="0"/>
                  </a:lnTo>
                  <a:lnTo>
                    <a:pt x="0" y="0"/>
                  </a:lnTo>
                  <a:lnTo>
                    <a:pt x="0" y="47339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2883" y="1706879"/>
              <a:ext cx="5718048" cy="8473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432175" y="1770634"/>
            <a:ext cx="532638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  <a:tabLst>
                <a:tab pos="1381125" algn="l"/>
                <a:tab pos="2443480" algn="l"/>
                <a:tab pos="2893060" algn="l"/>
                <a:tab pos="3401060" algn="l"/>
                <a:tab pos="3871595" algn="l"/>
                <a:tab pos="421640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Help(pandas)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command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give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information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about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Pandas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module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050" y="80263"/>
            <a:ext cx="445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Features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05358"/>
            <a:ext cx="8836025" cy="577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359" marR="5715" indent="-454659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Pandas,</a:t>
            </a:r>
            <a:r>
              <a:rPr sz="2400" spc="13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13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2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1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popular</a:t>
            </a:r>
            <a:r>
              <a:rPr sz="2400" spc="13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library</a:t>
            </a:r>
            <a:r>
              <a:rPr sz="2400" spc="13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13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Scientific</a:t>
            </a:r>
            <a:r>
              <a:rPr sz="2400" spc="130" dirty="0">
                <a:latin typeface="Arial"/>
                <a:cs typeface="Arial"/>
              </a:rPr>
              <a:t>  </a:t>
            </a:r>
            <a:r>
              <a:rPr sz="2400" spc="-10" dirty="0">
                <a:latin typeface="Arial"/>
                <a:cs typeface="Arial"/>
              </a:rPr>
              <a:t>Python 	</a:t>
            </a:r>
            <a:r>
              <a:rPr sz="2400" dirty="0">
                <a:latin typeface="Arial"/>
                <a:cs typeface="Arial"/>
              </a:rPr>
              <a:t>ecosystem</a:t>
            </a:r>
            <a:r>
              <a:rPr sz="2400" spc="-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doing</a:t>
            </a:r>
            <a:r>
              <a:rPr sz="2400" spc="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data  analysis.  Pandas</a:t>
            </a:r>
            <a:r>
              <a:rPr sz="2400" spc="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is  capable  </a:t>
            </a:r>
            <a:r>
              <a:rPr sz="2400" spc="-25" dirty="0">
                <a:latin typeface="Arial"/>
                <a:cs typeface="Arial"/>
              </a:rPr>
              <a:t>of 	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including-</a:t>
            </a:r>
            <a:endParaRPr sz="2400">
              <a:latin typeface="Arial"/>
              <a:cs typeface="Arial"/>
            </a:endParaRPr>
          </a:p>
          <a:p>
            <a:pPr marL="469265" marR="406400" indent="-457200">
              <a:lnSpc>
                <a:spcPct val="117600"/>
              </a:lnSpc>
              <a:spcBef>
                <a:spcPts val="70"/>
              </a:spcBef>
              <a:buAutoNum type="arabicPeriod"/>
              <a:tabLst>
                <a:tab pos="50165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formats</a:t>
            </a:r>
            <a:r>
              <a:rPr sz="2400" dirty="0">
                <a:latin typeface="Arial"/>
                <a:cs typeface="Arial"/>
              </a:rPr>
              <a:t>(I</a:t>
            </a:r>
            <a:r>
              <a:rPr sz="2000" dirty="0">
                <a:latin typeface="Arial"/>
                <a:cs typeface="Arial"/>
              </a:rPr>
              <a:t>nteger,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float,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double 	</a:t>
            </a:r>
            <a:r>
              <a:rPr sz="2000" spc="-20" dirty="0">
                <a:latin typeface="Arial"/>
                <a:cs typeface="Arial"/>
              </a:rPr>
              <a:t>etc).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calculate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organized.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  <a:tab pos="742315" algn="l"/>
                <a:tab pos="1283335" algn="l"/>
                <a:tab pos="2066925" algn="l"/>
                <a:tab pos="2862580" algn="l"/>
                <a:tab pos="3870325" algn="l"/>
                <a:tab pos="4213225" algn="l"/>
                <a:tab pos="4839970" algn="l"/>
                <a:tab pos="5478145" algn="l"/>
                <a:tab pos="6203950" algn="l"/>
                <a:tab pos="6828790" algn="l"/>
                <a:tab pos="7426325" algn="l"/>
                <a:tab pos="8272145" algn="l"/>
              </a:tabLst>
            </a:pPr>
            <a:r>
              <a:rPr sz="2000" spc="-2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can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easily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select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subsets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data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from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bulky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data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sets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ab=nd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even </a:t>
            </a:r>
            <a:r>
              <a:rPr sz="2000" dirty="0">
                <a:latin typeface="Arial"/>
                <a:cs typeface="Arial"/>
              </a:rPr>
              <a:t>combine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datasets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together.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functionality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anfd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missing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independent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groups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reshaping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forms.</a:t>
            </a:r>
            <a:endParaRPr sz="2000">
              <a:latin typeface="Arial"/>
              <a:cs typeface="Arial"/>
            </a:endParaRPr>
          </a:p>
          <a:p>
            <a:pPr marL="469900" marR="5715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supports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advanced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time-</a:t>
            </a:r>
            <a:r>
              <a:rPr sz="2000" dirty="0">
                <a:latin typeface="Arial"/>
                <a:cs typeface="Arial"/>
              </a:rPr>
              <a:t>series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functionality(which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model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predict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previously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observed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values).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visualization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integrating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matplotlib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seaborn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libraries.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Pandas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best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handling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huge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tabular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sets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comprising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 </a:t>
            </a:r>
            <a:r>
              <a:rPr sz="2000" spc="-10" dirty="0">
                <a:latin typeface="Arial"/>
                <a:cs typeface="Arial"/>
              </a:rPr>
              <a:t>formats.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2785" y="3639199"/>
            <a:ext cx="3686907" cy="26653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25500" y="3615816"/>
            <a:ext cx="3606800" cy="406400"/>
            <a:chOff x="825500" y="3615816"/>
            <a:chExt cx="3606800" cy="406400"/>
          </a:xfrm>
        </p:grpSpPr>
        <p:sp>
          <p:nvSpPr>
            <p:cNvPr id="4" name="object 4"/>
            <p:cNvSpPr/>
            <p:nvPr/>
          </p:nvSpPr>
          <p:spPr>
            <a:xfrm>
              <a:off x="838200" y="3628516"/>
              <a:ext cx="3581400" cy="381000"/>
            </a:xfrm>
            <a:custGeom>
              <a:avLst/>
              <a:gdLst/>
              <a:ahLst/>
              <a:cxnLst/>
              <a:rect l="l" t="t" r="r" b="b"/>
              <a:pathLst>
                <a:path w="3581400" h="381000">
                  <a:moveTo>
                    <a:pt x="3517900" y="0"/>
                  </a:moveTo>
                  <a:lnTo>
                    <a:pt x="63500" y="0"/>
                  </a:lnTo>
                  <a:lnTo>
                    <a:pt x="38785" y="4992"/>
                  </a:lnTo>
                  <a:lnTo>
                    <a:pt x="18600" y="18605"/>
                  </a:lnTo>
                  <a:lnTo>
                    <a:pt x="4990" y="38790"/>
                  </a:lnTo>
                  <a:lnTo>
                    <a:pt x="0" y="63499"/>
                  </a:lnTo>
                  <a:lnTo>
                    <a:pt x="0" y="317499"/>
                  </a:lnTo>
                  <a:lnTo>
                    <a:pt x="4990" y="342263"/>
                  </a:lnTo>
                  <a:lnTo>
                    <a:pt x="18600" y="362442"/>
                  </a:lnTo>
                  <a:lnTo>
                    <a:pt x="38785" y="376025"/>
                  </a:lnTo>
                  <a:lnTo>
                    <a:pt x="63500" y="380999"/>
                  </a:lnTo>
                  <a:lnTo>
                    <a:pt x="3517900" y="380999"/>
                  </a:lnTo>
                  <a:lnTo>
                    <a:pt x="3542609" y="376025"/>
                  </a:lnTo>
                  <a:lnTo>
                    <a:pt x="3562794" y="362442"/>
                  </a:lnTo>
                  <a:lnTo>
                    <a:pt x="3576407" y="342263"/>
                  </a:lnTo>
                  <a:lnTo>
                    <a:pt x="3581400" y="317499"/>
                  </a:lnTo>
                  <a:lnTo>
                    <a:pt x="3581400" y="63499"/>
                  </a:lnTo>
                  <a:lnTo>
                    <a:pt x="3576407" y="38790"/>
                  </a:lnTo>
                  <a:lnTo>
                    <a:pt x="3562794" y="18605"/>
                  </a:lnTo>
                  <a:lnTo>
                    <a:pt x="3542609" y="4992"/>
                  </a:lnTo>
                  <a:lnTo>
                    <a:pt x="3517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3628516"/>
              <a:ext cx="3581400" cy="381000"/>
            </a:xfrm>
            <a:custGeom>
              <a:avLst/>
              <a:gdLst/>
              <a:ahLst/>
              <a:cxnLst/>
              <a:rect l="l" t="t" r="r" b="b"/>
              <a:pathLst>
                <a:path w="3581400" h="381000">
                  <a:moveTo>
                    <a:pt x="0" y="63499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3517900" y="0"/>
                  </a:lnTo>
                  <a:lnTo>
                    <a:pt x="3542609" y="4992"/>
                  </a:lnTo>
                  <a:lnTo>
                    <a:pt x="3562794" y="18605"/>
                  </a:lnTo>
                  <a:lnTo>
                    <a:pt x="3576407" y="38790"/>
                  </a:lnTo>
                  <a:lnTo>
                    <a:pt x="3581400" y="63499"/>
                  </a:lnTo>
                  <a:lnTo>
                    <a:pt x="3581400" y="317499"/>
                  </a:lnTo>
                  <a:lnTo>
                    <a:pt x="3576407" y="342263"/>
                  </a:lnTo>
                  <a:lnTo>
                    <a:pt x="3562794" y="362442"/>
                  </a:lnTo>
                  <a:lnTo>
                    <a:pt x="3542609" y="376025"/>
                  </a:lnTo>
                  <a:lnTo>
                    <a:pt x="3517900" y="380999"/>
                  </a:lnTo>
                  <a:lnTo>
                    <a:pt x="63500" y="380999"/>
                  </a:lnTo>
                  <a:lnTo>
                    <a:pt x="38785" y="376025"/>
                  </a:lnTo>
                  <a:lnTo>
                    <a:pt x="18600" y="362442"/>
                  </a:lnTo>
                  <a:lnTo>
                    <a:pt x="4990" y="342263"/>
                  </a:lnTo>
                  <a:lnTo>
                    <a:pt x="0" y="317499"/>
                  </a:lnTo>
                  <a:lnTo>
                    <a:pt x="0" y="634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84170" y="80263"/>
            <a:ext cx="3299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NumPy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Arrays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708405"/>
            <a:ext cx="898842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1805" algn="l"/>
              </a:tabLst>
            </a:pPr>
            <a:r>
              <a:rPr sz="2100" dirty="0">
                <a:latin typeface="Arial"/>
                <a:cs typeface="Arial"/>
              </a:rPr>
              <a:t>	Before</a:t>
            </a:r>
            <a:r>
              <a:rPr sz="2100" spc="2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proceeding</a:t>
            </a:r>
            <a:r>
              <a:rPr sz="2100" spc="22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towards</a:t>
            </a:r>
            <a:r>
              <a:rPr sz="2100" spc="2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Pandas’</a:t>
            </a:r>
            <a:r>
              <a:rPr sz="2100" spc="22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</a:t>
            </a:r>
            <a:r>
              <a:rPr sz="2100" spc="22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structure,</a:t>
            </a:r>
            <a:r>
              <a:rPr sz="2100" spc="2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let</a:t>
            </a:r>
            <a:r>
              <a:rPr sz="2100" spc="22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us</a:t>
            </a:r>
            <a:r>
              <a:rPr sz="2100" spc="2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have</a:t>
            </a:r>
            <a:r>
              <a:rPr sz="2100" spc="2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229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brief </a:t>
            </a:r>
            <a:r>
              <a:rPr sz="2100" dirty="0">
                <a:latin typeface="Arial"/>
                <a:cs typeface="Arial"/>
              </a:rPr>
              <a:t>review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NumPy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arrays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because-</a:t>
            </a:r>
            <a:endParaRPr sz="2100" dirty="0">
              <a:latin typeface="Arial"/>
              <a:cs typeface="Arial"/>
            </a:endParaRPr>
          </a:p>
          <a:p>
            <a:pPr marL="868044" lvl="1" indent="-454659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68044" algn="l"/>
              </a:tabLst>
            </a:pP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Pandas’</a:t>
            </a:r>
            <a:r>
              <a:rPr sz="2000" spc="-3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some</a:t>
            </a:r>
            <a:r>
              <a:rPr sz="2000" spc="-3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functions</a:t>
            </a:r>
            <a:r>
              <a:rPr sz="2000" spc="-4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return</a:t>
            </a:r>
            <a:r>
              <a:rPr sz="2000" spc="-4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result</a:t>
            </a:r>
            <a:r>
              <a:rPr sz="2000" spc="-4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form</a:t>
            </a:r>
            <a:r>
              <a:rPr sz="2000" spc="-4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NumPy</a:t>
            </a:r>
            <a:r>
              <a:rPr sz="2000" spc="-2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943735"/>
                </a:solidFill>
                <a:latin typeface="Arial"/>
                <a:cs typeface="Arial"/>
              </a:rPr>
              <a:t>array.</a:t>
            </a:r>
            <a:endParaRPr sz="2000" dirty="0">
              <a:latin typeface="Arial"/>
              <a:cs typeface="Arial"/>
            </a:endParaRPr>
          </a:p>
          <a:p>
            <a:pPr marL="868044" lvl="1" indent="-454659" algn="just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868044" algn="l"/>
              </a:tabLst>
            </a:pP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It</a:t>
            </a:r>
            <a:r>
              <a:rPr sz="2000" spc="-4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will</a:t>
            </a:r>
            <a:r>
              <a:rPr sz="2000" spc="1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give</a:t>
            </a:r>
            <a:r>
              <a:rPr sz="2000" spc="-2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you</a:t>
            </a:r>
            <a:r>
              <a:rPr sz="2000" spc="-3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jumpstart</a:t>
            </a:r>
            <a:r>
              <a:rPr sz="2000" spc="-5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with</a:t>
            </a:r>
            <a:r>
              <a:rPr sz="2000" spc="-15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43735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943735"/>
                </a:solidFill>
                <a:latin typeface="Arial"/>
                <a:cs typeface="Arial"/>
              </a:rPr>
              <a:t>structure.</a:t>
            </a:r>
            <a:endParaRPr sz="2000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00"/>
              </a:spcBef>
              <a:buChar char="•"/>
              <a:tabLst>
                <a:tab pos="469900" algn="l"/>
                <a:tab pos="471805" algn="l"/>
              </a:tabLst>
            </a:pPr>
            <a:r>
              <a:rPr sz="2100" dirty="0">
                <a:latin typeface="Arial"/>
                <a:cs typeface="Arial"/>
              </a:rPr>
              <a:t>	NumPy</a:t>
            </a:r>
            <a:r>
              <a:rPr sz="2100" spc="4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(“Numerical</a:t>
            </a:r>
            <a:r>
              <a:rPr sz="2100" spc="4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Python”</a:t>
            </a:r>
            <a:r>
              <a:rPr sz="2100" spc="4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or</a:t>
            </a:r>
            <a:r>
              <a:rPr sz="2100" spc="4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Numeric</a:t>
            </a:r>
            <a:r>
              <a:rPr sz="2100" spc="45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Python”)</a:t>
            </a:r>
            <a:r>
              <a:rPr sz="2100" spc="4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is</a:t>
            </a:r>
            <a:r>
              <a:rPr sz="2100" spc="4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</a:t>
            </a:r>
            <a:r>
              <a:rPr sz="2100" spc="4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open</a:t>
            </a:r>
            <a:r>
              <a:rPr sz="2100" spc="45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source </a:t>
            </a:r>
            <a:r>
              <a:rPr sz="2100" dirty="0">
                <a:latin typeface="Arial"/>
                <a:cs typeface="Arial"/>
              </a:rPr>
              <a:t>module</a:t>
            </a:r>
            <a:r>
              <a:rPr sz="2100" spc="254" dirty="0">
                <a:latin typeface="Arial"/>
                <a:cs typeface="Arial"/>
              </a:rPr>
              <a:t> 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260" dirty="0">
                <a:latin typeface="Arial"/>
                <a:cs typeface="Arial"/>
              </a:rPr>
              <a:t>  </a:t>
            </a:r>
            <a:r>
              <a:rPr sz="2100" dirty="0">
                <a:latin typeface="Arial"/>
                <a:cs typeface="Arial"/>
              </a:rPr>
              <a:t>Python</a:t>
            </a:r>
            <a:r>
              <a:rPr sz="2100" spc="260" dirty="0">
                <a:latin typeface="Arial"/>
                <a:cs typeface="Arial"/>
              </a:rPr>
              <a:t> 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260" dirty="0">
                <a:latin typeface="Arial"/>
                <a:cs typeface="Arial"/>
              </a:rPr>
              <a:t>  </a:t>
            </a:r>
            <a:r>
              <a:rPr sz="2100" dirty="0">
                <a:latin typeface="Arial"/>
                <a:cs typeface="Arial"/>
              </a:rPr>
              <a:t>provides</a:t>
            </a:r>
            <a:r>
              <a:rPr sz="2100" spc="270" dirty="0">
                <a:latin typeface="Arial"/>
                <a:cs typeface="Arial"/>
              </a:rPr>
              <a:t>  </a:t>
            </a:r>
            <a:r>
              <a:rPr sz="2100" dirty="0">
                <a:latin typeface="Arial"/>
                <a:cs typeface="Arial"/>
              </a:rPr>
              <a:t>functions</a:t>
            </a:r>
            <a:r>
              <a:rPr sz="2100" spc="265" dirty="0">
                <a:latin typeface="Arial"/>
                <a:cs typeface="Arial"/>
              </a:rPr>
              <a:t> 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254" dirty="0">
                <a:latin typeface="Arial"/>
                <a:cs typeface="Arial"/>
              </a:rPr>
              <a:t>  </a:t>
            </a:r>
            <a:r>
              <a:rPr sz="2100" dirty="0">
                <a:latin typeface="Arial"/>
                <a:cs typeface="Arial"/>
              </a:rPr>
              <a:t>fast</a:t>
            </a:r>
            <a:r>
              <a:rPr sz="2100" spc="270" dirty="0">
                <a:latin typeface="Arial"/>
                <a:cs typeface="Arial"/>
              </a:rPr>
              <a:t>  </a:t>
            </a:r>
            <a:r>
              <a:rPr sz="2100" spc="-10" dirty="0">
                <a:latin typeface="Arial"/>
                <a:cs typeface="Arial"/>
              </a:rPr>
              <a:t>mathematical </a:t>
            </a:r>
            <a:r>
              <a:rPr sz="2100" dirty="0">
                <a:latin typeface="Arial"/>
                <a:cs typeface="Arial"/>
              </a:rPr>
              <a:t>computation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on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arrays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and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matrices.</a:t>
            </a:r>
            <a:endParaRPr sz="2100" dirty="0">
              <a:latin typeface="Arial"/>
              <a:cs typeface="Arial"/>
            </a:endParaRPr>
          </a:p>
          <a:p>
            <a:pPr marL="471805" indent="-459105" algn="just">
              <a:lnSpc>
                <a:spcPct val="100000"/>
              </a:lnSpc>
              <a:spcBef>
                <a:spcPts val="505"/>
              </a:spcBef>
              <a:buChar char="•"/>
              <a:tabLst>
                <a:tab pos="471805" algn="l"/>
              </a:tabLst>
            </a:pPr>
            <a:r>
              <a:rPr sz="2100" dirty="0">
                <a:latin typeface="Arial"/>
                <a:cs typeface="Arial"/>
              </a:rPr>
              <a:t>To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use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NumPy,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it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is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needed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 import.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Syntax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is-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3558616"/>
            <a:ext cx="3235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&gt;&gt;&gt;import</a:t>
            </a:r>
            <a:r>
              <a:rPr sz="24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numpy as</a:t>
            </a:r>
            <a:r>
              <a:rPr sz="2400" spc="-25" dirty="0">
                <a:solidFill>
                  <a:srgbClr val="FFFF00"/>
                </a:solidFill>
                <a:latin typeface="Arial"/>
                <a:cs typeface="Arial"/>
              </a:rPr>
              <a:t> np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4037714"/>
            <a:ext cx="5290820" cy="189166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585"/>
              </a:spcBef>
            </a:pPr>
            <a:r>
              <a:rPr sz="1600" dirty="0">
                <a:latin typeface="Arial"/>
                <a:cs typeface="Arial"/>
              </a:rPr>
              <a:t>(here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np,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alias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 numpy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optional)</a:t>
            </a:r>
            <a:endParaRPr sz="1600" dirty="0">
              <a:latin typeface="Arial"/>
              <a:cs typeface="Arial"/>
            </a:endParaRPr>
          </a:p>
          <a:p>
            <a:pPr marL="553085" indent="-540385">
              <a:lnSpc>
                <a:spcPct val="100000"/>
              </a:lnSpc>
              <a:spcBef>
                <a:spcPts val="1035"/>
              </a:spcBef>
              <a:buSzPct val="114285"/>
              <a:buChar char="•"/>
              <a:tabLst>
                <a:tab pos="553085" algn="l"/>
              </a:tabLst>
            </a:pPr>
            <a:r>
              <a:rPr sz="2100" dirty="0">
                <a:latin typeface="Arial"/>
                <a:cs typeface="Arial"/>
              </a:rPr>
              <a:t>NumPy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arrays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come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in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two</a:t>
            </a:r>
            <a:r>
              <a:rPr sz="2100" spc="-10" dirty="0">
                <a:latin typeface="Arial"/>
                <a:cs typeface="Arial"/>
              </a:rPr>
              <a:t> forms-</a:t>
            </a:r>
            <a:endParaRPr sz="2100" dirty="0">
              <a:latin typeface="Arial"/>
              <a:cs typeface="Arial"/>
            </a:endParaRPr>
          </a:p>
          <a:p>
            <a:pPr marL="870585" lvl="1" indent="-457200">
              <a:lnSpc>
                <a:spcPct val="100000"/>
              </a:lnSpc>
              <a:spcBef>
                <a:spcPts val="570"/>
              </a:spcBef>
              <a:buChar char="•"/>
              <a:tabLst>
                <a:tab pos="870585" algn="l"/>
              </a:tabLst>
            </a:pPr>
            <a:r>
              <a:rPr sz="2000" dirty="0">
                <a:latin typeface="Arial"/>
                <a:cs typeface="Arial"/>
              </a:rPr>
              <a:t>1-D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also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Vectors.</a:t>
            </a:r>
            <a:endParaRPr sz="2000" dirty="0">
              <a:latin typeface="Arial"/>
              <a:cs typeface="Arial"/>
            </a:endParaRPr>
          </a:p>
          <a:p>
            <a:pPr marL="927100" marR="1532890" lvl="1" indent="-514350">
              <a:lnSpc>
                <a:spcPct val="120000"/>
              </a:lnSpc>
              <a:buChar char="•"/>
              <a:tabLst>
                <a:tab pos="927100" algn="l"/>
                <a:tab pos="940435" algn="l"/>
              </a:tabLst>
            </a:pPr>
            <a:r>
              <a:rPr sz="2000" dirty="0">
                <a:latin typeface="Arial"/>
                <a:cs typeface="Arial"/>
              </a:rPr>
              <a:t>	Multidimentional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arrays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– </a:t>
            </a:r>
            <a:r>
              <a:rPr sz="2000" dirty="0">
                <a:latin typeface="Arial"/>
                <a:cs typeface="Arial"/>
              </a:rPr>
              <a:t>Also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Matrices.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2568" y="4526279"/>
            <a:ext cx="1551431" cy="13914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61940" y="3623817"/>
            <a:ext cx="3768725" cy="26860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13000" marR="16319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See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the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difference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List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array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54316" y="4841113"/>
            <a:ext cx="736600" cy="170180"/>
          </a:xfrm>
          <a:custGeom>
            <a:avLst/>
            <a:gdLst/>
            <a:ahLst/>
            <a:cxnLst/>
            <a:rect l="l" t="t" r="r" b="b"/>
            <a:pathLst>
              <a:path w="736600" h="170179">
                <a:moveTo>
                  <a:pt x="82369" y="46825"/>
                </a:moveTo>
                <a:lnTo>
                  <a:pt x="56107" y="57402"/>
                </a:lnTo>
                <a:lnTo>
                  <a:pt x="78234" y="75010"/>
                </a:lnTo>
                <a:lnTo>
                  <a:pt x="732408" y="169925"/>
                </a:lnTo>
                <a:lnTo>
                  <a:pt x="736600" y="141731"/>
                </a:lnTo>
                <a:lnTo>
                  <a:pt x="82369" y="46825"/>
                </a:lnTo>
                <a:close/>
              </a:path>
              <a:path w="736600" h="170179">
                <a:moveTo>
                  <a:pt x="122047" y="0"/>
                </a:moveTo>
                <a:lnTo>
                  <a:pt x="0" y="49275"/>
                </a:lnTo>
                <a:lnTo>
                  <a:pt x="96774" y="126364"/>
                </a:lnTo>
                <a:lnTo>
                  <a:pt x="102997" y="131191"/>
                </a:lnTo>
                <a:lnTo>
                  <a:pt x="112013" y="130175"/>
                </a:lnTo>
                <a:lnTo>
                  <a:pt x="121792" y="117856"/>
                </a:lnTo>
                <a:lnTo>
                  <a:pt x="120776" y="108838"/>
                </a:lnTo>
                <a:lnTo>
                  <a:pt x="78234" y="75010"/>
                </a:lnTo>
                <a:lnTo>
                  <a:pt x="26034" y="67437"/>
                </a:lnTo>
                <a:lnTo>
                  <a:pt x="30099" y="39243"/>
                </a:lnTo>
                <a:lnTo>
                  <a:pt x="101195" y="39243"/>
                </a:lnTo>
                <a:lnTo>
                  <a:pt x="125475" y="29463"/>
                </a:lnTo>
                <a:lnTo>
                  <a:pt x="132714" y="26416"/>
                </a:lnTo>
                <a:lnTo>
                  <a:pt x="136270" y="18161"/>
                </a:lnTo>
                <a:lnTo>
                  <a:pt x="130428" y="3429"/>
                </a:lnTo>
                <a:lnTo>
                  <a:pt x="122047" y="0"/>
                </a:lnTo>
                <a:close/>
              </a:path>
              <a:path w="736600" h="170179">
                <a:moveTo>
                  <a:pt x="30099" y="39243"/>
                </a:moveTo>
                <a:lnTo>
                  <a:pt x="26034" y="67437"/>
                </a:lnTo>
                <a:lnTo>
                  <a:pt x="78234" y="75010"/>
                </a:lnTo>
                <a:lnTo>
                  <a:pt x="67599" y="66548"/>
                </a:lnTo>
                <a:lnTo>
                  <a:pt x="33400" y="66548"/>
                </a:lnTo>
                <a:lnTo>
                  <a:pt x="36956" y="42163"/>
                </a:lnTo>
                <a:lnTo>
                  <a:pt x="50234" y="42163"/>
                </a:lnTo>
                <a:lnTo>
                  <a:pt x="30099" y="39243"/>
                </a:lnTo>
                <a:close/>
              </a:path>
              <a:path w="736600" h="170179">
                <a:moveTo>
                  <a:pt x="36956" y="42163"/>
                </a:moveTo>
                <a:lnTo>
                  <a:pt x="33400" y="66548"/>
                </a:lnTo>
                <a:lnTo>
                  <a:pt x="56107" y="57402"/>
                </a:lnTo>
                <a:lnTo>
                  <a:pt x="36956" y="42163"/>
                </a:lnTo>
                <a:close/>
              </a:path>
              <a:path w="736600" h="170179">
                <a:moveTo>
                  <a:pt x="56107" y="57402"/>
                </a:moveTo>
                <a:lnTo>
                  <a:pt x="33400" y="66548"/>
                </a:lnTo>
                <a:lnTo>
                  <a:pt x="67599" y="66548"/>
                </a:lnTo>
                <a:lnTo>
                  <a:pt x="56107" y="57402"/>
                </a:lnTo>
                <a:close/>
              </a:path>
              <a:path w="736600" h="170179">
                <a:moveTo>
                  <a:pt x="50234" y="42163"/>
                </a:moveTo>
                <a:lnTo>
                  <a:pt x="36956" y="42163"/>
                </a:lnTo>
                <a:lnTo>
                  <a:pt x="56107" y="57402"/>
                </a:lnTo>
                <a:lnTo>
                  <a:pt x="82369" y="46825"/>
                </a:lnTo>
                <a:lnTo>
                  <a:pt x="50234" y="42163"/>
                </a:lnTo>
                <a:close/>
              </a:path>
              <a:path w="736600" h="170179">
                <a:moveTo>
                  <a:pt x="101195" y="39243"/>
                </a:moveTo>
                <a:lnTo>
                  <a:pt x="30099" y="39243"/>
                </a:lnTo>
                <a:lnTo>
                  <a:pt x="82369" y="46825"/>
                </a:lnTo>
                <a:lnTo>
                  <a:pt x="101195" y="3924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7872" y="5430392"/>
            <a:ext cx="744220" cy="132715"/>
          </a:xfrm>
          <a:custGeom>
            <a:avLst/>
            <a:gdLst/>
            <a:ahLst/>
            <a:cxnLst/>
            <a:rect l="l" t="t" r="r" b="b"/>
            <a:pathLst>
              <a:path w="744220" h="132714">
                <a:moveTo>
                  <a:pt x="113792" y="0"/>
                </a:moveTo>
                <a:lnTo>
                  <a:pt x="0" y="66293"/>
                </a:lnTo>
                <a:lnTo>
                  <a:pt x="113792" y="132587"/>
                </a:lnTo>
                <a:lnTo>
                  <a:pt x="122554" y="130301"/>
                </a:lnTo>
                <a:lnTo>
                  <a:pt x="126492" y="123570"/>
                </a:lnTo>
                <a:lnTo>
                  <a:pt x="130428" y="116712"/>
                </a:lnTo>
                <a:lnTo>
                  <a:pt x="128143" y="107949"/>
                </a:lnTo>
                <a:lnTo>
                  <a:pt x="81250" y="80644"/>
                </a:lnTo>
                <a:lnTo>
                  <a:pt x="28448" y="80644"/>
                </a:lnTo>
                <a:lnTo>
                  <a:pt x="28448" y="52069"/>
                </a:lnTo>
                <a:lnTo>
                  <a:pt x="81149" y="52069"/>
                </a:lnTo>
                <a:lnTo>
                  <a:pt x="121284" y="28701"/>
                </a:lnTo>
                <a:lnTo>
                  <a:pt x="128143" y="24637"/>
                </a:lnTo>
                <a:lnTo>
                  <a:pt x="130428" y="15874"/>
                </a:lnTo>
                <a:lnTo>
                  <a:pt x="126492" y="9143"/>
                </a:lnTo>
                <a:lnTo>
                  <a:pt x="122554" y="2285"/>
                </a:lnTo>
                <a:lnTo>
                  <a:pt x="113792" y="0"/>
                </a:lnTo>
                <a:close/>
              </a:path>
              <a:path w="744220" h="132714">
                <a:moveTo>
                  <a:pt x="81149" y="52069"/>
                </a:moveTo>
                <a:lnTo>
                  <a:pt x="28448" y="52069"/>
                </a:lnTo>
                <a:lnTo>
                  <a:pt x="28448" y="80644"/>
                </a:lnTo>
                <a:lnTo>
                  <a:pt x="81250" y="80644"/>
                </a:lnTo>
                <a:lnTo>
                  <a:pt x="77769" y="78612"/>
                </a:lnTo>
                <a:lnTo>
                  <a:pt x="35559" y="78612"/>
                </a:lnTo>
                <a:lnTo>
                  <a:pt x="35559" y="53974"/>
                </a:lnTo>
                <a:lnTo>
                  <a:pt x="77877" y="53974"/>
                </a:lnTo>
                <a:lnTo>
                  <a:pt x="81149" y="52069"/>
                </a:lnTo>
                <a:close/>
              </a:path>
              <a:path w="744220" h="132714">
                <a:moveTo>
                  <a:pt x="743966" y="52069"/>
                </a:moveTo>
                <a:lnTo>
                  <a:pt x="81149" y="52069"/>
                </a:lnTo>
                <a:lnTo>
                  <a:pt x="56691" y="66309"/>
                </a:lnTo>
                <a:lnTo>
                  <a:pt x="81250" y="80644"/>
                </a:lnTo>
                <a:lnTo>
                  <a:pt x="743966" y="80644"/>
                </a:lnTo>
                <a:lnTo>
                  <a:pt x="743966" y="52069"/>
                </a:lnTo>
                <a:close/>
              </a:path>
              <a:path w="744220" h="132714">
                <a:moveTo>
                  <a:pt x="35559" y="53974"/>
                </a:moveTo>
                <a:lnTo>
                  <a:pt x="35559" y="78612"/>
                </a:lnTo>
                <a:lnTo>
                  <a:pt x="56691" y="66309"/>
                </a:lnTo>
                <a:lnTo>
                  <a:pt x="35559" y="53974"/>
                </a:lnTo>
                <a:close/>
              </a:path>
              <a:path w="744220" h="132714">
                <a:moveTo>
                  <a:pt x="56691" y="66309"/>
                </a:moveTo>
                <a:lnTo>
                  <a:pt x="35559" y="78612"/>
                </a:lnTo>
                <a:lnTo>
                  <a:pt x="77769" y="78612"/>
                </a:lnTo>
                <a:lnTo>
                  <a:pt x="56691" y="66309"/>
                </a:lnTo>
                <a:close/>
              </a:path>
              <a:path w="744220" h="132714">
                <a:moveTo>
                  <a:pt x="77877" y="53974"/>
                </a:moveTo>
                <a:lnTo>
                  <a:pt x="35559" y="53974"/>
                </a:lnTo>
                <a:lnTo>
                  <a:pt x="56691" y="66309"/>
                </a:lnTo>
                <a:lnTo>
                  <a:pt x="77877" y="539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61" rIns="0" bIns="0" rtlCol="0">
            <a:spAutoFit/>
          </a:bodyPr>
          <a:lstStyle/>
          <a:p>
            <a:pPr marL="242316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2D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NumPy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Arrays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530" y="676275"/>
            <a:ext cx="8954135" cy="5962650"/>
            <a:chOff x="48530" y="676275"/>
            <a:chExt cx="8954135" cy="5962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55" y="685800"/>
              <a:ext cx="7863078" cy="5943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293" y="681037"/>
              <a:ext cx="7872730" cy="5953125"/>
            </a:xfrm>
            <a:custGeom>
              <a:avLst/>
              <a:gdLst/>
              <a:ahLst/>
              <a:cxnLst/>
              <a:rect l="l" t="t" r="r" b="b"/>
              <a:pathLst>
                <a:path w="7872730" h="5953125">
                  <a:moveTo>
                    <a:pt x="0" y="5953125"/>
                  </a:moveTo>
                  <a:lnTo>
                    <a:pt x="7872603" y="5953125"/>
                  </a:lnTo>
                  <a:lnTo>
                    <a:pt x="7872603" y="0"/>
                  </a:lnTo>
                  <a:lnTo>
                    <a:pt x="0" y="0"/>
                  </a:lnTo>
                  <a:lnTo>
                    <a:pt x="0" y="5953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9855" y="1199387"/>
              <a:ext cx="1749552" cy="10180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8707" y="1179576"/>
              <a:ext cx="1813559" cy="11140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7100" y="1223479"/>
              <a:ext cx="1654682" cy="9233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77100" y="1223479"/>
              <a:ext cx="1654810" cy="923925"/>
            </a:xfrm>
            <a:custGeom>
              <a:avLst/>
              <a:gdLst/>
              <a:ahLst/>
              <a:cxnLst/>
              <a:rect l="l" t="t" r="r" b="b"/>
              <a:pathLst>
                <a:path w="1654809" h="923925">
                  <a:moveTo>
                    <a:pt x="0" y="923328"/>
                  </a:moveTo>
                  <a:lnTo>
                    <a:pt x="1654682" y="923328"/>
                  </a:lnTo>
                  <a:lnTo>
                    <a:pt x="1654682" y="0"/>
                  </a:lnTo>
                  <a:lnTo>
                    <a:pt x="0" y="0"/>
                  </a:lnTo>
                  <a:lnTo>
                    <a:pt x="0" y="923328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57109" y="1241552"/>
            <a:ext cx="1427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help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list,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2D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array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created.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78607" y="1037971"/>
            <a:ext cx="4972050" cy="1482725"/>
            <a:chOff x="2578607" y="1037971"/>
            <a:chExt cx="4972050" cy="1482725"/>
          </a:xfrm>
        </p:grpSpPr>
        <p:sp>
          <p:nvSpPr>
            <p:cNvPr id="12" name="object 12"/>
            <p:cNvSpPr/>
            <p:nvPr/>
          </p:nvSpPr>
          <p:spPr>
            <a:xfrm>
              <a:off x="7010273" y="1037971"/>
              <a:ext cx="540385" cy="243204"/>
            </a:xfrm>
            <a:custGeom>
              <a:avLst/>
              <a:gdLst/>
              <a:ahLst/>
              <a:cxnLst/>
              <a:rect l="l" t="t" r="r" b="b"/>
              <a:pathLst>
                <a:path w="540384" h="243205">
                  <a:moveTo>
                    <a:pt x="108151" y="48287"/>
                  </a:moveTo>
                  <a:lnTo>
                    <a:pt x="70951" y="54886"/>
                  </a:lnTo>
                  <a:lnTo>
                    <a:pt x="95007" y="84014"/>
                  </a:lnTo>
                  <a:lnTo>
                    <a:pt x="526923" y="243077"/>
                  </a:lnTo>
                  <a:lnTo>
                    <a:pt x="540130" y="207263"/>
                  </a:lnTo>
                  <a:lnTo>
                    <a:pt x="108151" y="48287"/>
                  </a:lnTo>
                  <a:close/>
                </a:path>
                <a:path w="540384" h="243205">
                  <a:moveTo>
                    <a:pt x="162432" y="0"/>
                  </a:moveTo>
                  <a:lnTo>
                    <a:pt x="0" y="28828"/>
                  </a:lnTo>
                  <a:lnTo>
                    <a:pt x="105028" y="156082"/>
                  </a:lnTo>
                  <a:lnTo>
                    <a:pt x="110930" y="160855"/>
                  </a:lnTo>
                  <a:lnTo>
                    <a:pt x="117951" y="162925"/>
                  </a:lnTo>
                  <a:lnTo>
                    <a:pt x="125210" y="162208"/>
                  </a:lnTo>
                  <a:lnTo>
                    <a:pt x="95007" y="84014"/>
                  </a:lnTo>
                  <a:lnTo>
                    <a:pt x="28955" y="59689"/>
                  </a:lnTo>
                  <a:lnTo>
                    <a:pt x="42163" y="24002"/>
                  </a:lnTo>
                  <a:lnTo>
                    <a:pt x="183941" y="24002"/>
                  </a:lnTo>
                  <a:lnTo>
                    <a:pt x="184380" y="23016"/>
                  </a:lnTo>
                  <a:lnTo>
                    <a:pt x="184530" y="15493"/>
                  </a:lnTo>
                  <a:lnTo>
                    <a:pt x="181792" y="8429"/>
                  </a:lnTo>
                  <a:lnTo>
                    <a:pt x="176720" y="3174"/>
                  </a:lnTo>
                  <a:lnTo>
                    <a:pt x="170029" y="206"/>
                  </a:lnTo>
                  <a:lnTo>
                    <a:pt x="162432" y="0"/>
                  </a:lnTo>
                  <a:close/>
                </a:path>
                <a:path w="540384" h="243205">
                  <a:moveTo>
                    <a:pt x="42163" y="24002"/>
                  </a:moveTo>
                  <a:lnTo>
                    <a:pt x="28955" y="59689"/>
                  </a:lnTo>
                  <a:lnTo>
                    <a:pt x="95007" y="84014"/>
                  </a:lnTo>
                  <a:lnTo>
                    <a:pt x="75652" y="60578"/>
                  </a:lnTo>
                  <a:lnTo>
                    <a:pt x="38861" y="60578"/>
                  </a:lnTo>
                  <a:lnTo>
                    <a:pt x="50165" y="29717"/>
                  </a:lnTo>
                  <a:lnTo>
                    <a:pt x="57693" y="29717"/>
                  </a:lnTo>
                  <a:lnTo>
                    <a:pt x="42163" y="24002"/>
                  </a:lnTo>
                  <a:close/>
                </a:path>
                <a:path w="540384" h="243205">
                  <a:moveTo>
                    <a:pt x="50165" y="29717"/>
                  </a:moveTo>
                  <a:lnTo>
                    <a:pt x="38861" y="60578"/>
                  </a:lnTo>
                  <a:lnTo>
                    <a:pt x="70951" y="54886"/>
                  </a:lnTo>
                  <a:lnTo>
                    <a:pt x="50165" y="29717"/>
                  </a:lnTo>
                  <a:close/>
                </a:path>
                <a:path w="540384" h="243205">
                  <a:moveTo>
                    <a:pt x="70951" y="54886"/>
                  </a:moveTo>
                  <a:lnTo>
                    <a:pt x="38861" y="60578"/>
                  </a:lnTo>
                  <a:lnTo>
                    <a:pt x="75652" y="60578"/>
                  </a:lnTo>
                  <a:lnTo>
                    <a:pt x="70951" y="54886"/>
                  </a:lnTo>
                  <a:close/>
                </a:path>
                <a:path w="540384" h="243205">
                  <a:moveTo>
                    <a:pt x="57693" y="29717"/>
                  </a:moveTo>
                  <a:lnTo>
                    <a:pt x="50165" y="29717"/>
                  </a:lnTo>
                  <a:lnTo>
                    <a:pt x="70951" y="54886"/>
                  </a:lnTo>
                  <a:lnTo>
                    <a:pt x="108151" y="48287"/>
                  </a:lnTo>
                  <a:lnTo>
                    <a:pt x="57693" y="29717"/>
                  </a:lnTo>
                  <a:close/>
                </a:path>
                <a:path w="540384" h="243205">
                  <a:moveTo>
                    <a:pt x="183941" y="24002"/>
                  </a:moveTo>
                  <a:lnTo>
                    <a:pt x="42163" y="24002"/>
                  </a:lnTo>
                  <a:lnTo>
                    <a:pt x="108151" y="48287"/>
                  </a:lnTo>
                  <a:lnTo>
                    <a:pt x="169163" y="37464"/>
                  </a:lnTo>
                  <a:lnTo>
                    <a:pt x="176172" y="34728"/>
                  </a:lnTo>
                  <a:lnTo>
                    <a:pt x="181419" y="29670"/>
                  </a:lnTo>
                  <a:lnTo>
                    <a:pt x="183941" y="2400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9755" y="1423416"/>
              <a:ext cx="1999488" cy="10180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8607" y="1406652"/>
              <a:ext cx="2074164" cy="11140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6999" y="1447761"/>
              <a:ext cx="1905000" cy="92332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66999" y="1447761"/>
              <a:ext cx="1905000" cy="923925"/>
            </a:xfrm>
            <a:custGeom>
              <a:avLst/>
              <a:gdLst/>
              <a:ahLst/>
              <a:cxnLst/>
              <a:rect l="l" t="t" r="r" b="b"/>
              <a:pathLst>
                <a:path w="1905000" h="923925">
                  <a:moveTo>
                    <a:pt x="0" y="923328"/>
                  </a:moveTo>
                  <a:lnTo>
                    <a:pt x="1905000" y="923328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923328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46375" y="1471929"/>
            <a:ext cx="1676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Accessing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elemets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47672" y="2586354"/>
            <a:ext cx="5479415" cy="980440"/>
            <a:chOff x="1447672" y="2586354"/>
            <a:chExt cx="5479415" cy="980440"/>
          </a:xfrm>
        </p:grpSpPr>
        <p:sp>
          <p:nvSpPr>
            <p:cNvPr id="19" name="object 19"/>
            <p:cNvSpPr/>
            <p:nvPr/>
          </p:nvSpPr>
          <p:spPr>
            <a:xfrm>
              <a:off x="1447673" y="2586354"/>
              <a:ext cx="3380740" cy="980440"/>
            </a:xfrm>
            <a:custGeom>
              <a:avLst/>
              <a:gdLst/>
              <a:ahLst/>
              <a:cxnLst/>
              <a:rect l="l" t="t" r="r" b="b"/>
              <a:pathLst>
                <a:path w="3380740" h="980439">
                  <a:moveTo>
                    <a:pt x="3380613" y="166624"/>
                  </a:moveTo>
                  <a:lnTo>
                    <a:pt x="81673" y="50888"/>
                  </a:lnTo>
                  <a:lnTo>
                    <a:pt x="56743" y="64249"/>
                  </a:lnTo>
                  <a:lnTo>
                    <a:pt x="81114" y="51181"/>
                  </a:lnTo>
                  <a:lnTo>
                    <a:pt x="81673" y="50888"/>
                  </a:lnTo>
                  <a:lnTo>
                    <a:pt x="85140" y="49022"/>
                  </a:lnTo>
                  <a:lnTo>
                    <a:pt x="129540" y="25146"/>
                  </a:lnTo>
                  <a:lnTo>
                    <a:pt x="132207" y="16510"/>
                  </a:lnTo>
                  <a:lnTo>
                    <a:pt x="128397" y="9525"/>
                  </a:lnTo>
                  <a:lnTo>
                    <a:pt x="124714" y="2540"/>
                  </a:lnTo>
                  <a:lnTo>
                    <a:pt x="116078" y="0"/>
                  </a:lnTo>
                  <a:lnTo>
                    <a:pt x="0" y="62230"/>
                  </a:lnTo>
                  <a:lnTo>
                    <a:pt x="111379" y="132588"/>
                  </a:lnTo>
                  <a:lnTo>
                    <a:pt x="120142" y="130556"/>
                  </a:lnTo>
                  <a:lnTo>
                    <a:pt x="124460" y="123952"/>
                  </a:lnTo>
                  <a:lnTo>
                    <a:pt x="128651" y="117221"/>
                  </a:lnTo>
                  <a:lnTo>
                    <a:pt x="126619" y="108331"/>
                  </a:lnTo>
                  <a:lnTo>
                    <a:pt x="80810" y="79463"/>
                  </a:lnTo>
                  <a:lnTo>
                    <a:pt x="3379597" y="195199"/>
                  </a:lnTo>
                  <a:lnTo>
                    <a:pt x="3380613" y="166624"/>
                  </a:lnTo>
                  <a:close/>
                </a:path>
                <a:path w="3380740" h="980439">
                  <a:moveTo>
                    <a:pt x="3380740" y="808482"/>
                  </a:moveTo>
                  <a:lnTo>
                    <a:pt x="3379470" y="779907"/>
                  </a:lnTo>
                  <a:lnTo>
                    <a:pt x="537756" y="901103"/>
                  </a:lnTo>
                  <a:lnTo>
                    <a:pt x="576834" y="876046"/>
                  </a:lnTo>
                  <a:lnTo>
                    <a:pt x="568071" y="847725"/>
                  </a:lnTo>
                  <a:lnTo>
                    <a:pt x="457200" y="918845"/>
                  </a:lnTo>
                  <a:lnTo>
                    <a:pt x="573659" y="980313"/>
                  </a:lnTo>
                  <a:lnTo>
                    <a:pt x="582295" y="977646"/>
                  </a:lnTo>
                  <a:lnTo>
                    <a:pt x="589661" y="963676"/>
                  </a:lnTo>
                  <a:lnTo>
                    <a:pt x="586994" y="955052"/>
                  </a:lnTo>
                  <a:lnTo>
                    <a:pt x="543229" y="931926"/>
                  </a:lnTo>
                  <a:lnTo>
                    <a:pt x="538962" y="929678"/>
                  </a:lnTo>
                  <a:lnTo>
                    <a:pt x="3380740" y="80848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5756" y="2709671"/>
              <a:ext cx="1999488" cy="4648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4607" y="2692907"/>
              <a:ext cx="2061972" cy="565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3000" y="2734297"/>
              <a:ext cx="1905000" cy="36932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953000" y="2734297"/>
            <a:ext cx="190500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Printing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28359" y="3768852"/>
            <a:ext cx="2040889" cy="840105"/>
            <a:chOff x="5928359" y="3768852"/>
            <a:chExt cx="2040889" cy="840105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67983" y="3785616"/>
              <a:ext cx="2001012" cy="7406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8359" y="3768852"/>
              <a:ext cx="1871472" cy="8397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16116" y="3809974"/>
              <a:ext cx="1905000" cy="64632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16116" y="3809974"/>
              <a:ext cx="1905000" cy="646430"/>
            </a:xfrm>
            <a:custGeom>
              <a:avLst/>
              <a:gdLst/>
              <a:ahLst/>
              <a:cxnLst/>
              <a:rect l="l" t="t" r="r" b="b"/>
              <a:pathLst>
                <a:path w="1905000" h="646429">
                  <a:moveTo>
                    <a:pt x="0" y="646328"/>
                  </a:moveTo>
                  <a:lnTo>
                    <a:pt x="1905000" y="646328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95746" y="3834765"/>
            <a:ext cx="147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48583" y="4287139"/>
            <a:ext cx="4703445" cy="1739264"/>
            <a:chOff x="3148583" y="4287139"/>
            <a:chExt cx="4703445" cy="1739264"/>
          </a:xfrm>
        </p:grpSpPr>
        <p:sp>
          <p:nvSpPr>
            <p:cNvPr id="31" name="object 31"/>
            <p:cNvSpPr/>
            <p:nvPr/>
          </p:nvSpPr>
          <p:spPr>
            <a:xfrm>
              <a:off x="3148583" y="4287139"/>
              <a:ext cx="2923540" cy="200660"/>
            </a:xfrm>
            <a:custGeom>
              <a:avLst/>
              <a:gdLst/>
              <a:ahLst/>
              <a:cxnLst/>
              <a:rect l="l" t="t" r="r" b="b"/>
              <a:pathLst>
                <a:path w="2923540" h="200660">
                  <a:moveTo>
                    <a:pt x="110743" y="67818"/>
                  </a:moveTo>
                  <a:lnTo>
                    <a:pt x="104140" y="72136"/>
                  </a:lnTo>
                  <a:lnTo>
                    <a:pt x="0" y="138937"/>
                  </a:lnTo>
                  <a:lnTo>
                    <a:pt x="116458" y="200406"/>
                  </a:lnTo>
                  <a:lnTo>
                    <a:pt x="125094" y="197738"/>
                  </a:lnTo>
                  <a:lnTo>
                    <a:pt x="132461" y="183769"/>
                  </a:lnTo>
                  <a:lnTo>
                    <a:pt x="129793" y="175133"/>
                  </a:lnTo>
                  <a:lnTo>
                    <a:pt x="86029" y="152019"/>
                  </a:lnTo>
                  <a:lnTo>
                    <a:pt x="28956" y="152019"/>
                  </a:lnTo>
                  <a:lnTo>
                    <a:pt x="27686" y="123443"/>
                  </a:lnTo>
                  <a:lnTo>
                    <a:pt x="80575" y="121188"/>
                  </a:lnTo>
                  <a:lnTo>
                    <a:pt x="119633" y="96138"/>
                  </a:lnTo>
                  <a:lnTo>
                    <a:pt x="126238" y="91821"/>
                  </a:lnTo>
                  <a:lnTo>
                    <a:pt x="128143" y="83058"/>
                  </a:lnTo>
                  <a:lnTo>
                    <a:pt x="123952" y="76454"/>
                  </a:lnTo>
                  <a:lnTo>
                    <a:pt x="119633" y="69723"/>
                  </a:lnTo>
                  <a:lnTo>
                    <a:pt x="110743" y="67818"/>
                  </a:lnTo>
                  <a:close/>
                </a:path>
                <a:path w="2923540" h="200660">
                  <a:moveTo>
                    <a:pt x="80575" y="121188"/>
                  </a:moveTo>
                  <a:lnTo>
                    <a:pt x="27686" y="123443"/>
                  </a:lnTo>
                  <a:lnTo>
                    <a:pt x="28956" y="152019"/>
                  </a:lnTo>
                  <a:lnTo>
                    <a:pt x="81765" y="149766"/>
                  </a:lnTo>
                  <a:lnTo>
                    <a:pt x="36068" y="149733"/>
                  </a:lnTo>
                  <a:lnTo>
                    <a:pt x="35052" y="125094"/>
                  </a:lnTo>
                  <a:lnTo>
                    <a:pt x="74484" y="125094"/>
                  </a:lnTo>
                  <a:lnTo>
                    <a:pt x="80575" y="121188"/>
                  </a:lnTo>
                  <a:close/>
                </a:path>
                <a:path w="2923540" h="200660">
                  <a:moveTo>
                    <a:pt x="81765" y="149766"/>
                  </a:moveTo>
                  <a:lnTo>
                    <a:pt x="28956" y="152019"/>
                  </a:lnTo>
                  <a:lnTo>
                    <a:pt x="86029" y="152019"/>
                  </a:lnTo>
                  <a:lnTo>
                    <a:pt x="81765" y="149766"/>
                  </a:lnTo>
                  <a:close/>
                </a:path>
                <a:path w="2923540" h="200660">
                  <a:moveTo>
                    <a:pt x="2922270" y="0"/>
                  </a:moveTo>
                  <a:lnTo>
                    <a:pt x="80575" y="121188"/>
                  </a:lnTo>
                  <a:lnTo>
                    <a:pt x="56676" y="136515"/>
                  </a:lnTo>
                  <a:lnTo>
                    <a:pt x="81765" y="149766"/>
                  </a:lnTo>
                  <a:lnTo>
                    <a:pt x="2923540" y="28575"/>
                  </a:lnTo>
                  <a:lnTo>
                    <a:pt x="2922270" y="0"/>
                  </a:lnTo>
                  <a:close/>
                </a:path>
                <a:path w="2923540" h="200660">
                  <a:moveTo>
                    <a:pt x="35052" y="125094"/>
                  </a:moveTo>
                  <a:lnTo>
                    <a:pt x="36068" y="149733"/>
                  </a:lnTo>
                  <a:lnTo>
                    <a:pt x="56676" y="136515"/>
                  </a:lnTo>
                  <a:lnTo>
                    <a:pt x="35052" y="125094"/>
                  </a:lnTo>
                  <a:close/>
                </a:path>
                <a:path w="2923540" h="200660">
                  <a:moveTo>
                    <a:pt x="56676" y="136515"/>
                  </a:moveTo>
                  <a:lnTo>
                    <a:pt x="36068" y="149733"/>
                  </a:lnTo>
                  <a:lnTo>
                    <a:pt x="81701" y="149733"/>
                  </a:lnTo>
                  <a:lnTo>
                    <a:pt x="56676" y="136515"/>
                  </a:lnTo>
                  <a:close/>
                </a:path>
                <a:path w="2923540" h="200660">
                  <a:moveTo>
                    <a:pt x="74484" y="125094"/>
                  </a:moveTo>
                  <a:lnTo>
                    <a:pt x="35052" y="125094"/>
                  </a:lnTo>
                  <a:lnTo>
                    <a:pt x="56676" y="136515"/>
                  </a:lnTo>
                  <a:lnTo>
                    <a:pt x="74484" y="12509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1555" y="4928616"/>
              <a:ext cx="2228088" cy="10180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50407" y="4911852"/>
              <a:ext cx="2301240" cy="11140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38800" y="4953000"/>
              <a:ext cx="2133600" cy="92332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638800" y="4953000"/>
            <a:ext cx="2133600" cy="923925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 marR="15621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shape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(use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functions)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38705" y="5011292"/>
            <a:ext cx="7299325" cy="1688464"/>
            <a:chOff x="1838705" y="5011292"/>
            <a:chExt cx="7299325" cy="1688464"/>
          </a:xfrm>
        </p:grpSpPr>
        <p:sp>
          <p:nvSpPr>
            <p:cNvPr id="37" name="object 37"/>
            <p:cNvSpPr/>
            <p:nvPr/>
          </p:nvSpPr>
          <p:spPr>
            <a:xfrm>
              <a:off x="1838706" y="5011292"/>
              <a:ext cx="3651885" cy="1365885"/>
            </a:xfrm>
            <a:custGeom>
              <a:avLst/>
              <a:gdLst/>
              <a:ahLst/>
              <a:cxnLst/>
              <a:rect l="l" t="t" r="r" b="b"/>
              <a:pathLst>
                <a:path w="3651885" h="1365885">
                  <a:moveTo>
                    <a:pt x="3647694" y="52070"/>
                  </a:moveTo>
                  <a:lnTo>
                    <a:pt x="400418" y="52070"/>
                  </a:lnTo>
                  <a:lnTo>
                    <a:pt x="440563" y="28702"/>
                  </a:lnTo>
                  <a:lnTo>
                    <a:pt x="447421" y="24638"/>
                  </a:lnTo>
                  <a:lnTo>
                    <a:pt x="449707" y="15875"/>
                  </a:lnTo>
                  <a:lnTo>
                    <a:pt x="445770" y="9144"/>
                  </a:lnTo>
                  <a:lnTo>
                    <a:pt x="441833" y="2286"/>
                  </a:lnTo>
                  <a:lnTo>
                    <a:pt x="433070" y="0"/>
                  </a:lnTo>
                  <a:lnTo>
                    <a:pt x="319278" y="66294"/>
                  </a:lnTo>
                  <a:lnTo>
                    <a:pt x="433070" y="132588"/>
                  </a:lnTo>
                  <a:lnTo>
                    <a:pt x="441833" y="130302"/>
                  </a:lnTo>
                  <a:lnTo>
                    <a:pt x="445770" y="123571"/>
                  </a:lnTo>
                  <a:lnTo>
                    <a:pt x="449707" y="116713"/>
                  </a:lnTo>
                  <a:lnTo>
                    <a:pt x="447421" y="107950"/>
                  </a:lnTo>
                  <a:lnTo>
                    <a:pt x="400519" y="80645"/>
                  </a:lnTo>
                  <a:lnTo>
                    <a:pt x="3647694" y="80645"/>
                  </a:lnTo>
                  <a:lnTo>
                    <a:pt x="3647694" y="52070"/>
                  </a:lnTo>
                  <a:close/>
                </a:path>
                <a:path w="3651885" h="1365885">
                  <a:moveTo>
                    <a:pt x="3648964" y="279146"/>
                  </a:moveTo>
                  <a:lnTo>
                    <a:pt x="3646424" y="250698"/>
                  </a:lnTo>
                  <a:lnTo>
                    <a:pt x="79616" y="566712"/>
                  </a:lnTo>
                  <a:lnTo>
                    <a:pt x="123952" y="535305"/>
                  </a:lnTo>
                  <a:lnTo>
                    <a:pt x="125476" y="526288"/>
                  </a:lnTo>
                  <a:lnTo>
                    <a:pt x="120904" y="519938"/>
                  </a:lnTo>
                  <a:lnTo>
                    <a:pt x="116332" y="513461"/>
                  </a:lnTo>
                  <a:lnTo>
                    <a:pt x="107442" y="511937"/>
                  </a:lnTo>
                  <a:lnTo>
                    <a:pt x="0" y="588048"/>
                  </a:lnTo>
                  <a:lnTo>
                    <a:pt x="119126" y="644067"/>
                  </a:lnTo>
                  <a:lnTo>
                    <a:pt x="127635" y="641007"/>
                  </a:lnTo>
                  <a:lnTo>
                    <a:pt x="130937" y="633869"/>
                  </a:lnTo>
                  <a:lnTo>
                    <a:pt x="134366" y="626732"/>
                  </a:lnTo>
                  <a:lnTo>
                    <a:pt x="131318" y="618210"/>
                  </a:lnTo>
                  <a:lnTo>
                    <a:pt x="92049" y="599770"/>
                  </a:lnTo>
                  <a:lnTo>
                    <a:pt x="82118" y="595109"/>
                  </a:lnTo>
                  <a:lnTo>
                    <a:pt x="29464" y="599770"/>
                  </a:lnTo>
                  <a:lnTo>
                    <a:pt x="58559" y="597192"/>
                  </a:lnTo>
                  <a:lnTo>
                    <a:pt x="82118" y="595109"/>
                  </a:lnTo>
                  <a:lnTo>
                    <a:pt x="3648964" y="279146"/>
                  </a:lnTo>
                  <a:close/>
                </a:path>
                <a:path w="3651885" h="1365885">
                  <a:moveTo>
                    <a:pt x="3651504" y="440182"/>
                  </a:moveTo>
                  <a:lnTo>
                    <a:pt x="3643884" y="412623"/>
                  </a:lnTo>
                  <a:lnTo>
                    <a:pt x="401586" y="1296568"/>
                  </a:lnTo>
                  <a:lnTo>
                    <a:pt x="381749" y="1316799"/>
                  </a:lnTo>
                  <a:lnTo>
                    <a:pt x="387985" y="1310424"/>
                  </a:lnTo>
                  <a:lnTo>
                    <a:pt x="401586" y="1296568"/>
                  </a:lnTo>
                  <a:lnTo>
                    <a:pt x="434086" y="1263446"/>
                  </a:lnTo>
                  <a:lnTo>
                    <a:pt x="439674" y="1257820"/>
                  </a:lnTo>
                  <a:lnTo>
                    <a:pt x="439547" y="1248778"/>
                  </a:lnTo>
                  <a:lnTo>
                    <a:pt x="428371" y="1237716"/>
                  </a:lnTo>
                  <a:lnTo>
                    <a:pt x="419227" y="1237792"/>
                  </a:lnTo>
                  <a:lnTo>
                    <a:pt x="413766" y="1243418"/>
                  </a:lnTo>
                  <a:lnTo>
                    <a:pt x="327025" y="1331683"/>
                  </a:lnTo>
                  <a:lnTo>
                    <a:pt x="454152" y="1365770"/>
                  </a:lnTo>
                  <a:lnTo>
                    <a:pt x="462026" y="1361249"/>
                  </a:lnTo>
                  <a:lnTo>
                    <a:pt x="466090" y="1346009"/>
                  </a:lnTo>
                  <a:lnTo>
                    <a:pt x="461518" y="1338173"/>
                  </a:lnTo>
                  <a:lnTo>
                    <a:pt x="460946" y="1338021"/>
                  </a:lnTo>
                  <a:lnTo>
                    <a:pt x="409105" y="1324127"/>
                  </a:lnTo>
                  <a:lnTo>
                    <a:pt x="3651504" y="44018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18459" y="6132575"/>
              <a:ext cx="6219444" cy="56692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087751" y="6196076"/>
            <a:ext cx="577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NumPy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arrays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arr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known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ndarray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(n-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dimentional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array)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38173" y="1298790"/>
            <a:ext cx="979805" cy="690245"/>
          </a:xfrm>
          <a:custGeom>
            <a:avLst/>
            <a:gdLst/>
            <a:ahLst/>
            <a:cxnLst/>
            <a:rect l="l" t="t" r="r" b="b"/>
            <a:pathLst>
              <a:path w="979805" h="690244">
                <a:moveTo>
                  <a:pt x="880618" y="228638"/>
                </a:moveTo>
                <a:lnTo>
                  <a:pt x="109715" y="55918"/>
                </a:lnTo>
                <a:lnTo>
                  <a:pt x="158000" y="40551"/>
                </a:lnTo>
                <a:lnTo>
                  <a:pt x="168783" y="37122"/>
                </a:lnTo>
                <a:lnTo>
                  <a:pt x="175399" y="33464"/>
                </a:lnTo>
                <a:lnTo>
                  <a:pt x="179959" y="27762"/>
                </a:lnTo>
                <a:lnTo>
                  <a:pt x="182029" y="20764"/>
                </a:lnTo>
                <a:lnTo>
                  <a:pt x="181229" y="13246"/>
                </a:lnTo>
                <a:lnTo>
                  <a:pt x="177546" y="6629"/>
                </a:lnTo>
                <a:lnTo>
                  <a:pt x="171792" y="2070"/>
                </a:lnTo>
                <a:lnTo>
                  <a:pt x="164757" y="0"/>
                </a:lnTo>
                <a:lnTo>
                  <a:pt x="157226" y="800"/>
                </a:lnTo>
                <a:lnTo>
                  <a:pt x="0" y="50838"/>
                </a:lnTo>
                <a:lnTo>
                  <a:pt x="120904" y="163106"/>
                </a:lnTo>
                <a:lnTo>
                  <a:pt x="127368" y="167043"/>
                </a:lnTo>
                <a:lnTo>
                  <a:pt x="134594" y="168173"/>
                </a:lnTo>
                <a:lnTo>
                  <a:pt x="141706" y="166522"/>
                </a:lnTo>
                <a:lnTo>
                  <a:pt x="101460" y="93027"/>
                </a:lnTo>
                <a:lnTo>
                  <a:pt x="872236" y="265722"/>
                </a:lnTo>
                <a:lnTo>
                  <a:pt x="880618" y="228638"/>
                </a:lnTo>
                <a:close/>
              </a:path>
              <a:path w="979805" h="690244">
                <a:moveTo>
                  <a:pt x="979424" y="404533"/>
                </a:moveTo>
                <a:lnTo>
                  <a:pt x="968375" y="368084"/>
                </a:lnTo>
                <a:lnTo>
                  <a:pt x="195656" y="602030"/>
                </a:lnTo>
                <a:lnTo>
                  <a:pt x="237744" y="556679"/>
                </a:lnTo>
                <a:lnTo>
                  <a:pt x="223113" y="524700"/>
                </a:lnTo>
                <a:lnTo>
                  <a:pt x="215988" y="526351"/>
                </a:lnTo>
                <a:lnTo>
                  <a:pt x="209804" y="530771"/>
                </a:lnTo>
                <a:lnTo>
                  <a:pt x="97536" y="651675"/>
                </a:lnTo>
                <a:lnTo>
                  <a:pt x="258064" y="689902"/>
                </a:lnTo>
                <a:lnTo>
                  <a:pt x="265582" y="690168"/>
                </a:lnTo>
                <a:lnTo>
                  <a:pt x="272389" y="687616"/>
                </a:lnTo>
                <a:lnTo>
                  <a:pt x="277761" y="682688"/>
                </a:lnTo>
                <a:lnTo>
                  <a:pt x="280924" y="675805"/>
                </a:lnTo>
                <a:lnTo>
                  <a:pt x="281228" y="668223"/>
                </a:lnTo>
                <a:lnTo>
                  <a:pt x="278676" y="661365"/>
                </a:lnTo>
                <a:lnTo>
                  <a:pt x="276428" y="658914"/>
                </a:lnTo>
                <a:lnTo>
                  <a:pt x="273723" y="655993"/>
                </a:lnTo>
                <a:lnTo>
                  <a:pt x="266827" y="652818"/>
                </a:lnTo>
                <a:lnTo>
                  <a:pt x="206629" y="638505"/>
                </a:lnTo>
                <a:lnTo>
                  <a:pt x="979424" y="40453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34" y="80263"/>
            <a:ext cx="6944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NumPy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Arrays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Vs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Python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" y="5379766"/>
            <a:ext cx="457200" cy="4089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sz="2400" spc="-10" dirty="0"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275" y="5389844"/>
            <a:ext cx="2762250" cy="1362075"/>
            <a:chOff x="295275" y="5389844"/>
            <a:chExt cx="2762250" cy="1362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399369"/>
              <a:ext cx="2743200" cy="13427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0037" y="5394606"/>
              <a:ext cx="2752725" cy="1352550"/>
            </a:xfrm>
            <a:custGeom>
              <a:avLst/>
              <a:gdLst/>
              <a:ahLst/>
              <a:cxnLst/>
              <a:rect l="l" t="t" r="r" b="b"/>
              <a:pathLst>
                <a:path w="2752725" h="1352550">
                  <a:moveTo>
                    <a:pt x="0" y="1352296"/>
                  </a:moveTo>
                  <a:lnTo>
                    <a:pt x="2752725" y="1352296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13522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391211" y="5661939"/>
            <a:ext cx="2617470" cy="625475"/>
            <a:chOff x="6391211" y="5661939"/>
            <a:chExt cx="2617470" cy="6254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0316" y="5737742"/>
              <a:ext cx="2464806" cy="5396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95973" y="5666701"/>
              <a:ext cx="2607945" cy="615950"/>
            </a:xfrm>
            <a:custGeom>
              <a:avLst/>
              <a:gdLst/>
              <a:ahLst/>
              <a:cxnLst/>
              <a:rect l="l" t="t" r="r" b="b"/>
              <a:pathLst>
                <a:path w="2607945" h="615950">
                  <a:moveTo>
                    <a:pt x="0" y="615492"/>
                  </a:moveTo>
                  <a:lnTo>
                    <a:pt x="2607564" y="615492"/>
                  </a:lnTo>
                  <a:lnTo>
                    <a:pt x="2607564" y="0"/>
                  </a:lnTo>
                  <a:lnTo>
                    <a:pt x="0" y="0"/>
                  </a:lnTo>
                  <a:lnTo>
                    <a:pt x="0" y="615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9459" y="5618986"/>
            <a:ext cx="2877312" cy="112318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8739" y="705358"/>
            <a:ext cx="8835390" cy="583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359" marR="5080" indent="-454659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Although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also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holds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elements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like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List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, 	</a:t>
            </a:r>
            <a:r>
              <a:rPr sz="2400" dirty="0">
                <a:latin typeface="Arial"/>
                <a:cs typeface="Arial"/>
              </a:rPr>
              <a:t>yet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arrays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different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structures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Python 	</a:t>
            </a:r>
            <a:r>
              <a:rPr sz="2400" dirty="0">
                <a:latin typeface="Arial"/>
                <a:cs typeface="Arial"/>
              </a:rPr>
              <a:t>list.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differences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are-</a:t>
            </a:r>
            <a:endParaRPr sz="2400" dirty="0">
              <a:latin typeface="Arial"/>
              <a:cs typeface="Arial"/>
            </a:endParaRPr>
          </a:p>
          <a:p>
            <a:pPr marL="467359" marR="5080" indent="-454659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Once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created,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cannot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change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size. 	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overwrite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existing 	</a:t>
            </a:r>
            <a:r>
              <a:rPr sz="2400" spc="-20" dirty="0">
                <a:latin typeface="Arial"/>
                <a:cs typeface="Arial"/>
              </a:rPr>
              <a:t>one.</a:t>
            </a:r>
            <a:endParaRPr sz="2400" dirty="0">
              <a:latin typeface="Arial"/>
              <a:cs typeface="Arial"/>
            </a:endParaRPr>
          </a:p>
          <a:p>
            <a:pPr marL="467359" marR="6985" indent="-454659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NumPy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3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contain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elements</a:t>
            </a:r>
            <a:r>
              <a:rPr sz="2400" spc="3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3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homogenous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type,</a:t>
            </a:r>
            <a:r>
              <a:rPr sz="2400" spc="3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unlike 	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lists.</a:t>
            </a:r>
            <a:endParaRPr sz="2400" dirty="0">
              <a:latin typeface="Arial"/>
              <a:cs typeface="Arial"/>
            </a:endParaRPr>
          </a:p>
          <a:p>
            <a:pPr marL="467359" marR="6985" indent="-454659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equivalent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NumPy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occupies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less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 	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list.</a:t>
            </a:r>
            <a:endParaRPr sz="2400" dirty="0">
              <a:latin typeface="Arial"/>
              <a:cs typeface="Arial"/>
            </a:endParaRPr>
          </a:p>
          <a:p>
            <a:pPr marL="467359" marR="5715" indent="-454659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NumPy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supports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Vectorized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operation,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i.e.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	</a:t>
            </a:r>
            <a:r>
              <a:rPr sz="2400" dirty="0">
                <a:latin typeface="Arial"/>
                <a:cs typeface="Arial"/>
              </a:rPr>
              <a:t>perform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every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 one which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3402329" marR="3032125">
              <a:lnSpc>
                <a:spcPct val="101400"/>
              </a:lnSpc>
              <a:spcBef>
                <a:spcPts val="2295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list,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generate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error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but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executed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arrays.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1888</Words>
  <Application>Microsoft Office PowerPoint</Application>
  <PresentationFormat>On-screen Show (4:3)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Carlito</vt:lpstr>
      <vt:lpstr>Times New Roman</vt:lpstr>
      <vt:lpstr>Office Theme</vt:lpstr>
      <vt:lpstr>Introducing Python Pandas</vt:lpstr>
      <vt:lpstr>Introduction</vt:lpstr>
      <vt:lpstr>Installing Pandas</vt:lpstr>
      <vt:lpstr>Installing Pandas</vt:lpstr>
      <vt:lpstr>Using Pandas</vt:lpstr>
      <vt:lpstr>Features of Pandas</vt:lpstr>
      <vt:lpstr>NumPy Arrays</vt:lpstr>
      <vt:lpstr>2D NumPy Arrays</vt:lpstr>
      <vt:lpstr>NumPy Arrays Vs Python Lists</vt:lpstr>
      <vt:lpstr>NumPy Data Types NumPy supports following data types-</vt:lpstr>
      <vt:lpstr>Ways to Create NumPy Arrays</vt:lpstr>
      <vt:lpstr>Ways to Create NumPy Arrays</vt:lpstr>
      <vt:lpstr>Pandas Data Structure</vt:lpstr>
      <vt:lpstr>Series Data Structure</vt:lpstr>
      <vt:lpstr>Creation of Series Objects</vt:lpstr>
      <vt:lpstr>Series Objects creation</vt:lpstr>
      <vt:lpstr>Creation of Series Objects –Additional functionality</vt:lpstr>
      <vt:lpstr>Creation of Series Objects –Additional functionality</vt:lpstr>
      <vt:lpstr>Series Object Attributes</vt:lpstr>
      <vt:lpstr>Series Object Attributes</vt:lpstr>
      <vt:lpstr>Accessing Series Object</vt:lpstr>
      <vt:lpstr>Operations on Series Object</vt:lpstr>
      <vt:lpstr>Operations on Series Object</vt:lpstr>
      <vt:lpstr>head() and tail () Function</vt:lpstr>
      <vt:lpstr>Series Objects - Vector Operations</vt:lpstr>
      <vt:lpstr>Entries Filtering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एक शुरुआत सीबीएसई पाठ्यक्रम पर आधारित कक्षा -11</dc:title>
  <dc:creator>KVBBKServer</dc:creator>
  <cp:lastModifiedBy>Sainath Atheli</cp:lastModifiedBy>
  <cp:revision>7</cp:revision>
  <dcterms:created xsi:type="dcterms:W3CDTF">2024-06-19T14:34:33Z</dcterms:created>
  <dcterms:modified xsi:type="dcterms:W3CDTF">2024-06-20T09:50:46Z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2024-06-19T00:00:00Z</vt:filetime>
  </property>
  <property fmtid="{D5CDD505-2E9C-101B-9397-08002B2CF9AE}" pid="5" name="Producer">
    <vt:lpwstr>3-Heights(TM) PDF Security Shell 4.8.25.2 (http://www.pdf-tools.com)</vt:lpwstr>
  </property>
</Properties>
</file>