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52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DC94D-124A-491A-A2AE-E8DA6AFFC0E1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3E3CC-DB96-41E6-82DE-55C3BDBC0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475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FreeSans"/>
                <a:cs typeface="Free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FreeSans"/>
                <a:cs typeface="Free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FFBB8-EFFF-4032-93C8-D865EEEF7B8A}" type="datetime1">
              <a:rPr lang="en-US" smtClean="0"/>
              <a:t>6/19/2024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FreeSans"/>
                <a:cs typeface="Free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FreeSans"/>
                <a:cs typeface="Free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A7345-EFD5-4593-BAAF-3D11409F2B41}" type="datetime1">
              <a:rPr lang="en-US" smtClean="0"/>
              <a:t>6/19/2024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FreeSans"/>
                <a:cs typeface="Free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115D0-FDEB-49EC-B4CE-4345BACB8B35}" type="datetime1">
              <a:rPr lang="en-US" smtClean="0"/>
              <a:t>6/19/2024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FreeSans"/>
                <a:cs typeface="Free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80E4C-1B89-459D-A0B8-6B3417CB986F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64" y="161925"/>
            <a:ext cx="8932344" cy="306730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1437" y="147701"/>
            <a:ext cx="9039225" cy="3086735"/>
          </a:xfrm>
          <a:custGeom>
            <a:avLst/>
            <a:gdLst/>
            <a:ahLst/>
            <a:cxnLst/>
            <a:rect l="l" t="t" r="r" b="b"/>
            <a:pathLst>
              <a:path w="9039225" h="3086735">
                <a:moveTo>
                  <a:pt x="0" y="3086354"/>
                </a:moveTo>
                <a:lnTo>
                  <a:pt x="9039225" y="3086354"/>
                </a:lnTo>
                <a:lnTo>
                  <a:pt x="9039225" y="0"/>
                </a:lnTo>
                <a:lnTo>
                  <a:pt x="0" y="0"/>
                </a:lnTo>
                <a:lnTo>
                  <a:pt x="0" y="308635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31714" y="3437978"/>
            <a:ext cx="2923146" cy="89818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EED89-0C0C-4E0A-AE4E-13CACA406984}" type="datetime1">
              <a:rPr lang="en-US" smtClean="0"/>
              <a:t>6/19/2024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9869" y="112267"/>
            <a:ext cx="820610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FreeSans"/>
                <a:cs typeface="Free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9597" y="2205024"/>
            <a:ext cx="7682865" cy="2282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FreeSans"/>
                <a:cs typeface="Free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3978" y="6662115"/>
            <a:ext cx="187388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B728F-0A5F-4BED-9A65-86D9B364F7EC}" type="datetime1">
              <a:rPr lang="en-US" smtClean="0"/>
              <a:t>6/19/2024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68.png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0.png"/><Relationship Id="rId7" Type="http://schemas.openxmlformats.org/officeDocument/2006/relationships/image" Target="../media/image88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7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9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0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0.png"/><Relationship Id="rId7" Type="http://schemas.openxmlformats.org/officeDocument/2006/relationships/image" Target="../media/image9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96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80.png"/><Relationship Id="rId7" Type="http://schemas.openxmlformats.org/officeDocument/2006/relationships/image" Target="../media/image11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3435849"/>
            <a:ext cx="700595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01164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Carlito"/>
                <a:cs typeface="Carlito"/>
              </a:rPr>
              <a:t>Python</a:t>
            </a:r>
            <a:r>
              <a:rPr sz="4000" b="0" spc="-85" dirty="0">
                <a:latin typeface="Carlito"/>
                <a:cs typeface="Carlito"/>
              </a:rPr>
              <a:t> </a:t>
            </a:r>
            <a:r>
              <a:rPr sz="4000" b="0" dirty="0">
                <a:latin typeface="Carlito"/>
                <a:cs typeface="Carlito"/>
              </a:rPr>
              <a:t>Pandas-</a:t>
            </a:r>
            <a:r>
              <a:rPr sz="4000" b="0" spc="-90" dirty="0">
                <a:latin typeface="Carlito"/>
                <a:cs typeface="Carlito"/>
              </a:rPr>
              <a:t> </a:t>
            </a:r>
            <a:r>
              <a:rPr sz="4000" b="0" spc="-25" dirty="0">
                <a:latin typeface="Carlito"/>
                <a:cs typeface="Carlito"/>
              </a:rPr>
              <a:t>II </a:t>
            </a:r>
            <a:r>
              <a:rPr sz="4000" b="0" spc="-20" dirty="0">
                <a:latin typeface="Carlito"/>
                <a:cs typeface="Carlito"/>
              </a:rPr>
              <a:t>Dataframes</a:t>
            </a:r>
            <a:r>
              <a:rPr sz="4000" b="0" spc="-95" dirty="0">
                <a:latin typeface="Carlito"/>
                <a:cs typeface="Carlito"/>
              </a:rPr>
              <a:t> </a:t>
            </a:r>
            <a:r>
              <a:rPr sz="4000" b="0" dirty="0">
                <a:latin typeface="Carlito"/>
                <a:cs typeface="Carlito"/>
              </a:rPr>
              <a:t>and</a:t>
            </a:r>
            <a:r>
              <a:rPr sz="4000" b="0" spc="-90" dirty="0">
                <a:latin typeface="Carlito"/>
                <a:cs typeface="Carlito"/>
              </a:rPr>
              <a:t> </a:t>
            </a:r>
            <a:r>
              <a:rPr sz="4000" b="0" dirty="0">
                <a:latin typeface="Carlito"/>
                <a:cs typeface="Carlito"/>
              </a:rPr>
              <a:t>Other</a:t>
            </a:r>
            <a:r>
              <a:rPr sz="4000" b="0" spc="-80" dirty="0">
                <a:latin typeface="Carlito"/>
                <a:cs typeface="Carlito"/>
              </a:rPr>
              <a:t> </a:t>
            </a:r>
            <a:r>
              <a:rPr sz="4000" b="0" spc="-10" dirty="0">
                <a:latin typeface="Carlito"/>
                <a:cs typeface="Carlito"/>
              </a:rPr>
              <a:t>Operations</a:t>
            </a:r>
            <a:endParaRPr sz="4000" dirty="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660" y="1709660"/>
            <a:ext cx="1895856" cy="18958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764" y="663955"/>
            <a:ext cx="9041130" cy="2817495"/>
            <a:chOff x="34764" y="663955"/>
            <a:chExt cx="9041130" cy="2817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64" y="663955"/>
              <a:ext cx="9041129" cy="28174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4944" y="1638300"/>
              <a:ext cx="4287011" cy="84124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866133" y="1776660"/>
              <a:ext cx="677545" cy="257175"/>
            </a:xfrm>
            <a:custGeom>
              <a:avLst/>
              <a:gdLst/>
              <a:ahLst/>
              <a:cxnLst/>
              <a:rect l="l" t="t" r="r" b="b"/>
              <a:pathLst>
                <a:path w="677545" h="257175">
                  <a:moveTo>
                    <a:pt x="224460" y="0"/>
                  </a:moveTo>
                  <a:lnTo>
                    <a:pt x="213740" y="3625"/>
                  </a:lnTo>
                  <a:lnTo>
                    <a:pt x="0" y="128339"/>
                  </a:lnTo>
                  <a:lnTo>
                    <a:pt x="213740" y="253053"/>
                  </a:lnTo>
                  <a:lnTo>
                    <a:pt x="224460" y="256678"/>
                  </a:lnTo>
                  <a:lnTo>
                    <a:pt x="235394" y="255958"/>
                  </a:lnTo>
                  <a:lnTo>
                    <a:pt x="245280" y="251213"/>
                  </a:lnTo>
                  <a:lnTo>
                    <a:pt x="252856" y="242766"/>
                  </a:lnTo>
                  <a:lnTo>
                    <a:pt x="256482" y="232046"/>
                  </a:lnTo>
                  <a:lnTo>
                    <a:pt x="255762" y="221112"/>
                  </a:lnTo>
                  <a:lnTo>
                    <a:pt x="251017" y="211226"/>
                  </a:lnTo>
                  <a:lnTo>
                    <a:pt x="242569" y="203650"/>
                  </a:lnTo>
                  <a:lnTo>
                    <a:pt x="162400" y="156914"/>
                  </a:lnTo>
                  <a:lnTo>
                    <a:pt x="56641" y="156914"/>
                  </a:lnTo>
                  <a:lnTo>
                    <a:pt x="56641" y="99764"/>
                  </a:lnTo>
                  <a:lnTo>
                    <a:pt x="162400" y="99764"/>
                  </a:lnTo>
                  <a:lnTo>
                    <a:pt x="242569" y="53028"/>
                  </a:lnTo>
                  <a:lnTo>
                    <a:pt x="251017" y="45452"/>
                  </a:lnTo>
                  <a:lnTo>
                    <a:pt x="255762" y="35565"/>
                  </a:lnTo>
                  <a:lnTo>
                    <a:pt x="256482" y="24632"/>
                  </a:lnTo>
                  <a:lnTo>
                    <a:pt x="252856" y="13912"/>
                  </a:lnTo>
                  <a:lnTo>
                    <a:pt x="245280" y="5464"/>
                  </a:lnTo>
                  <a:lnTo>
                    <a:pt x="235394" y="720"/>
                  </a:lnTo>
                  <a:lnTo>
                    <a:pt x="224460" y="0"/>
                  </a:lnTo>
                  <a:close/>
                </a:path>
                <a:path w="677545" h="257175">
                  <a:moveTo>
                    <a:pt x="162400" y="99764"/>
                  </a:moveTo>
                  <a:lnTo>
                    <a:pt x="56641" y="99764"/>
                  </a:lnTo>
                  <a:lnTo>
                    <a:pt x="56641" y="156914"/>
                  </a:lnTo>
                  <a:lnTo>
                    <a:pt x="162400" y="156914"/>
                  </a:lnTo>
                  <a:lnTo>
                    <a:pt x="155646" y="152977"/>
                  </a:lnTo>
                  <a:lnTo>
                    <a:pt x="71119" y="152977"/>
                  </a:lnTo>
                  <a:lnTo>
                    <a:pt x="71119" y="103701"/>
                  </a:lnTo>
                  <a:lnTo>
                    <a:pt x="155646" y="103701"/>
                  </a:lnTo>
                  <a:lnTo>
                    <a:pt x="162400" y="99764"/>
                  </a:lnTo>
                  <a:close/>
                </a:path>
                <a:path w="677545" h="257175">
                  <a:moveTo>
                    <a:pt x="677290" y="99764"/>
                  </a:moveTo>
                  <a:lnTo>
                    <a:pt x="162400" y="99764"/>
                  </a:lnTo>
                  <a:lnTo>
                    <a:pt x="113383" y="128339"/>
                  </a:lnTo>
                  <a:lnTo>
                    <a:pt x="162400" y="156914"/>
                  </a:lnTo>
                  <a:lnTo>
                    <a:pt x="677290" y="156914"/>
                  </a:lnTo>
                  <a:lnTo>
                    <a:pt x="677290" y="99764"/>
                  </a:lnTo>
                  <a:close/>
                </a:path>
                <a:path w="677545" h="257175">
                  <a:moveTo>
                    <a:pt x="71119" y="103701"/>
                  </a:moveTo>
                  <a:lnTo>
                    <a:pt x="71119" y="152977"/>
                  </a:lnTo>
                  <a:lnTo>
                    <a:pt x="113383" y="128339"/>
                  </a:lnTo>
                  <a:lnTo>
                    <a:pt x="71119" y="103701"/>
                  </a:lnTo>
                  <a:close/>
                </a:path>
                <a:path w="677545" h="257175">
                  <a:moveTo>
                    <a:pt x="113383" y="128339"/>
                  </a:moveTo>
                  <a:lnTo>
                    <a:pt x="71119" y="152977"/>
                  </a:lnTo>
                  <a:lnTo>
                    <a:pt x="155646" y="152977"/>
                  </a:lnTo>
                  <a:lnTo>
                    <a:pt x="113383" y="128339"/>
                  </a:lnTo>
                  <a:close/>
                </a:path>
                <a:path w="677545" h="257175">
                  <a:moveTo>
                    <a:pt x="155646" y="103701"/>
                  </a:moveTo>
                  <a:lnTo>
                    <a:pt x="71119" y="103701"/>
                  </a:lnTo>
                  <a:lnTo>
                    <a:pt x="113383" y="128339"/>
                  </a:lnTo>
                  <a:lnTo>
                    <a:pt x="155646" y="103701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9559" y="2503932"/>
              <a:ext cx="4288536" cy="62179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7449" y="209803"/>
            <a:ext cx="8910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94070" algn="l"/>
              </a:tabLst>
            </a:pPr>
            <a:r>
              <a:rPr sz="2400" spc="-105" dirty="0"/>
              <a:t>Creation</a:t>
            </a:r>
            <a:r>
              <a:rPr sz="2400" spc="-65" dirty="0"/>
              <a:t> </a:t>
            </a:r>
            <a:r>
              <a:rPr sz="2400" spc="-150" dirty="0"/>
              <a:t>of</a:t>
            </a:r>
            <a:r>
              <a:rPr sz="2400" spc="-10" dirty="0"/>
              <a:t> </a:t>
            </a:r>
            <a:r>
              <a:rPr sz="2400" spc="-70" dirty="0"/>
              <a:t>DataFarme</a:t>
            </a:r>
            <a:r>
              <a:rPr sz="2400" spc="-25" dirty="0"/>
              <a:t> </a:t>
            </a:r>
            <a:r>
              <a:rPr sz="2400" spc="-160" dirty="0"/>
              <a:t>from</a:t>
            </a:r>
            <a:r>
              <a:rPr sz="2400" spc="-35" dirty="0"/>
              <a:t> </a:t>
            </a:r>
            <a:r>
              <a:rPr sz="2400" dirty="0"/>
              <a:t>2D</a:t>
            </a:r>
            <a:r>
              <a:rPr sz="2400" spc="-25" dirty="0"/>
              <a:t> </a:t>
            </a:r>
            <a:r>
              <a:rPr sz="2400" spc="-10" dirty="0"/>
              <a:t>Dictionary</a:t>
            </a:r>
            <a:r>
              <a:rPr sz="2400" dirty="0"/>
              <a:t>	</a:t>
            </a:r>
            <a:r>
              <a:rPr sz="2400" spc="-160" dirty="0"/>
              <a:t>of</a:t>
            </a:r>
            <a:r>
              <a:rPr sz="2400" spc="-20" dirty="0"/>
              <a:t> </a:t>
            </a:r>
            <a:r>
              <a:rPr sz="2400" spc="-95" dirty="0"/>
              <a:t>same</a:t>
            </a:r>
            <a:r>
              <a:rPr sz="2400" spc="-75" dirty="0"/>
              <a:t> </a:t>
            </a:r>
            <a:r>
              <a:rPr sz="2400" spc="-95" dirty="0"/>
              <a:t>Series</a:t>
            </a:r>
            <a:r>
              <a:rPr sz="2400" spc="-40" dirty="0"/>
              <a:t> </a:t>
            </a:r>
            <a:r>
              <a:rPr sz="2400" spc="-75" dirty="0"/>
              <a:t>Object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6125" y="659256"/>
            <a:ext cx="9074785" cy="28270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4680585" marR="523875">
              <a:lnSpc>
                <a:spcPct val="100000"/>
              </a:lnSpc>
            </a:pPr>
            <a:r>
              <a:rPr sz="1800" b="1" spc="-75" dirty="0">
                <a:solidFill>
                  <a:srgbClr val="FFFFFF"/>
                </a:solidFill>
                <a:latin typeface="FreeSans"/>
                <a:cs typeface="FreeSans"/>
              </a:rPr>
              <a:t>It</a:t>
            </a:r>
            <a:r>
              <a:rPr sz="1800" b="1" spc="-5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b="1" spc="-90" dirty="0">
                <a:solidFill>
                  <a:srgbClr val="FFFFFF"/>
                </a:solidFill>
                <a:latin typeface="FreeSans"/>
                <a:cs typeface="FreeSans"/>
              </a:rPr>
              <a:t>is</a:t>
            </a:r>
            <a:r>
              <a:rPr sz="1800" b="1" spc="-2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FreeSans"/>
                <a:cs typeface="FreeSans"/>
              </a:rPr>
              <a:t>a</a:t>
            </a:r>
            <a:r>
              <a:rPr sz="1800" b="1" spc="-1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FreeSans"/>
                <a:cs typeface="FreeSans"/>
              </a:rPr>
              <a:t>2D</a:t>
            </a:r>
            <a:r>
              <a:rPr sz="1800" b="1" spc="-3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b="1" spc="-85" dirty="0">
                <a:solidFill>
                  <a:srgbClr val="FFFFFF"/>
                </a:solidFill>
                <a:latin typeface="FreeSans"/>
                <a:cs typeface="FreeSans"/>
              </a:rPr>
              <a:t>Dictionary</a:t>
            </a:r>
            <a:r>
              <a:rPr sz="1800" b="1" spc="-4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b="1" spc="-80" dirty="0">
                <a:solidFill>
                  <a:srgbClr val="FFFFFF"/>
                </a:solidFill>
                <a:latin typeface="FreeSans"/>
                <a:cs typeface="FreeSans"/>
              </a:rPr>
              <a:t>made</a:t>
            </a:r>
            <a:r>
              <a:rPr sz="1800" b="1" spc="-4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b="1" spc="-100" dirty="0">
                <a:solidFill>
                  <a:srgbClr val="FFFFFF"/>
                </a:solidFill>
                <a:latin typeface="FreeSans"/>
                <a:cs typeface="FreeSans"/>
              </a:rPr>
              <a:t>up</a:t>
            </a:r>
            <a:r>
              <a:rPr sz="1800" b="1" spc="-1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b="1" spc="-110" dirty="0">
                <a:solidFill>
                  <a:srgbClr val="FFFFFF"/>
                </a:solidFill>
                <a:latin typeface="FreeSans"/>
                <a:cs typeface="FreeSans"/>
              </a:rPr>
              <a:t>of</a:t>
            </a:r>
            <a:r>
              <a:rPr sz="1800" b="1" spc="-2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b="1" spc="-60" dirty="0">
                <a:solidFill>
                  <a:srgbClr val="FFFFFF"/>
                </a:solidFill>
                <a:latin typeface="FreeSans"/>
                <a:cs typeface="FreeSans"/>
              </a:rPr>
              <a:t>series </a:t>
            </a:r>
            <a:r>
              <a:rPr sz="1800" b="1" spc="-85" dirty="0">
                <a:solidFill>
                  <a:srgbClr val="FFFFFF"/>
                </a:solidFill>
                <a:latin typeface="FreeSans"/>
                <a:cs typeface="FreeSans"/>
              </a:rPr>
              <a:t>given</a:t>
            </a:r>
            <a:r>
              <a:rPr sz="1800" b="1" spc="-2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FreeSans"/>
                <a:cs typeface="FreeSans"/>
              </a:rPr>
              <a:t>above.</a:t>
            </a:r>
            <a:endParaRPr sz="1800">
              <a:latin typeface="FreeSans"/>
              <a:cs typeface="FreeSans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800">
              <a:latin typeface="FreeSans"/>
              <a:cs typeface="FreeSans"/>
            </a:endParaRPr>
          </a:p>
          <a:p>
            <a:pPr marL="429069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FreeSans"/>
                <a:cs typeface="FreeSans"/>
              </a:rPr>
              <a:t>DataFrame</a:t>
            </a:r>
            <a:r>
              <a:rPr sz="2000" spc="12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FFFFFF"/>
                </a:solidFill>
                <a:latin typeface="FreeSans"/>
                <a:cs typeface="FreeSans"/>
              </a:rPr>
              <a:t>object</a:t>
            </a:r>
            <a:r>
              <a:rPr sz="2000" spc="14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FreeSans"/>
                <a:cs typeface="FreeSans"/>
              </a:rPr>
              <a:t>created.</a:t>
            </a:r>
            <a:endParaRPr sz="2000">
              <a:latin typeface="FreeSans"/>
              <a:cs typeface="Free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95473" y="2080386"/>
            <a:ext cx="1322705" cy="701040"/>
          </a:xfrm>
          <a:custGeom>
            <a:avLst/>
            <a:gdLst/>
            <a:ahLst/>
            <a:cxnLst/>
            <a:rect l="l" t="t" r="r" b="b"/>
            <a:pathLst>
              <a:path w="1322704" h="701039">
                <a:moveTo>
                  <a:pt x="157778" y="62666"/>
                </a:moveTo>
                <a:lnTo>
                  <a:pt x="101314" y="66104"/>
                </a:lnTo>
                <a:lnTo>
                  <a:pt x="132277" y="113861"/>
                </a:lnTo>
                <a:lnTo>
                  <a:pt x="1296415" y="701039"/>
                </a:lnTo>
                <a:lnTo>
                  <a:pt x="1322197" y="649986"/>
                </a:lnTo>
                <a:lnTo>
                  <a:pt x="157778" y="62666"/>
                </a:lnTo>
                <a:close/>
              </a:path>
              <a:path w="1322704" h="701039">
                <a:moveTo>
                  <a:pt x="247014" y="0"/>
                </a:moveTo>
                <a:lnTo>
                  <a:pt x="0" y="15112"/>
                </a:lnTo>
                <a:lnTo>
                  <a:pt x="134746" y="222630"/>
                </a:lnTo>
                <a:lnTo>
                  <a:pt x="163697" y="235257"/>
                </a:lnTo>
                <a:lnTo>
                  <a:pt x="174244" y="231139"/>
                </a:lnTo>
                <a:lnTo>
                  <a:pt x="182625" y="191515"/>
                </a:lnTo>
                <a:lnTo>
                  <a:pt x="132277" y="113861"/>
                </a:lnTo>
                <a:lnTo>
                  <a:pt x="37718" y="66166"/>
                </a:lnTo>
                <a:lnTo>
                  <a:pt x="63500" y="15112"/>
                </a:lnTo>
                <a:lnTo>
                  <a:pt x="273814" y="15112"/>
                </a:lnTo>
                <a:lnTo>
                  <a:pt x="267700" y="7112"/>
                </a:lnTo>
                <a:lnTo>
                  <a:pt x="258256" y="1543"/>
                </a:lnTo>
                <a:lnTo>
                  <a:pt x="247014" y="0"/>
                </a:lnTo>
                <a:close/>
              </a:path>
              <a:path w="1322704" h="701039">
                <a:moveTo>
                  <a:pt x="63500" y="15112"/>
                </a:moveTo>
                <a:lnTo>
                  <a:pt x="37718" y="66166"/>
                </a:lnTo>
                <a:lnTo>
                  <a:pt x="132277" y="113861"/>
                </a:lnTo>
                <a:lnTo>
                  <a:pt x="103248" y="69087"/>
                </a:lnTo>
                <a:lnTo>
                  <a:pt x="52324" y="69087"/>
                </a:lnTo>
                <a:lnTo>
                  <a:pt x="74675" y="25018"/>
                </a:lnTo>
                <a:lnTo>
                  <a:pt x="83139" y="25018"/>
                </a:lnTo>
                <a:lnTo>
                  <a:pt x="63500" y="15112"/>
                </a:lnTo>
                <a:close/>
              </a:path>
              <a:path w="1322704" h="701039">
                <a:moveTo>
                  <a:pt x="74675" y="25018"/>
                </a:moveTo>
                <a:lnTo>
                  <a:pt x="52324" y="69087"/>
                </a:lnTo>
                <a:lnTo>
                  <a:pt x="101314" y="66104"/>
                </a:lnTo>
                <a:lnTo>
                  <a:pt x="74675" y="25018"/>
                </a:lnTo>
                <a:close/>
              </a:path>
              <a:path w="1322704" h="701039">
                <a:moveTo>
                  <a:pt x="101314" y="66104"/>
                </a:moveTo>
                <a:lnTo>
                  <a:pt x="52324" y="69087"/>
                </a:lnTo>
                <a:lnTo>
                  <a:pt x="103248" y="69087"/>
                </a:lnTo>
                <a:lnTo>
                  <a:pt x="101314" y="66104"/>
                </a:lnTo>
                <a:close/>
              </a:path>
              <a:path w="1322704" h="701039">
                <a:moveTo>
                  <a:pt x="83139" y="25018"/>
                </a:moveTo>
                <a:lnTo>
                  <a:pt x="74675" y="25018"/>
                </a:lnTo>
                <a:lnTo>
                  <a:pt x="101314" y="66104"/>
                </a:lnTo>
                <a:lnTo>
                  <a:pt x="157778" y="62666"/>
                </a:lnTo>
                <a:lnTo>
                  <a:pt x="83139" y="25018"/>
                </a:lnTo>
                <a:close/>
              </a:path>
              <a:path w="1322704" h="701039">
                <a:moveTo>
                  <a:pt x="273814" y="15112"/>
                </a:moveTo>
                <a:lnTo>
                  <a:pt x="63500" y="15112"/>
                </a:lnTo>
                <a:lnTo>
                  <a:pt x="157778" y="62666"/>
                </a:lnTo>
                <a:lnTo>
                  <a:pt x="250444" y="57023"/>
                </a:lnTo>
                <a:lnTo>
                  <a:pt x="277240" y="26797"/>
                </a:lnTo>
                <a:lnTo>
                  <a:pt x="274357" y="15823"/>
                </a:lnTo>
                <a:lnTo>
                  <a:pt x="273814" y="1511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3820" y="3533660"/>
            <a:ext cx="8970645" cy="2122170"/>
            <a:chOff x="13820" y="3533660"/>
            <a:chExt cx="8970645" cy="212217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45" y="3609792"/>
              <a:ext cx="7684144" cy="196013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582" y="3538423"/>
              <a:ext cx="7722234" cy="2112645"/>
            </a:xfrm>
            <a:custGeom>
              <a:avLst/>
              <a:gdLst/>
              <a:ahLst/>
              <a:cxnLst/>
              <a:rect l="l" t="t" r="r" b="b"/>
              <a:pathLst>
                <a:path w="7722234" h="2112645">
                  <a:moveTo>
                    <a:pt x="0" y="2112391"/>
                  </a:moveTo>
                  <a:lnTo>
                    <a:pt x="7722234" y="2112391"/>
                  </a:lnTo>
                  <a:lnTo>
                    <a:pt x="7722234" y="0"/>
                  </a:lnTo>
                  <a:lnTo>
                    <a:pt x="0" y="0"/>
                  </a:lnTo>
                  <a:lnTo>
                    <a:pt x="0" y="21123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95444" y="4114799"/>
              <a:ext cx="4288536" cy="92659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880228" y="4190238"/>
            <a:ext cx="34810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22400" algn="l"/>
              </a:tabLst>
            </a:pPr>
            <a:r>
              <a:rPr sz="2000" spc="-10" dirty="0">
                <a:solidFill>
                  <a:srgbClr val="FFFFFF"/>
                </a:solidFill>
                <a:latin typeface="FreeSans"/>
                <a:cs typeface="FreeSans"/>
              </a:rPr>
              <a:t>DataFrame</a:t>
            </a:r>
            <a:r>
              <a:rPr sz="2000" dirty="0">
                <a:solidFill>
                  <a:srgbClr val="FFFFFF"/>
                </a:solidFill>
                <a:latin typeface="FreeSans"/>
                <a:cs typeface="FreeSans"/>
              </a:rPr>
              <a:t>	object</a:t>
            </a:r>
            <a:r>
              <a:rPr sz="2000" spc="9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FFFFFF"/>
                </a:solidFill>
                <a:latin typeface="FreeSans"/>
                <a:cs typeface="FreeSans"/>
              </a:rPr>
              <a:t>can</a:t>
            </a:r>
            <a:r>
              <a:rPr sz="2000" spc="7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FFFFFF"/>
                </a:solidFill>
                <a:latin typeface="FreeSans"/>
                <a:cs typeface="FreeSans"/>
              </a:rPr>
              <a:t>also</a:t>
            </a:r>
            <a:r>
              <a:rPr sz="2000" spc="10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FreeSans"/>
                <a:cs typeface="FreeSans"/>
              </a:rPr>
              <a:t>be </a:t>
            </a:r>
            <a:r>
              <a:rPr sz="2000" dirty="0">
                <a:solidFill>
                  <a:srgbClr val="FFFFFF"/>
                </a:solidFill>
                <a:latin typeface="FreeSans"/>
                <a:cs typeface="FreeSans"/>
              </a:rPr>
              <a:t>created</a:t>
            </a:r>
            <a:r>
              <a:rPr sz="2000" spc="5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FFFFFF"/>
                </a:solidFill>
                <a:latin typeface="FreeSans"/>
                <a:cs typeface="FreeSans"/>
              </a:rPr>
              <a:t>like</a:t>
            </a:r>
            <a:r>
              <a:rPr sz="2000" spc="10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FreeSans"/>
                <a:cs typeface="FreeSans"/>
              </a:rPr>
              <a:t>this.</a:t>
            </a:r>
            <a:endParaRPr sz="2000">
              <a:latin typeface="FreeSans"/>
              <a:cs typeface="Free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98" y="866813"/>
            <a:ext cx="9084678" cy="325236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417156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3337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9557" y="177799"/>
            <a:ext cx="8700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5" dirty="0"/>
              <a:t>Creation</a:t>
            </a:r>
            <a:r>
              <a:rPr sz="2800" spc="-70" dirty="0"/>
              <a:t> </a:t>
            </a:r>
            <a:r>
              <a:rPr sz="2800" spc="-170" dirty="0"/>
              <a:t>of</a:t>
            </a:r>
            <a:r>
              <a:rPr sz="2800" spc="-20" dirty="0"/>
              <a:t> </a:t>
            </a:r>
            <a:r>
              <a:rPr sz="2800" spc="-85" dirty="0"/>
              <a:t>DataFrame</a:t>
            </a:r>
            <a:r>
              <a:rPr sz="2800" spc="-20" dirty="0"/>
              <a:t> </a:t>
            </a:r>
            <a:r>
              <a:rPr sz="2800" spc="-180" dirty="0"/>
              <a:t>from</a:t>
            </a:r>
            <a:r>
              <a:rPr sz="2800" spc="-35" dirty="0"/>
              <a:t> </a:t>
            </a:r>
            <a:r>
              <a:rPr sz="2800" spc="-160" dirty="0"/>
              <a:t>object</a:t>
            </a:r>
            <a:r>
              <a:rPr sz="2800" spc="-35" dirty="0"/>
              <a:t> </a:t>
            </a:r>
            <a:r>
              <a:rPr sz="2800" spc="-180" dirty="0"/>
              <a:t>of</a:t>
            </a:r>
            <a:r>
              <a:rPr sz="2800" spc="-25" dirty="0"/>
              <a:t> </a:t>
            </a:r>
            <a:r>
              <a:rPr sz="2800" spc="-130" dirty="0"/>
              <a:t>other</a:t>
            </a:r>
            <a:r>
              <a:rPr sz="2800" spc="5" dirty="0"/>
              <a:t> </a:t>
            </a:r>
            <a:r>
              <a:rPr sz="2800" spc="-35" dirty="0"/>
              <a:t>DataFrame</a:t>
            </a:r>
            <a:endParaRPr sz="28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85844" y="2450592"/>
            <a:ext cx="4288536" cy="9265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270628" y="2525395"/>
            <a:ext cx="37922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FreeSans"/>
                <a:cs typeface="FreeSans"/>
              </a:rPr>
              <a:t>DataFrame</a:t>
            </a:r>
            <a:r>
              <a:rPr sz="2000" spc="8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FFFFFF"/>
                </a:solidFill>
                <a:latin typeface="FreeSans"/>
                <a:cs typeface="FreeSans"/>
              </a:rPr>
              <a:t>object</a:t>
            </a:r>
            <a:r>
              <a:rPr sz="2000" spc="10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FFFFFF"/>
                </a:solidFill>
                <a:latin typeface="FreeSans"/>
                <a:cs typeface="FreeSans"/>
              </a:rPr>
              <a:t>is</a:t>
            </a:r>
            <a:r>
              <a:rPr sz="2000" spc="114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FFFFFF"/>
                </a:solidFill>
                <a:latin typeface="FreeSans"/>
                <a:cs typeface="FreeSans"/>
              </a:rPr>
              <a:t>created</a:t>
            </a:r>
            <a:r>
              <a:rPr sz="2000" spc="9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FreeSans"/>
                <a:cs typeface="FreeSans"/>
              </a:rPr>
              <a:t>from </a:t>
            </a:r>
            <a:r>
              <a:rPr sz="2000" dirty="0">
                <a:solidFill>
                  <a:srgbClr val="FFFFFF"/>
                </a:solidFill>
                <a:latin typeface="FreeSans"/>
                <a:cs typeface="FreeSans"/>
              </a:rPr>
              <a:t>object</a:t>
            </a:r>
            <a:r>
              <a:rPr sz="2000" spc="10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FFFFFF"/>
                </a:solidFill>
                <a:latin typeface="FreeSans"/>
                <a:cs typeface="FreeSans"/>
              </a:rPr>
              <a:t>of</a:t>
            </a:r>
            <a:r>
              <a:rPr sz="2000" spc="10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FFFFFF"/>
                </a:solidFill>
                <a:latin typeface="FreeSans"/>
                <a:cs typeface="FreeSans"/>
              </a:rPr>
              <a:t>other</a:t>
            </a:r>
            <a:r>
              <a:rPr sz="2000" spc="10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FreeSans"/>
                <a:cs typeface="FreeSans"/>
              </a:rPr>
              <a:t>DataFrame.</a:t>
            </a:r>
            <a:endParaRPr sz="2000">
              <a:latin typeface="FreeSans"/>
              <a:cs typeface="Free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24073" y="2572892"/>
            <a:ext cx="1073785" cy="429259"/>
          </a:xfrm>
          <a:custGeom>
            <a:avLst/>
            <a:gdLst/>
            <a:ahLst/>
            <a:cxnLst/>
            <a:rect l="l" t="t" r="r" b="b"/>
            <a:pathLst>
              <a:path w="1073785" h="429260">
                <a:moveTo>
                  <a:pt x="119221" y="266001"/>
                </a:moveTo>
                <a:lnTo>
                  <a:pt x="112200" y="267989"/>
                </a:lnTo>
                <a:lnTo>
                  <a:pt x="106299" y="272669"/>
                </a:lnTo>
                <a:lnTo>
                  <a:pt x="0" y="398907"/>
                </a:lnTo>
                <a:lnTo>
                  <a:pt x="162178" y="429260"/>
                </a:lnTo>
                <a:lnTo>
                  <a:pt x="169777" y="429146"/>
                </a:lnTo>
                <a:lnTo>
                  <a:pt x="176482" y="426259"/>
                </a:lnTo>
                <a:lnTo>
                  <a:pt x="181592" y="421062"/>
                </a:lnTo>
                <a:lnTo>
                  <a:pt x="184403" y="414020"/>
                </a:lnTo>
                <a:lnTo>
                  <a:pt x="184344" y="406493"/>
                </a:lnTo>
                <a:lnTo>
                  <a:pt x="183314" y="404114"/>
                </a:lnTo>
                <a:lnTo>
                  <a:pt x="42037" y="404114"/>
                </a:lnTo>
                <a:lnTo>
                  <a:pt x="29209" y="368300"/>
                </a:lnTo>
                <a:lnTo>
                  <a:pt x="95560" y="344606"/>
                </a:lnTo>
                <a:lnTo>
                  <a:pt x="135381" y="297307"/>
                </a:lnTo>
                <a:lnTo>
                  <a:pt x="139061" y="290635"/>
                </a:lnTo>
                <a:lnTo>
                  <a:pt x="139858" y="283368"/>
                </a:lnTo>
                <a:lnTo>
                  <a:pt x="137846" y="276340"/>
                </a:lnTo>
                <a:lnTo>
                  <a:pt x="133096" y="270383"/>
                </a:lnTo>
                <a:lnTo>
                  <a:pt x="126480" y="266775"/>
                </a:lnTo>
                <a:lnTo>
                  <a:pt x="119221" y="266001"/>
                </a:lnTo>
                <a:close/>
              </a:path>
              <a:path w="1073785" h="429260">
                <a:moveTo>
                  <a:pt x="95560" y="344606"/>
                </a:moveTo>
                <a:lnTo>
                  <a:pt x="29209" y="368300"/>
                </a:lnTo>
                <a:lnTo>
                  <a:pt x="42037" y="404114"/>
                </a:lnTo>
                <a:lnTo>
                  <a:pt x="57683" y="398526"/>
                </a:lnTo>
                <a:lnTo>
                  <a:pt x="50164" y="398526"/>
                </a:lnTo>
                <a:lnTo>
                  <a:pt x="39115" y="367538"/>
                </a:lnTo>
                <a:lnTo>
                  <a:pt x="76254" y="367538"/>
                </a:lnTo>
                <a:lnTo>
                  <a:pt x="95560" y="344606"/>
                </a:lnTo>
                <a:close/>
              </a:path>
              <a:path w="1073785" h="429260">
                <a:moveTo>
                  <a:pt x="108311" y="380444"/>
                </a:moveTo>
                <a:lnTo>
                  <a:pt x="42037" y="404114"/>
                </a:lnTo>
                <a:lnTo>
                  <a:pt x="183314" y="404114"/>
                </a:lnTo>
                <a:lnTo>
                  <a:pt x="181451" y="399811"/>
                </a:lnTo>
                <a:lnTo>
                  <a:pt x="176224" y="394678"/>
                </a:lnTo>
                <a:lnTo>
                  <a:pt x="169163" y="391795"/>
                </a:lnTo>
                <a:lnTo>
                  <a:pt x="108311" y="380444"/>
                </a:lnTo>
                <a:close/>
              </a:path>
              <a:path w="1073785" h="429260">
                <a:moveTo>
                  <a:pt x="39115" y="367538"/>
                </a:moveTo>
                <a:lnTo>
                  <a:pt x="50164" y="398526"/>
                </a:lnTo>
                <a:lnTo>
                  <a:pt x="71213" y="373524"/>
                </a:lnTo>
                <a:lnTo>
                  <a:pt x="39115" y="367538"/>
                </a:lnTo>
                <a:close/>
              </a:path>
              <a:path w="1073785" h="429260">
                <a:moveTo>
                  <a:pt x="71213" y="373524"/>
                </a:moveTo>
                <a:lnTo>
                  <a:pt x="50164" y="398526"/>
                </a:lnTo>
                <a:lnTo>
                  <a:pt x="57683" y="398526"/>
                </a:lnTo>
                <a:lnTo>
                  <a:pt x="108311" y="380444"/>
                </a:lnTo>
                <a:lnTo>
                  <a:pt x="71213" y="373524"/>
                </a:lnTo>
                <a:close/>
              </a:path>
              <a:path w="1073785" h="429260">
                <a:moveTo>
                  <a:pt x="1060577" y="0"/>
                </a:moveTo>
                <a:lnTo>
                  <a:pt x="95560" y="344606"/>
                </a:lnTo>
                <a:lnTo>
                  <a:pt x="71213" y="373524"/>
                </a:lnTo>
                <a:lnTo>
                  <a:pt x="108311" y="380444"/>
                </a:lnTo>
                <a:lnTo>
                  <a:pt x="1073277" y="35814"/>
                </a:lnTo>
                <a:lnTo>
                  <a:pt x="1060577" y="0"/>
                </a:lnTo>
                <a:close/>
              </a:path>
              <a:path w="1073785" h="429260">
                <a:moveTo>
                  <a:pt x="76254" y="367538"/>
                </a:moveTo>
                <a:lnTo>
                  <a:pt x="39115" y="367538"/>
                </a:lnTo>
                <a:lnTo>
                  <a:pt x="71213" y="373524"/>
                </a:lnTo>
                <a:lnTo>
                  <a:pt x="76254" y="36753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86230" y="4227957"/>
            <a:ext cx="5998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75" dirty="0">
                <a:latin typeface="FreeSans"/>
                <a:cs typeface="FreeSans"/>
              </a:rPr>
              <a:t>Displaying</a:t>
            </a:r>
            <a:r>
              <a:rPr sz="3600" b="1" spc="-45" dirty="0">
                <a:latin typeface="FreeSans"/>
                <a:cs typeface="FreeSans"/>
              </a:rPr>
              <a:t> </a:t>
            </a:r>
            <a:r>
              <a:rPr sz="3600" b="1" spc="-114" dirty="0">
                <a:latin typeface="FreeSans"/>
                <a:cs typeface="FreeSans"/>
              </a:rPr>
              <a:t>DataFrame</a:t>
            </a:r>
            <a:r>
              <a:rPr sz="3600" b="1" spc="-40" dirty="0">
                <a:latin typeface="FreeSans"/>
                <a:cs typeface="FreeSans"/>
              </a:rPr>
              <a:t> </a:t>
            </a:r>
            <a:r>
              <a:rPr sz="3600" b="1" spc="-114" dirty="0">
                <a:latin typeface="FreeSans"/>
                <a:cs typeface="FreeSans"/>
              </a:rPr>
              <a:t>Object</a:t>
            </a:r>
            <a:endParaRPr sz="3600">
              <a:latin typeface="FreeSans"/>
              <a:cs typeface="FreeSan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68556" y="4907145"/>
            <a:ext cx="2659459" cy="77924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880228" y="4940300"/>
            <a:ext cx="237045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FreeSans"/>
                <a:cs typeface="FreeSans"/>
              </a:rPr>
              <a:t>Syntax</a:t>
            </a:r>
            <a:r>
              <a:rPr sz="2000" spc="11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FFFFFF"/>
                </a:solidFill>
                <a:latin typeface="FreeSans"/>
                <a:cs typeface="FreeSans"/>
              </a:rPr>
              <a:t>for</a:t>
            </a:r>
            <a:r>
              <a:rPr sz="2000" spc="12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FreeSans"/>
                <a:cs typeface="FreeSans"/>
              </a:rPr>
              <a:t>displaying</a:t>
            </a:r>
            <a:endParaRPr sz="2000">
              <a:latin typeface="FreeSans"/>
              <a:cs typeface="Free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FreeSans"/>
                <a:cs typeface="FreeSans"/>
              </a:rPr>
              <a:t>DataFrame</a:t>
            </a:r>
            <a:r>
              <a:rPr sz="2000" spc="17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FreeSans"/>
                <a:cs typeface="FreeSans"/>
              </a:rPr>
              <a:t>object.</a:t>
            </a:r>
            <a:endParaRPr sz="2000">
              <a:latin typeface="FreeSans"/>
              <a:cs typeface="Free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-4762" y="4791075"/>
            <a:ext cx="4958080" cy="1847850"/>
            <a:chOff x="-4762" y="4791075"/>
            <a:chExt cx="4958080" cy="184785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800600"/>
              <a:ext cx="4038600" cy="18288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0" y="4795837"/>
              <a:ext cx="4043679" cy="1838325"/>
            </a:xfrm>
            <a:custGeom>
              <a:avLst/>
              <a:gdLst/>
              <a:ahLst/>
              <a:cxnLst/>
              <a:rect l="l" t="t" r="r" b="b"/>
              <a:pathLst>
                <a:path w="4043679" h="1838325">
                  <a:moveTo>
                    <a:pt x="0" y="1838325"/>
                  </a:moveTo>
                  <a:lnTo>
                    <a:pt x="4043363" y="1838325"/>
                  </a:lnTo>
                  <a:lnTo>
                    <a:pt x="4043363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5743" y="4867427"/>
              <a:ext cx="3857625" cy="1132840"/>
            </a:xfrm>
            <a:custGeom>
              <a:avLst/>
              <a:gdLst/>
              <a:ahLst/>
              <a:cxnLst/>
              <a:rect l="l" t="t" r="r" b="b"/>
              <a:pathLst>
                <a:path w="3857625" h="1132839">
                  <a:moveTo>
                    <a:pt x="3704856" y="1021689"/>
                  </a:moveTo>
                  <a:lnTo>
                    <a:pt x="384022" y="1028166"/>
                  </a:lnTo>
                  <a:lnTo>
                    <a:pt x="351358" y="1047292"/>
                  </a:lnTo>
                  <a:lnTo>
                    <a:pt x="379387" y="1030871"/>
                  </a:lnTo>
                  <a:lnTo>
                    <a:pt x="437400" y="996886"/>
                  </a:lnTo>
                  <a:lnTo>
                    <a:pt x="425284" y="961567"/>
                  </a:lnTo>
                  <a:lnTo>
                    <a:pt x="418096" y="964018"/>
                  </a:lnTo>
                  <a:lnTo>
                    <a:pt x="275729" y="1047419"/>
                  </a:lnTo>
                  <a:lnTo>
                    <a:pt x="418477" y="1130274"/>
                  </a:lnTo>
                  <a:lnTo>
                    <a:pt x="425589" y="1132713"/>
                  </a:lnTo>
                  <a:lnTo>
                    <a:pt x="432866" y="1132217"/>
                  </a:lnTo>
                  <a:lnTo>
                    <a:pt x="439458" y="1129030"/>
                  </a:lnTo>
                  <a:lnTo>
                    <a:pt x="444512" y="1123365"/>
                  </a:lnTo>
                  <a:lnTo>
                    <a:pt x="446900" y="1116215"/>
                  </a:lnTo>
                  <a:lnTo>
                    <a:pt x="446392" y="1108925"/>
                  </a:lnTo>
                  <a:lnTo>
                    <a:pt x="443204" y="1102360"/>
                  </a:lnTo>
                  <a:lnTo>
                    <a:pt x="437527" y="1097330"/>
                  </a:lnTo>
                  <a:lnTo>
                    <a:pt x="384251" y="1066393"/>
                  </a:lnTo>
                  <a:lnTo>
                    <a:pt x="384022" y="1066266"/>
                  </a:lnTo>
                  <a:lnTo>
                    <a:pt x="3704856" y="1059789"/>
                  </a:lnTo>
                  <a:lnTo>
                    <a:pt x="3704856" y="1021689"/>
                  </a:lnTo>
                  <a:close/>
                </a:path>
                <a:path w="3857625" h="1132839">
                  <a:moveTo>
                    <a:pt x="3857256" y="66522"/>
                  </a:moveTo>
                  <a:lnTo>
                    <a:pt x="108356" y="66522"/>
                  </a:lnTo>
                  <a:lnTo>
                    <a:pt x="161696" y="35407"/>
                  </a:lnTo>
                  <a:lnTo>
                    <a:pt x="167347" y="30365"/>
                  </a:lnTo>
                  <a:lnTo>
                    <a:pt x="170522" y="23761"/>
                  </a:lnTo>
                  <a:lnTo>
                    <a:pt x="170992" y="16446"/>
                  </a:lnTo>
                  <a:lnTo>
                    <a:pt x="168554" y="9245"/>
                  </a:lnTo>
                  <a:lnTo>
                    <a:pt x="163525" y="3644"/>
                  </a:lnTo>
                  <a:lnTo>
                    <a:pt x="156946" y="482"/>
                  </a:lnTo>
                  <a:lnTo>
                    <a:pt x="149656" y="0"/>
                  </a:lnTo>
                  <a:lnTo>
                    <a:pt x="142506" y="2387"/>
                  </a:lnTo>
                  <a:lnTo>
                    <a:pt x="75704" y="41389"/>
                  </a:lnTo>
                  <a:lnTo>
                    <a:pt x="75704" y="85572"/>
                  </a:lnTo>
                  <a:lnTo>
                    <a:pt x="47396" y="69062"/>
                  </a:lnTo>
                  <a:lnTo>
                    <a:pt x="75704" y="85572"/>
                  </a:lnTo>
                  <a:lnTo>
                    <a:pt x="75704" y="41389"/>
                  </a:lnTo>
                  <a:lnTo>
                    <a:pt x="0" y="85572"/>
                  </a:lnTo>
                  <a:lnTo>
                    <a:pt x="142506" y="168757"/>
                  </a:lnTo>
                  <a:lnTo>
                    <a:pt x="149656" y="171157"/>
                  </a:lnTo>
                  <a:lnTo>
                    <a:pt x="156946" y="170662"/>
                  </a:lnTo>
                  <a:lnTo>
                    <a:pt x="163525" y="167513"/>
                  </a:lnTo>
                  <a:lnTo>
                    <a:pt x="168554" y="161899"/>
                  </a:lnTo>
                  <a:lnTo>
                    <a:pt x="170992" y="154711"/>
                  </a:lnTo>
                  <a:lnTo>
                    <a:pt x="170522" y="147396"/>
                  </a:lnTo>
                  <a:lnTo>
                    <a:pt x="167347" y="140792"/>
                  </a:lnTo>
                  <a:lnTo>
                    <a:pt x="161696" y="135737"/>
                  </a:lnTo>
                  <a:lnTo>
                    <a:pt x="108356" y="104622"/>
                  </a:lnTo>
                  <a:lnTo>
                    <a:pt x="3857256" y="104622"/>
                  </a:lnTo>
                  <a:lnTo>
                    <a:pt x="3857256" y="66522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891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FreeSans"/>
                <a:cs typeface="FreeSans"/>
              </a:rPr>
              <a:t>DataFrame</a:t>
            </a:r>
            <a:r>
              <a:rPr sz="4000" b="0" spc="490" dirty="0">
                <a:latin typeface="FreeSans"/>
                <a:cs typeface="FreeSans"/>
              </a:rPr>
              <a:t> </a:t>
            </a:r>
            <a:r>
              <a:rPr sz="4000" b="0" spc="-10" dirty="0">
                <a:latin typeface="FreeSans"/>
                <a:cs typeface="FreeSans"/>
              </a:rPr>
              <a:t>Attributes</a:t>
            </a:r>
            <a:endParaRPr sz="4000">
              <a:latin typeface="FreeSans"/>
              <a:cs typeface="Free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725550"/>
            <a:ext cx="8832850" cy="1537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1239520" algn="l"/>
                <a:tab pos="1750060" algn="l"/>
                <a:tab pos="2682875" algn="l"/>
                <a:tab pos="3149600" algn="l"/>
                <a:tab pos="4051300" algn="l"/>
                <a:tab pos="4438650" algn="l"/>
                <a:tab pos="4749800" algn="l"/>
                <a:tab pos="6304915" algn="l"/>
                <a:tab pos="7002780" algn="l"/>
                <a:tab pos="7437120" algn="l"/>
              </a:tabLst>
            </a:pPr>
            <a:r>
              <a:rPr sz="2200" spc="-20" dirty="0">
                <a:latin typeface="FreeSans"/>
                <a:cs typeface="FreeSans"/>
              </a:rPr>
              <a:t>When</a:t>
            </a:r>
            <a:r>
              <a:rPr sz="2200" dirty="0">
                <a:latin typeface="FreeSans"/>
                <a:cs typeface="FreeSans"/>
              </a:rPr>
              <a:t>	</a:t>
            </a:r>
            <a:r>
              <a:rPr sz="2200" spc="-25" dirty="0">
                <a:latin typeface="FreeSans"/>
                <a:cs typeface="FreeSans"/>
              </a:rPr>
              <a:t>we</a:t>
            </a:r>
            <a:r>
              <a:rPr sz="2200" dirty="0">
                <a:latin typeface="FreeSans"/>
                <a:cs typeface="FreeSans"/>
              </a:rPr>
              <a:t>	</a:t>
            </a:r>
            <a:r>
              <a:rPr sz="2200" spc="-10" dirty="0">
                <a:latin typeface="FreeSans"/>
                <a:cs typeface="FreeSans"/>
              </a:rPr>
              <a:t>create</a:t>
            </a:r>
            <a:r>
              <a:rPr sz="2200" dirty="0">
                <a:latin typeface="FreeSans"/>
                <a:cs typeface="FreeSans"/>
              </a:rPr>
              <a:t>	</a:t>
            </a:r>
            <a:r>
              <a:rPr sz="2200" spc="-25" dirty="0">
                <a:latin typeface="FreeSans"/>
                <a:cs typeface="FreeSans"/>
              </a:rPr>
              <a:t>an</a:t>
            </a:r>
            <a:r>
              <a:rPr sz="2200" dirty="0">
                <a:latin typeface="FreeSans"/>
                <a:cs typeface="FreeSans"/>
              </a:rPr>
              <a:t>	</a:t>
            </a:r>
            <a:r>
              <a:rPr sz="2200" spc="-10" dirty="0">
                <a:latin typeface="FreeSans"/>
                <a:cs typeface="FreeSans"/>
              </a:rPr>
              <a:t>object</a:t>
            </a:r>
            <a:r>
              <a:rPr sz="2200" dirty="0">
                <a:latin typeface="FreeSans"/>
                <a:cs typeface="FreeSans"/>
              </a:rPr>
              <a:t>	</a:t>
            </a:r>
            <a:r>
              <a:rPr sz="2200" spc="-25" dirty="0">
                <a:latin typeface="FreeSans"/>
                <a:cs typeface="FreeSans"/>
              </a:rPr>
              <a:t>of</a:t>
            </a:r>
            <a:r>
              <a:rPr sz="2200" dirty="0">
                <a:latin typeface="FreeSans"/>
                <a:cs typeface="FreeSans"/>
              </a:rPr>
              <a:t>	</a:t>
            </a:r>
            <a:r>
              <a:rPr sz="2200" spc="-50" dirty="0">
                <a:latin typeface="FreeSans"/>
                <a:cs typeface="FreeSans"/>
              </a:rPr>
              <a:t>a</a:t>
            </a:r>
            <a:r>
              <a:rPr sz="2200" dirty="0">
                <a:latin typeface="FreeSans"/>
                <a:cs typeface="FreeSans"/>
              </a:rPr>
              <a:t>	</a:t>
            </a:r>
            <a:r>
              <a:rPr sz="2200" spc="-10" dirty="0">
                <a:latin typeface="FreeSans"/>
                <a:cs typeface="FreeSans"/>
              </a:rPr>
              <a:t>DataFrame</a:t>
            </a:r>
            <a:r>
              <a:rPr sz="2200" dirty="0">
                <a:latin typeface="FreeSans"/>
                <a:cs typeface="FreeSans"/>
              </a:rPr>
              <a:t>	</a:t>
            </a:r>
            <a:r>
              <a:rPr sz="2200" spc="-20" dirty="0">
                <a:latin typeface="FreeSans"/>
                <a:cs typeface="FreeSans"/>
              </a:rPr>
              <a:t>then</a:t>
            </a:r>
            <a:r>
              <a:rPr sz="2200" dirty="0">
                <a:latin typeface="FreeSans"/>
                <a:cs typeface="FreeSans"/>
              </a:rPr>
              <a:t>	</a:t>
            </a:r>
            <a:r>
              <a:rPr sz="2200" spc="-25" dirty="0">
                <a:latin typeface="FreeSans"/>
                <a:cs typeface="FreeSans"/>
              </a:rPr>
              <a:t>all</a:t>
            </a:r>
            <a:r>
              <a:rPr sz="2200" dirty="0">
                <a:latin typeface="FreeSans"/>
                <a:cs typeface="FreeSans"/>
              </a:rPr>
              <a:t>	</a:t>
            </a:r>
            <a:r>
              <a:rPr sz="2200" spc="-10" dirty="0">
                <a:latin typeface="FreeSans"/>
                <a:cs typeface="FreeSans"/>
              </a:rPr>
              <a:t>information</a:t>
            </a:r>
            <a:endParaRPr sz="2200">
              <a:latin typeface="FreeSans"/>
              <a:cs typeface="FreeSans"/>
            </a:endParaRPr>
          </a:p>
          <a:p>
            <a:pPr marL="355600">
              <a:lnSpc>
                <a:spcPct val="100000"/>
              </a:lnSpc>
            </a:pPr>
            <a:r>
              <a:rPr sz="2200" dirty="0">
                <a:latin typeface="FreeSans"/>
                <a:cs typeface="FreeSans"/>
              </a:rPr>
              <a:t>related</a:t>
            </a:r>
            <a:r>
              <a:rPr sz="2200" spc="110" dirty="0">
                <a:latin typeface="FreeSans"/>
                <a:cs typeface="FreeSans"/>
              </a:rPr>
              <a:t> </a:t>
            </a:r>
            <a:r>
              <a:rPr sz="2200" dirty="0">
                <a:latin typeface="FreeSans"/>
                <a:cs typeface="FreeSans"/>
              </a:rPr>
              <a:t>to</a:t>
            </a:r>
            <a:r>
              <a:rPr sz="2200" spc="114" dirty="0">
                <a:latin typeface="FreeSans"/>
                <a:cs typeface="FreeSans"/>
              </a:rPr>
              <a:t> </a:t>
            </a:r>
            <a:r>
              <a:rPr sz="2200" dirty="0">
                <a:latin typeface="FreeSans"/>
                <a:cs typeface="FreeSans"/>
              </a:rPr>
              <a:t>it</a:t>
            </a:r>
            <a:r>
              <a:rPr sz="2200" spc="85" dirty="0">
                <a:latin typeface="FreeSans"/>
                <a:cs typeface="FreeSans"/>
              </a:rPr>
              <a:t> </a:t>
            </a:r>
            <a:r>
              <a:rPr sz="2200" dirty="0">
                <a:latin typeface="FreeSans"/>
                <a:cs typeface="FreeSans"/>
              </a:rPr>
              <a:t>like</a:t>
            </a:r>
            <a:r>
              <a:rPr sz="2200" spc="90" dirty="0">
                <a:latin typeface="FreeSans"/>
                <a:cs typeface="FreeSans"/>
              </a:rPr>
              <a:t> </a:t>
            </a:r>
            <a:r>
              <a:rPr sz="2200" dirty="0">
                <a:latin typeface="FreeSans"/>
                <a:cs typeface="FreeSans"/>
              </a:rPr>
              <a:t>size,</a:t>
            </a:r>
            <a:r>
              <a:rPr sz="2200" spc="110" dirty="0">
                <a:latin typeface="FreeSans"/>
                <a:cs typeface="FreeSans"/>
              </a:rPr>
              <a:t> </a:t>
            </a:r>
            <a:r>
              <a:rPr sz="2200" dirty="0">
                <a:latin typeface="FreeSans"/>
                <a:cs typeface="FreeSans"/>
              </a:rPr>
              <a:t>datatype</a:t>
            </a:r>
            <a:r>
              <a:rPr sz="2200" spc="110" dirty="0">
                <a:latin typeface="FreeSans"/>
                <a:cs typeface="FreeSans"/>
              </a:rPr>
              <a:t> </a:t>
            </a:r>
            <a:r>
              <a:rPr sz="2200" dirty="0">
                <a:latin typeface="FreeSans"/>
                <a:cs typeface="FreeSans"/>
              </a:rPr>
              <a:t>etc</a:t>
            </a:r>
            <a:r>
              <a:rPr sz="2200" spc="105" dirty="0">
                <a:latin typeface="FreeSans"/>
                <a:cs typeface="FreeSans"/>
              </a:rPr>
              <a:t> </a:t>
            </a:r>
            <a:r>
              <a:rPr sz="2200" dirty="0">
                <a:latin typeface="FreeSans"/>
                <a:cs typeface="FreeSans"/>
              </a:rPr>
              <a:t>can</a:t>
            </a:r>
            <a:r>
              <a:rPr sz="2200" spc="95" dirty="0">
                <a:latin typeface="FreeSans"/>
                <a:cs typeface="FreeSans"/>
              </a:rPr>
              <a:t> </a:t>
            </a:r>
            <a:r>
              <a:rPr sz="2200" dirty="0">
                <a:latin typeface="FreeSans"/>
                <a:cs typeface="FreeSans"/>
              </a:rPr>
              <a:t>be</a:t>
            </a:r>
            <a:r>
              <a:rPr sz="2200" spc="114" dirty="0">
                <a:latin typeface="FreeSans"/>
                <a:cs typeface="FreeSans"/>
              </a:rPr>
              <a:t> </a:t>
            </a:r>
            <a:r>
              <a:rPr sz="2200" dirty="0">
                <a:latin typeface="FreeSans"/>
                <a:cs typeface="FreeSans"/>
              </a:rPr>
              <a:t>accessed</a:t>
            </a:r>
            <a:r>
              <a:rPr sz="2200" spc="100" dirty="0">
                <a:latin typeface="FreeSans"/>
                <a:cs typeface="FreeSans"/>
              </a:rPr>
              <a:t> </a:t>
            </a:r>
            <a:r>
              <a:rPr sz="2200" dirty="0">
                <a:latin typeface="FreeSans"/>
                <a:cs typeface="FreeSans"/>
              </a:rPr>
              <a:t>by</a:t>
            </a:r>
            <a:r>
              <a:rPr sz="2200" spc="105" dirty="0">
                <a:latin typeface="FreeSans"/>
                <a:cs typeface="FreeSans"/>
              </a:rPr>
              <a:t> </a:t>
            </a:r>
            <a:r>
              <a:rPr sz="2200" spc="-10" dirty="0">
                <a:latin typeface="FreeSans"/>
                <a:cs typeface="FreeSans"/>
              </a:rPr>
              <a:t>attributes.</a:t>
            </a:r>
            <a:endParaRPr sz="2200">
              <a:latin typeface="FreeSans"/>
              <a:cs typeface="FreeSans"/>
            </a:endParaRPr>
          </a:p>
          <a:p>
            <a:pPr marL="927100">
              <a:lnSpc>
                <a:spcPct val="100000"/>
              </a:lnSpc>
              <a:spcBef>
                <a:spcPts val="560"/>
              </a:spcBef>
            </a:pPr>
            <a:r>
              <a:rPr sz="2400" b="1" spc="-70" dirty="0">
                <a:solidFill>
                  <a:srgbClr val="6F2F9F"/>
                </a:solidFill>
                <a:latin typeface="FreeSans"/>
                <a:cs typeface="FreeSans"/>
              </a:rPr>
              <a:t>&lt;DataFrame</a:t>
            </a:r>
            <a:r>
              <a:rPr sz="2400" b="1" spc="-3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b="1" spc="-100" dirty="0">
                <a:solidFill>
                  <a:srgbClr val="6F2F9F"/>
                </a:solidFill>
                <a:latin typeface="FreeSans"/>
                <a:cs typeface="FreeSans"/>
              </a:rPr>
              <a:t>Object&gt;.&lt;attribute</a:t>
            </a:r>
            <a:r>
              <a:rPr sz="2400" b="1" spc="-4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b="1" spc="-10" dirty="0">
                <a:solidFill>
                  <a:srgbClr val="6F2F9F"/>
                </a:solidFill>
                <a:latin typeface="FreeSans"/>
                <a:cs typeface="FreeSans"/>
              </a:rPr>
              <a:t>name&gt;</a:t>
            </a:r>
            <a:endParaRPr sz="2400">
              <a:latin typeface="FreeSans"/>
              <a:cs typeface="FreeSans"/>
            </a:endParaRPr>
          </a:p>
          <a:p>
            <a:pPr marL="354965" indent="-34226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FreeSans"/>
                <a:cs typeface="FreeSans"/>
              </a:rPr>
              <a:t>Some</a:t>
            </a:r>
            <a:r>
              <a:rPr sz="2200" spc="130" dirty="0">
                <a:latin typeface="FreeSans"/>
                <a:cs typeface="FreeSans"/>
              </a:rPr>
              <a:t> </a:t>
            </a:r>
            <a:r>
              <a:rPr sz="2200" dirty="0">
                <a:latin typeface="FreeSans"/>
                <a:cs typeface="FreeSans"/>
              </a:rPr>
              <a:t>attributes</a:t>
            </a:r>
            <a:r>
              <a:rPr sz="2200" spc="135" dirty="0">
                <a:latin typeface="FreeSans"/>
                <a:cs typeface="FreeSans"/>
              </a:rPr>
              <a:t> </a:t>
            </a:r>
            <a:r>
              <a:rPr sz="2200" dirty="0">
                <a:latin typeface="FreeSans"/>
                <a:cs typeface="FreeSans"/>
              </a:rPr>
              <a:t>are</a:t>
            </a:r>
            <a:r>
              <a:rPr sz="2200" spc="140" dirty="0">
                <a:latin typeface="FreeSans"/>
                <a:cs typeface="FreeSans"/>
              </a:rPr>
              <a:t> </a:t>
            </a:r>
            <a:r>
              <a:rPr sz="2200" spc="-50" dirty="0">
                <a:latin typeface="FreeSans"/>
                <a:cs typeface="FreeSans"/>
              </a:rPr>
              <a:t>-</a:t>
            </a:r>
            <a:endParaRPr sz="2200">
              <a:latin typeface="FreeSans"/>
              <a:cs typeface="FreeSan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650" y="2279650"/>
          <a:ext cx="8534400" cy="4100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Attribute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index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It</a:t>
                      </a:r>
                      <a:r>
                        <a:rPr sz="18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shows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index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dataframe.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columns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It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shows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column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labels</a:t>
                      </a:r>
                      <a:r>
                        <a:rPr sz="18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DataFrame.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axes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It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return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both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axes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i.e.</a:t>
                      </a:r>
                      <a:r>
                        <a:rPr sz="18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index</a:t>
                      </a:r>
                      <a:r>
                        <a:rPr sz="18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and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column.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dtypes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It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returns</a:t>
                      </a:r>
                      <a:r>
                        <a:rPr sz="18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data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type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data</a:t>
                      </a:r>
                      <a:r>
                        <a:rPr sz="18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contained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by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dataframe.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size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It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returns</a:t>
                      </a:r>
                      <a:r>
                        <a:rPr sz="1800" spc="3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number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elements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in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an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object.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shape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It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returns</a:t>
                      </a:r>
                      <a:r>
                        <a:rPr sz="18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tuple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dimension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dataframe.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values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It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return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numpy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form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dataframe.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empty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It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is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an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indicator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to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check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whether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dataframe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is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empty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or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not.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ndim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Return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an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int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representing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number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axes</a:t>
                      </a:r>
                      <a:r>
                        <a:rPr sz="1800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/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array</a:t>
                      </a:r>
                      <a:r>
                        <a:rPr sz="18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dimensions.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It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Transpose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index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and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columns.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891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FreeSans"/>
                <a:cs typeface="FreeSans"/>
              </a:rPr>
              <a:t>DataFrame</a:t>
            </a:r>
            <a:r>
              <a:rPr sz="4000" b="0" spc="490" dirty="0">
                <a:latin typeface="FreeSans"/>
                <a:cs typeface="FreeSans"/>
              </a:rPr>
              <a:t> </a:t>
            </a:r>
            <a:r>
              <a:rPr sz="4000" b="0" spc="-10" dirty="0">
                <a:latin typeface="FreeSans"/>
                <a:cs typeface="FreeSans"/>
              </a:rPr>
              <a:t>Attributes</a:t>
            </a:r>
            <a:endParaRPr sz="4000">
              <a:latin typeface="FreeSans"/>
              <a:cs typeface="Free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76275"/>
            <a:ext cx="9144000" cy="5353050"/>
            <a:chOff x="0" y="676275"/>
            <a:chExt cx="9144000" cy="53530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85800"/>
              <a:ext cx="9144000" cy="5334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81037"/>
              <a:ext cx="9144000" cy="5343525"/>
            </a:xfrm>
            <a:custGeom>
              <a:avLst/>
              <a:gdLst/>
              <a:ahLst/>
              <a:cxnLst/>
              <a:rect l="l" t="t" r="r" b="b"/>
              <a:pathLst>
                <a:path w="9144000" h="5343525">
                  <a:moveTo>
                    <a:pt x="0" y="5343525"/>
                  </a:moveTo>
                  <a:lnTo>
                    <a:pt x="9144000" y="5343525"/>
                  </a:lnTo>
                </a:path>
                <a:path w="9144000" h="5343525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599" y="2717838"/>
              <a:ext cx="1984882" cy="310057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90773" y="2713075"/>
              <a:ext cx="1994535" cy="3110230"/>
            </a:xfrm>
            <a:custGeom>
              <a:avLst/>
              <a:gdLst/>
              <a:ahLst/>
              <a:cxnLst/>
              <a:rect l="l" t="t" r="r" b="b"/>
              <a:pathLst>
                <a:path w="1994535" h="3110229">
                  <a:moveTo>
                    <a:pt x="0" y="3110102"/>
                  </a:moveTo>
                  <a:lnTo>
                    <a:pt x="1994407" y="3110102"/>
                  </a:lnTo>
                  <a:lnTo>
                    <a:pt x="1994407" y="0"/>
                  </a:lnTo>
                  <a:lnTo>
                    <a:pt x="0" y="0"/>
                  </a:lnTo>
                  <a:lnTo>
                    <a:pt x="0" y="311010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4999" y="3419005"/>
              <a:ext cx="2461768" cy="84908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710173" y="3414306"/>
              <a:ext cx="2471420" cy="859155"/>
            </a:xfrm>
            <a:custGeom>
              <a:avLst/>
              <a:gdLst/>
              <a:ahLst/>
              <a:cxnLst/>
              <a:rect l="l" t="t" r="r" b="b"/>
              <a:pathLst>
                <a:path w="2471420" h="859154">
                  <a:moveTo>
                    <a:pt x="0" y="858608"/>
                  </a:moveTo>
                  <a:lnTo>
                    <a:pt x="2471293" y="858608"/>
                  </a:lnTo>
                  <a:lnTo>
                    <a:pt x="2471293" y="0"/>
                  </a:lnTo>
                  <a:lnTo>
                    <a:pt x="0" y="0"/>
                  </a:lnTo>
                  <a:lnTo>
                    <a:pt x="0" y="8586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775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FreeSans"/>
                <a:cs typeface="FreeSans"/>
              </a:rPr>
              <a:t>Selecting</a:t>
            </a:r>
            <a:r>
              <a:rPr sz="3200" b="0" spc="170" dirty="0">
                <a:latin typeface="FreeSans"/>
                <a:cs typeface="FreeSans"/>
              </a:rPr>
              <a:t> </a:t>
            </a:r>
            <a:r>
              <a:rPr sz="3200" b="0" dirty="0">
                <a:latin typeface="FreeSans"/>
                <a:cs typeface="FreeSans"/>
              </a:rPr>
              <a:t>and</a:t>
            </a:r>
            <a:r>
              <a:rPr sz="3200" b="0" spc="145" dirty="0">
                <a:latin typeface="FreeSans"/>
                <a:cs typeface="FreeSans"/>
              </a:rPr>
              <a:t> </a:t>
            </a:r>
            <a:r>
              <a:rPr sz="3200" b="0" dirty="0">
                <a:latin typeface="FreeSans"/>
                <a:cs typeface="FreeSans"/>
              </a:rPr>
              <a:t>Accessing</a:t>
            </a:r>
            <a:r>
              <a:rPr sz="3200" b="0" spc="120" dirty="0">
                <a:latin typeface="FreeSans"/>
                <a:cs typeface="FreeSans"/>
              </a:rPr>
              <a:t> </a:t>
            </a:r>
            <a:r>
              <a:rPr sz="3200" b="0" dirty="0">
                <a:latin typeface="FreeSans"/>
                <a:cs typeface="FreeSans"/>
              </a:rPr>
              <a:t>from</a:t>
            </a:r>
            <a:r>
              <a:rPr sz="3200" b="0" spc="145" dirty="0">
                <a:latin typeface="FreeSans"/>
                <a:cs typeface="FreeSans"/>
              </a:rPr>
              <a:t> </a:t>
            </a:r>
            <a:r>
              <a:rPr sz="3200" b="0" spc="-10" dirty="0">
                <a:latin typeface="FreeSans"/>
                <a:cs typeface="FreeSans"/>
              </a:rPr>
              <a:t>DataFrame</a:t>
            </a:r>
            <a:endParaRPr sz="3200">
              <a:latin typeface="FreeSans"/>
              <a:cs typeface="Free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" y="1161364"/>
            <a:ext cx="52336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60" dirty="0">
                <a:solidFill>
                  <a:srgbClr val="6F2F9F"/>
                </a:solidFill>
                <a:latin typeface="FreeSans"/>
                <a:cs typeface="FreeSans"/>
              </a:rPr>
              <a:t>&lt;DataFrame</a:t>
            </a:r>
            <a:r>
              <a:rPr sz="2400" b="1" spc="-8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b="1" spc="-114" dirty="0">
                <a:solidFill>
                  <a:srgbClr val="6F2F9F"/>
                </a:solidFill>
                <a:latin typeface="FreeSans"/>
                <a:cs typeface="FreeSans"/>
              </a:rPr>
              <a:t>Object&gt;[&lt;column</a:t>
            </a:r>
            <a:r>
              <a:rPr sz="2400" b="1" spc="-5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b="1" spc="-40" dirty="0">
                <a:solidFill>
                  <a:srgbClr val="6F2F9F"/>
                </a:solidFill>
                <a:latin typeface="FreeSans"/>
                <a:cs typeface="FreeSans"/>
              </a:rPr>
              <a:t>name&gt;]</a:t>
            </a:r>
            <a:endParaRPr sz="2400">
              <a:latin typeface="FreeSans"/>
              <a:cs typeface="FreeSan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5065" y="981324"/>
            <a:ext cx="1589594" cy="7152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" y="722503"/>
            <a:ext cx="7701280" cy="586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56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FreeSans"/>
                <a:cs typeface="FreeSans"/>
              </a:rPr>
              <a:t>Selecting</a:t>
            </a:r>
            <a:r>
              <a:rPr sz="2400" spc="14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a</a:t>
            </a:r>
            <a:r>
              <a:rPr sz="2400" spc="120" dirty="0">
                <a:latin typeface="FreeSans"/>
                <a:cs typeface="FreeSans"/>
              </a:rPr>
              <a:t> </a:t>
            </a:r>
            <a:r>
              <a:rPr sz="2400" spc="-10" dirty="0">
                <a:latin typeface="FreeSans"/>
                <a:cs typeface="FreeSans"/>
              </a:rPr>
              <a:t>Column-</a:t>
            </a:r>
            <a:endParaRPr sz="2400">
              <a:latin typeface="FreeSans"/>
              <a:cs typeface="FreeSans"/>
            </a:endParaRPr>
          </a:p>
          <a:p>
            <a:pPr marR="5080" algn="r">
              <a:lnSpc>
                <a:spcPts val="1845"/>
              </a:lnSpc>
            </a:pPr>
            <a:r>
              <a:rPr sz="1800" spc="-8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select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5609" y="1282953"/>
            <a:ext cx="715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1084" y="2235707"/>
            <a:ext cx="3715512" cy="56845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8739" y="1722501"/>
            <a:ext cx="6879590" cy="1294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400" b="1" spc="-25" dirty="0">
                <a:solidFill>
                  <a:srgbClr val="6F2F9F"/>
                </a:solidFill>
                <a:latin typeface="FreeSans"/>
                <a:cs typeface="FreeSans"/>
              </a:rPr>
              <a:t>or</a:t>
            </a:r>
            <a:r>
              <a:rPr sz="2400" b="1" dirty="0">
                <a:solidFill>
                  <a:srgbClr val="6F2F9F"/>
                </a:solidFill>
                <a:latin typeface="FreeSans"/>
                <a:cs typeface="FreeSans"/>
              </a:rPr>
              <a:t>	</a:t>
            </a:r>
            <a:r>
              <a:rPr sz="2400" b="1" spc="-70" dirty="0">
                <a:solidFill>
                  <a:srgbClr val="6F2F9F"/>
                </a:solidFill>
                <a:latin typeface="FreeSans"/>
                <a:cs typeface="FreeSans"/>
              </a:rPr>
              <a:t>&lt;DataFrame</a:t>
            </a:r>
            <a:r>
              <a:rPr sz="2400" b="1" spc="3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b="1" spc="-110" dirty="0">
                <a:solidFill>
                  <a:srgbClr val="6F2F9F"/>
                </a:solidFill>
                <a:latin typeface="FreeSans"/>
                <a:cs typeface="FreeSans"/>
              </a:rPr>
              <a:t>Object&gt;.&lt;column</a:t>
            </a:r>
            <a:r>
              <a:rPr sz="2400" b="1" spc="3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b="1" spc="-10" dirty="0">
                <a:solidFill>
                  <a:srgbClr val="6F2F9F"/>
                </a:solidFill>
                <a:latin typeface="FreeSans"/>
                <a:cs typeface="FreeSans"/>
              </a:rPr>
              <a:t>name&gt;</a:t>
            </a:r>
            <a:endParaRPr sz="2400">
              <a:latin typeface="FreeSans"/>
              <a:cs typeface="FreeSans"/>
            </a:endParaRPr>
          </a:p>
          <a:p>
            <a:pPr marL="4204335">
              <a:lnSpc>
                <a:spcPct val="100000"/>
              </a:lnSpc>
              <a:spcBef>
                <a:spcPts val="166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Selection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multiple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400" b="1" spc="-65" dirty="0">
                <a:solidFill>
                  <a:srgbClr val="6F2F9F"/>
                </a:solidFill>
                <a:latin typeface="FreeSans"/>
                <a:cs typeface="FreeSans"/>
              </a:rPr>
              <a:t>&lt;DataFrame</a:t>
            </a:r>
            <a:r>
              <a:rPr sz="2400" b="1" spc="-3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b="1" spc="-125" dirty="0">
                <a:solidFill>
                  <a:srgbClr val="6F2F9F"/>
                </a:solidFill>
                <a:latin typeface="FreeSans"/>
                <a:cs typeface="FreeSans"/>
              </a:rPr>
              <a:t>Object&gt;[List</a:t>
            </a:r>
            <a:r>
              <a:rPr sz="2400" b="1" spc="-4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b="1" spc="-155" dirty="0">
                <a:solidFill>
                  <a:srgbClr val="6F2F9F"/>
                </a:solidFill>
                <a:latin typeface="FreeSans"/>
                <a:cs typeface="FreeSans"/>
              </a:rPr>
              <a:t>of</a:t>
            </a:r>
            <a:r>
              <a:rPr sz="2400" b="1" spc="-3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b="1" spc="-145" dirty="0">
                <a:solidFill>
                  <a:srgbClr val="6F2F9F"/>
                </a:solidFill>
                <a:latin typeface="FreeSans"/>
                <a:cs typeface="FreeSans"/>
              </a:rPr>
              <a:t>column</a:t>
            </a:r>
            <a:r>
              <a:rPr sz="2400" b="1" spc="-2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b="1" spc="-85" dirty="0">
                <a:solidFill>
                  <a:srgbClr val="6F2F9F"/>
                </a:solidFill>
                <a:latin typeface="FreeSans"/>
                <a:cs typeface="FreeSans"/>
              </a:rPr>
              <a:t>name</a:t>
            </a:r>
            <a:r>
              <a:rPr sz="2400" b="1" spc="-3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b="1" spc="-50" dirty="0">
                <a:solidFill>
                  <a:srgbClr val="6F2F9F"/>
                </a:solidFill>
                <a:latin typeface="FreeSans"/>
                <a:cs typeface="FreeSans"/>
              </a:rPr>
              <a:t>]</a:t>
            </a:r>
            <a:endParaRPr sz="2400">
              <a:latin typeface="FreeSans"/>
              <a:cs typeface="Free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7873" y="2447163"/>
            <a:ext cx="1146175" cy="264160"/>
          </a:xfrm>
          <a:custGeom>
            <a:avLst/>
            <a:gdLst/>
            <a:ahLst/>
            <a:cxnLst/>
            <a:rect l="l" t="t" r="r" b="b"/>
            <a:pathLst>
              <a:path w="1146175" h="264160">
                <a:moveTo>
                  <a:pt x="141430" y="94440"/>
                </a:moveTo>
                <a:lnTo>
                  <a:pt x="134177" y="95113"/>
                </a:lnTo>
                <a:lnTo>
                  <a:pt x="127507" y="98678"/>
                </a:lnTo>
                <a:lnTo>
                  <a:pt x="0" y="203453"/>
                </a:lnTo>
                <a:lnTo>
                  <a:pt x="153924" y="262763"/>
                </a:lnTo>
                <a:lnTo>
                  <a:pt x="161434" y="264056"/>
                </a:lnTo>
                <a:lnTo>
                  <a:pt x="168576" y="262445"/>
                </a:lnTo>
                <a:lnTo>
                  <a:pt x="174551" y="258262"/>
                </a:lnTo>
                <a:lnTo>
                  <a:pt x="178562" y="251840"/>
                </a:lnTo>
                <a:lnTo>
                  <a:pt x="179855" y="244403"/>
                </a:lnTo>
                <a:lnTo>
                  <a:pt x="178244" y="237299"/>
                </a:lnTo>
                <a:lnTo>
                  <a:pt x="174061" y="231338"/>
                </a:lnTo>
                <a:lnTo>
                  <a:pt x="167639" y="227329"/>
                </a:lnTo>
                <a:lnTo>
                  <a:pt x="139000" y="216281"/>
                </a:lnTo>
                <a:lnTo>
                  <a:pt x="40385" y="216281"/>
                </a:lnTo>
                <a:lnTo>
                  <a:pt x="34289" y="178688"/>
                </a:lnTo>
                <a:lnTo>
                  <a:pt x="103840" y="167450"/>
                </a:lnTo>
                <a:lnTo>
                  <a:pt x="151637" y="128142"/>
                </a:lnTo>
                <a:lnTo>
                  <a:pt x="156412" y="122259"/>
                </a:lnTo>
                <a:lnTo>
                  <a:pt x="158495" y="115268"/>
                </a:lnTo>
                <a:lnTo>
                  <a:pt x="157817" y="108015"/>
                </a:lnTo>
                <a:lnTo>
                  <a:pt x="154304" y="101346"/>
                </a:lnTo>
                <a:lnTo>
                  <a:pt x="148421" y="96553"/>
                </a:lnTo>
                <a:lnTo>
                  <a:pt x="141430" y="94440"/>
                </a:lnTo>
                <a:close/>
              </a:path>
              <a:path w="1146175" h="264160">
                <a:moveTo>
                  <a:pt x="103840" y="167450"/>
                </a:moveTo>
                <a:lnTo>
                  <a:pt x="34289" y="178688"/>
                </a:lnTo>
                <a:lnTo>
                  <a:pt x="40385" y="216281"/>
                </a:lnTo>
                <a:lnTo>
                  <a:pt x="65535" y="212216"/>
                </a:lnTo>
                <a:lnTo>
                  <a:pt x="49402" y="212216"/>
                </a:lnTo>
                <a:lnTo>
                  <a:pt x="44195" y="179704"/>
                </a:lnTo>
                <a:lnTo>
                  <a:pt x="88937" y="179704"/>
                </a:lnTo>
                <a:lnTo>
                  <a:pt x="103840" y="167450"/>
                </a:lnTo>
                <a:close/>
              </a:path>
              <a:path w="1146175" h="264160">
                <a:moveTo>
                  <a:pt x="109889" y="205049"/>
                </a:moveTo>
                <a:lnTo>
                  <a:pt x="40385" y="216281"/>
                </a:lnTo>
                <a:lnTo>
                  <a:pt x="139000" y="216281"/>
                </a:lnTo>
                <a:lnTo>
                  <a:pt x="109889" y="205049"/>
                </a:lnTo>
                <a:close/>
              </a:path>
              <a:path w="1146175" h="264160">
                <a:moveTo>
                  <a:pt x="44195" y="179704"/>
                </a:moveTo>
                <a:lnTo>
                  <a:pt x="49402" y="212216"/>
                </a:lnTo>
                <a:lnTo>
                  <a:pt x="74650" y="191454"/>
                </a:lnTo>
                <a:lnTo>
                  <a:pt x="44195" y="179704"/>
                </a:lnTo>
                <a:close/>
              </a:path>
              <a:path w="1146175" h="264160">
                <a:moveTo>
                  <a:pt x="74650" y="191454"/>
                </a:moveTo>
                <a:lnTo>
                  <a:pt x="49402" y="212216"/>
                </a:lnTo>
                <a:lnTo>
                  <a:pt x="65535" y="212216"/>
                </a:lnTo>
                <a:lnTo>
                  <a:pt x="109889" y="205049"/>
                </a:lnTo>
                <a:lnTo>
                  <a:pt x="74650" y="191454"/>
                </a:lnTo>
                <a:close/>
              </a:path>
              <a:path w="1146175" h="264160">
                <a:moveTo>
                  <a:pt x="1140078" y="0"/>
                </a:moveTo>
                <a:lnTo>
                  <a:pt x="103840" y="167450"/>
                </a:lnTo>
                <a:lnTo>
                  <a:pt x="74650" y="191454"/>
                </a:lnTo>
                <a:lnTo>
                  <a:pt x="109889" y="205049"/>
                </a:lnTo>
                <a:lnTo>
                  <a:pt x="1146175" y="37591"/>
                </a:lnTo>
                <a:lnTo>
                  <a:pt x="1140078" y="0"/>
                </a:lnTo>
                <a:close/>
              </a:path>
              <a:path w="1146175" h="264160">
                <a:moveTo>
                  <a:pt x="88937" y="179704"/>
                </a:moveTo>
                <a:lnTo>
                  <a:pt x="44195" y="179704"/>
                </a:lnTo>
                <a:lnTo>
                  <a:pt x="74650" y="191454"/>
                </a:lnTo>
                <a:lnTo>
                  <a:pt x="88937" y="17970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0073" y="1248790"/>
            <a:ext cx="1308100" cy="665480"/>
          </a:xfrm>
          <a:custGeom>
            <a:avLst/>
            <a:gdLst/>
            <a:ahLst/>
            <a:cxnLst/>
            <a:rect l="l" t="t" r="r" b="b"/>
            <a:pathLst>
              <a:path w="1308100" h="665480">
                <a:moveTo>
                  <a:pt x="1298194" y="37719"/>
                </a:moveTo>
                <a:lnTo>
                  <a:pt x="1292860" y="0"/>
                </a:lnTo>
                <a:lnTo>
                  <a:pt x="104470" y="169392"/>
                </a:lnTo>
                <a:lnTo>
                  <a:pt x="153035" y="130937"/>
                </a:lnTo>
                <a:lnTo>
                  <a:pt x="143421" y="97053"/>
                </a:lnTo>
                <a:lnTo>
                  <a:pt x="136144" y="97624"/>
                </a:lnTo>
                <a:lnTo>
                  <a:pt x="129413" y="101092"/>
                </a:lnTo>
                <a:lnTo>
                  <a:pt x="0" y="203454"/>
                </a:lnTo>
                <a:lnTo>
                  <a:pt x="152908" y="265684"/>
                </a:lnTo>
                <a:lnTo>
                  <a:pt x="160286" y="267081"/>
                </a:lnTo>
                <a:lnTo>
                  <a:pt x="167424" y="265582"/>
                </a:lnTo>
                <a:lnTo>
                  <a:pt x="173494" y="261531"/>
                </a:lnTo>
                <a:lnTo>
                  <a:pt x="177673" y="255270"/>
                </a:lnTo>
                <a:lnTo>
                  <a:pt x="179057" y="247815"/>
                </a:lnTo>
                <a:lnTo>
                  <a:pt x="177558" y="240639"/>
                </a:lnTo>
                <a:lnTo>
                  <a:pt x="134505" y="217043"/>
                </a:lnTo>
                <a:lnTo>
                  <a:pt x="40132" y="217043"/>
                </a:lnTo>
                <a:lnTo>
                  <a:pt x="67741" y="213106"/>
                </a:lnTo>
                <a:lnTo>
                  <a:pt x="110032" y="207086"/>
                </a:lnTo>
                <a:lnTo>
                  <a:pt x="1298194" y="37719"/>
                </a:lnTo>
                <a:close/>
              </a:path>
              <a:path w="1308100" h="665480">
                <a:moveTo>
                  <a:pt x="1307719" y="79629"/>
                </a:moveTo>
                <a:lnTo>
                  <a:pt x="1283335" y="50292"/>
                </a:lnTo>
                <a:lnTo>
                  <a:pt x="642772" y="581380"/>
                </a:lnTo>
                <a:lnTo>
                  <a:pt x="663956" y="523367"/>
                </a:lnTo>
                <a:lnTo>
                  <a:pt x="645160" y="497751"/>
                </a:lnTo>
                <a:lnTo>
                  <a:pt x="638073" y="499529"/>
                </a:lnTo>
                <a:lnTo>
                  <a:pt x="632180" y="503821"/>
                </a:lnTo>
                <a:lnTo>
                  <a:pt x="628269" y="510286"/>
                </a:lnTo>
                <a:lnTo>
                  <a:pt x="571500" y="665226"/>
                </a:lnTo>
                <a:lnTo>
                  <a:pt x="628827" y="655701"/>
                </a:lnTo>
                <a:lnTo>
                  <a:pt x="734314" y="638175"/>
                </a:lnTo>
                <a:lnTo>
                  <a:pt x="741387" y="635533"/>
                </a:lnTo>
                <a:lnTo>
                  <a:pt x="746709" y="630542"/>
                </a:lnTo>
                <a:lnTo>
                  <a:pt x="749757" y="623912"/>
                </a:lnTo>
                <a:lnTo>
                  <a:pt x="750062" y="616331"/>
                </a:lnTo>
                <a:lnTo>
                  <a:pt x="747331" y="609257"/>
                </a:lnTo>
                <a:lnTo>
                  <a:pt x="742315" y="603948"/>
                </a:lnTo>
                <a:lnTo>
                  <a:pt x="735660" y="600938"/>
                </a:lnTo>
                <a:lnTo>
                  <a:pt x="728091" y="600710"/>
                </a:lnTo>
                <a:lnTo>
                  <a:pt x="666902" y="610831"/>
                </a:lnTo>
                <a:lnTo>
                  <a:pt x="1307719" y="7962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15442" y="3114611"/>
            <a:ext cx="8328659" cy="3164840"/>
            <a:chOff x="215442" y="3114611"/>
            <a:chExt cx="8328659" cy="316484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967" y="3181436"/>
              <a:ext cx="7194017" cy="205096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20205" y="3119373"/>
              <a:ext cx="7270750" cy="2117725"/>
            </a:xfrm>
            <a:custGeom>
              <a:avLst/>
              <a:gdLst/>
              <a:ahLst/>
              <a:cxnLst/>
              <a:rect l="l" t="t" r="r" b="b"/>
              <a:pathLst>
                <a:path w="7270750" h="2117725">
                  <a:moveTo>
                    <a:pt x="0" y="2117725"/>
                  </a:moveTo>
                  <a:lnTo>
                    <a:pt x="7270242" y="2117725"/>
                  </a:lnTo>
                  <a:lnTo>
                    <a:pt x="7270242" y="0"/>
                  </a:lnTo>
                  <a:lnTo>
                    <a:pt x="0" y="0"/>
                  </a:lnTo>
                  <a:lnTo>
                    <a:pt x="0" y="2117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76800" y="4710722"/>
              <a:ext cx="3657600" cy="104335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871974" y="4705959"/>
              <a:ext cx="3667125" cy="1053465"/>
            </a:xfrm>
            <a:custGeom>
              <a:avLst/>
              <a:gdLst/>
              <a:ahLst/>
              <a:cxnLst/>
              <a:rect l="l" t="t" r="r" b="b"/>
              <a:pathLst>
                <a:path w="3667125" h="1053464">
                  <a:moveTo>
                    <a:pt x="0" y="1052880"/>
                  </a:moveTo>
                  <a:lnTo>
                    <a:pt x="3667125" y="1052880"/>
                  </a:lnTo>
                  <a:lnTo>
                    <a:pt x="3667125" y="0"/>
                  </a:lnTo>
                  <a:lnTo>
                    <a:pt x="0" y="0"/>
                  </a:lnTo>
                  <a:lnTo>
                    <a:pt x="0" y="10528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75104" y="5711951"/>
              <a:ext cx="4241292" cy="56692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143760" y="5775756"/>
            <a:ext cx="3386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We</a:t>
            </a:r>
            <a:r>
              <a:rPr sz="18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can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change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order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column.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333" y="7887"/>
            <a:ext cx="8481060" cy="104902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665"/>
              </a:spcBef>
            </a:pPr>
            <a:r>
              <a:rPr sz="4000" b="0" dirty="0">
                <a:latin typeface="FreeSans"/>
                <a:cs typeface="FreeSans"/>
              </a:rPr>
              <a:t>Selection</a:t>
            </a:r>
            <a:r>
              <a:rPr sz="4000" b="0" spc="265" dirty="0">
                <a:latin typeface="FreeSans"/>
                <a:cs typeface="FreeSans"/>
              </a:rPr>
              <a:t> </a:t>
            </a:r>
            <a:r>
              <a:rPr sz="4000" b="0" dirty="0">
                <a:latin typeface="FreeSans"/>
                <a:cs typeface="FreeSans"/>
              </a:rPr>
              <a:t>of</a:t>
            </a:r>
            <a:r>
              <a:rPr sz="4000" b="0" spc="240" dirty="0">
                <a:latin typeface="FreeSans"/>
                <a:cs typeface="FreeSans"/>
              </a:rPr>
              <a:t> </a:t>
            </a:r>
            <a:r>
              <a:rPr sz="4000" b="0" dirty="0">
                <a:latin typeface="FreeSans"/>
                <a:cs typeface="FreeSans"/>
              </a:rPr>
              <a:t>subset</a:t>
            </a:r>
            <a:r>
              <a:rPr sz="4000" b="0" spc="250" dirty="0">
                <a:latin typeface="FreeSans"/>
                <a:cs typeface="FreeSans"/>
              </a:rPr>
              <a:t> </a:t>
            </a:r>
            <a:r>
              <a:rPr sz="4000" b="0" dirty="0">
                <a:latin typeface="FreeSans"/>
                <a:cs typeface="FreeSans"/>
              </a:rPr>
              <a:t>from</a:t>
            </a:r>
            <a:r>
              <a:rPr sz="4000" b="0" spc="290" dirty="0">
                <a:latin typeface="FreeSans"/>
                <a:cs typeface="FreeSans"/>
              </a:rPr>
              <a:t> </a:t>
            </a:r>
            <a:r>
              <a:rPr sz="4000" b="0" spc="-10" dirty="0">
                <a:latin typeface="FreeSans"/>
                <a:cs typeface="FreeSans"/>
              </a:rPr>
              <a:t>DataFrame</a:t>
            </a:r>
            <a:endParaRPr sz="4000">
              <a:latin typeface="FreeSans"/>
              <a:cs typeface="FreeSan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spc="-70" dirty="0">
                <a:solidFill>
                  <a:srgbClr val="6F2F9F"/>
                </a:solidFill>
              </a:rPr>
              <a:t>&lt;DataFrameObject&gt;.loc</a:t>
            </a:r>
            <a:r>
              <a:rPr sz="2000" spc="-30" dirty="0">
                <a:solidFill>
                  <a:srgbClr val="6F2F9F"/>
                </a:solidFill>
              </a:rPr>
              <a:t> </a:t>
            </a:r>
            <a:r>
              <a:rPr sz="2000" spc="-75" dirty="0">
                <a:solidFill>
                  <a:srgbClr val="6F2F9F"/>
                </a:solidFill>
              </a:rPr>
              <a:t>[&lt;StartRow&gt;</a:t>
            </a:r>
            <a:r>
              <a:rPr sz="2000" spc="-20" dirty="0">
                <a:solidFill>
                  <a:srgbClr val="6F2F9F"/>
                </a:solidFill>
              </a:rPr>
              <a:t> </a:t>
            </a:r>
            <a:r>
              <a:rPr sz="2000" spc="55" dirty="0">
                <a:solidFill>
                  <a:srgbClr val="6F2F9F"/>
                </a:solidFill>
              </a:rPr>
              <a:t>:</a:t>
            </a:r>
            <a:r>
              <a:rPr sz="2000" spc="10" dirty="0">
                <a:solidFill>
                  <a:srgbClr val="6F2F9F"/>
                </a:solidFill>
              </a:rPr>
              <a:t> </a:t>
            </a:r>
            <a:r>
              <a:rPr sz="2000" spc="-45" dirty="0">
                <a:solidFill>
                  <a:srgbClr val="6F2F9F"/>
                </a:solidFill>
              </a:rPr>
              <a:t>&lt;EndRow&gt;,</a:t>
            </a:r>
            <a:r>
              <a:rPr sz="2000" spc="-15" dirty="0">
                <a:solidFill>
                  <a:srgbClr val="6F2F9F"/>
                </a:solidFill>
              </a:rPr>
              <a:t> </a:t>
            </a:r>
            <a:r>
              <a:rPr sz="2000" spc="-60" dirty="0">
                <a:solidFill>
                  <a:srgbClr val="6F2F9F"/>
                </a:solidFill>
              </a:rPr>
              <a:t>&lt;StartCol&gt;</a:t>
            </a:r>
            <a:r>
              <a:rPr sz="2000" spc="-30" dirty="0">
                <a:solidFill>
                  <a:srgbClr val="6F2F9F"/>
                </a:solidFill>
              </a:rPr>
              <a:t> </a:t>
            </a:r>
            <a:r>
              <a:rPr sz="2000" spc="55" dirty="0">
                <a:solidFill>
                  <a:srgbClr val="6F2F9F"/>
                </a:solidFill>
              </a:rPr>
              <a:t>:</a:t>
            </a:r>
            <a:r>
              <a:rPr sz="2000" spc="10" dirty="0">
                <a:solidFill>
                  <a:srgbClr val="6F2F9F"/>
                </a:solidFill>
              </a:rPr>
              <a:t> </a:t>
            </a:r>
            <a:r>
              <a:rPr sz="2000" spc="-10" dirty="0">
                <a:solidFill>
                  <a:srgbClr val="6F2F9F"/>
                </a:solidFill>
              </a:rPr>
              <a:t>&lt;EndCol&gt;]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904875" y="1209611"/>
            <a:ext cx="6743065" cy="1623060"/>
            <a:chOff x="904875" y="1209611"/>
            <a:chExt cx="6743065" cy="16230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1257387"/>
              <a:ext cx="6647571" cy="15656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9637" y="1214374"/>
              <a:ext cx="6733540" cy="1613535"/>
            </a:xfrm>
            <a:custGeom>
              <a:avLst/>
              <a:gdLst/>
              <a:ahLst/>
              <a:cxnLst/>
              <a:rect l="l" t="t" r="r" b="b"/>
              <a:pathLst>
                <a:path w="6733540" h="1613535">
                  <a:moveTo>
                    <a:pt x="0" y="1613408"/>
                  </a:moveTo>
                  <a:lnTo>
                    <a:pt x="6733285" y="1613408"/>
                  </a:lnTo>
                  <a:lnTo>
                    <a:pt x="6733285" y="0"/>
                  </a:lnTo>
                  <a:lnTo>
                    <a:pt x="0" y="0"/>
                  </a:lnTo>
                  <a:lnTo>
                    <a:pt x="0" y="16134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4762" y="2885325"/>
            <a:ext cx="9153525" cy="2428240"/>
            <a:chOff x="-4762" y="2885325"/>
            <a:chExt cx="9153525" cy="24282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13" y="2963030"/>
              <a:ext cx="3936187" cy="110894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0637" y="2890088"/>
              <a:ext cx="4022725" cy="1195705"/>
            </a:xfrm>
            <a:custGeom>
              <a:avLst/>
              <a:gdLst/>
              <a:ahLst/>
              <a:cxnLst/>
              <a:rect l="l" t="t" r="r" b="b"/>
              <a:pathLst>
                <a:path w="4022725" h="1195704">
                  <a:moveTo>
                    <a:pt x="0" y="1195247"/>
                  </a:moveTo>
                  <a:lnTo>
                    <a:pt x="4022725" y="1195247"/>
                  </a:lnTo>
                  <a:lnTo>
                    <a:pt x="4022725" y="0"/>
                  </a:lnTo>
                  <a:lnTo>
                    <a:pt x="0" y="0"/>
                  </a:lnTo>
                  <a:lnTo>
                    <a:pt x="0" y="119524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78" y="4124109"/>
              <a:ext cx="6060103" cy="113641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4119283"/>
              <a:ext cx="6151880" cy="1189355"/>
            </a:xfrm>
            <a:custGeom>
              <a:avLst/>
              <a:gdLst/>
              <a:ahLst/>
              <a:cxnLst/>
              <a:rect l="l" t="t" r="r" b="b"/>
              <a:pathLst>
                <a:path w="6151880" h="1189354">
                  <a:moveTo>
                    <a:pt x="0" y="1189316"/>
                  </a:moveTo>
                  <a:lnTo>
                    <a:pt x="6151562" y="1189316"/>
                  </a:lnTo>
                  <a:lnTo>
                    <a:pt x="6151562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42662" y="2930413"/>
              <a:ext cx="4868990" cy="115009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109973" y="2890862"/>
              <a:ext cx="5034280" cy="1195070"/>
            </a:xfrm>
            <a:custGeom>
              <a:avLst/>
              <a:gdLst/>
              <a:ahLst/>
              <a:cxnLst/>
              <a:rect l="l" t="t" r="r" b="b"/>
              <a:pathLst>
                <a:path w="5034280" h="1195070">
                  <a:moveTo>
                    <a:pt x="0" y="1194473"/>
                  </a:moveTo>
                  <a:lnTo>
                    <a:pt x="5034025" y="1194473"/>
                  </a:lnTo>
                </a:path>
                <a:path w="5034280" h="1195070">
                  <a:moveTo>
                    <a:pt x="5034025" y="0"/>
                  </a:moveTo>
                  <a:lnTo>
                    <a:pt x="0" y="0"/>
                  </a:lnTo>
                  <a:lnTo>
                    <a:pt x="0" y="119447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4018" y="5476875"/>
            <a:ext cx="7414259" cy="1090295"/>
            <a:chOff x="34018" y="5476875"/>
            <a:chExt cx="7414259" cy="109029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543" y="5486400"/>
              <a:ext cx="7347181" cy="107064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8780" y="5481637"/>
              <a:ext cx="7404734" cy="1080770"/>
            </a:xfrm>
            <a:custGeom>
              <a:avLst/>
              <a:gdLst/>
              <a:ahLst/>
              <a:cxnLst/>
              <a:rect l="l" t="t" r="r" b="b"/>
              <a:pathLst>
                <a:path w="7404734" h="1080770">
                  <a:moveTo>
                    <a:pt x="0" y="1080173"/>
                  </a:moveTo>
                  <a:lnTo>
                    <a:pt x="7404354" y="1080173"/>
                  </a:lnTo>
                  <a:lnTo>
                    <a:pt x="7404354" y="0"/>
                  </a:lnTo>
                  <a:lnTo>
                    <a:pt x="0" y="0"/>
                  </a:lnTo>
                  <a:lnTo>
                    <a:pt x="0" y="10801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253" y="-3697"/>
            <a:ext cx="8237220" cy="103060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755"/>
              </a:spcBef>
            </a:pPr>
            <a:r>
              <a:rPr sz="4000" b="0" dirty="0">
                <a:latin typeface="FreeSans"/>
                <a:cs typeface="FreeSans"/>
              </a:rPr>
              <a:t>Selection</a:t>
            </a:r>
            <a:r>
              <a:rPr sz="4000" b="0" spc="265" dirty="0">
                <a:latin typeface="FreeSans"/>
                <a:cs typeface="FreeSans"/>
              </a:rPr>
              <a:t> </a:t>
            </a:r>
            <a:r>
              <a:rPr sz="4000" b="0" dirty="0">
                <a:latin typeface="FreeSans"/>
                <a:cs typeface="FreeSans"/>
              </a:rPr>
              <a:t>of</a:t>
            </a:r>
            <a:r>
              <a:rPr sz="4000" b="0" spc="240" dirty="0">
                <a:latin typeface="FreeSans"/>
                <a:cs typeface="FreeSans"/>
              </a:rPr>
              <a:t> </a:t>
            </a:r>
            <a:r>
              <a:rPr sz="4000" b="0" dirty="0">
                <a:latin typeface="FreeSans"/>
                <a:cs typeface="FreeSans"/>
              </a:rPr>
              <a:t>subset</a:t>
            </a:r>
            <a:r>
              <a:rPr sz="4000" b="0" spc="250" dirty="0">
                <a:latin typeface="FreeSans"/>
                <a:cs typeface="FreeSans"/>
              </a:rPr>
              <a:t> </a:t>
            </a:r>
            <a:r>
              <a:rPr sz="4000" b="0" dirty="0">
                <a:latin typeface="FreeSans"/>
                <a:cs typeface="FreeSans"/>
              </a:rPr>
              <a:t>from</a:t>
            </a:r>
            <a:r>
              <a:rPr sz="4000" b="0" spc="290" dirty="0">
                <a:latin typeface="FreeSans"/>
                <a:cs typeface="FreeSans"/>
              </a:rPr>
              <a:t> </a:t>
            </a:r>
            <a:r>
              <a:rPr sz="4000" b="0" spc="-10" dirty="0">
                <a:latin typeface="FreeSans"/>
                <a:cs typeface="FreeSans"/>
              </a:rPr>
              <a:t>DataFrame</a:t>
            </a:r>
            <a:endParaRPr sz="4000">
              <a:latin typeface="FreeSans"/>
              <a:cs typeface="FreeSans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spc="-65" dirty="0">
                <a:solidFill>
                  <a:srgbClr val="6F2F9F"/>
                </a:solidFill>
              </a:rPr>
              <a:t>&lt;DataFrameObject&gt;</a:t>
            </a:r>
            <a:r>
              <a:rPr sz="1800" spc="-20" dirty="0">
                <a:solidFill>
                  <a:srgbClr val="6F2F9F"/>
                </a:solidFill>
              </a:rPr>
              <a:t> </a:t>
            </a:r>
            <a:r>
              <a:rPr sz="1800" spc="-65" dirty="0">
                <a:solidFill>
                  <a:srgbClr val="6F2F9F"/>
                </a:solidFill>
              </a:rPr>
              <a:t>.iloc</a:t>
            </a:r>
            <a:r>
              <a:rPr sz="1800" spc="-25" dirty="0">
                <a:solidFill>
                  <a:srgbClr val="6F2F9F"/>
                </a:solidFill>
              </a:rPr>
              <a:t> </a:t>
            </a:r>
            <a:r>
              <a:rPr sz="1800" spc="-60" dirty="0">
                <a:solidFill>
                  <a:srgbClr val="6F2F9F"/>
                </a:solidFill>
              </a:rPr>
              <a:t>[&lt;Row</a:t>
            </a:r>
            <a:r>
              <a:rPr sz="1800" spc="-25" dirty="0">
                <a:solidFill>
                  <a:srgbClr val="6F2F9F"/>
                </a:solidFill>
              </a:rPr>
              <a:t> </a:t>
            </a:r>
            <a:r>
              <a:rPr sz="1800" spc="-75" dirty="0">
                <a:solidFill>
                  <a:srgbClr val="6F2F9F"/>
                </a:solidFill>
              </a:rPr>
              <a:t>Index&gt;</a:t>
            </a:r>
            <a:r>
              <a:rPr sz="1800" spc="-20" dirty="0">
                <a:solidFill>
                  <a:srgbClr val="6F2F9F"/>
                </a:solidFill>
              </a:rPr>
              <a:t> </a:t>
            </a:r>
            <a:r>
              <a:rPr sz="1800" dirty="0">
                <a:solidFill>
                  <a:srgbClr val="6F2F9F"/>
                </a:solidFill>
              </a:rPr>
              <a:t>:</a:t>
            </a:r>
            <a:r>
              <a:rPr sz="1800" spc="10" dirty="0">
                <a:solidFill>
                  <a:srgbClr val="6F2F9F"/>
                </a:solidFill>
              </a:rPr>
              <a:t> </a:t>
            </a:r>
            <a:r>
              <a:rPr sz="1800" spc="-50" dirty="0">
                <a:solidFill>
                  <a:srgbClr val="6F2F9F"/>
                </a:solidFill>
              </a:rPr>
              <a:t>&lt;RowIndex&gt;,</a:t>
            </a:r>
            <a:r>
              <a:rPr sz="1800" spc="-25" dirty="0">
                <a:solidFill>
                  <a:srgbClr val="6F2F9F"/>
                </a:solidFill>
              </a:rPr>
              <a:t> </a:t>
            </a:r>
            <a:r>
              <a:rPr sz="1800" spc="-60" dirty="0">
                <a:solidFill>
                  <a:srgbClr val="6F2F9F"/>
                </a:solidFill>
              </a:rPr>
              <a:t>&lt;ColIndex&gt;</a:t>
            </a:r>
            <a:r>
              <a:rPr sz="1800" spc="-20" dirty="0">
                <a:solidFill>
                  <a:srgbClr val="6F2F9F"/>
                </a:solidFill>
              </a:rPr>
              <a:t> </a:t>
            </a:r>
            <a:r>
              <a:rPr sz="1800" dirty="0">
                <a:solidFill>
                  <a:srgbClr val="6F2F9F"/>
                </a:solidFill>
              </a:rPr>
              <a:t>:</a:t>
            </a:r>
            <a:r>
              <a:rPr sz="1800" spc="10" dirty="0">
                <a:solidFill>
                  <a:srgbClr val="6F2F9F"/>
                </a:solidFill>
              </a:rPr>
              <a:t> </a:t>
            </a:r>
            <a:r>
              <a:rPr sz="1800" spc="-30" dirty="0">
                <a:solidFill>
                  <a:srgbClr val="6F2F9F"/>
                </a:solidFill>
              </a:rPr>
              <a:t>&lt;ColIndex&gt;]</a:t>
            </a: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14061" y="1115326"/>
            <a:ext cx="5088255" cy="1108075"/>
            <a:chOff x="14061" y="1115326"/>
            <a:chExt cx="5088255" cy="11080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28" y="1144012"/>
              <a:ext cx="4926152" cy="106947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823" y="1120089"/>
              <a:ext cx="5078730" cy="1098550"/>
            </a:xfrm>
            <a:custGeom>
              <a:avLst/>
              <a:gdLst/>
              <a:ahLst/>
              <a:cxnLst/>
              <a:rect l="l" t="t" r="r" b="b"/>
              <a:pathLst>
                <a:path w="5078730" h="1098550">
                  <a:moveTo>
                    <a:pt x="0" y="1098092"/>
                  </a:moveTo>
                  <a:lnTo>
                    <a:pt x="5078603" y="1098092"/>
                  </a:lnTo>
                  <a:lnTo>
                    <a:pt x="5078603" y="0"/>
                  </a:lnTo>
                  <a:lnTo>
                    <a:pt x="0" y="0"/>
                  </a:lnTo>
                  <a:lnTo>
                    <a:pt x="0" y="10980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324411" y="1104417"/>
            <a:ext cx="2849880" cy="1049655"/>
            <a:chOff x="5324411" y="1104417"/>
            <a:chExt cx="2849880" cy="104965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1648" y="1152173"/>
              <a:ext cx="2744554" cy="93509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329173" y="1109179"/>
              <a:ext cx="2840355" cy="1040130"/>
            </a:xfrm>
            <a:custGeom>
              <a:avLst/>
              <a:gdLst/>
              <a:ahLst/>
              <a:cxnLst/>
              <a:rect l="l" t="t" r="r" b="b"/>
              <a:pathLst>
                <a:path w="2840354" h="1040130">
                  <a:moveTo>
                    <a:pt x="0" y="1040041"/>
                  </a:moveTo>
                  <a:lnTo>
                    <a:pt x="2839847" y="1040041"/>
                  </a:lnTo>
                  <a:lnTo>
                    <a:pt x="2839847" y="0"/>
                  </a:lnTo>
                  <a:lnTo>
                    <a:pt x="0" y="0"/>
                  </a:lnTo>
                  <a:lnTo>
                    <a:pt x="0" y="104004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dirty="0"/>
              <a:t>Selection</a:t>
            </a:r>
            <a:r>
              <a:rPr spc="175" dirty="0"/>
              <a:t> </a:t>
            </a:r>
            <a:r>
              <a:rPr dirty="0"/>
              <a:t>of</a:t>
            </a:r>
            <a:r>
              <a:rPr spc="190" dirty="0"/>
              <a:t> </a:t>
            </a:r>
            <a:r>
              <a:rPr dirty="0"/>
              <a:t>an</a:t>
            </a:r>
            <a:r>
              <a:rPr spc="185" dirty="0"/>
              <a:t> </a:t>
            </a:r>
            <a:r>
              <a:rPr dirty="0"/>
              <a:t>Individual</a:t>
            </a:r>
            <a:r>
              <a:rPr spc="195" dirty="0"/>
              <a:t> </a:t>
            </a:r>
            <a:r>
              <a:rPr dirty="0"/>
              <a:t>Value</a:t>
            </a:r>
            <a:r>
              <a:rPr spc="220" dirty="0"/>
              <a:t> </a:t>
            </a:r>
            <a:r>
              <a:rPr dirty="0"/>
              <a:t>from</a:t>
            </a:r>
            <a:r>
              <a:rPr spc="180" dirty="0"/>
              <a:t> </a:t>
            </a:r>
            <a:r>
              <a:rPr spc="-10" dirty="0"/>
              <a:t>DataFrame</a:t>
            </a:r>
          </a:p>
          <a:p>
            <a:pPr marL="1568450" marR="1184910" algn="ctr">
              <a:lnSpc>
                <a:spcPct val="120000"/>
              </a:lnSpc>
              <a:spcBef>
                <a:spcPts val="309"/>
              </a:spcBef>
            </a:pPr>
            <a:r>
              <a:rPr sz="1800" b="1" spc="-45" dirty="0">
                <a:solidFill>
                  <a:srgbClr val="6F2F9F"/>
                </a:solidFill>
                <a:latin typeface="FreeSans"/>
                <a:cs typeface="FreeSans"/>
              </a:rPr>
              <a:t>&lt;DFObject&gt;.</a:t>
            </a:r>
            <a:r>
              <a:rPr sz="1800" b="1" spc="-2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1800" b="1" spc="-60" dirty="0">
                <a:solidFill>
                  <a:srgbClr val="6F2F9F"/>
                </a:solidFill>
                <a:latin typeface="FreeSans"/>
                <a:cs typeface="FreeSans"/>
              </a:rPr>
              <a:t>&lt;col</a:t>
            </a:r>
            <a:r>
              <a:rPr sz="1800" b="1" spc="-3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1800" b="1" spc="-85" dirty="0">
                <a:solidFill>
                  <a:srgbClr val="6F2F9F"/>
                </a:solidFill>
                <a:latin typeface="FreeSans"/>
                <a:cs typeface="FreeSans"/>
              </a:rPr>
              <a:t>name.[row</a:t>
            </a:r>
            <a:r>
              <a:rPr sz="1800" b="1" spc="-3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1800" b="1" spc="-70" dirty="0">
                <a:solidFill>
                  <a:srgbClr val="6F2F9F"/>
                </a:solidFill>
                <a:latin typeface="FreeSans"/>
                <a:cs typeface="FreeSans"/>
              </a:rPr>
              <a:t>name</a:t>
            </a:r>
            <a:r>
              <a:rPr sz="1800" b="1" spc="-2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1800" b="1" spc="-90" dirty="0">
                <a:solidFill>
                  <a:srgbClr val="6F2F9F"/>
                </a:solidFill>
                <a:latin typeface="FreeSans"/>
                <a:cs typeface="FreeSans"/>
              </a:rPr>
              <a:t>or</a:t>
            </a:r>
            <a:r>
              <a:rPr sz="1800" b="1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1800" b="1" spc="-110" dirty="0">
                <a:solidFill>
                  <a:srgbClr val="6F2F9F"/>
                </a:solidFill>
                <a:latin typeface="FreeSans"/>
                <a:cs typeface="FreeSans"/>
              </a:rPr>
              <a:t>row</a:t>
            </a:r>
            <a:r>
              <a:rPr sz="1800" b="1" spc="-2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1800" b="1" spc="-65" dirty="0">
                <a:solidFill>
                  <a:srgbClr val="6F2F9F"/>
                </a:solidFill>
                <a:latin typeface="FreeSans"/>
                <a:cs typeface="FreeSans"/>
              </a:rPr>
              <a:t>index] </a:t>
            </a:r>
            <a:r>
              <a:rPr sz="1800" b="1" spc="-25" dirty="0">
                <a:solidFill>
                  <a:srgbClr val="6F2F9F"/>
                </a:solidFill>
                <a:latin typeface="FreeSans"/>
                <a:cs typeface="FreeSans"/>
              </a:rPr>
              <a:t>or</a:t>
            </a:r>
            <a:endParaRPr sz="1800">
              <a:latin typeface="FreeSans"/>
              <a:cs typeface="FreeSans"/>
            </a:endParaRPr>
          </a:p>
          <a:p>
            <a:pPr marL="378460" algn="ctr">
              <a:lnSpc>
                <a:spcPct val="100000"/>
              </a:lnSpc>
              <a:spcBef>
                <a:spcPts val="430"/>
              </a:spcBef>
              <a:tabLst>
                <a:tab pos="1866264" algn="l"/>
              </a:tabLst>
            </a:pPr>
            <a:r>
              <a:rPr sz="1800" b="1" spc="-55" dirty="0">
                <a:solidFill>
                  <a:srgbClr val="6F2F9F"/>
                </a:solidFill>
                <a:latin typeface="FreeSans"/>
                <a:cs typeface="FreeSans"/>
              </a:rPr>
              <a:t>&lt;DFObject&gt;</a:t>
            </a:r>
            <a:r>
              <a:rPr sz="1800" b="1" spc="-4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1800" b="1" spc="-50" dirty="0">
                <a:solidFill>
                  <a:srgbClr val="6F2F9F"/>
                </a:solidFill>
                <a:latin typeface="FreeSans"/>
                <a:cs typeface="FreeSans"/>
              </a:rPr>
              <a:t>.</a:t>
            </a:r>
            <a:r>
              <a:rPr sz="1800" b="1" dirty="0">
                <a:solidFill>
                  <a:srgbClr val="6F2F9F"/>
                </a:solidFill>
                <a:latin typeface="FreeSans"/>
                <a:cs typeface="FreeSans"/>
              </a:rPr>
              <a:t>	</a:t>
            </a:r>
            <a:r>
              <a:rPr sz="1800" b="1" spc="-45" dirty="0">
                <a:solidFill>
                  <a:srgbClr val="6F2F9F"/>
                </a:solidFill>
                <a:latin typeface="FreeSans"/>
                <a:cs typeface="FreeSans"/>
              </a:rPr>
              <a:t>at</a:t>
            </a:r>
            <a:r>
              <a:rPr sz="1800" b="1" spc="-6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1800" b="1" spc="-85" dirty="0">
                <a:solidFill>
                  <a:srgbClr val="6F2F9F"/>
                </a:solidFill>
                <a:latin typeface="FreeSans"/>
                <a:cs typeface="FreeSans"/>
              </a:rPr>
              <a:t>[&lt;row</a:t>
            </a:r>
            <a:r>
              <a:rPr sz="1800" b="1" spc="-4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1800" b="1" spc="-55" dirty="0">
                <a:solidFill>
                  <a:srgbClr val="6F2F9F"/>
                </a:solidFill>
                <a:latin typeface="FreeSans"/>
                <a:cs typeface="FreeSans"/>
              </a:rPr>
              <a:t>name&gt;,&lt;col</a:t>
            </a:r>
            <a:r>
              <a:rPr sz="1800" b="1" spc="-6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FreeSans"/>
                <a:cs typeface="FreeSans"/>
              </a:rPr>
              <a:t>name&gt;]</a:t>
            </a:r>
            <a:endParaRPr sz="1800">
              <a:latin typeface="FreeSans"/>
              <a:cs typeface="FreeSans"/>
            </a:endParaRPr>
          </a:p>
          <a:p>
            <a:pPr marL="382270" algn="ctr">
              <a:lnSpc>
                <a:spcPct val="100000"/>
              </a:lnSpc>
              <a:spcBef>
                <a:spcPts val="434"/>
              </a:spcBef>
            </a:pPr>
            <a:r>
              <a:rPr sz="1800" b="1" spc="-25" dirty="0">
                <a:solidFill>
                  <a:srgbClr val="6F2F9F"/>
                </a:solidFill>
                <a:latin typeface="FreeSans"/>
                <a:cs typeface="FreeSans"/>
              </a:rPr>
              <a:t>or</a:t>
            </a:r>
            <a:endParaRPr sz="1800">
              <a:latin typeface="FreeSans"/>
              <a:cs typeface="FreeSans"/>
            </a:endParaRPr>
          </a:p>
          <a:p>
            <a:pPr marL="379730" algn="ctr">
              <a:lnSpc>
                <a:spcPct val="100000"/>
              </a:lnSpc>
              <a:spcBef>
                <a:spcPts val="430"/>
              </a:spcBef>
            </a:pPr>
            <a:r>
              <a:rPr sz="1800" b="1" spc="-55" dirty="0">
                <a:solidFill>
                  <a:srgbClr val="6F2F9F"/>
                </a:solidFill>
                <a:latin typeface="FreeSans"/>
                <a:cs typeface="FreeSans"/>
              </a:rPr>
              <a:t>&lt;DFObject&gt;</a:t>
            </a:r>
            <a:r>
              <a:rPr sz="1800" b="1" spc="-7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1800" b="1" spc="-90" dirty="0">
                <a:solidFill>
                  <a:srgbClr val="6F2F9F"/>
                </a:solidFill>
                <a:latin typeface="FreeSans"/>
                <a:cs typeface="FreeSans"/>
              </a:rPr>
              <a:t>iat[&lt;row</a:t>
            </a:r>
            <a:r>
              <a:rPr sz="1800" b="1" spc="-4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1800" b="1" spc="-55" dirty="0">
                <a:solidFill>
                  <a:srgbClr val="6F2F9F"/>
                </a:solidFill>
                <a:latin typeface="FreeSans"/>
                <a:cs typeface="FreeSans"/>
              </a:rPr>
              <a:t>index&gt;,</a:t>
            </a:r>
            <a:r>
              <a:rPr sz="1800" b="1" spc="-7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FreeSans"/>
                <a:cs typeface="FreeSans"/>
              </a:rPr>
              <a:t>&lt;col</a:t>
            </a:r>
            <a:r>
              <a:rPr sz="1800" b="1" spc="31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FreeSans"/>
                <a:cs typeface="FreeSans"/>
              </a:rPr>
              <a:t>index&gt;]</a:t>
            </a:r>
            <a:endParaRPr sz="1800">
              <a:latin typeface="FreeSans"/>
              <a:cs typeface="Free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318" y="4517072"/>
            <a:ext cx="2562860" cy="2241550"/>
            <a:chOff x="21318" y="4517072"/>
            <a:chExt cx="2562860" cy="224155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43" y="4526597"/>
              <a:ext cx="2448413" cy="158572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6080" y="4521834"/>
              <a:ext cx="2553335" cy="1595755"/>
            </a:xfrm>
            <a:custGeom>
              <a:avLst/>
              <a:gdLst/>
              <a:ahLst/>
              <a:cxnLst/>
              <a:rect l="l" t="t" r="r" b="b"/>
              <a:pathLst>
                <a:path w="2553335" h="1595754">
                  <a:moveTo>
                    <a:pt x="0" y="1595246"/>
                  </a:moveTo>
                  <a:lnTo>
                    <a:pt x="2553208" y="1595246"/>
                  </a:lnTo>
                  <a:lnTo>
                    <a:pt x="2553208" y="0"/>
                  </a:lnTo>
                  <a:lnTo>
                    <a:pt x="0" y="0"/>
                  </a:lnTo>
                  <a:lnTo>
                    <a:pt x="0" y="1595246"/>
                  </a:lnTo>
                  <a:close/>
                </a:path>
              </a:pathLst>
            </a:custGeom>
            <a:ln w="9524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43" y="6112328"/>
              <a:ext cx="2002917" cy="63635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6080" y="6107565"/>
              <a:ext cx="2012950" cy="646430"/>
            </a:xfrm>
            <a:custGeom>
              <a:avLst/>
              <a:gdLst/>
              <a:ahLst/>
              <a:cxnLst/>
              <a:rect l="l" t="t" r="r" b="b"/>
              <a:pathLst>
                <a:path w="2012950" h="646429">
                  <a:moveTo>
                    <a:pt x="0" y="645883"/>
                  </a:moveTo>
                  <a:lnTo>
                    <a:pt x="2012442" y="645883"/>
                  </a:lnTo>
                  <a:lnTo>
                    <a:pt x="2012442" y="0"/>
                  </a:lnTo>
                  <a:lnTo>
                    <a:pt x="0" y="0"/>
                  </a:lnTo>
                  <a:lnTo>
                    <a:pt x="0" y="64588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520372" y="4801958"/>
            <a:ext cx="3100070" cy="1035050"/>
            <a:chOff x="5520372" y="4801958"/>
            <a:chExt cx="3100070" cy="103505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68111" y="4887446"/>
              <a:ext cx="3004338" cy="91155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525134" y="4806721"/>
              <a:ext cx="3090545" cy="1025525"/>
            </a:xfrm>
            <a:custGeom>
              <a:avLst/>
              <a:gdLst/>
              <a:ahLst/>
              <a:cxnLst/>
              <a:rect l="l" t="t" r="r" b="b"/>
              <a:pathLst>
                <a:path w="3090545" h="1025525">
                  <a:moveTo>
                    <a:pt x="0" y="1025525"/>
                  </a:moveTo>
                  <a:lnTo>
                    <a:pt x="3090164" y="1025525"/>
                  </a:lnTo>
                  <a:lnTo>
                    <a:pt x="3090164" y="0"/>
                  </a:lnTo>
                  <a:lnTo>
                    <a:pt x="0" y="0"/>
                  </a:lnTo>
                  <a:lnTo>
                    <a:pt x="0" y="1025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937" y="84835"/>
            <a:ext cx="78809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Accessing</a:t>
            </a:r>
            <a:r>
              <a:rPr spc="-50" dirty="0"/>
              <a:t> </a:t>
            </a:r>
            <a:r>
              <a:rPr spc="-105" dirty="0"/>
              <a:t>and </a:t>
            </a:r>
            <a:r>
              <a:rPr spc="-185" dirty="0"/>
              <a:t>modifying</a:t>
            </a:r>
            <a:r>
              <a:rPr spc="-25" dirty="0"/>
              <a:t> </a:t>
            </a:r>
            <a:r>
              <a:rPr spc="-114" dirty="0"/>
              <a:t>values</a:t>
            </a:r>
            <a:r>
              <a:rPr spc="-90" dirty="0"/>
              <a:t> </a:t>
            </a:r>
            <a:r>
              <a:rPr spc="-95" dirty="0"/>
              <a:t>in</a:t>
            </a:r>
            <a:r>
              <a:rPr spc="5" dirty="0"/>
              <a:t> </a:t>
            </a:r>
            <a:r>
              <a:rPr spc="-55" dirty="0"/>
              <a:t>DataFrame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5700" y="1666811"/>
            <a:ext cx="8326120" cy="2900680"/>
            <a:chOff x="95700" y="1666811"/>
            <a:chExt cx="8326120" cy="29006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43" y="1705020"/>
              <a:ext cx="3190387" cy="285250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0463" y="1671573"/>
              <a:ext cx="3333750" cy="2891155"/>
            </a:xfrm>
            <a:custGeom>
              <a:avLst/>
              <a:gdLst/>
              <a:ahLst/>
              <a:cxnLst/>
              <a:rect l="l" t="t" r="r" b="b"/>
              <a:pathLst>
                <a:path w="3333750" h="2891154">
                  <a:moveTo>
                    <a:pt x="0" y="2890647"/>
                  </a:moveTo>
                  <a:lnTo>
                    <a:pt x="3333241" y="2890647"/>
                  </a:lnTo>
                  <a:lnTo>
                    <a:pt x="3333241" y="0"/>
                  </a:lnTo>
                  <a:lnTo>
                    <a:pt x="0" y="0"/>
                  </a:lnTo>
                  <a:lnTo>
                    <a:pt x="0" y="289064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1130" y="1971924"/>
              <a:ext cx="4570524" cy="71521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8739" y="658009"/>
            <a:ext cx="8217534" cy="191579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469265" algn="l"/>
              </a:tabLst>
            </a:pPr>
            <a:r>
              <a:rPr sz="2200" spc="-25" dirty="0">
                <a:latin typeface="FreeSans"/>
                <a:cs typeface="FreeSans"/>
              </a:rPr>
              <a:t>a)</a:t>
            </a:r>
            <a:r>
              <a:rPr sz="2200" dirty="0">
                <a:latin typeface="FreeSans"/>
                <a:cs typeface="FreeSans"/>
              </a:rPr>
              <a:t>	Syntax</a:t>
            </a:r>
            <a:r>
              <a:rPr sz="2200" spc="114" dirty="0">
                <a:latin typeface="FreeSans"/>
                <a:cs typeface="FreeSans"/>
              </a:rPr>
              <a:t> </a:t>
            </a:r>
            <a:r>
              <a:rPr sz="2200" dirty="0">
                <a:latin typeface="FreeSans"/>
                <a:cs typeface="FreeSans"/>
              </a:rPr>
              <a:t>to</a:t>
            </a:r>
            <a:r>
              <a:rPr sz="2200" spc="125" dirty="0">
                <a:latin typeface="FreeSans"/>
                <a:cs typeface="FreeSans"/>
              </a:rPr>
              <a:t> </a:t>
            </a:r>
            <a:r>
              <a:rPr sz="2200" dirty="0">
                <a:latin typeface="FreeSans"/>
                <a:cs typeface="FreeSans"/>
              </a:rPr>
              <a:t>add</a:t>
            </a:r>
            <a:r>
              <a:rPr sz="2200" spc="110" dirty="0">
                <a:latin typeface="FreeSans"/>
                <a:cs typeface="FreeSans"/>
              </a:rPr>
              <a:t> </a:t>
            </a:r>
            <a:r>
              <a:rPr sz="2200" dirty="0">
                <a:latin typeface="FreeSans"/>
                <a:cs typeface="FreeSans"/>
              </a:rPr>
              <a:t>or</a:t>
            </a:r>
            <a:r>
              <a:rPr sz="2200" spc="125" dirty="0">
                <a:latin typeface="FreeSans"/>
                <a:cs typeface="FreeSans"/>
              </a:rPr>
              <a:t> </a:t>
            </a:r>
            <a:r>
              <a:rPr sz="2200" dirty="0">
                <a:latin typeface="FreeSans"/>
                <a:cs typeface="FreeSans"/>
              </a:rPr>
              <a:t>change</a:t>
            </a:r>
            <a:r>
              <a:rPr sz="2200" spc="114" dirty="0">
                <a:latin typeface="FreeSans"/>
                <a:cs typeface="FreeSans"/>
              </a:rPr>
              <a:t> </a:t>
            </a:r>
            <a:r>
              <a:rPr sz="2200" dirty="0">
                <a:latin typeface="FreeSans"/>
                <a:cs typeface="FreeSans"/>
              </a:rPr>
              <a:t>a</a:t>
            </a:r>
            <a:r>
              <a:rPr sz="2200" spc="110" dirty="0">
                <a:latin typeface="FreeSans"/>
                <a:cs typeface="FreeSans"/>
              </a:rPr>
              <a:t> </a:t>
            </a:r>
            <a:r>
              <a:rPr sz="2200" spc="-10" dirty="0">
                <a:latin typeface="FreeSans"/>
                <a:cs typeface="FreeSans"/>
              </a:rPr>
              <a:t>column-</a:t>
            </a:r>
            <a:endParaRPr sz="2200">
              <a:latin typeface="FreeSans"/>
              <a:cs typeface="FreeSans"/>
            </a:endParaRPr>
          </a:p>
          <a:p>
            <a:pPr marL="9271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solidFill>
                  <a:srgbClr val="6F2F9F"/>
                </a:solidFill>
                <a:latin typeface="FreeSans"/>
                <a:cs typeface="FreeSans"/>
              </a:rPr>
              <a:t>&lt;DFObject&gt;.&lt;Col</a:t>
            </a:r>
            <a:r>
              <a:rPr sz="2200" spc="17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200" dirty="0">
                <a:solidFill>
                  <a:srgbClr val="6F2F9F"/>
                </a:solidFill>
                <a:latin typeface="FreeSans"/>
                <a:cs typeface="FreeSans"/>
              </a:rPr>
              <a:t>Name&gt;[&lt;row</a:t>
            </a:r>
            <a:r>
              <a:rPr sz="2200" spc="18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200" dirty="0">
                <a:solidFill>
                  <a:srgbClr val="6F2F9F"/>
                </a:solidFill>
                <a:latin typeface="FreeSans"/>
                <a:cs typeface="FreeSans"/>
              </a:rPr>
              <a:t>label&gt;]=&lt;new</a:t>
            </a:r>
            <a:r>
              <a:rPr sz="2200" spc="15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200" spc="-10" dirty="0">
                <a:solidFill>
                  <a:srgbClr val="6F2F9F"/>
                </a:solidFill>
                <a:latin typeface="FreeSans"/>
                <a:cs typeface="FreeSans"/>
              </a:rPr>
              <a:t>value&gt;</a:t>
            </a:r>
            <a:endParaRPr sz="2200">
              <a:latin typeface="FreeSans"/>
              <a:cs typeface="FreeSans"/>
            </a:endParaRPr>
          </a:p>
          <a:p>
            <a:pPr>
              <a:lnSpc>
                <a:spcPct val="100000"/>
              </a:lnSpc>
              <a:spcBef>
                <a:spcPts val="1585"/>
              </a:spcBef>
            </a:pPr>
            <a:endParaRPr sz="2200">
              <a:latin typeface="FreeSans"/>
              <a:cs typeface="FreeSans"/>
            </a:endParaRPr>
          </a:p>
          <a:p>
            <a:pPr marL="389953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new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will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be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created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because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there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endParaRPr sz="1800">
              <a:latin typeface="Carlito"/>
              <a:cs typeface="Carlito"/>
            </a:endParaRPr>
          </a:p>
          <a:p>
            <a:pPr marL="389953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no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name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‘Four’.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0500" y="1974088"/>
            <a:ext cx="8393430" cy="3467100"/>
            <a:chOff x="350500" y="1974088"/>
            <a:chExt cx="8393430" cy="3467100"/>
          </a:xfrm>
        </p:grpSpPr>
        <p:sp>
          <p:nvSpPr>
            <p:cNvPr id="9" name="object 9"/>
            <p:cNvSpPr/>
            <p:nvPr/>
          </p:nvSpPr>
          <p:spPr>
            <a:xfrm>
              <a:off x="3047616" y="1974088"/>
              <a:ext cx="850900" cy="1455420"/>
            </a:xfrm>
            <a:custGeom>
              <a:avLst/>
              <a:gdLst/>
              <a:ahLst/>
              <a:cxnLst/>
              <a:rect l="l" t="t" r="r" b="b"/>
              <a:pathLst>
                <a:path w="850900" h="1455420">
                  <a:moveTo>
                    <a:pt x="22100" y="1316863"/>
                  </a:moveTo>
                  <a:lnTo>
                    <a:pt x="6352" y="1316863"/>
                  </a:lnTo>
                  <a:lnTo>
                    <a:pt x="2" y="1323213"/>
                  </a:lnTo>
                  <a:lnTo>
                    <a:pt x="0" y="1331087"/>
                  </a:lnTo>
                  <a:lnTo>
                    <a:pt x="383" y="1454912"/>
                  </a:lnTo>
                  <a:lnTo>
                    <a:pt x="30698" y="1437639"/>
                  </a:lnTo>
                  <a:lnTo>
                    <a:pt x="26926" y="1437639"/>
                  </a:lnTo>
                  <a:lnTo>
                    <a:pt x="2161" y="1423289"/>
                  </a:lnTo>
                  <a:lnTo>
                    <a:pt x="28695" y="1377461"/>
                  </a:lnTo>
                  <a:lnTo>
                    <a:pt x="28577" y="1331087"/>
                  </a:lnTo>
                  <a:lnTo>
                    <a:pt x="28450" y="1323213"/>
                  </a:lnTo>
                  <a:lnTo>
                    <a:pt x="22100" y="1316863"/>
                  </a:lnTo>
                  <a:close/>
                </a:path>
                <a:path w="850900" h="1455420">
                  <a:moveTo>
                    <a:pt x="28695" y="1377461"/>
                  </a:moveTo>
                  <a:lnTo>
                    <a:pt x="2161" y="1423289"/>
                  </a:lnTo>
                  <a:lnTo>
                    <a:pt x="26926" y="1437639"/>
                  </a:lnTo>
                  <a:lnTo>
                    <a:pt x="31116" y="1430401"/>
                  </a:lnTo>
                  <a:lnTo>
                    <a:pt x="28831" y="1430401"/>
                  </a:lnTo>
                  <a:lnTo>
                    <a:pt x="7495" y="1417954"/>
                  </a:lnTo>
                  <a:lnTo>
                    <a:pt x="28768" y="1405861"/>
                  </a:lnTo>
                  <a:lnTo>
                    <a:pt x="28695" y="1377461"/>
                  </a:lnTo>
                  <a:close/>
                </a:path>
                <a:path w="850900" h="1455420">
                  <a:moveTo>
                    <a:pt x="100586" y="1364996"/>
                  </a:moveTo>
                  <a:lnTo>
                    <a:pt x="53440" y="1391835"/>
                  </a:lnTo>
                  <a:lnTo>
                    <a:pt x="26926" y="1437639"/>
                  </a:lnTo>
                  <a:lnTo>
                    <a:pt x="30698" y="1437639"/>
                  </a:lnTo>
                  <a:lnTo>
                    <a:pt x="114683" y="1389761"/>
                  </a:lnTo>
                  <a:lnTo>
                    <a:pt x="117096" y="1381125"/>
                  </a:lnTo>
                  <a:lnTo>
                    <a:pt x="113159" y="1374266"/>
                  </a:lnTo>
                  <a:lnTo>
                    <a:pt x="109349" y="1367409"/>
                  </a:lnTo>
                  <a:lnTo>
                    <a:pt x="100586" y="1364996"/>
                  </a:lnTo>
                  <a:close/>
                </a:path>
                <a:path w="850900" h="1455420">
                  <a:moveTo>
                    <a:pt x="28768" y="1405861"/>
                  </a:moveTo>
                  <a:lnTo>
                    <a:pt x="7495" y="1417954"/>
                  </a:lnTo>
                  <a:lnTo>
                    <a:pt x="28831" y="1430401"/>
                  </a:lnTo>
                  <a:lnTo>
                    <a:pt x="28768" y="1405861"/>
                  </a:lnTo>
                  <a:close/>
                </a:path>
                <a:path w="850900" h="1455420">
                  <a:moveTo>
                    <a:pt x="53440" y="1391835"/>
                  </a:moveTo>
                  <a:lnTo>
                    <a:pt x="28768" y="1405861"/>
                  </a:lnTo>
                  <a:lnTo>
                    <a:pt x="28831" y="1430401"/>
                  </a:lnTo>
                  <a:lnTo>
                    <a:pt x="31116" y="1430401"/>
                  </a:lnTo>
                  <a:lnTo>
                    <a:pt x="53440" y="1391835"/>
                  </a:lnTo>
                  <a:close/>
                </a:path>
                <a:path w="850900" h="1455420">
                  <a:moveTo>
                    <a:pt x="826264" y="0"/>
                  </a:moveTo>
                  <a:lnTo>
                    <a:pt x="28695" y="1377461"/>
                  </a:lnTo>
                  <a:lnTo>
                    <a:pt x="28768" y="1405861"/>
                  </a:lnTo>
                  <a:lnTo>
                    <a:pt x="53440" y="1391835"/>
                  </a:lnTo>
                  <a:lnTo>
                    <a:pt x="850902" y="14224"/>
                  </a:lnTo>
                  <a:lnTo>
                    <a:pt x="826264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2570" y="3706702"/>
              <a:ext cx="3190398" cy="160189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29174" y="3625595"/>
              <a:ext cx="3409950" cy="1687830"/>
            </a:xfrm>
            <a:custGeom>
              <a:avLst/>
              <a:gdLst/>
              <a:ahLst/>
              <a:cxnLst/>
              <a:rect l="l" t="t" r="r" b="b"/>
              <a:pathLst>
                <a:path w="3409950" h="1687829">
                  <a:moveTo>
                    <a:pt x="0" y="1687702"/>
                  </a:moveTo>
                  <a:lnTo>
                    <a:pt x="3409441" y="1687702"/>
                  </a:lnTo>
                  <a:lnTo>
                    <a:pt x="3409441" y="0"/>
                  </a:lnTo>
                  <a:lnTo>
                    <a:pt x="0" y="0"/>
                  </a:lnTo>
                  <a:lnTo>
                    <a:pt x="0" y="1687702"/>
                  </a:lnTo>
                  <a:close/>
                </a:path>
              </a:pathLst>
            </a:custGeom>
            <a:ln w="9525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0500" y="4725792"/>
              <a:ext cx="4561359" cy="71521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59740" y="4754117"/>
            <a:ext cx="4251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values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8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will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get</a:t>
            </a:r>
            <a:r>
              <a:rPr sz="18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change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because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there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name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‘Four’.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75910" y="5122036"/>
            <a:ext cx="3430270" cy="274320"/>
          </a:xfrm>
          <a:custGeom>
            <a:avLst/>
            <a:gdLst/>
            <a:ahLst/>
            <a:cxnLst/>
            <a:rect l="l" t="t" r="r" b="b"/>
            <a:pathLst>
              <a:path w="3430270" h="274320">
                <a:moveTo>
                  <a:pt x="3348243" y="50056"/>
                </a:moveTo>
                <a:lnTo>
                  <a:pt x="0" y="245363"/>
                </a:lnTo>
                <a:lnTo>
                  <a:pt x="1777" y="273812"/>
                </a:lnTo>
                <a:lnTo>
                  <a:pt x="3349744" y="78512"/>
                </a:lnTo>
                <a:lnTo>
                  <a:pt x="3373351" y="62808"/>
                </a:lnTo>
                <a:lnTo>
                  <a:pt x="3348243" y="50056"/>
                </a:lnTo>
                <a:close/>
              </a:path>
              <a:path w="3430270" h="274320">
                <a:moveTo>
                  <a:pt x="3405240" y="46989"/>
                </a:moveTo>
                <a:lnTo>
                  <a:pt x="3400806" y="46989"/>
                </a:lnTo>
                <a:lnTo>
                  <a:pt x="3402457" y="75437"/>
                </a:lnTo>
                <a:lnTo>
                  <a:pt x="3349744" y="78512"/>
                </a:lnTo>
                <a:lnTo>
                  <a:pt x="3304540" y="108585"/>
                </a:lnTo>
                <a:lnTo>
                  <a:pt x="3302762" y="117475"/>
                </a:lnTo>
                <a:lnTo>
                  <a:pt x="3307080" y="124078"/>
                </a:lnTo>
                <a:lnTo>
                  <a:pt x="3311397" y="130556"/>
                </a:lnTo>
                <a:lnTo>
                  <a:pt x="3320288" y="132334"/>
                </a:lnTo>
                <a:lnTo>
                  <a:pt x="3430016" y="59562"/>
                </a:lnTo>
                <a:lnTo>
                  <a:pt x="3405240" y="46989"/>
                </a:lnTo>
                <a:close/>
              </a:path>
              <a:path w="3430270" h="274320">
                <a:moveTo>
                  <a:pt x="3373351" y="62808"/>
                </a:moveTo>
                <a:lnTo>
                  <a:pt x="3349744" y="78512"/>
                </a:lnTo>
                <a:lnTo>
                  <a:pt x="3402457" y="75437"/>
                </a:lnTo>
                <a:lnTo>
                  <a:pt x="3402368" y="73913"/>
                </a:lnTo>
                <a:lnTo>
                  <a:pt x="3395217" y="73913"/>
                </a:lnTo>
                <a:lnTo>
                  <a:pt x="3373351" y="62808"/>
                </a:lnTo>
                <a:close/>
              </a:path>
              <a:path w="3430270" h="274320">
                <a:moveTo>
                  <a:pt x="3393693" y="49275"/>
                </a:moveTo>
                <a:lnTo>
                  <a:pt x="3373351" y="62808"/>
                </a:lnTo>
                <a:lnTo>
                  <a:pt x="3395217" y="73913"/>
                </a:lnTo>
                <a:lnTo>
                  <a:pt x="3393693" y="49275"/>
                </a:lnTo>
                <a:close/>
              </a:path>
              <a:path w="3430270" h="274320">
                <a:moveTo>
                  <a:pt x="3400938" y="49275"/>
                </a:moveTo>
                <a:lnTo>
                  <a:pt x="3393693" y="49275"/>
                </a:lnTo>
                <a:lnTo>
                  <a:pt x="3395217" y="73913"/>
                </a:lnTo>
                <a:lnTo>
                  <a:pt x="3402368" y="73913"/>
                </a:lnTo>
                <a:lnTo>
                  <a:pt x="3400938" y="49275"/>
                </a:lnTo>
                <a:close/>
              </a:path>
              <a:path w="3430270" h="274320">
                <a:moveTo>
                  <a:pt x="3400806" y="46989"/>
                </a:moveTo>
                <a:lnTo>
                  <a:pt x="3348243" y="50056"/>
                </a:lnTo>
                <a:lnTo>
                  <a:pt x="3373351" y="62808"/>
                </a:lnTo>
                <a:lnTo>
                  <a:pt x="3393693" y="49275"/>
                </a:lnTo>
                <a:lnTo>
                  <a:pt x="3400938" y="49275"/>
                </a:lnTo>
                <a:lnTo>
                  <a:pt x="3400806" y="46989"/>
                </a:lnTo>
                <a:close/>
              </a:path>
              <a:path w="3430270" h="274320">
                <a:moveTo>
                  <a:pt x="3312541" y="0"/>
                </a:moveTo>
                <a:lnTo>
                  <a:pt x="3304032" y="2793"/>
                </a:lnTo>
                <a:lnTo>
                  <a:pt x="3300475" y="9779"/>
                </a:lnTo>
                <a:lnTo>
                  <a:pt x="3296792" y="16890"/>
                </a:lnTo>
                <a:lnTo>
                  <a:pt x="3299587" y="25400"/>
                </a:lnTo>
                <a:lnTo>
                  <a:pt x="3348243" y="50056"/>
                </a:lnTo>
                <a:lnTo>
                  <a:pt x="3400806" y="46989"/>
                </a:lnTo>
                <a:lnTo>
                  <a:pt x="3405240" y="46989"/>
                </a:lnTo>
                <a:lnTo>
                  <a:pt x="331254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937" y="84835"/>
            <a:ext cx="78809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Accessing</a:t>
            </a:r>
            <a:r>
              <a:rPr spc="-50" dirty="0"/>
              <a:t> </a:t>
            </a:r>
            <a:r>
              <a:rPr spc="-105" dirty="0"/>
              <a:t>and </a:t>
            </a:r>
            <a:r>
              <a:rPr spc="-185" dirty="0"/>
              <a:t>modifying</a:t>
            </a:r>
            <a:r>
              <a:rPr spc="-25" dirty="0"/>
              <a:t> </a:t>
            </a:r>
            <a:r>
              <a:rPr spc="-114" dirty="0"/>
              <a:t>values</a:t>
            </a:r>
            <a:r>
              <a:rPr spc="-90" dirty="0"/>
              <a:t> </a:t>
            </a:r>
            <a:r>
              <a:rPr spc="-95" dirty="0"/>
              <a:t>in</a:t>
            </a:r>
            <a:r>
              <a:rPr spc="5" dirty="0"/>
              <a:t> </a:t>
            </a:r>
            <a:r>
              <a:rPr spc="-55" dirty="0"/>
              <a:t>DataFrame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5623" y="2581211"/>
            <a:ext cx="8816975" cy="1790064"/>
            <a:chOff x="135623" y="2581211"/>
            <a:chExt cx="8816975" cy="179006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148" y="2590799"/>
              <a:ext cx="3534261" cy="177076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0385" y="2585973"/>
              <a:ext cx="3696335" cy="1780539"/>
            </a:xfrm>
            <a:custGeom>
              <a:avLst/>
              <a:gdLst/>
              <a:ahLst/>
              <a:cxnLst/>
              <a:rect l="l" t="t" r="r" b="b"/>
              <a:pathLst>
                <a:path w="3696335" h="1780539">
                  <a:moveTo>
                    <a:pt x="0" y="1780286"/>
                  </a:moveTo>
                  <a:lnTo>
                    <a:pt x="3696208" y="1780286"/>
                  </a:lnTo>
                  <a:lnTo>
                    <a:pt x="3696208" y="0"/>
                  </a:lnTo>
                  <a:lnTo>
                    <a:pt x="0" y="0"/>
                  </a:lnTo>
                  <a:lnTo>
                    <a:pt x="0" y="17802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9" y="2720192"/>
              <a:ext cx="4562856" cy="71067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8739" y="658009"/>
            <a:ext cx="8710930" cy="265239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417830" algn="l"/>
              </a:tabLst>
            </a:pPr>
            <a:r>
              <a:rPr sz="2200" spc="-25" dirty="0">
                <a:latin typeface="FreeSans"/>
                <a:cs typeface="FreeSans"/>
              </a:rPr>
              <a:t>b)</a:t>
            </a:r>
            <a:r>
              <a:rPr sz="2200" dirty="0">
                <a:latin typeface="FreeSans"/>
                <a:cs typeface="FreeSans"/>
              </a:rPr>
              <a:t>	Syntax</a:t>
            </a:r>
            <a:r>
              <a:rPr sz="2200" spc="114" dirty="0">
                <a:latin typeface="FreeSans"/>
                <a:cs typeface="FreeSans"/>
              </a:rPr>
              <a:t> </a:t>
            </a:r>
            <a:r>
              <a:rPr sz="2200" dirty="0">
                <a:latin typeface="FreeSans"/>
                <a:cs typeface="FreeSans"/>
              </a:rPr>
              <a:t>to</a:t>
            </a:r>
            <a:r>
              <a:rPr sz="2200" spc="114" dirty="0">
                <a:latin typeface="FreeSans"/>
                <a:cs typeface="FreeSans"/>
              </a:rPr>
              <a:t> </a:t>
            </a:r>
            <a:r>
              <a:rPr sz="2200" dirty="0">
                <a:latin typeface="FreeSans"/>
                <a:cs typeface="FreeSans"/>
              </a:rPr>
              <a:t>add</a:t>
            </a:r>
            <a:r>
              <a:rPr sz="2200" spc="125" dirty="0">
                <a:latin typeface="FreeSans"/>
                <a:cs typeface="FreeSans"/>
              </a:rPr>
              <a:t> </a:t>
            </a:r>
            <a:r>
              <a:rPr sz="2200" dirty="0">
                <a:latin typeface="FreeSans"/>
                <a:cs typeface="FreeSans"/>
              </a:rPr>
              <a:t>or</a:t>
            </a:r>
            <a:r>
              <a:rPr sz="2200" spc="114" dirty="0">
                <a:latin typeface="FreeSans"/>
                <a:cs typeface="FreeSans"/>
              </a:rPr>
              <a:t> </a:t>
            </a:r>
            <a:r>
              <a:rPr sz="2200" dirty="0">
                <a:latin typeface="FreeSans"/>
                <a:cs typeface="FreeSans"/>
              </a:rPr>
              <a:t>change</a:t>
            </a:r>
            <a:r>
              <a:rPr sz="2200" spc="114" dirty="0">
                <a:latin typeface="FreeSans"/>
                <a:cs typeface="FreeSans"/>
              </a:rPr>
              <a:t> </a:t>
            </a:r>
            <a:r>
              <a:rPr sz="2200" dirty="0">
                <a:latin typeface="FreeSans"/>
                <a:cs typeface="FreeSans"/>
              </a:rPr>
              <a:t>a</a:t>
            </a:r>
            <a:r>
              <a:rPr sz="2200" spc="110" dirty="0">
                <a:latin typeface="FreeSans"/>
                <a:cs typeface="FreeSans"/>
              </a:rPr>
              <a:t> </a:t>
            </a:r>
            <a:r>
              <a:rPr sz="2200" spc="-20" dirty="0">
                <a:latin typeface="FreeSans"/>
                <a:cs typeface="FreeSans"/>
              </a:rPr>
              <a:t>row-</a:t>
            </a:r>
            <a:endParaRPr sz="2200">
              <a:latin typeface="FreeSans"/>
              <a:cs typeface="FreeSans"/>
            </a:endParaRPr>
          </a:p>
          <a:p>
            <a:pPr marL="9271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solidFill>
                  <a:srgbClr val="6F2F9F"/>
                </a:solidFill>
                <a:latin typeface="FreeSans"/>
                <a:cs typeface="FreeSans"/>
              </a:rPr>
              <a:t>&lt;DFObject&gt;</a:t>
            </a:r>
            <a:r>
              <a:rPr sz="2200" spc="114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200" dirty="0">
                <a:solidFill>
                  <a:srgbClr val="6F2F9F"/>
                </a:solidFill>
                <a:latin typeface="FreeSans"/>
                <a:cs typeface="FreeSans"/>
              </a:rPr>
              <a:t>at[&lt;RowName&gt;,</a:t>
            </a:r>
            <a:r>
              <a:rPr sz="2200" spc="12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200" spc="60" dirty="0">
                <a:solidFill>
                  <a:srgbClr val="6F2F9F"/>
                </a:solidFill>
                <a:latin typeface="FreeSans"/>
                <a:cs typeface="FreeSans"/>
              </a:rPr>
              <a:t>:</a:t>
            </a:r>
            <a:r>
              <a:rPr sz="2200" spc="8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200" dirty="0">
                <a:solidFill>
                  <a:srgbClr val="6F2F9F"/>
                </a:solidFill>
                <a:latin typeface="FreeSans"/>
                <a:cs typeface="FreeSans"/>
              </a:rPr>
              <a:t>]</a:t>
            </a:r>
            <a:r>
              <a:rPr sz="2200" spc="8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200" dirty="0">
                <a:solidFill>
                  <a:srgbClr val="6F2F9F"/>
                </a:solidFill>
                <a:latin typeface="FreeSans"/>
                <a:cs typeface="FreeSans"/>
              </a:rPr>
              <a:t>=&lt;new</a:t>
            </a:r>
            <a:r>
              <a:rPr sz="2200" spc="9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200" spc="-10" dirty="0">
                <a:solidFill>
                  <a:srgbClr val="6F2F9F"/>
                </a:solidFill>
                <a:latin typeface="FreeSans"/>
                <a:cs typeface="FreeSans"/>
              </a:rPr>
              <a:t>value&gt;</a:t>
            </a:r>
            <a:endParaRPr sz="2200">
              <a:latin typeface="FreeSans"/>
              <a:cs typeface="FreeSans"/>
            </a:endParaRPr>
          </a:p>
          <a:p>
            <a:pPr marL="4286885">
              <a:lnSpc>
                <a:spcPct val="100000"/>
              </a:lnSpc>
              <a:spcBef>
                <a:spcPts val="530"/>
              </a:spcBef>
            </a:pPr>
            <a:r>
              <a:rPr sz="2200" b="1" spc="40" dirty="0">
                <a:solidFill>
                  <a:srgbClr val="6F2F9F"/>
                </a:solidFill>
                <a:latin typeface="FreeSans"/>
                <a:cs typeface="FreeSans"/>
              </a:rPr>
              <a:t>या</a:t>
            </a:r>
            <a:endParaRPr sz="2200">
              <a:latin typeface="FreeSans"/>
              <a:cs typeface="FreeSans"/>
            </a:endParaRPr>
          </a:p>
          <a:p>
            <a:pPr marL="92710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solidFill>
                  <a:srgbClr val="6F2F9F"/>
                </a:solidFill>
                <a:latin typeface="FreeSans"/>
                <a:cs typeface="FreeSans"/>
              </a:rPr>
              <a:t>&lt;DFObject&gt;</a:t>
            </a:r>
            <a:r>
              <a:rPr sz="2200" spc="10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200" dirty="0">
                <a:solidFill>
                  <a:srgbClr val="6F2F9F"/>
                </a:solidFill>
                <a:latin typeface="FreeSans"/>
                <a:cs typeface="FreeSans"/>
              </a:rPr>
              <a:t>loc[&lt;RowName&gt;,</a:t>
            </a:r>
            <a:r>
              <a:rPr sz="2200" spc="9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200" spc="55" dirty="0">
                <a:solidFill>
                  <a:srgbClr val="6F2F9F"/>
                </a:solidFill>
                <a:latin typeface="FreeSans"/>
                <a:cs typeface="FreeSans"/>
              </a:rPr>
              <a:t>:</a:t>
            </a:r>
            <a:r>
              <a:rPr sz="2200" spc="6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200" dirty="0">
                <a:solidFill>
                  <a:srgbClr val="6F2F9F"/>
                </a:solidFill>
                <a:latin typeface="FreeSans"/>
                <a:cs typeface="FreeSans"/>
              </a:rPr>
              <a:t>]</a:t>
            </a:r>
            <a:r>
              <a:rPr sz="2200" spc="6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200" dirty="0">
                <a:solidFill>
                  <a:srgbClr val="6F2F9F"/>
                </a:solidFill>
                <a:latin typeface="FreeSans"/>
                <a:cs typeface="FreeSans"/>
              </a:rPr>
              <a:t>=&lt;new</a:t>
            </a:r>
            <a:r>
              <a:rPr sz="2200" spc="8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200" spc="-10" dirty="0">
                <a:solidFill>
                  <a:srgbClr val="6F2F9F"/>
                </a:solidFill>
                <a:latin typeface="FreeSans"/>
                <a:cs typeface="FreeSans"/>
              </a:rPr>
              <a:t>value&gt;</a:t>
            </a:r>
            <a:endParaRPr sz="2200">
              <a:latin typeface="FreeSans"/>
              <a:cs typeface="FreeSans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sz="2200">
              <a:latin typeface="FreeSans"/>
              <a:cs typeface="FreeSans"/>
            </a:endParaRPr>
          </a:p>
          <a:p>
            <a:pPr marL="4432935">
              <a:lnSpc>
                <a:spcPts val="213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new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row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will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be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created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because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there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no</a:t>
            </a:r>
            <a:endParaRPr sz="1800">
              <a:latin typeface="Carlito"/>
              <a:cs typeface="Carlito"/>
            </a:endParaRPr>
          </a:p>
          <a:p>
            <a:pPr marL="4432935">
              <a:lnSpc>
                <a:spcPts val="213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row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name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DejaVu Sans Condensed"/>
                <a:cs typeface="DejaVu Sans Condensed"/>
              </a:rPr>
              <a:t>‘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800" spc="-20" dirty="0">
                <a:solidFill>
                  <a:srgbClr val="FFFFFF"/>
                </a:solidFill>
                <a:latin typeface="DejaVu Sans Condensed"/>
                <a:cs typeface="DejaVu Sans Condensed"/>
              </a:rPr>
              <a:t>’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33800" y="3351403"/>
            <a:ext cx="942340" cy="840105"/>
          </a:xfrm>
          <a:custGeom>
            <a:avLst/>
            <a:gdLst/>
            <a:ahLst/>
            <a:cxnLst/>
            <a:rect l="l" t="t" r="r" b="b"/>
            <a:pathLst>
              <a:path w="942339" h="840104">
                <a:moveTo>
                  <a:pt x="48895" y="710438"/>
                </a:moveTo>
                <a:lnTo>
                  <a:pt x="40894" y="714502"/>
                </a:lnTo>
                <a:lnTo>
                  <a:pt x="38353" y="721995"/>
                </a:lnTo>
                <a:lnTo>
                  <a:pt x="0" y="839597"/>
                </a:lnTo>
                <a:lnTo>
                  <a:pt x="40428" y="831469"/>
                </a:lnTo>
                <a:lnTo>
                  <a:pt x="30607" y="831469"/>
                </a:lnTo>
                <a:lnTo>
                  <a:pt x="11684" y="810133"/>
                </a:lnTo>
                <a:lnTo>
                  <a:pt x="51062" y="775128"/>
                </a:lnTo>
                <a:lnTo>
                  <a:pt x="65532" y="730885"/>
                </a:lnTo>
                <a:lnTo>
                  <a:pt x="68072" y="723392"/>
                </a:lnTo>
                <a:lnTo>
                  <a:pt x="63880" y="715391"/>
                </a:lnTo>
                <a:lnTo>
                  <a:pt x="56387" y="712851"/>
                </a:lnTo>
                <a:lnTo>
                  <a:pt x="48895" y="710438"/>
                </a:lnTo>
                <a:close/>
              </a:path>
              <a:path w="942339" h="840104">
                <a:moveTo>
                  <a:pt x="51062" y="775128"/>
                </a:moveTo>
                <a:lnTo>
                  <a:pt x="11684" y="810133"/>
                </a:lnTo>
                <a:lnTo>
                  <a:pt x="30607" y="831469"/>
                </a:lnTo>
                <a:lnTo>
                  <a:pt x="37608" y="825246"/>
                </a:lnTo>
                <a:lnTo>
                  <a:pt x="34671" y="825246"/>
                </a:lnTo>
                <a:lnTo>
                  <a:pt x="18287" y="806831"/>
                </a:lnTo>
                <a:lnTo>
                  <a:pt x="42270" y="802009"/>
                </a:lnTo>
                <a:lnTo>
                  <a:pt x="51062" y="775128"/>
                </a:lnTo>
                <a:close/>
              </a:path>
              <a:path w="942339" h="840104">
                <a:moveTo>
                  <a:pt x="123316" y="785622"/>
                </a:moveTo>
                <a:lnTo>
                  <a:pt x="115570" y="787273"/>
                </a:lnTo>
                <a:lnTo>
                  <a:pt x="70031" y="796428"/>
                </a:lnTo>
                <a:lnTo>
                  <a:pt x="30607" y="831469"/>
                </a:lnTo>
                <a:lnTo>
                  <a:pt x="40428" y="831469"/>
                </a:lnTo>
                <a:lnTo>
                  <a:pt x="129032" y="813689"/>
                </a:lnTo>
                <a:lnTo>
                  <a:pt x="133985" y="806196"/>
                </a:lnTo>
                <a:lnTo>
                  <a:pt x="130937" y="790702"/>
                </a:lnTo>
                <a:lnTo>
                  <a:pt x="123316" y="785622"/>
                </a:lnTo>
                <a:close/>
              </a:path>
              <a:path w="942339" h="840104">
                <a:moveTo>
                  <a:pt x="42270" y="802009"/>
                </a:moveTo>
                <a:lnTo>
                  <a:pt x="18287" y="806831"/>
                </a:lnTo>
                <a:lnTo>
                  <a:pt x="34671" y="825246"/>
                </a:lnTo>
                <a:lnTo>
                  <a:pt x="42270" y="802009"/>
                </a:lnTo>
                <a:close/>
              </a:path>
              <a:path w="942339" h="840104">
                <a:moveTo>
                  <a:pt x="70031" y="796428"/>
                </a:moveTo>
                <a:lnTo>
                  <a:pt x="42270" y="802009"/>
                </a:lnTo>
                <a:lnTo>
                  <a:pt x="34671" y="825246"/>
                </a:lnTo>
                <a:lnTo>
                  <a:pt x="37608" y="825246"/>
                </a:lnTo>
                <a:lnTo>
                  <a:pt x="70031" y="796428"/>
                </a:lnTo>
                <a:close/>
              </a:path>
              <a:path w="942339" h="840104">
                <a:moveTo>
                  <a:pt x="923036" y="0"/>
                </a:moveTo>
                <a:lnTo>
                  <a:pt x="51062" y="775128"/>
                </a:lnTo>
                <a:lnTo>
                  <a:pt x="42270" y="802009"/>
                </a:lnTo>
                <a:lnTo>
                  <a:pt x="70031" y="796428"/>
                </a:lnTo>
                <a:lnTo>
                  <a:pt x="942086" y="21336"/>
                </a:lnTo>
                <a:lnTo>
                  <a:pt x="92303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35623" y="4439158"/>
            <a:ext cx="8815070" cy="1934210"/>
            <a:chOff x="135623" y="4439158"/>
            <a:chExt cx="8815070" cy="193421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148" y="4448683"/>
              <a:ext cx="3538215" cy="191503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0385" y="4443920"/>
              <a:ext cx="3653154" cy="1924685"/>
            </a:xfrm>
            <a:custGeom>
              <a:avLst/>
              <a:gdLst/>
              <a:ahLst/>
              <a:cxnLst/>
              <a:rect l="l" t="t" r="r" b="b"/>
              <a:pathLst>
                <a:path w="3653154" h="1924685">
                  <a:moveTo>
                    <a:pt x="0" y="1924557"/>
                  </a:moveTo>
                  <a:lnTo>
                    <a:pt x="3652647" y="1924557"/>
                  </a:lnTo>
                  <a:lnTo>
                    <a:pt x="3652647" y="0"/>
                  </a:lnTo>
                  <a:lnTo>
                    <a:pt x="0" y="0"/>
                  </a:lnTo>
                  <a:lnTo>
                    <a:pt x="0" y="192455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9100" y="4696836"/>
              <a:ext cx="4561354" cy="71521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499228" y="4725161"/>
            <a:ext cx="39198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values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row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will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get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change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because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there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row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name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‘D’.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33800" y="5332603"/>
            <a:ext cx="942340" cy="840105"/>
          </a:xfrm>
          <a:custGeom>
            <a:avLst/>
            <a:gdLst/>
            <a:ahLst/>
            <a:cxnLst/>
            <a:rect l="l" t="t" r="r" b="b"/>
            <a:pathLst>
              <a:path w="942339" h="840104">
                <a:moveTo>
                  <a:pt x="48895" y="710438"/>
                </a:moveTo>
                <a:lnTo>
                  <a:pt x="40894" y="714527"/>
                </a:lnTo>
                <a:lnTo>
                  <a:pt x="38353" y="722033"/>
                </a:lnTo>
                <a:lnTo>
                  <a:pt x="0" y="839635"/>
                </a:lnTo>
                <a:lnTo>
                  <a:pt x="40527" y="831481"/>
                </a:lnTo>
                <a:lnTo>
                  <a:pt x="30607" y="831481"/>
                </a:lnTo>
                <a:lnTo>
                  <a:pt x="11684" y="810120"/>
                </a:lnTo>
                <a:lnTo>
                  <a:pt x="51073" y="775105"/>
                </a:lnTo>
                <a:lnTo>
                  <a:pt x="65532" y="730910"/>
                </a:lnTo>
                <a:lnTo>
                  <a:pt x="68072" y="723417"/>
                </a:lnTo>
                <a:lnTo>
                  <a:pt x="63880" y="715352"/>
                </a:lnTo>
                <a:lnTo>
                  <a:pt x="48895" y="710438"/>
                </a:lnTo>
                <a:close/>
              </a:path>
              <a:path w="942339" h="840104">
                <a:moveTo>
                  <a:pt x="51073" y="775105"/>
                </a:moveTo>
                <a:lnTo>
                  <a:pt x="11684" y="810120"/>
                </a:lnTo>
                <a:lnTo>
                  <a:pt x="30607" y="831481"/>
                </a:lnTo>
                <a:lnTo>
                  <a:pt x="37622" y="825246"/>
                </a:lnTo>
                <a:lnTo>
                  <a:pt x="34671" y="825246"/>
                </a:lnTo>
                <a:lnTo>
                  <a:pt x="18287" y="806792"/>
                </a:lnTo>
                <a:lnTo>
                  <a:pt x="42287" y="801963"/>
                </a:lnTo>
                <a:lnTo>
                  <a:pt x="51073" y="775105"/>
                </a:lnTo>
                <a:close/>
              </a:path>
              <a:path w="942339" h="840104">
                <a:moveTo>
                  <a:pt x="123316" y="785660"/>
                </a:moveTo>
                <a:lnTo>
                  <a:pt x="70116" y="796364"/>
                </a:lnTo>
                <a:lnTo>
                  <a:pt x="30607" y="831481"/>
                </a:lnTo>
                <a:lnTo>
                  <a:pt x="40527" y="831481"/>
                </a:lnTo>
                <a:lnTo>
                  <a:pt x="129032" y="813676"/>
                </a:lnTo>
                <a:lnTo>
                  <a:pt x="133985" y="806145"/>
                </a:lnTo>
                <a:lnTo>
                  <a:pt x="130937" y="790676"/>
                </a:lnTo>
                <a:lnTo>
                  <a:pt x="123316" y="785660"/>
                </a:lnTo>
                <a:close/>
              </a:path>
              <a:path w="942339" h="840104">
                <a:moveTo>
                  <a:pt x="42287" y="801963"/>
                </a:moveTo>
                <a:lnTo>
                  <a:pt x="18287" y="806792"/>
                </a:lnTo>
                <a:lnTo>
                  <a:pt x="34671" y="825246"/>
                </a:lnTo>
                <a:lnTo>
                  <a:pt x="42287" y="801963"/>
                </a:lnTo>
                <a:close/>
              </a:path>
              <a:path w="942339" h="840104">
                <a:moveTo>
                  <a:pt x="70116" y="796364"/>
                </a:moveTo>
                <a:lnTo>
                  <a:pt x="42287" y="801963"/>
                </a:lnTo>
                <a:lnTo>
                  <a:pt x="34671" y="825246"/>
                </a:lnTo>
                <a:lnTo>
                  <a:pt x="37622" y="825246"/>
                </a:lnTo>
                <a:lnTo>
                  <a:pt x="70116" y="796364"/>
                </a:lnTo>
                <a:close/>
              </a:path>
              <a:path w="942339" h="840104">
                <a:moveTo>
                  <a:pt x="923036" y="0"/>
                </a:moveTo>
                <a:lnTo>
                  <a:pt x="51073" y="775105"/>
                </a:lnTo>
                <a:lnTo>
                  <a:pt x="42287" y="801963"/>
                </a:lnTo>
                <a:lnTo>
                  <a:pt x="70116" y="796364"/>
                </a:lnTo>
                <a:lnTo>
                  <a:pt x="942086" y="21336"/>
                </a:lnTo>
                <a:lnTo>
                  <a:pt x="92303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937" y="84835"/>
            <a:ext cx="78809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Accessing</a:t>
            </a:r>
            <a:r>
              <a:rPr spc="-50" dirty="0"/>
              <a:t> </a:t>
            </a:r>
            <a:r>
              <a:rPr spc="-105" dirty="0"/>
              <a:t>and </a:t>
            </a:r>
            <a:r>
              <a:rPr spc="-185" dirty="0"/>
              <a:t>modifying</a:t>
            </a:r>
            <a:r>
              <a:rPr spc="-25" dirty="0"/>
              <a:t> </a:t>
            </a:r>
            <a:r>
              <a:rPr spc="-114" dirty="0"/>
              <a:t>values</a:t>
            </a:r>
            <a:r>
              <a:rPr spc="-90" dirty="0"/>
              <a:t> </a:t>
            </a:r>
            <a:r>
              <a:rPr spc="-95" dirty="0"/>
              <a:t>in</a:t>
            </a:r>
            <a:r>
              <a:rPr spc="5" dirty="0"/>
              <a:t> </a:t>
            </a:r>
            <a:r>
              <a:rPr spc="-55" dirty="0"/>
              <a:t>DataFrame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58009"/>
            <a:ext cx="6561455" cy="8305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556260" algn="l"/>
              </a:tabLst>
            </a:pPr>
            <a:r>
              <a:rPr sz="2200" spc="-25" dirty="0">
                <a:latin typeface="FreeSans"/>
                <a:cs typeface="FreeSans"/>
              </a:rPr>
              <a:t>c)</a:t>
            </a:r>
            <a:r>
              <a:rPr sz="2200" dirty="0">
                <a:latin typeface="FreeSans"/>
                <a:cs typeface="FreeSans"/>
              </a:rPr>
              <a:t>	Syntax</a:t>
            </a:r>
            <a:r>
              <a:rPr sz="2200" spc="155" dirty="0">
                <a:latin typeface="FreeSans"/>
                <a:cs typeface="FreeSans"/>
              </a:rPr>
              <a:t> </a:t>
            </a:r>
            <a:r>
              <a:rPr sz="2200" dirty="0">
                <a:latin typeface="FreeSans"/>
                <a:cs typeface="FreeSans"/>
              </a:rPr>
              <a:t>to</a:t>
            </a:r>
            <a:r>
              <a:rPr sz="2200" spc="150" dirty="0">
                <a:latin typeface="FreeSans"/>
                <a:cs typeface="FreeSans"/>
              </a:rPr>
              <a:t> </a:t>
            </a:r>
            <a:r>
              <a:rPr sz="2200" dirty="0">
                <a:latin typeface="FreeSans"/>
                <a:cs typeface="FreeSans"/>
              </a:rPr>
              <a:t>change</a:t>
            </a:r>
            <a:r>
              <a:rPr sz="2200" spc="155" dirty="0">
                <a:latin typeface="FreeSans"/>
                <a:cs typeface="FreeSans"/>
              </a:rPr>
              <a:t> </a:t>
            </a:r>
            <a:r>
              <a:rPr sz="2200" dirty="0">
                <a:latin typeface="FreeSans"/>
                <a:cs typeface="FreeSans"/>
              </a:rPr>
              <a:t>single</a:t>
            </a:r>
            <a:r>
              <a:rPr sz="2200" spc="135" dirty="0">
                <a:latin typeface="FreeSans"/>
                <a:cs typeface="FreeSans"/>
              </a:rPr>
              <a:t> </a:t>
            </a:r>
            <a:r>
              <a:rPr sz="2200" spc="-10" dirty="0">
                <a:latin typeface="FreeSans"/>
                <a:cs typeface="FreeSans"/>
              </a:rPr>
              <a:t>value-</a:t>
            </a:r>
            <a:endParaRPr sz="2200">
              <a:latin typeface="FreeSans"/>
              <a:cs typeface="FreeSans"/>
            </a:endParaRPr>
          </a:p>
          <a:p>
            <a:pPr marL="9271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6F2F9F"/>
                </a:solidFill>
                <a:latin typeface="FreeSans"/>
                <a:cs typeface="FreeSans"/>
              </a:rPr>
              <a:t>&lt;DFObject&gt;.&lt;ColName&gt;[&lt;RowName/Lebel&gt;]</a:t>
            </a:r>
            <a:endParaRPr sz="2200">
              <a:latin typeface="FreeSans"/>
              <a:cs typeface="Free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0544" y="1514411"/>
            <a:ext cx="9043670" cy="4546600"/>
            <a:chOff x="100544" y="1514411"/>
            <a:chExt cx="9043670" cy="4546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44" y="5347715"/>
              <a:ext cx="4559853" cy="7132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65501" y="4862195"/>
              <a:ext cx="248285" cy="500380"/>
            </a:xfrm>
            <a:custGeom>
              <a:avLst/>
              <a:gdLst/>
              <a:ahLst/>
              <a:cxnLst/>
              <a:rect l="l" t="t" r="r" b="b"/>
              <a:pathLst>
                <a:path w="248285" h="500379">
                  <a:moveTo>
                    <a:pt x="210407" y="51810"/>
                  </a:moveTo>
                  <a:lnTo>
                    <a:pt x="187386" y="68306"/>
                  </a:lnTo>
                  <a:lnTo>
                    <a:pt x="0" y="488187"/>
                  </a:lnTo>
                  <a:lnTo>
                    <a:pt x="26035" y="499871"/>
                  </a:lnTo>
                  <a:lnTo>
                    <a:pt x="213447" y="79931"/>
                  </a:lnTo>
                  <a:lnTo>
                    <a:pt x="210407" y="51810"/>
                  </a:lnTo>
                  <a:close/>
                </a:path>
                <a:path w="248285" h="500379">
                  <a:moveTo>
                    <a:pt x="235621" y="20065"/>
                  </a:moveTo>
                  <a:lnTo>
                    <a:pt x="208915" y="20065"/>
                  </a:lnTo>
                  <a:lnTo>
                    <a:pt x="234950" y="31749"/>
                  </a:lnTo>
                  <a:lnTo>
                    <a:pt x="213447" y="79931"/>
                  </a:lnTo>
                  <a:lnTo>
                    <a:pt x="218440" y="126110"/>
                  </a:lnTo>
                  <a:lnTo>
                    <a:pt x="219329" y="133984"/>
                  </a:lnTo>
                  <a:lnTo>
                    <a:pt x="226314" y="139699"/>
                  </a:lnTo>
                  <a:lnTo>
                    <a:pt x="242062" y="137921"/>
                  </a:lnTo>
                  <a:lnTo>
                    <a:pt x="247777" y="130936"/>
                  </a:lnTo>
                  <a:lnTo>
                    <a:pt x="246887" y="123062"/>
                  </a:lnTo>
                  <a:lnTo>
                    <a:pt x="235621" y="20065"/>
                  </a:lnTo>
                  <a:close/>
                </a:path>
                <a:path w="248285" h="500379">
                  <a:moveTo>
                    <a:pt x="233425" y="0"/>
                  </a:moveTo>
                  <a:lnTo>
                    <a:pt x="126618" y="76834"/>
                  </a:lnTo>
                  <a:lnTo>
                    <a:pt x="125095" y="85724"/>
                  </a:lnTo>
                  <a:lnTo>
                    <a:pt x="129667" y="92201"/>
                  </a:lnTo>
                  <a:lnTo>
                    <a:pt x="134366" y="98551"/>
                  </a:lnTo>
                  <a:lnTo>
                    <a:pt x="143256" y="100075"/>
                  </a:lnTo>
                  <a:lnTo>
                    <a:pt x="149606" y="95376"/>
                  </a:lnTo>
                  <a:lnTo>
                    <a:pt x="187386" y="68306"/>
                  </a:lnTo>
                  <a:lnTo>
                    <a:pt x="208915" y="20065"/>
                  </a:lnTo>
                  <a:lnTo>
                    <a:pt x="235621" y="20065"/>
                  </a:lnTo>
                  <a:lnTo>
                    <a:pt x="233425" y="0"/>
                  </a:lnTo>
                  <a:close/>
                </a:path>
                <a:path w="248285" h="500379">
                  <a:moveTo>
                    <a:pt x="225328" y="27431"/>
                  </a:moveTo>
                  <a:lnTo>
                    <a:pt x="207772" y="27431"/>
                  </a:lnTo>
                  <a:lnTo>
                    <a:pt x="230250" y="37591"/>
                  </a:lnTo>
                  <a:lnTo>
                    <a:pt x="210407" y="51810"/>
                  </a:lnTo>
                  <a:lnTo>
                    <a:pt x="213447" y="79931"/>
                  </a:lnTo>
                  <a:lnTo>
                    <a:pt x="234950" y="31749"/>
                  </a:lnTo>
                  <a:lnTo>
                    <a:pt x="225328" y="27431"/>
                  </a:lnTo>
                  <a:close/>
                </a:path>
                <a:path w="248285" h="500379">
                  <a:moveTo>
                    <a:pt x="208915" y="20065"/>
                  </a:moveTo>
                  <a:lnTo>
                    <a:pt x="187386" y="68306"/>
                  </a:lnTo>
                  <a:lnTo>
                    <a:pt x="210407" y="51810"/>
                  </a:lnTo>
                  <a:lnTo>
                    <a:pt x="207772" y="27431"/>
                  </a:lnTo>
                  <a:lnTo>
                    <a:pt x="225328" y="27431"/>
                  </a:lnTo>
                  <a:lnTo>
                    <a:pt x="208915" y="20065"/>
                  </a:lnTo>
                  <a:close/>
                </a:path>
                <a:path w="248285" h="500379">
                  <a:moveTo>
                    <a:pt x="207772" y="27431"/>
                  </a:moveTo>
                  <a:lnTo>
                    <a:pt x="210407" y="51810"/>
                  </a:lnTo>
                  <a:lnTo>
                    <a:pt x="230250" y="37591"/>
                  </a:lnTo>
                  <a:lnTo>
                    <a:pt x="207772" y="27431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632" y="1524000"/>
              <a:ext cx="3530289" cy="333832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5865" y="1519174"/>
              <a:ext cx="3740150" cy="3348354"/>
            </a:xfrm>
            <a:custGeom>
              <a:avLst/>
              <a:gdLst/>
              <a:ahLst/>
              <a:cxnLst/>
              <a:rect l="l" t="t" r="r" b="b"/>
              <a:pathLst>
                <a:path w="3740150" h="3348354">
                  <a:moveTo>
                    <a:pt x="0" y="3347847"/>
                  </a:moveTo>
                  <a:lnTo>
                    <a:pt x="3739641" y="3347847"/>
                  </a:lnTo>
                  <a:lnTo>
                    <a:pt x="3739641" y="0"/>
                  </a:lnTo>
                  <a:lnTo>
                    <a:pt x="0" y="0"/>
                  </a:lnTo>
                  <a:lnTo>
                    <a:pt x="0" y="334784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7736" y="1857600"/>
              <a:ext cx="3813610" cy="202364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414774" y="1747774"/>
              <a:ext cx="3899535" cy="2138680"/>
            </a:xfrm>
            <a:custGeom>
              <a:avLst/>
              <a:gdLst/>
              <a:ahLst/>
              <a:cxnLst/>
              <a:rect l="l" t="t" r="r" b="b"/>
              <a:pathLst>
                <a:path w="3899534" h="2138679">
                  <a:moveTo>
                    <a:pt x="0" y="2138172"/>
                  </a:moveTo>
                  <a:lnTo>
                    <a:pt x="3899408" y="2138172"/>
                  </a:lnTo>
                  <a:lnTo>
                    <a:pt x="3899408" y="0"/>
                  </a:lnTo>
                  <a:lnTo>
                    <a:pt x="0" y="0"/>
                  </a:lnTo>
                  <a:lnTo>
                    <a:pt x="0" y="213817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9119" y="4346366"/>
              <a:ext cx="4754880" cy="71196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09499" y="4364228"/>
            <a:ext cx="8559165" cy="158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2125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Values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can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be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changed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like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this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also.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Values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row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can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be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given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separately.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440"/>
              </a:spcBef>
            </a:pPr>
            <a:endParaRPr sz="1800">
              <a:latin typeface="Carlito"/>
              <a:cs typeface="Carlito"/>
            </a:endParaRPr>
          </a:p>
          <a:p>
            <a:pPr marL="12700" marR="441325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Here,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value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‘Three’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row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‘D’</a:t>
            </a:r>
            <a:r>
              <a:rPr sz="1800" spc="3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got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changed.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43827" y="3881120"/>
            <a:ext cx="248285" cy="500380"/>
          </a:xfrm>
          <a:custGeom>
            <a:avLst/>
            <a:gdLst/>
            <a:ahLst/>
            <a:cxnLst/>
            <a:rect l="l" t="t" r="r" b="b"/>
            <a:pathLst>
              <a:path w="248284" h="500379">
                <a:moveTo>
                  <a:pt x="210410" y="51842"/>
                </a:moveTo>
                <a:lnTo>
                  <a:pt x="187338" y="68414"/>
                </a:lnTo>
                <a:lnTo>
                  <a:pt x="0" y="488187"/>
                </a:lnTo>
                <a:lnTo>
                  <a:pt x="26034" y="499871"/>
                </a:lnTo>
                <a:lnTo>
                  <a:pt x="213447" y="79931"/>
                </a:lnTo>
                <a:lnTo>
                  <a:pt x="210410" y="51842"/>
                </a:lnTo>
                <a:close/>
              </a:path>
              <a:path w="248284" h="500379">
                <a:moveTo>
                  <a:pt x="235621" y="20065"/>
                </a:moveTo>
                <a:lnTo>
                  <a:pt x="208915" y="20065"/>
                </a:lnTo>
                <a:lnTo>
                  <a:pt x="234950" y="31749"/>
                </a:lnTo>
                <a:lnTo>
                  <a:pt x="213447" y="79931"/>
                </a:lnTo>
                <a:lnTo>
                  <a:pt x="218440" y="126110"/>
                </a:lnTo>
                <a:lnTo>
                  <a:pt x="219328" y="133984"/>
                </a:lnTo>
                <a:lnTo>
                  <a:pt x="226314" y="139699"/>
                </a:lnTo>
                <a:lnTo>
                  <a:pt x="242062" y="137921"/>
                </a:lnTo>
                <a:lnTo>
                  <a:pt x="247776" y="130936"/>
                </a:lnTo>
                <a:lnTo>
                  <a:pt x="246888" y="123062"/>
                </a:lnTo>
                <a:lnTo>
                  <a:pt x="235621" y="20065"/>
                </a:lnTo>
                <a:close/>
              </a:path>
              <a:path w="248284" h="500379">
                <a:moveTo>
                  <a:pt x="233425" y="0"/>
                </a:moveTo>
                <a:lnTo>
                  <a:pt x="126619" y="76834"/>
                </a:lnTo>
                <a:lnTo>
                  <a:pt x="125095" y="85724"/>
                </a:lnTo>
                <a:lnTo>
                  <a:pt x="129667" y="92201"/>
                </a:lnTo>
                <a:lnTo>
                  <a:pt x="134366" y="98551"/>
                </a:lnTo>
                <a:lnTo>
                  <a:pt x="143255" y="100075"/>
                </a:lnTo>
                <a:lnTo>
                  <a:pt x="187338" y="68414"/>
                </a:lnTo>
                <a:lnTo>
                  <a:pt x="208915" y="20065"/>
                </a:lnTo>
                <a:lnTo>
                  <a:pt x="235621" y="20065"/>
                </a:lnTo>
                <a:lnTo>
                  <a:pt x="233425" y="0"/>
                </a:lnTo>
                <a:close/>
              </a:path>
              <a:path w="248284" h="500379">
                <a:moveTo>
                  <a:pt x="225328" y="27431"/>
                </a:moveTo>
                <a:lnTo>
                  <a:pt x="207772" y="27431"/>
                </a:lnTo>
                <a:lnTo>
                  <a:pt x="230250" y="37591"/>
                </a:lnTo>
                <a:lnTo>
                  <a:pt x="210410" y="51842"/>
                </a:lnTo>
                <a:lnTo>
                  <a:pt x="213447" y="79931"/>
                </a:lnTo>
                <a:lnTo>
                  <a:pt x="234950" y="31749"/>
                </a:lnTo>
                <a:lnTo>
                  <a:pt x="225328" y="27431"/>
                </a:lnTo>
                <a:close/>
              </a:path>
              <a:path w="248284" h="500379">
                <a:moveTo>
                  <a:pt x="208915" y="20065"/>
                </a:moveTo>
                <a:lnTo>
                  <a:pt x="187338" y="68414"/>
                </a:lnTo>
                <a:lnTo>
                  <a:pt x="210410" y="51842"/>
                </a:lnTo>
                <a:lnTo>
                  <a:pt x="207772" y="27431"/>
                </a:lnTo>
                <a:lnTo>
                  <a:pt x="225328" y="27431"/>
                </a:lnTo>
                <a:lnTo>
                  <a:pt x="208915" y="20065"/>
                </a:lnTo>
                <a:close/>
              </a:path>
              <a:path w="248284" h="500379">
                <a:moveTo>
                  <a:pt x="207772" y="27431"/>
                </a:moveTo>
                <a:lnTo>
                  <a:pt x="210410" y="51842"/>
                </a:lnTo>
                <a:lnTo>
                  <a:pt x="230250" y="37591"/>
                </a:lnTo>
                <a:lnTo>
                  <a:pt x="207772" y="27431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7749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FreeSans"/>
                <a:cs typeface="FreeSans"/>
              </a:rPr>
              <a:t>Introduction</a:t>
            </a:r>
            <a:endParaRPr sz="4000">
              <a:latin typeface="FreeSans"/>
              <a:cs typeface="Free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795273"/>
            <a:ext cx="8836025" cy="525716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FreeSans"/>
                <a:cs typeface="FreeSans"/>
              </a:rPr>
              <a:t>In</a:t>
            </a:r>
            <a:r>
              <a:rPr sz="2400" spc="24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last</a:t>
            </a:r>
            <a:r>
              <a:rPr sz="2400" spc="254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chapter,</a:t>
            </a:r>
            <a:r>
              <a:rPr sz="2400" spc="25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we</a:t>
            </a:r>
            <a:r>
              <a:rPr sz="2400" spc="25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got</a:t>
            </a:r>
            <a:r>
              <a:rPr sz="2400" spc="26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some</a:t>
            </a:r>
            <a:r>
              <a:rPr sz="2400" spc="24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information</a:t>
            </a:r>
            <a:r>
              <a:rPr sz="2400" spc="24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about</a:t>
            </a:r>
            <a:r>
              <a:rPr sz="2400" spc="254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python</a:t>
            </a:r>
            <a:r>
              <a:rPr sz="2400" spc="245" dirty="0">
                <a:latin typeface="FreeSans"/>
                <a:cs typeface="FreeSans"/>
              </a:rPr>
              <a:t> </a:t>
            </a:r>
            <a:r>
              <a:rPr sz="2400" spc="-10" dirty="0">
                <a:latin typeface="FreeSans"/>
                <a:cs typeface="FreeSans"/>
              </a:rPr>
              <a:t>pandas</a:t>
            </a:r>
            <a:endParaRPr sz="2400">
              <a:latin typeface="FreeSans"/>
              <a:cs typeface="FreeSans"/>
            </a:endParaRPr>
          </a:p>
          <a:p>
            <a:pPr marL="355600" marR="8255">
              <a:lnSpc>
                <a:spcPts val="4320"/>
              </a:lnSpc>
              <a:spcBef>
                <a:spcPts val="384"/>
              </a:spcBef>
              <a:tabLst>
                <a:tab pos="5168900" algn="l"/>
              </a:tabLst>
            </a:pPr>
            <a:r>
              <a:rPr sz="2400" dirty="0">
                <a:latin typeface="FreeSans"/>
                <a:cs typeface="FreeSans"/>
              </a:rPr>
              <a:t>,data</a:t>
            </a:r>
            <a:r>
              <a:rPr sz="2400" spc="36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structure</a:t>
            </a:r>
            <a:r>
              <a:rPr sz="2400" spc="37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and</a:t>
            </a:r>
            <a:r>
              <a:rPr sz="2400" spc="37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series.</a:t>
            </a:r>
            <a:r>
              <a:rPr sz="2400" spc="34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It</a:t>
            </a:r>
            <a:r>
              <a:rPr sz="2400" spc="36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is</a:t>
            </a:r>
            <a:r>
              <a:rPr sz="2400" spc="37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not</a:t>
            </a:r>
            <a:r>
              <a:rPr sz="2400" spc="37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able</a:t>
            </a:r>
            <a:r>
              <a:rPr sz="2400" spc="36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to</a:t>
            </a:r>
            <a:r>
              <a:rPr sz="2400" spc="35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handle</a:t>
            </a:r>
            <a:r>
              <a:rPr sz="2400" spc="36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the</a:t>
            </a:r>
            <a:r>
              <a:rPr sz="2400" spc="37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data</a:t>
            </a:r>
            <a:r>
              <a:rPr sz="2400" spc="365" dirty="0">
                <a:latin typeface="FreeSans"/>
                <a:cs typeface="FreeSans"/>
              </a:rPr>
              <a:t> </a:t>
            </a:r>
            <a:r>
              <a:rPr sz="2400" spc="-25" dirty="0">
                <a:latin typeface="FreeSans"/>
                <a:cs typeface="FreeSans"/>
              </a:rPr>
              <a:t>in </a:t>
            </a:r>
            <a:r>
              <a:rPr sz="2400" dirty="0">
                <a:latin typeface="FreeSans"/>
                <a:cs typeface="FreeSans"/>
              </a:rPr>
              <a:t>the</a:t>
            </a:r>
            <a:r>
              <a:rPr sz="2400" spc="10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form</a:t>
            </a:r>
            <a:r>
              <a:rPr sz="2400" spc="11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of</a:t>
            </a:r>
            <a:r>
              <a:rPr sz="2400" spc="10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2D</a:t>
            </a:r>
            <a:r>
              <a:rPr sz="2400" spc="12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or</a:t>
            </a:r>
            <a:r>
              <a:rPr sz="2400" spc="114" dirty="0">
                <a:latin typeface="FreeSans"/>
                <a:cs typeface="FreeSans"/>
              </a:rPr>
              <a:t> </a:t>
            </a:r>
            <a:r>
              <a:rPr sz="2400" spc="-10" dirty="0">
                <a:latin typeface="FreeSans"/>
                <a:cs typeface="FreeSans"/>
              </a:rPr>
              <a:t>multidimensional</a:t>
            </a:r>
            <a:r>
              <a:rPr sz="2400" dirty="0">
                <a:latin typeface="FreeSans"/>
                <a:cs typeface="FreeSans"/>
              </a:rPr>
              <a:t>	related</a:t>
            </a:r>
            <a:r>
              <a:rPr sz="2400" spc="17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to</a:t>
            </a:r>
            <a:r>
              <a:rPr sz="2400" spc="13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real</a:t>
            </a:r>
            <a:r>
              <a:rPr sz="2400" spc="165" dirty="0">
                <a:latin typeface="FreeSans"/>
                <a:cs typeface="FreeSans"/>
              </a:rPr>
              <a:t> </a:t>
            </a:r>
            <a:r>
              <a:rPr sz="2400" spc="-10" dirty="0">
                <a:latin typeface="FreeSans"/>
                <a:cs typeface="FreeSans"/>
              </a:rPr>
              <a:t>time.</a:t>
            </a:r>
            <a:endParaRPr sz="2400">
              <a:latin typeface="FreeSans"/>
              <a:cs typeface="FreeSans"/>
            </a:endParaRPr>
          </a:p>
          <a:p>
            <a:pPr marL="355600" marR="5080" indent="-342900">
              <a:lnSpc>
                <a:spcPct val="150000"/>
              </a:lnSpc>
              <a:spcBef>
                <a:spcPts val="195"/>
              </a:spcBef>
              <a:buFont typeface="Arial"/>
              <a:buChar char="•"/>
              <a:tabLst>
                <a:tab pos="355600" algn="l"/>
                <a:tab pos="996950" algn="l"/>
                <a:tab pos="1823085" algn="l"/>
                <a:tab pos="2801620" algn="l"/>
                <a:tab pos="3900804" algn="l"/>
                <a:tab pos="5086350" algn="l"/>
                <a:tab pos="6421755" algn="l"/>
                <a:tab pos="7351395" algn="l"/>
                <a:tab pos="8229600" algn="l"/>
              </a:tabLst>
            </a:pPr>
            <a:r>
              <a:rPr sz="2400" spc="-25" dirty="0">
                <a:latin typeface="FreeSans"/>
                <a:cs typeface="FreeSans"/>
              </a:rPr>
              <a:t>For</a:t>
            </a:r>
            <a:r>
              <a:rPr sz="2400" dirty="0">
                <a:latin typeface="FreeSans"/>
                <a:cs typeface="FreeSans"/>
              </a:rPr>
              <a:t>	</a:t>
            </a:r>
            <a:r>
              <a:rPr sz="2400" spc="-20" dirty="0">
                <a:latin typeface="FreeSans"/>
                <a:cs typeface="FreeSans"/>
              </a:rPr>
              <a:t>such</a:t>
            </a:r>
            <a:r>
              <a:rPr sz="2400" dirty="0">
                <a:latin typeface="FreeSans"/>
                <a:cs typeface="FreeSans"/>
              </a:rPr>
              <a:t>	</a:t>
            </a:r>
            <a:r>
              <a:rPr sz="2400" spc="-10" dirty="0">
                <a:latin typeface="FreeSans"/>
                <a:cs typeface="FreeSans"/>
              </a:rPr>
              <a:t>tasks,</a:t>
            </a:r>
            <a:r>
              <a:rPr sz="2400" dirty="0">
                <a:latin typeface="FreeSans"/>
                <a:cs typeface="FreeSans"/>
              </a:rPr>
              <a:t>	</a:t>
            </a:r>
            <a:r>
              <a:rPr sz="2400" spc="-10" dirty="0">
                <a:latin typeface="FreeSans"/>
                <a:cs typeface="FreeSans"/>
              </a:rPr>
              <a:t>python</a:t>
            </a:r>
            <a:r>
              <a:rPr sz="2400" dirty="0">
                <a:latin typeface="FreeSans"/>
                <a:cs typeface="FreeSans"/>
              </a:rPr>
              <a:t>	</a:t>
            </a:r>
            <a:r>
              <a:rPr sz="2400" spc="-10" dirty="0">
                <a:latin typeface="FreeSans"/>
                <a:cs typeface="FreeSans"/>
              </a:rPr>
              <a:t>pandas</a:t>
            </a:r>
            <a:r>
              <a:rPr sz="2400" dirty="0">
                <a:latin typeface="FreeSans"/>
                <a:cs typeface="FreeSans"/>
              </a:rPr>
              <a:t>	</a:t>
            </a:r>
            <a:r>
              <a:rPr sz="2400" spc="-10" dirty="0">
                <a:latin typeface="FreeSans"/>
                <a:cs typeface="FreeSans"/>
              </a:rPr>
              <a:t>provides</a:t>
            </a:r>
            <a:r>
              <a:rPr sz="2400" dirty="0">
                <a:latin typeface="FreeSans"/>
                <a:cs typeface="FreeSans"/>
              </a:rPr>
              <a:t>	</a:t>
            </a:r>
            <a:r>
              <a:rPr sz="2400" spc="-20" dirty="0">
                <a:latin typeface="FreeSans"/>
                <a:cs typeface="FreeSans"/>
              </a:rPr>
              <a:t>some</a:t>
            </a:r>
            <a:r>
              <a:rPr sz="2400" dirty="0">
                <a:latin typeface="FreeSans"/>
                <a:cs typeface="FreeSans"/>
              </a:rPr>
              <a:t>	</a:t>
            </a:r>
            <a:r>
              <a:rPr sz="2400" spc="-10" dirty="0">
                <a:latin typeface="FreeSans"/>
                <a:cs typeface="FreeSans"/>
              </a:rPr>
              <a:t>other</a:t>
            </a:r>
            <a:r>
              <a:rPr sz="2400" dirty="0">
                <a:latin typeface="FreeSans"/>
                <a:cs typeface="FreeSans"/>
              </a:rPr>
              <a:t>	</a:t>
            </a:r>
            <a:r>
              <a:rPr sz="2400" spc="-20" dirty="0">
                <a:latin typeface="FreeSans"/>
                <a:cs typeface="FreeSans"/>
              </a:rPr>
              <a:t>data </a:t>
            </a:r>
            <a:r>
              <a:rPr sz="2400" dirty="0">
                <a:latin typeface="FreeSans"/>
                <a:cs typeface="FreeSans"/>
              </a:rPr>
              <a:t>structure</a:t>
            </a:r>
            <a:r>
              <a:rPr sz="2400" spc="13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like</a:t>
            </a:r>
            <a:r>
              <a:rPr sz="2400" spc="18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dataframes</a:t>
            </a:r>
            <a:r>
              <a:rPr sz="2400" spc="14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and</a:t>
            </a:r>
            <a:r>
              <a:rPr sz="2400" spc="15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panels</a:t>
            </a:r>
            <a:r>
              <a:rPr sz="2400" spc="175" dirty="0">
                <a:latin typeface="FreeSans"/>
                <a:cs typeface="FreeSans"/>
              </a:rPr>
              <a:t> </a:t>
            </a:r>
            <a:r>
              <a:rPr sz="2400" spc="-20" dirty="0">
                <a:latin typeface="FreeSans"/>
                <a:cs typeface="FreeSans"/>
              </a:rPr>
              <a:t>etc.</a:t>
            </a:r>
            <a:endParaRPr sz="2400">
              <a:latin typeface="FreeSans"/>
              <a:cs typeface="FreeSans"/>
            </a:endParaRPr>
          </a:p>
          <a:p>
            <a:pPr marL="354965" indent="-342265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375F92"/>
                </a:solidFill>
                <a:latin typeface="FreeSans"/>
                <a:cs typeface="FreeSans"/>
              </a:rPr>
              <a:t>Dataframe</a:t>
            </a:r>
            <a:r>
              <a:rPr sz="2400" spc="140" dirty="0">
                <a:solidFill>
                  <a:srgbClr val="375F92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375F92"/>
                </a:solidFill>
                <a:latin typeface="FreeSans"/>
                <a:cs typeface="FreeSans"/>
              </a:rPr>
              <a:t>objects</a:t>
            </a:r>
            <a:r>
              <a:rPr sz="2400" spc="140" dirty="0">
                <a:solidFill>
                  <a:srgbClr val="375F92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375F92"/>
                </a:solidFill>
                <a:latin typeface="FreeSans"/>
                <a:cs typeface="FreeSans"/>
              </a:rPr>
              <a:t>of</a:t>
            </a:r>
            <a:r>
              <a:rPr sz="2400" spc="125" dirty="0">
                <a:solidFill>
                  <a:srgbClr val="375F92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375F92"/>
                </a:solidFill>
                <a:latin typeface="FreeSans"/>
                <a:cs typeface="FreeSans"/>
              </a:rPr>
              <a:t>Pandas</a:t>
            </a:r>
            <a:r>
              <a:rPr sz="2400" spc="145" dirty="0">
                <a:solidFill>
                  <a:srgbClr val="375F92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375F92"/>
                </a:solidFill>
                <a:latin typeface="FreeSans"/>
                <a:cs typeface="FreeSans"/>
              </a:rPr>
              <a:t>can</a:t>
            </a:r>
            <a:r>
              <a:rPr sz="2400" spc="140" dirty="0">
                <a:solidFill>
                  <a:srgbClr val="375F92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375F92"/>
                </a:solidFill>
                <a:latin typeface="FreeSans"/>
                <a:cs typeface="FreeSans"/>
              </a:rPr>
              <a:t>store</a:t>
            </a:r>
            <a:r>
              <a:rPr sz="2400" spc="130" dirty="0">
                <a:solidFill>
                  <a:srgbClr val="375F92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375F92"/>
                </a:solidFill>
                <a:latin typeface="FreeSans"/>
                <a:cs typeface="FreeSans"/>
              </a:rPr>
              <a:t>2</a:t>
            </a:r>
            <a:r>
              <a:rPr sz="2400" spc="125" dirty="0">
                <a:solidFill>
                  <a:srgbClr val="375F92"/>
                </a:solidFill>
                <a:latin typeface="FreeSans"/>
                <a:cs typeface="FreeSans"/>
              </a:rPr>
              <a:t> </a:t>
            </a:r>
            <a:r>
              <a:rPr sz="2400" spc="50" dirty="0">
                <a:solidFill>
                  <a:srgbClr val="375F92"/>
                </a:solidFill>
                <a:latin typeface="FreeSans"/>
                <a:cs typeface="FreeSans"/>
              </a:rPr>
              <a:t>D</a:t>
            </a:r>
            <a:r>
              <a:rPr sz="2400" spc="130" dirty="0">
                <a:solidFill>
                  <a:srgbClr val="375F92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375F92"/>
                </a:solidFill>
                <a:latin typeface="FreeSans"/>
                <a:cs typeface="FreeSans"/>
              </a:rPr>
              <a:t>hetrogenous</a:t>
            </a:r>
            <a:r>
              <a:rPr sz="2400" spc="160" dirty="0">
                <a:solidFill>
                  <a:srgbClr val="375F92"/>
                </a:solidFill>
                <a:latin typeface="FreeSans"/>
                <a:cs typeface="FreeSans"/>
              </a:rPr>
              <a:t> </a:t>
            </a:r>
            <a:r>
              <a:rPr sz="2400" spc="-10" dirty="0">
                <a:solidFill>
                  <a:srgbClr val="375F92"/>
                </a:solidFill>
                <a:latin typeface="FreeSans"/>
                <a:cs typeface="FreeSans"/>
              </a:rPr>
              <a:t>data.</a:t>
            </a:r>
            <a:endParaRPr sz="2400">
              <a:latin typeface="FreeSans"/>
              <a:cs typeface="FreeSans"/>
            </a:endParaRPr>
          </a:p>
          <a:p>
            <a:pPr marL="355600" marR="7620" indent="-342900">
              <a:lnSpc>
                <a:spcPct val="1501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894715" algn="l"/>
                <a:tab pos="1452880" algn="l"/>
                <a:tab pos="2280285" algn="l"/>
                <a:tab pos="3176905" algn="l"/>
                <a:tab pos="4208780" algn="l"/>
                <a:tab pos="5307330" algn="l"/>
                <a:tab pos="5694680" algn="l"/>
                <a:tab pos="6862445" algn="l"/>
                <a:tab pos="7487284" algn="l"/>
                <a:tab pos="8300084" algn="l"/>
                <a:tab pos="8599805" algn="l"/>
              </a:tabLst>
            </a:pPr>
            <a:r>
              <a:rPr sz="2400" spc="-25" dirty="0">
                <a:solidFill>
                  <a:srgbClr val="375F92"/>
                </a:solidFill>
                <a:latin typeface="FreeSans"/>
                <a:cs typeface="FreeSans"/>
              </a:rPr>
              <a:t>On</a:t>
            </a:r>
            <a:r>
              <a:rPr sz="2400" dirty="0">
                <a:solidFill>
                  <a:srgbClr val="375F92"/>
                </a:solidFill>
                <a:latin typeface="FreeSans"/>
                <a:cs typeface="FreeSans"/>
              </a:rPr>
              <a:t>	</a:t>
            </a:r>
            <a:r>
              <a:rPr sz="2400" spc="-25" dirty="0">
                <a:solidFill>
                  <a:srgbClr val="375F92"/>
                </a:solidFill>
                <a:latin typeface="FreeSans"/>
                <a:cs typeface="FreeSans"/>
              </a:rPr>
              <a:t>the</a:t>
            </a:r>
            <a:r>
              <a:rPr sz="2400" dirty="0">
                <a:solidFill>
                  <a:srgbClr val="375F92"/>
                </a:solidFill>
                <a:latin typeface="FreeSans"/>
                <a:cs typeface="FreeSans"/>
              </a:rPr>
              <a:t>	</a:t>
            </a:r>
            <a:r>
              <a:rPr sz="2400" spc="-20" dirty="0">
                <a:solidFill>
                  <a:srgbClr val="375F92"/>
                </a:solidFill>
                <a:latin typeface="FreeSans"/>
                <a:cs typeface="FreeSans"/>
              </a:rPr>
              <a:t>other</a:t>
            </a:r>
            <a:r>
              <a:rPr sz="2400" dirty="0">
                <a:solidFill>
                  <a:srgbClr val="375F92"/>
                </a:solidFill>
                <a:latin typeface="FreeSans"/>
                <a:cs typeface="FreeSans"/>
              </a:rPr>
              <a:t>	</a:t>
            </a:r>
            <a:r>
              <a:rPr sz="2400" spc="-10" dirty="0">
                <a:solidFill>
                  <a:srgbClr val="375F92"/>
                </a:solidFill>
                <a:latin typeface="FreeSans"/>
                <a:cs typeface="FreeSans"/>
              </a:rPr>
              <a:t>hand,</a:t>
            </a:r>
            <a:r>
              <a:rPr sz="2400" dirty="0">
                <a:solidFill>
                  <a:srgbClr val="375F92"/>
                </a:solidFill>
                <a:latin typeface="FreeSans"/>
                <a:cs typeface="FreeSans"/>
              </a:rPr>
              <a:t>	</a:t>
            </a:r>
            <a:r>
              <a:rPr sz="2400" spc="-10" dirty="0">
                <a:solidFill>
                  <a:srgbClr val="375F92"/>
                </a:solidFill>
                <a:latin typeface="FreeSans"/>
                <a:cs typeface="FreeSans"/>
              </a:rPr>
              <a:t>panels</a:t>
            </a:r>
            <a:r>
              <a:rPr sz="2400" dirty="0">
                <a:solidFill>
                  <a:srgbClr val="375F92"/>
                </a:solidFill>
                <a:latin typeface="FreeSans"/>
                <a:cs typeface="FreeSans"/>
              </a:rPr>
              <a:t>	</a:t>
            </a:r>
            <a:r>
              <a:rPr sz="2400" spc="-10" dirty="0">
                <a:solidFill>
                  <a:srgbClr val="375F92"/>
                </a:solidFill>
                <a:latin typeface="FreeSans"/>
                <a:cs typeface="FreeSans"/>
              </a:rPr>
              <a:t>objects</a:t>
            </a:r>
            <a:r>
              <a:rPr sz="2400" dirty="0">
                <a:solidFill>
                  <a:srgbClr val="375F92"/>
                </a:solidFill>
                <a:latin typeface="FreeSans"/>
                <a:cs typeface="FreeSans"/>
              </a:rPr>
              <a:t>	</a:t>
            </a:r>
            <a:r>
              <a:rPr sz="2400" spc="-25" dirty="0">
                <a:solidFill>
                  <a:srgbClr val="375F92"/>
                </a:solidFill>
                <a:latin typeface="FreeSans"/>
                <a:cs typeface="FreeSans"/>
              </a:rPr>
              <a:t>of</a:t>
            </a:r>
            <a:r>
              <a:rPr sz="2400" dirty="0">
                <a:solidFill>
                  <a:srgbClr val="375F92"/>
                </a:solidFill>
                <a:latin typeface="FreeSans"/>
                <a:cs typeface="FreeSans"/>
              </a:rPr>
              <a:t>	</a:t>
            </a:r>
            <a:r>
              <a:rPr sz="2400" spc="-10" dirty="0">
                <a:solidFill>
                  <a:srgbClr val="375F92"/>
                </a:solidFill>
                <a:latin typeface="FreeSans"/>
                <a:cs typeface="FreeSans"/>
              </a:rPr>
              <a:t>Pandas</a:t>
            </a:r>
            <a:r>
              <a:rPr sz="2400" dirty="0">
                <a:solidFill>
                  <a:srgbClr val="375F92"/>
                </a:solidFill>
                <a:latin typeface="FreeSans"/>
                <a:cs typeface="FreeSans"/>
              </a:rPr>
              <a:t>	</a:t>
            </a:r>
            <a:r>
              <a:rPr sz="2400" spc="-25" dirty="0">
                <a:solidFill>
                  <a:srgbClr val="375F92"/>
                </a:solidFill>
                <a:latin typeface="FreeSans"/>
                <a:cs typeface="FreeSans"/>
              </a:rPr>
              <a:t>can</a:t>
            </a:r>
            <a:r>
              <a:rPr sz="2400" dirty="0">
                <a:solidFill>
                  <a:srgbClr val="375F92"/>
                </a:solidFill>
                <a:latin typeface="FreeSans"/>
                <a:cs typeface="FreeSans"/>
              </a:rPr>
              <a:t>	</a:t>
            </a:r>
            <a:r>
              <a:rPr sz="2400" spc="-10" dirty="0">
                <a:solidFill>
                  <a:srgbClr val="375F92"/>
                </a:solidFill>
                <a:latin typeface="FreeSans"/>
                <a:cs typeface="FreeSans"/>
              </a:rPr>
              <a:t>store</a:t>
            </a:r>
            <a:r>
              <a:rPr sz="2400" dirty="0">
                <a:solidFill>
                  <a:srgbClr val="375F92"/>
                </a:solidFill>
                <a:latin typeface="FreeSans"/>
                <a:cs typeface="FreeSans"/>
              </a:rPr>
              <a:t>	</a:t>
            </a:r>
            <a:r>
              <a:rPr sz="2400" spc="-50" dirty="0">
                <a:solidFill>
                  <a:srgbClr val="375F92"/>
                </a:solidFill>
                <a:latin typeface="FreeSans"/>
                <a:cs typeface="FreeSans"/>
              </a:rPr>
              <a:t>3</a:t>
            </a:r>
            <a:r>
              <a:rPr sz="2400" dirty="0">
                <a:solidFill>
                  <a:srgbClr val="375F92"/>
                </a:solidFill>
                <a:latin typeface="FreeSans"/>
                <a:cs typeface="FreeSans"/>
              </a:rPr>
              <a:t>	D hetrogenous</a:t>
            </a:r>
            <a:r>
              <a:rPr sz="2400" spc="365" dirty="0">
                <a:solidFill>
                  <a:srgbClr val="375F92"/>
                </a:solidFill>
                <a:latin typeface="FreeSans"/>
                <a:cs typeface="FreeSans"/>
              </a:rPr>
              <a:t> </a:t>
            </a:r>
            <a:r>
              <a:rPr sz="2400" spc="-20" dirty="0">
                <a:solidFill>
                  <a:srgbClr val="375F92"/>
                </a:solidFill>
                <a:latin typeface="FreeSans"/>
                <a:cs typeface="FreeSans"/>
              </a:rPr>
              <a:t>data.</a:t>
            </a:r>
            <a:endParaRPr sz="2400">
              <a:latin typeface="FreeSans"/>
              <a:cs typeface="FreeSans"/>
            </a:endParaRPr>
          </a:p>
          <a:p>
            <a:pPr marL="354965" indent="-342265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FreeSans"/>
                <a:cs typeface="FreeSans"/>
              </a:rPr>
              <a:t>In</a:t>
            </a:r>
            <a:r>
              <a:rPr sz="2400" spc="7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this</a:t>
            </a:r>
            <a:r>
              <a:rPr sz="2400" spc="9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chapter,</a:t>
            </a:r>
            <a:r>
              <a:rPr sz="2400" spc="9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we</a:t>
            </a:r>
            <a:r>
              <a:rPr sz="2400" spc="9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will</a:t>
            </a:r>
            <a:r>
              <a:rPr sz="2400" spc="12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discuss</a:t>
            </a:r>
            <a:r>
              <a:rPr sz="2400" spc="90" dirty="0">
                <a:latin typeface="FreeSans"/>
                <a:cs typeface="FreeSans"/>
              </a:rPr>
              <a:t> </a:t>
            </a:r>
            <a:r>
              <a:rPr sz="2400" spc="-10" dirty="0">
                <a:latin typeface="FreeSans"/>
                <a:cs typeface="FreeSans"/>
              </a:rPr>
              <a:t>them.</a:t>
            </a:r>
            <a:endParaRPr sz="2400">
              <a:latin typeface="FreeSans"/>
              <a:cs typeface="Free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1907" y="2085987"/>
            <a:ext cx="8940165" cy="3860800"/>
            <a:chOff x="171907" y="2085987"/>
            <a:chExt cx="8940165" cy="3860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395" y="2139418"/>
              <a:ext cx="5474320" cy="372100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76669" y="2090750"/>
              <a:ext cx="5605145" cy="3851275"/>
            </a:xfrm>
            <a:custGeom>
              <a:avLst/>
              <a:gdLst/>
              <a:ahLst/>
              <a:cxnLst/>
              <a:rect l="l" t="t" r="r" b="b"/>
              <a:pathLst>
                <a:path w="5605145" h="3851275">
                  <a:moveTo>
                    <a:pt x="0" y="3851275"/>
                  </a:moveTo>
                  <a:lnTo>
                    <a:pt x="5604764" y="3851275"/>
                  </a:lnTo>
                  <a:lnTo>
                    <a:pt x="5604764" y="0"/>
                  </a:lnTo>
                  <a:lnTo>
                    <a:pt x="0" y="0"/>
                  </a:lnTo>
                  <a:lnTo>
                    <a:pt x="0" y="3851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2084" y="2240280"/>
              <a:ext cx="4629912" cy="5684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2937" y="84835"/>
            <a:ext cx="78809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Accessing</a:t>
            </a:r>
            <a:r>
              <a:rPr spc="-50" dirty="0"/>
              <a:t> </a:t>
            </a:r>
            <a:r>
              <a:rPr spc="-105" dirty="0"/>
              <a:t>and </a:t>
            </a:r>
            <a:r>
              <a:rPr spc="-185" dirty="0"/>
              <a:t>modifying</a:t>
            </a:r>
            <a:r>
              <a:rPr spc="-25" dirty="0"/>
              <a:t> </a:t>
            </a:r>
            <a:r>
              <a:rPr spc="-114" dirty="0"/>
              <a:t>values</a:t>
            </a:r>
            <a:r>
              <a:rPr spc="-90" dirty="0"/>
              <a:t> </a:t>
            </a:r>
            <a:r>
              <a:rPr spc="-95" dirty="0"/>
              <a:t>in</a:t>
            </a:r>
            <a:r>
              <a:rPr spc="5" dirty="0"/>
              <a:t> </a:t>
            </a:r>
            <a:r>
              <a:rPr spc="-55" dirty="0"/>
              <a:t>DataFrame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739" y="658009"/>
            <a:ext cx="7943850" cy="19462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200" dirty="0">
                <a:latin typeface="FreeSans"/>
                <a:cs typeface="FreeSans"/>
              </a:rPr>
              <a:t>d)</a:t>
            </a:r>
            <a:r>
              <a:rPr sz="2200" spc="130" dirty="0">
                <a:latin typeface="FreeSans"/>
                <a:cs typeface="FreeSans"/>
              </a:rPr>
              <a:t> </a:t>
            </a:r>
            <a:r>
              <a:rPr sz="2200" dirty="0">
                <a:latin typeface="FreeSans"/>
                <a:cs typeface="FreeSans"/>
              </a:rPr>
              <a:t>Syntax</a:t>
            </a:r>
            <a:r>
              <a:rPr sz="2200" spc="130" dirty="0">
                <a:latin typeface="FreeSans"/>
                <a:cs typeface="FreeSans"/>
              </a:rPr>
              <a:t> </a:t>
            </a:r>
            <a:r>
              <a:rPr sz="2200" dirty="0">
                <a:latin typeface="FreeSans"/>
                <a:cs typeface="FreeSans"/>
              </a:rPr>
              <a:t>for</a:t>
            </a:r>
            <a:r>
              <a:rPr sz="2200" spc="140" dirty="0">
                <a:latin typeface="FreeSans"/>
                <a:cs typeface="FreeSans"/>
              </a:rPr>
              <a:t> </a:t>
            </a:r>
            <a:r>
              <a:rPr sz="2200" dirty="0">
                <a:latin typeface="FreeSans"/>
                <a:cs typeface="FreeSans"/>
              </a:rPr>
              <a:t>Column</a:t>
            </a:r>
            <a:r>
              <a:rPr sz="2200" spc="150" dirty="0">
                <a:latin typeface="FreeSans"/>
                <a:cs typeface="FreeSans"/>
              </a:rPr>
              <a:t> </a:t>
            </a:r>
            <a:r>
              <a:rPr sz="2200" spc="-10" dirty="0">
                <a:latin typeface="FreeSans"/>
                <a:cs typeface="FreeSans"/>
              </a:rPr>
              <a:t>deletion-</a:t>
            </a:r>
            <a:endParaRPr sz="2200">
              <a:latin typeface="FreeSans"/>
              <a:cs typeface="FreeSans"/>
            </a:endParaRPr>
          </a:p>
          <a:p>
            <a:pPr marL="927100">
              <a:lnSpc>
                <a:spcPct val="100000"/>
              </a:lnSpc>
              <a:spcBef>
                <a:spcPts val="530"/>
              </a:spcBef>
              <a:tabLst>
                <a:tab pos="4923790" algn="l"/>
              </a:tabLst>
            </a:pPr>
            <a:r>
              <a:rPr sz="2200" dirty="0">
                <a:solidFill>
                  <a:srgbClr val="6F2F9F"/>
                </a:solidFill>
                <a:latin typeface="FreeSans"/>
                <a:cs typeface="FreeSans"/>
              </a:rPr>
              <a:t>del</a:t>
            </a:r>
            <a:r>
              <a:rPr sz="2200" spc="12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200" spc="-10" dirty="0">
                <a:solidFill>
                  <a:srgbClr val="6F2F9F"/>
                </a:solidFill>
                <a:latin typeface="FreeSans"/>
                <a:cs typeface="FreeSans"/>
              </a:rPr>
              <a:t>&lt;DFObject&gt;[&lt;ColName&gt;]</a:t>
            </a:r>
            <a:r>
              <a:rPr sz="2200" dirty="0">
                <a:solidFill>
                  <a:srgbClr val="6F2F9F"/>
                </a:solidFill>
                <a:latin typeface="FreeSans"/>
                <a:cs typeface="FreeSans"/>
              </a:rPr>
              <a:t>	</a:t>
            </a:r>
            <a:r>
              <a:rPr sz="2200" spc="-25" dirty="0">
                <a:solidFill>
                  <a:srgbClr val="6F2F9F"/>
                </a:solidFill>
                <a:latin typeface="FreeSans"/>
                <a:cs typeface="FreeSans"/>
              </a:rPr>
              <a:t>or</a:t>
            </a:r>
            <a:endParaRPr sz="2200">
              <a:latin typeface="FreeSans"/>
              <a:cs typeface="FreeSans"/>
            </a:endParaRPr>
          </a:p>
          <a:p>
            <a:pPr marL="9271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solidFill>
                  <a:srgbClr val="6F2F9F"/>
                </a:solidFill>
                <a:latin typeface="FreeSans"/>
                <a:cs typeface="FreeSans"/>
              </a:rPr>
              <a:t>df.drop([&lt;Col1Name&gt;,&lt;Col2Name&gt;,</a:t>
            </a:r>
            <a:r>
              <a:rPr sz="2200" spc="17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200" spc="55" dirty="0">
                <a:solidFill>
                  <a:srgbClr val="6F2F9F"/>
                </a:solidFill>
                <a:latin typeface="FreeSans"/>
                <a:cs typeface="FreeSans"/>
              </a:rPr>
              <a:t>.</a:t>
            </a:r>
            <a:r>
              <a:rPr sz="2200" spc="11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200" spc="55" dirty="0">
                <a:solidFill>
                  <a:srgbClr val="6F2F9F"/>
                </a:solidFill>
                <a:latin typeface="FreeSans"/>
                <a:cs typeface="FreeSans"/>
              </a:rPr>
              <a:t>.</a:t>
            </a:r>
            <a:r>
              <a:rPr sz="2200" spc="10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200" dirty="0">
                <a:solidFill>
                  <a:srgbClr val="6F2F9F"/>
                </a:solidFill>
                <a:latin typeface="FreeSans"/>
                <a:cs typeface="FreeSans"/>
              </a:rPr>
              <a:t>],</a:t>
            </a:r>
            <a:r>
              <a:rPr sz="2200" spc="114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200" spc="-10" dirty="0">
                <a:solidFill>
                  <a:srgbClr val="6F2F9F"/>
                </a:solidFill>
                <a:latin typeface="FreeSans"/>
                <a:cs typeface="FreeSans"/>
              </a:rPr>
              <a:t>axis=1)</a:t>
            </a:r>
            <a:endParaRPr sz="2200">
              <a:latin typeface="FreeSans"/>
              <a:cs typeface="FreeSans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2200">
              <a:latin typeface="FreeSans"/>
              <a:cs typeface="FreeSans"/>
            </a:endParaRPr>
          </a:p>
          <a:p>
            <a:pPr marL="458533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axis</a:t>
            </a:r>
            <a:r>
              <a:rPr sz="18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=1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specifies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deletion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column.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87567" y="1893951"/>
            <a:ext cx="3190240" cy="3079115"/>
            <a:chOff x="5687567" y="1893951"/>
            <a:chExt cx="3190240" cy="3079115"/>
          </a:xfrm>
        </p:grpSpPr>
        <p:sp>
          <p:nvSpPr>
            <p:cNvPr id="9" name="object 9"/>
            <p:cNvSpPr/>
            <p:nvPr/>
          </p:nvSpPr>
          <p:spPr>
            <a:xfrm>
              <a:off x="6019799" y="1893951"/>
              <a:ext cx="806450" cy="405130"/>
            </a:xfrm>
            <a:custGeom>
              <a:avLst/>
              <a:gdLst/>
              <a:ahLst/>
              <a:cxnLst/>
              <a:rect l="l" t="t" r="r" b="b"/>
              <a:pathLst>
                <a:path w="806450" h="405130">
                  <a:moveTo>
                    <a:pt x="79461" y="33065"/>
                  </a:moveTo>
                  <a:lnTo>
                    <a:pt x="51175" y="35428"/>
                  </a:lnTo>
                  <a:lnTo>
                    <a:pt x="67063" y="58755"/>
                  </a:lnTo>
                  <a:lnTo>
                    <a:pt x="794003" y="405002"/>
                  </a:lnTo>
                  <a:lnTo>
                    <a:pt x="806196" y="379095"/>
                  </a:lnTo>
                  <a:lnTo>
                    <a:pt x="79461" y="33065"/>
                  </a:lnTo>
                  <a:close/>
                </a:path>
                <a:path w="806450" h="405130">
                  <a:moveTo>
                    <a:pt x="131063" y="0"/>
                  </a:moveTo>
                  <a:lnTo>
                    <a:pt x="0" y="11049"/>
                  </a:lnTo>
                  <a:lnTo>
                    <a:pt x="69596" y="113284"/>
                  </a:lnTo>
                  <a:lnTo>
                    <a:pt x="74040" y="119761"/>
                  </a:lnTo>
                  <a:lnTo>
                    <a:pt x="82930" y="121412"/>
                  </a:lnTo>
                  <a:lnTo>
                    <a:pt x="89535" y="116966"/>
                  </a:lnTo>
                  <a:lnTo>
                    <a:pt x="96012" y="112522"/>
                  </a:lnTo>
                  <a:lnTo>
                    <a:pt x="97662" y="103632"/>
                  </a:lnTo>
                  <a:lnTo>
                    <a:pt x="93217" y="97154"/>
                  </a:lnTo>
                  <a:lnTo>
                    <a:pt x="67063" y="58755"/>
                  </a:lnTo>
                  <a:lnTo>
                    <a:pt x="19430" y="36068"/>
                  </a:lnTo>
                  <a:lnTo>
                    <a:pt x="31623" y="10287"/>
                  </a:lnTo>
                  <a:lnTo>
                    <a:pt x="138407" y="10287"/>
                  </a:lnTo>
                  <a:lnTo>
                    <a:pt x="138049" y="5841"/>
                  </a:lnTo>
                  <a:lnTo>
                    <a:pt x="131063" y="0"/>
                  </a:lnTo>
                  <a:close/>
                </a:path>
                <a:path w="806450" h="405130">
                  <a:moveTo>
                    <a:pt x="31623" y="10287"/>
                  </a:moveTo>
                  <a:lnTo>
                    <a:pt x="19430" y="36068"/>
                  </a:lnTo>
                  <a:lnTo>
                    <a:pt x="67063" y="58755"/>
                  </a:lnTo>
                  <a:lnTo>
                    <a:pt x="52562" y="37464"/>
                  </a:lnTo>
                  <a:lnTo>
                    <a:pt x="26797" y="37464"/>
                  </a:lnTo>
                  <a:lnTo>
                    <a:pt x="37337" y="15112"/>
                  </a:lnTo>
                  <a:lnTo>
                    <a:pt x="41758" y="15112"/>
                  </a:lnTo>
                  <a:lnTo>
                    <a:pt x="31623" y="10287"/>
                  </a:lnTo>
                  <a:close/>
                </a:path>
                <a:path w="806450" h="405130">
                  <a:moveTo>
                    <a:pt x="37337" y="15112"/>
                  </a:moveTo>
                  <a:lnTo>
                    <a:pt x="26797" y="37464"/>
                  </a:lnTo>
                  <a:lnTo>
                    <a:pt x="51175" y="35428"/>
                  </a:lnTo>
                  <a:lnTo>
                    <a:pt x="37337" y="15112"/>
                  </a:lnTo>
                  <a:close/>
                </a:path>
                <a:path w="806450" h="405130">
                  <a:moveTo>
                    <a:pt x="51175" y="35428"/>
                  </a:moveTo>
                  <a:lnTo>
                    <a:pt x="26797" y="37464"/>
                  </a:lnTo>
                  <a:lnTo>
                    <a:pt x="52562" y="37464"/>
                  </a:lnTo>
                  <a:lnTo>
                    <a:pt x="51175" y="35428"/>
                  </a:lnTo>
                  <a:close/>
                </a:path>
                <a:path w="806450" h="405130">
                  <a:moveTo>
                    <a:pt x="41758" y="15112"/>
                  </a:moveTo>
                  <a:lnTo>
                    <a:pt x="37337" y="15112"/>
                  </a:lnTo>
                  <a:lnTo>
                    <a:pt x="51175" y="35428"/>
                  </a:lnTo>
                  <a:lnTo>
                    <a:pt x="79461" y="33065"/>
                  </a:lnTo>
                  <a:lnTo>
                    <a:pt x="41758" y="15112"/>
                  </a:lnTo>
                  <a:close/>
                </a:path>
                <a:path w="806450" h="405130">
                  <a:moveTo>
                    <a:pt x="138407" y="10287"/>
                  </a:moveTo>
                  <a:lnTo>
                    <a:pt x="31623" y="10287"/>
                  </a:lnTo>
                  <a:lnTo>
                    <a:pt x="79461" y="33065"/>
                  </a:lnTo>
                  <a:lnTo>
                    <a:pt x="125602" y="29210"/>
                  </a:lnTo>
                  <a:lnTo>
                    <a:pt x="133476" y="28448"/>
                  </a:lnTo>
                  <a:lnTo>
                    <a:pt x="139319" y="21589"/>
                  </a:lnTo>
                  <a:lnTo>
                    <a:pt x="138407" y="10287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7567" y="3307080"/>
              <a:ext cx="3189732" cy="166573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856478" y="3371215"/>
            <a:ext cx="279971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del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command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does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not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return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value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after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deletion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whereas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drop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method</a:t>
            </a:r>
            <a:r>
              <a:rPr sz="18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returns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value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after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deletion.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90800" y="2340864"/>
            <a:ext cx="3191510" cy="1254125"/>
          </a:xfrm>
          <a:custGeom>
            <a:avLst/>
            <a:gdLst/>
            <a:ahLst/>
            <a:cxnLst/>
            <a:rect l="l" t="t" r="r" b="b"/>
            <a:pathLst>
              <a:path w="3191510" h="1254125">
                <a:moveTo>
                  <a:pt x="80997" y="36978"/>
                </a:moveTo>
                <a:lnTo>
                  <a:pt x="52945" y="41599"/>
                </a:lnTo>
                <a:lnTo>
                  <a:pt x="70710" y="63725"/>
                </a:lnTo>
                <a:lnTo>
                  <a:pt x="3180841" y="1253871"/>
                </a:lnTo>
                <a:lnTo>
                  <a:pt x="3191002" y="1227201"/>
                </a:lnTo>
                <a:lnTo>
                  <a:pt x="80997" y="36978"/>
                </a:lnTo>
                <a:close/>
              </a:path>
              <a:path w="3191510" h="1254125">
                <a:moveTo>
                  <a:pt x="129793" y="0"/>
                </a:moveTo>
                <a:lnTo>
                  <a:pt x="0" y="21336"/>
                </a:lnTo>
                <a:lnTo>
                  <a:pt x="77469" y="117728"/>
                </a:lnTo>
                <a:lnTo>
                  <a:pt x="82423" y="123951"/>
                </a:lnTo>
                <a:lnTo>
                  <a:pt x="91439" y="124840"/>
                </a:lnTo>
                <a:lnTo>
                  <a:pt x="97536" y="119887"/>
                </a:lnTo>
                <a:lnTo>
                  <a:pt x="103758" y="114935"/>
                </a:lnTo>
                <a:lnTo>
                  <a:pt x="104648" y="106045"/>
                </a:lnTo>
                <a:lnTo>
                  <a:pt x="99694" y="99822"/>
                </a:lnTo>
                <a:lnTo>
                  <a:pt x="70710" y="63725"/>
                </a:lnTo>
                <a:lnTo>
                  <a:pt x="21336" y="44831"/>
                </a:lnTo>
                <a:lnTo>
                  <a:pt x="31495" y="18034"/>
                </a:lnTo>
                <a:lnTo>
                  <a:pt x="139241" y="18034"/>
                </a:lnTo>
                <a:lnTo>
                  <a:pt x="137160" y="5334"/>
                </a:lnTo>
                <a:lnTo>
                  <a:pt x="129793" y="0"/>
                </a:lnTo>
                <a:close/>
              </a:path>
              <a:path w="3191510" h="1254125">
                <a:moveTo>
                  <a:pt x="31495" y="18034"/>
                </a:moveTo>
                <a:lnTo>
                  <a:pt x="21336" y="44831"/>
                </a:lnTo>
                <a:lnTo>
                  <a:pt x="70710" y="63725"/>
                </a:lnTo>
                <a:lnTo>
                  <a:pt x="56151" y="45593"/>
                </a:lnTo>
                <a:lnTo>
                  <a:pt x="28701" y="45593"/>
                </a:lnTo>
                <a:lnTo>
                  <a:pt x="37592" y="22478"/>
                </a:lnTo>
                <a:lnTo>
                  <a:pt x="43110" y="22478"/>
                </a:lnTo>
                <a:lnTo>
                  <a:pt x="31495" y="18034"/>
                </a:lnTo>
                <a:close/>
              </a:path>
              <a:path w="3191510" h="1254125">
                <a:moveTo>
                  <a:pt x="37592" y="22478"/>
                </a:moveTo>
                <a:lnTo>
                  <a:pt x="28701" y="45593"/>
                </a:lnTo>
                <a:lnTo>
                  <a:pt x="52945" y="41599"/>
                </a:lnTo>
                <a:lnTo>
                  <a:pt x="37592" y="22478"/>
                </a:lnTo>
                <a:close/>
              </a:path>
              <a:path w="3191510" h="1254125">
                <a:moveTo>
                  <a:pt x="52945" y="41599"/>
                </a:moveTo>
                <a:lnTo>
                  <a:pt x="28701" y="45593"/>
                </a:lnTo>
                <a:lnTo>
                  <a:pt x="56151" y="45593"/>
                </a:lnTo>
                <a:lnTo>
                  <a:pt x="52945" y="41599"/>
                </a:lnTo>
                <a:close/>
              </a:path>
              <a:path w="3191510" h="1254125">
                <a:moveTo>
                  <a:pt x="43110" y="22478"/>
                </a:moveTo>
                <a:lnTo>
                  <a:pt x="37592" y="22478"/>
                </a:lnTo>
                <a:lnTo>
                  <a:pt x="52945" y="41599"/>
                </a:lnTo>
                <a:lnTo>
                  <a:pt x="80997" y="36978"/>
                </a:lnTo>
                <a:lnTo>
                  <a:pt x="43110" y="22478"/>
                </a:lnTo>
                <a:close/>
              </a:path>
              <a:path w="3191510" h="1254125">
                <a:moveTo>
                  <a:pt x="139241" y="18034"/>
                </a:moveTo>
                <a:lnTo>
                  <a:pt x="31495" y="18034"/>
                </a:lnTo>
                <a:lnTo>
                  <a:pt x="80997" y="36978"/>
                </a:lnTo>
                <a:lnTo>
                  <a:pt x="134493" y="28194"/>
                </a:lnTo>
                <a:lnTo>
                  <a:pt x="139700" y="20827"/>
                </a:lnTo>
                <a:lnTo>
                  <a:pt x="139241" y="1803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52473" y="4557776"/>
            <a:ext cx="4025265" cy="222885"/>
          </a:xfrm>
          <a:custGeom>
            <a:avLst/>
            <a:gdLst/>
            <a:ahLst/>
            <a:cxnLst/>
            <a:rect l="l" t="t" r="r" b="b"/>
            <a:pathLst>
              <a:path w="4025265" h="222885">
                <a:moveTo>
                  <a:pt x="111251" y="89916"/>
                </a:moveTo>
                <a:lnTo>
                  <a:pt x="0" y="160274"/>
                </a:lnTo>
                <a:lnTo>
                  <a:pt x="116077" y="222504"/>
                </a:lnTo>
                <a:lnTo>
                  <a:pt x="124713" y="219837"/>
                </a:lnTo>
                <a:lnTo>
                  <a:pt x="128524" y="212851"/>
                </a:lnTo>
                <a:lnTo>
                  <a:pt x="132206" y="205867"/>
                </a:lnTo>
                <a:lnTo>
                  <a:pt x="129539" y="197231"/>
                </a:lnTo>
                <a:lnTo>
                  <a:pt x="85204" y="173481"/>
                </a:lnTo>
                <a:lnTo>
                  <a:pt x="28828" y="173481"/>
                </a:lnTo>
                <a:lnTo>
                  <a:pt x="27812" y="145034"/>
                </a:lnTo>
                <a:lnTo>
                  <a:pt x="80602" y="143117"/>
                </a:lnTo>
                <a:lnTo>
                  <a:pt x="119887" y="118237"/>
                </a:lnTo>
                <a:lnTo>
                  <a:pt x="126618" y="114046"/>
                </a:lnTo>
                <a:lnTo>
                  <a:pt x="128524" y="105156"/>
                </a:lnTo>
                <a:lnTo>
                  <a:pt x="124332" y="98551"/>
                </a:lnTo>
                <a:lnTo>
                  <a:pt x="120141" y="91821"/>
                </a:lnTo>
                <a:lnTo>
                  <a:pt x="111251" y="89916"/>
                </a:lnTo>
                <a:close/>
              </a:path>
              <a:path w="4025265" h="222885">
                <a:moveTo>
                  <a:pt x="80602" y="143117"/>
                </a:moveTo>
                <a:lnTo>
                  <a:pt x="27812" y="145034"/>
                </a:lnTo>
                <a:lnTo>
                  <a:pt x="28828" y="173481"/>
                </a:lnTo>
                <a:lnTo>
                  <a:pt x="81627" y="171565"/>
                </a:lnTo>
                <a:lnTo>
                  <a:pt x="81174" y="171323"/>
                </a:lnTo>
                <a:lnTo>
                  <a:pt x="36068" y="171323"/>
                </a:lnTo>
                <a:lnTo>
                  <a:pt x="35178" y="146685"/>
                </a:lnTo>
                <a:lnTo>
                  <a:pt x="74970" y="146685"/>
                </a:lnTo>
                <a:lnTo>
                  <a:pt x="80602" y="143117"/>
                </a:lnTo>
                <a:close/>
              </a:path>
              <a:path w="4025265" h="222885">
                <a:moveTo>
                  <a:pt x="81627" y="171565"/>
                </a:moveTo>
                <a:lnTo>
                  <a:pt x="28828" y="173481"/>
                </a:lnTo>
                <a:lnTo>
                  <a:pt x="85204" y="173481"/>
                </a:lnTo>
                <a:lnTo>
                  <a:pt x="81627" y="171565"/>
                </a:lnTo>
                <a:close/>
              </a:path>
              <a:path w="4025265" h="222885">
                <a:moveTo>
                  <a:pt x="4023741" y="0"/>
                </a:moveTo>
                <a:lnTo>
                  <a:pt x="80602" y="143117"/>
                </a:lnTo>
                <a:lnTo>
                  <a:pt x="56736" y="158232"/>
                </a:lnTo>
                <a:lnTo>
                  <a:pt x="81627" y="171565"/>
                </a:lnTo>
                <a:lnTo>
                  <a:pt x="4024756" y="28448"/>
                </a:lnTo>
                <a:lnTo>
                  <a:pt x="4023741" y="0"/>
                </a:lnTo>
                <a:close/>
              </a:path>
              <a:path w="4025265" h="222885">
                <a:moveTo>
                  <a:pt x="35178" y="146685"/>
                </a:moveTo>
                <a:lnTo>
                  <a:pt x="36068" y="171323"/>
                </a:lnTo>
                <a:lnTo>
                  <a:pt x="56736" y="158232"/>
                </a:lnTo>
                <a:lnTo>
                  <a:pt x="35178" y="146685"/>
                </a:lnTo>
                <a:close/>
              </a:path>
              <a:path w="4025265" h="222885">
                <a:moveTo>
                  <a:pt x="56736" y="158232"/>
                </a:moveTo>
                <a:lnTo>
                  <a:pt x="36068" y="171323"/>
                </a:lnTo>
                <a:lnTo>
                  <a:pt x="81174" y="171323"/>
                </a:lnTo>
                <a:lnTo>
                  <a:pt x="56736" y="158232"/>
                </a:lnTo>
                <a:close/>
              </a:path>
              <a:path w="4025265" h="222885">
                <a:moveTo>
                  <a:pt x="74970" y="146685"/>
                </a:moveTo>
                <a:lnTo>
                  <a:pt x="35178" y="146685"/>
                </a:lnTo>
                <a:lnTo>
                  <a:pt x="56736" y="158232"/>
                </a:lnTo>
                <a:lnTo>
                  <a:pt x="74970" y="14668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1545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Iteration</a:t>
            </a:r>
            <a:r>
              <a:rPr spc="-35" dirty="0"/>
              <a:t> </a:t>
            </a:r>
            <a:r>
              <a:rPr spc="-155" dirty="0"/>
              <a:t>in</a:t>
            </a:r>
            <a:r>
              <a:rPr spc="-20" dirty="0"/>
              <a:t> </a:t>
            </a:r>
            <a:r>
              <a:rPr spc="-70" dirty="0"/>
              <a:t>DataFrame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20979"/>
            <a:ext cx="8835390" cy="5061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330" marR="5080" indent="-34163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FreeSans"/>
                <a:cs typeface="FreeSans"/>
              </a:rPr>
              <a:t>Sometimes</a:t>
            </a:r>
            <a:r>
              <a:rPr sz="2800" spc="325" dirty="0">
                <a:latin typeface="FreeSans"/>
                <a:cs typeface="FreeSans"/>
              </a:rPr>
              <a:t> </a:t>
            </a:r>
            <a:r>
              <a:rPr sz="2800" dirty="0">
                <a:latin typeface="FreeSans"/>
                <a:cs typeface="FreeSans"/>
              </a:rPr>
              <a:t>we</a:t>
            </a:r>
            <a:r>
              <a:rPr sz="2800" spc="310" dirty="0">
                <a:latin typeface="FreeSans"/>
                <a:cs typeface="FreeSans"/>
              </a:rPr>
              <a:t> </a:t>
            </a:r>
            <a:r>
              <a:rPr sz="2800" dirty="0">
                <a:latin typeface="FreeSans"/>
                <a:cs typeface="FreeSans"/>
              </a:rPr>
              <a:t>need</a:t>
            </a:r>
            <a:r>
              <a:rPr sz="2800" spc="315" dirty="0">
                <a:latin typeface="FreeSans"/>
                <a:cs typeface="FreeSans"/>
              </a:rPr>
              <a:t> </a:t>
            </a:r>
            <a:r>
              <a:rPr sz="2800" dirty="0">
                <a:latin typeface="FreeSans"/>
                <a:cs typeface="FreeSans"/>
              </a:rPr>
              <a:t>to</a:t>
            </a:r>
            <a:r>
              <a:rPr sz="2800" spc="310" dirty="0">
                <a:latin typeface="FreeSans"/>
                <a:cs typeface="FreeSans"/>
              </a:rPr>
              <a:t> </a:t>
            </a:r>
            <a:r>
              <a:rPr sz="2800" dirty="0">
                <a:latin typeface="FreeSans"/>
                <a:cs typeface="FreeSans"/>
              </a:rPr>
              <a:t>perform</a:t>
            </a:r>
            <a:r>
              <a:rPr sz="2800" spc="315" dirty="0">
                <a:latin typeface="FreeSans"/>
                <a:cs typeface="FreeSans"/>
              </a:rPr>
              <a:t> </a:t>
            </a:r>
            <a:r>
              <a:rPr sz="2800" dirty="0">
                <a:latin typeface="FreeSans"/>
                <a:cs typeface="FreeSans"/>
              </a:rPr>
              <a:t>iteration</a:t>
            </a:r>
            <a:r>
              <a:rPr sz="2800" spc="325" dirty="0">
                <a:latin typeface="FreeSans"/>
                <a:cs typeface="FreeSans"/>
              </a:rPr>
              <a:t> </a:t>
            </a:r>
            <a:r>
              <a:rPr sz="2800" dirty="0">
                <a:latin typeface="FreeSans"/>
                <a:cs typeface="FreeSans"/>
              </a:rPr>
              <a:t>on</a:t>
            </a:r>
            <a:r>
              <a:rPr sz="2800" spc="310" dirty="0">
                <a:latin typeface="FreeSans"/>
                <a:cs typeface="FreeSans"/>
              </a:rPr>
              <a:t> </a:t>
            </a:r>
            <a:r>
              <a:rPr sz="2800" spc="-10" dirty="0">
                <a:latin typeface="FreeSans"/>
                <a:cs typeface="FreeSans"/>
              </a:rPr>
              <a:t>complete 	</a:t>
            </a:r>
            <a:r>
              <a:rPr sz="2800" dirty="0">
                <a:latin typeface="FreeSans"/>
                <a:cs typeface="FreeSans"/>
              </a:rPr>
              <a:t>DataFrame.</a:t>
            </a:r>
            <a:r>
              <a:rPr sz="2800" spc="365" dirty="0">
                <a:latin typeface="FreeSans"/>
                <a:cs typeface="FreeSans"/>
              </a:rPr>
              <a:t> </a:t>
            </a:r>
            <a:r>
              <a:rPr sz="2800" dirty="0">
                <a:latin typeface="FreeSans"/>
                <a:cs typeface="FreeSans"/>
              </a:rPr>
              <a:t>In</a:t>
            </a:r>
            <a:r>
              <a:rPr sz="2800" spc="380" dirty="0">
                <a:latin typeface="FreeSans"/>
                <a:cs typeface="FreeSans"/>
              </a:rPr>
              <a:t> </a:t>
            </a:r>
            <a:r>
              <a:rPr sz="2800" dirty="0">
                <a:latin typeface="FreeSans"/>
                <a:cs typeface="FreeSans"/>
              </a:rPr>
              <a:t>such</a:t>
            </a:r>
            <a:r>
              <a:rPr sz="2800" spc="370" dirty="0">
                <a:latin typeface="FreeSans"/>
                <a:cs typeface="FreeSans"/>
              </a:rPr>
              <a:t> </a:t>
            </a:r>
            <a:r>
              <a:rPr sz="2800" dirty="0">
                <a:latin typeface="FreeSans"/>
                <a:cs typeface="FreeSans"/>
              </a:rPr>
              <a:t>cases,</a:t>
            </a:r>
            <a:r>
              <a:rPr sz="2800" spc="350" dirty="0">
                <a:latin typeface="FreeSans"/>
                <a:cs typeface="FreeSans"/>
              </a:rPr>
              <a:t> </a:t>
            </a:r>
            <a:r>
              <a:rPr sz="2800" dirty="0">
                <a:latin typeface="FreeSans"/>
                <a:cs typeface="FreeSans"/>
              </a:rPr>
              <a:t>it</a:t>
            </a:r>
            <a:r>
              <a:rPr sz="2800" spc="370" dirty="0">
                <a:latin typeface="FreeSans"/>
                <a:cs typeface="FreeSans"/>
              </a:rPr>
              <a:t> </a:t>
            </a:r>
            <a:r>
              <a:rPr sz="2800" dirty="0">
                <a:latin typeface="FreeSans"/>
                <a:cs typeface="FreeSans"/>
              </a:rPr>
              <a:t>is</a:t>
            </a:r>
            <a:r>
              <a:rPr sz="2800" spc="385" dirty="0">
                <a:latin typeface="FreeSans"/>
                <a:cs typeface="FreeSans"/>
              </a:rPr>
              <a:t> </a:t>
            </a:r>
            <a:r>
              <a:rPr sz="2800" dirty="0">
                <a:latin typeface="FreeSans"/>
                <a:cs typeface="FreeSans"/>
              </a:rPr>
              <a:t>difficult</a:t>
            </a:r>
            <a:r>
              <a:rPr sz="2800" spc="385" dirty="0">
                <a:latin typeface="FreeSans"/>
                <a:cs typeface="FreeSans"/>
              </a:rPr>
              <a:t> </a:t>
            </a:r>
            <a:r>
              <a:rPr sz="2800" dirty="0">
                <a:latin typeface="FreeSans"/>
                <a:cs typeface="FreeSans"/>
              </a:rPr>
              <a:t>to</a:t>
            </a:r>
            <a:r>
              <a:rPr sz="2800" spc="375" dirty="0">
                <a:latin typeface="FreeSans"/>
                <a:cs typeface="FreeSans"/>
              </a:rPr>
              <a:t> </a:t>
            </a:r>
            <a:r>
              <a:rPr sz="2800" dirty="0">
                <a:latin typeface="FreeSans"/>
                <a:cs typeface="FreeSans"/>
              </a:rPr>
              <a:t>write</a:t>
            </a:r>
            <a:r>
              <a:rPr sz="2800" spc="380" dirty="0">
                <a:latin typeface="FreeSans"/>
                <a:cs typeface="FreeSans"/>
              </a:rPr>
              <a:t> </a:t>
            </a:r>
            <a:r>
              <a:rPr sz="2800" spc="-20" dirty="0">
                <a:latin typeface="FreeSans"/>
                <a:cs typeface="FreeSans"/>
              </a:rPr>
              <a:t>code 	</a:t>
            </a:r>
            <a:r>
              <a:rPr sz="2800" dirty="0">
                <a:latin typeface="FreeSans"/>
                <a:cs typeface="FreeSans"/>
              </a:rPr>
              <a:t>to</a:t>
            </a:r>
            <a:r>
              <a:rPr sz="2800" spc="310" dirty="0">
                <a:latin typeface="FreeSans"/>
                <a:cs typeface="FreeSans"/>
              </a:rPr>
              <a:t>   </a:t>
            </a:r>
            <a:r>
              <a:rPr sz="2800" dirty="0">
                <a:latin typeface="FreeSans"/>
                <a:cs typeface="FreeSans"/>
              </a:rPr>
              <a:t>access</a:t>
            </a:r>
            <a:r>
              <a:rPr sz="2800" spc="310" dirty="0">
                <a:latin typeface="FreeSans"/>
                <a:cs typeface="FreeSans"/>
              </a:rPr>
              <a:t>   </a:t>
            </a:r>
            <a:r>
              <a:rPr sz="2800" dirty="0">
                <a:latin typeface="FreeSans"/>
                <a:cs typeface="FreeSans"/>
              </a:rPr>
              <a:t>values</a:t>
            </a:r>
            <a:r>
              <a:rPr sz="2800" spc="315" dirty="0">
                <a:latin typeface="FreeSans"/>
                <a:cs typeface="FreeSans"/>
              </a:rPr>
              <a:t>   </a:t>
            </a:r>
            <a:r>
              <a:rPr sz="2800" dirty="0">
                <a:latin typeface="FreeSans"/>
                <a:cs typeface="FreeSans"/>
              </a:rPr>
              <a:t>separately.</a:t>
            </a:r>
            <a:r>
              <a:rPr sz="2800" spc="315" dirty="0">
                <a:latin typeface="FreeSans"/>
                <a:cs typeface="FreeSans"/>
              </a:rPr>
              <a:t>   </a:t>
            </a:r>
            <a:r>
              <a:rPr sz="2800" dirty="0">
                <a:latin typeface="FreeSans"/>
                <a:cs typeface="FreeSans"/>
              </a:rPr>
              <a:t>Therefore,</a:t>
            </a:r>
            <a:r>
              <a:rPr sz="2800" spc="315" dirty="0">
                <a:latin typeface="FreeSans"/>
                <a:cs typeface="FreeSans"/>
              </a:rPr>
              <a:t>   </a:t>
            </a:r>
            <a:r>
              <a:rPr sz="2800" dirty="0">
                <a:latin typeface="FreeSans"/>
                <a:cs typeface="FreeSans"/>
              </a:rPr>
              <a:t>it</a:t>
            </a:r>
            <a:r>
              <a:rPr sz="2800" spc="305" dirty="0">
                <a:latin typeface="FreeSans"/>
                <a:cs typeface="FreeSans"/>
              </a:rPr>
              <a:t>   </a:t>
            </a:r>
            <a:r>
              <a:rPr sz="2800" spc="-25" dirty="0">
                <a:latin typeface="FreeSans"/>
                <a:cs typeface="FreeSans"/>
              </a:rPr>
              <a:t>is 	</a:t>
            </a:r>
            <a:r>
              <a:rPr sz="2800" dirty="0">
                <a:latin typeface="FreeSans"/>
                <a:cs typeface="FreeSans"/>
              </a:rPr>
              <a:t>necessary</a:t>
            </a:r>
            <a:r>
              <a:rPr sz="2800" spc="385" dirty="0">
                <a:latin typeface="FreeSans"/>
                <a:cs typeface="FreeSans"/>
              </a:rPr>
              <a:t> </a:t>
            </a:r>
            <a:r>
              <a:rPr sz="2800" dirty="0">
                <a:latin typeface="FreeSans"/>
                <a:cs typeface="FreeSans"/>
              </a:rPr>
              <a:t>to</a:t>
            </a:r>
            <a:r>
              <a:rPr sz="2800" spc="405" dirty="0">
                <a:latin typeface="FreeSans"/>
                <a:cs typeface="FreeSans"/>
              </a:rPr>
              <a:t> </a:t>
            </a:r>
            <a:r>
              <a:rPr sz="2800" dirty="0">
                <a:latin typeface="FreeSans"/>
                <a:cs typeface="FreeSans"/>
              </a:rPr>
              <a:t>perform</a:t>
            </a:r>
            <a:r>
              <a:rPr sz="2800" spc="405" dirty="0">
                <a:latin typeface="FreeSans"/>
                <a:cs typeface="FreeSans"/>
              </a:rPr>
              <a:t> </a:t>
            </a:r>
            <a:r>
              <a:rPr sz="2800" dirty="0">
                <a:latin typeface="FreeSans"/>
                <a:cs typeface="FreeSans"/>
              </a:rPr>
              <a:t>iteration</a:t>
            </a:r>
            <a:r>
              <a:rPr sz="2800" spc="420" dirty="0">
                <a:latin typeface="FreeSans"/>
                <a:cs typeface="FreeSans"/>
              </a:rPr>
              <a:t> </a:t>
            </a:r>
            <a:r>
              <a:rPr sz="2800" dirty="0">
                <a:latin typeface="FreeSans"/>
                <a:cs typeface="FreeSans"/>
              </a:rPr>
              <a:t>on</a:t>
            </a:r>
            <a:r>
              <a:rPr sz="2800" spc="405" dirty="0">
                <a:latin typeface="FreeSans"/>
                <a:cs typeface="FreeSans"/>
              </a:rPr>
              <a:t> </a:t>
            </a:r>
            <a:r>
              <a:rPr sz="2800" dirty="0">
                <a:latin typeface="FreeSans"/>
                <a:cs typeface="FreeSans"/>
              </a:rPr>
              <a:t>dataframe</a:t>
            </a:r>
            <a:r>
              <a:rPr sz="2800" spc="420" dirty="0">
                <a:latin typeface="FreeSans"/>
                <a:cs typeface="FreeSans"/>
              </a:rPr>
              <a:t> </a:t>
            </a:r>
            <a:r>
              <a:rPr sz="2800" dirty="0">
                <a:latin typeface="FreeSans"/>
                <a:cs typeface="FreeSans"/>
              </a:rPr>
              <a:t>which</a:t>
            </a:r>
            <a:r>
              <a:rPr sz="2800" spc="425" dirty="0">
                <a:latin typeface="FreeSans"/>
                <a:cs typeface="FreeSans"/>
              </a:rPr>
              <a:t> </a:t>
            </a:r>
            <a:r>
              <a:rPr sz="2800" spc="-25" dirty="0">
                <a:latin typeface="FreeSans"/>
                <a:cs typeface="FreeSans"/>
              </a:rPr>
              <a:t>is 	</a:t>
            </a:r>
            <a:r>
              <a:rPr sz="2800" dirty="0">
                <a:latin typeface="FreeSans"/>
                <a:cs typeface="FreeSans"/>
              </a:rPr>
              <a:t>to</a:t>
            </a:r>
            <a:r>
              <a:rPr sz="2800" spc="130" dirty="0">
                <a:latin typeface="FreeSans"/>
                <a:cs typeface="FreeSans"/>
              </a:rPr>
              <a:t> </a:t>
            </a:r>
            <a:r>
              <a:rPr sz="2800" dirty="0">
                <a:latin typeface="FreeSans"/>
                <a:cs typeface="FreeSans"/>
              </a:rPr>
              <a:t>be</a:t>
            </a:r>
            <a:r>
              <a:rPr sz="2800" spc="150" dirty="0">
                <a:latin typeface="FreeSans"/>
                <a:cs typeface="FreeSans"/>
              </a:rPr>
              <a:t> </a:t>
            </a:r>
            <a:r>
              <a:rPr sz="2800" dirty="0">
                <a:latin typeface="FreeSans"/>
                <a:cs typeface="FreeSans"/>
              </a:rPr>
              <a:t>done</a:t>
            </a:r>
            <a:r>
              <a:rPr sz="2800" spc="160" dirty="0">
                <a:latin typeface="FreeSans"/>
                <a:cs typeface="FreeSans"/>
              </a:rPr>
              <a:t> </a:t>
            </a:r>
            <a:r>
              <a:rPr sz="2800" spc="-25" dirty="0">
                <a:latin typeface="FreeSans"/>
                <a:cs typeface="FreeSans"/>
              </a:rPr>
              <a:t>as-</a:t>
            </a:r>
            <a:endParaRPr sz="2800">
              <a:latin typeface="FreeSans"/>
              <a:cs typeface="FreeSans"/>
            </a:endParaRPr>
          </a:p>
          <a:p>
            <a:pPr>
              <a:lnSpc>
                <a:spcPct val="100000"/>
              </a:lnSpc>
              <a:spcBef>
                <a:spcPts val="1350"/>
              </a:spcBef>
              <a:buFont typeface="Arial"/>
              <a:buChar char="•"/>
            </a:pPr>
            <a:endParaRPr sz="2800">
              <a:latin typeface="FreeSans"/>
              <a:cs typeface="FreeSans"/>
            </a:endParaRPr>
          </a:p>
          <a:p>
            <a:pPr marL="354330" marR="6350" indent="-34163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solidFill>
                  <a:srgbClr val="6F2F9F"/>
                </a:solidFill>
                <a:latin typeface="FreeSans"/>
                <a:cs typeface="FreeSans"/>
              </a:rPr>
              <a:t>&lt;DFObject&gt;.iterrows(</a:t>
            </a:r>
            <a:r>
              <a:rPr sz="2800" spc="305" dirty="0">
                <a:solidFill>
                  <a:srgbClr val="6F2F9F"/>
                </a:solidFill>
                <a:latin typeface="FreeSans"/>
                <a:cs typeface="FreeSans"/>
              </a:rPr>
              <a:t>  </a:t>
            </a:r>
            <a:r>
              <a:rPr sz="2800" dirty="0">
                <a:solidFill>
                  <a:srgbClr val="6F2F9F"/>
                </a:solidFill>
                <a:latin typeface="FreeSans"/>
                <a:cs typeface="FreeSans"/>
              </a:rPr>
              <a:t>)</a:t>
            </a:r>
            <a:r>
              <a:rPr sz="2800" spc="305" dirty="0">
                <a:solidFill>
                  <a:srgbClr val="6F2F9F"/>
                </a:solidFill>
                <a:latin typeface="FreeSans"/>
                <a:cs typeface="FreeSans"/>
              </a:rPr>
              <a:t>  </a:t>
            </a:r>
            <a:r>
              <a:rPr sz="2800" dirty="0">
                <a:solidFill>
                  <a:srgbClr val="6F2F9F"/>
                </a:solidFill>
                <a:latin typeface="FreeSans"/>
                <a:cs typeface="FreeSans"/>
              </a:rPr>
              <a:t>it</a:t>
            </a:r>
            <a:r>
              <a:rPr sz="2800" spc="300" dirty="0">
                <a:solidFill>
                  <a:srgbClr val="6F2F9F"/>
                </a:solidFill>
                <a:latin typeface="FreeSans"/>
                <a:cs typeface="FreeSans"/>
              </a:rPr>
              <a:t>  </a:t>
            </a:r>
            <a:r>
              <a:rPr sz="2800" dirty="0">
                <a:solidFill>
                  <a:srgbClr val="6F2F9F"/>
                </a:solidFill>
                <a:latin typeface="FreeSans"/>
                <a:cs typeface="FreeSans"/>
              </a:rPr>
              <a:t>represents</a:t>
            </a:r>
            <a:r>
              <a:rPr sz="2800" spc="320" dirty="0">
                <a:solidFill>
                  <a:srgbClr val="6F2F9F"/>
                </a:solidFill>
                <a:latin typeface="FreeSans"/>
                <a:cs typeface="FreeSans"/>
              </a:rPr>
              <a:t>  </a:t>
            </a:r>
            <a:r>
              <a:rPr sz="2800" dirty="0">
                <a:solidFill>
                  <a:srgbClr val="6F2F9F"/>
                </a:solidFill>
                <a:latin typeface="FreeSans"/>
                <a:cs typeface="FreeSans"/>
              </a:rPr>
              <a:t>dataframe</a:t>
            </a:r>
            <a:r>
              <a:rPr sz="2800" spc="315" dirty="0">
                <a:solidFill>
                  <a:srgbClr val="6F2F9F"/>
                </a:solidFill>
                <a:latin typeface="FreeSans"/>
                <a:cs typeface="FreeSans"/>
              </a:rPr>
              <a:t>  </a:t>
            </a:r>
            <a:r>
              <a:rPr sz="2800" spc="-25" dirty="0">
                <a:solidFill>
                  <a:srgbClr val="6F2F9F"/>
                </a:solidFill>
                <a:latin typeface="FreeSans"/>
                <a:cs typeface="FreeSans"/>
              </a:rPr>
              <a:t>in 	</a:t>
            </a:r>
            <a:r>
              <a:rPr sz="2800" dirty="0">
                <a:solidFill>
                  <a:srgbClr val="6F2F9F"/>
                </a:solidFill>
                <a:latin typeface="FreeSans"/>
                <a:cs typeface="FreeSans"/>
              </a:rPr>
              <a:t>row-wise</a:t>
            </a:r>
            <a:r>
              <a:rPr sz="2800" spc="204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800" dirty="0">
                <a:solidFill>
                  <a:srgbClr val="6F2F9F"/>
                </a:solidFill>
                <a:latin typeface="FreeSans"/>
                <a:cs typeface="FreeSans"/>
              </a:rPr>
              <a:t>subsets</a:t>
            </a:r>
            <a:r>
              <a:rPr sz="2800" spc="19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800" spc="20" dirty="0">
                <a:solidFill>
                  <a:srgbClr val="6F2F9F"/>
                </a:solidFill>
                <a:latin typeface="FreeSans"/>
                <a:cs typeface="FreeSans"/>
              </a:rPr>
              <a:t>.</a:t>
            </a:r>
            <a:endParaRPr sz="2800">
              <a:latin typeface="FreeSans"/>
              <a:cs typeface="FreeSans"/>
            </a:endParaRPr>
          </a:p>
          <a:p>
            <a:pPr>
              <a:lnSpc>
                <a:spcPct val="100000"/>
              </a:lnSpc>
              <a:spcBef>
                <a:spcPts val="1345"/>
              </a:spcBef>
              <a:buFont typeface="Arial"/>
              <a:buChar char="•"/>
            </a:pPr>
            <a:endParaRPr sz="2800">
              <a:latin typeface="FreeSans"/>
              <a:cs typeface="FreeSans"/>
            </a:endParaRPr>
          </a:p>
          <a:p>
            <a:pPr marL="354330" marR="6350" indent="-34163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solidFill>
                  <a:srgbClr val="4F6128"/>
                </a:solidFill>
                <a:latin typeface="FreeSans"/>
                <a:cs typeface="FreeSans"/>
              </a:rPr>
              <a:t>&lt;DFObject&gt;.iteritems(</a:t>
            </a:r>
            <a:r>
              <a:rPr sz="2800" spc="229" dirty="0">
                <a:solidFill>
                  <a:srgbClr val="4F6128"/>
                </a:solidFill>
                <a:latin typeface="FreeSans"/>
                <a:cs typeface="FreeSans"/>
              </a:rPr>
              <a:t>  </a:t>
            </a:r>
            <a:r>
              <a:rPr sz="2800" dirty="0">
                <a:solidFill>
                  <a:srgbClr val="4F6128"/>
                </a:solidFill>
                <a:latin typeface="FreeSans"/>
                <a:cs typeface="FreeSans"/>
              </a:rPr>
              <a:t>)</a:t>
            </a:r>
            <a:r>
              <a:rPr sz="2800" spc="235" dirty="0">
                <a:solidFill>
                  <a:srgbClr val="4F6128"/>
                </a:solidFill>
                <a:latin typeface="FreeSans"/>
                <a:cs typeface="FreeSans"/>
              </a:rPr>
              <a:t>  </a:t>
            </a:r>
            <a:r>
              <a:rPr sz="2800" dirty="0">
                <a:solidFill>
                  <a:srgbClr val="4F6128"/>
                </a:solidFill>
                <a:latin typeface="FreeSans"/>
                <a:cs typeface="FreeSans"/>
              </a:rPr>
              <a:t>it</a:t>
            </a:r>
            <a:r>
              <a:rPr sz="2800" spc="229" dirty="0">
                <a:solidFill>
                  <a:srgbClr val="4F6128"/>
                </a:solidFill>
                <a:latin typeface="FreeSans"/>
                <a:cs typeface="FreeSans"/>
              </a:rPr>
              <a:t>  </a:t>
            </a:r>
            <a:r>
              <a:rPr sz="2800" dirty="0">
                <a:solidFill>
                  <a:srgbClr val="4F6128"/>
                </a:solidFill>
                <a:latin typeface="FreeSans"/>
                <a:cs typeface="FreeSans"/>
              </a:rPr>
              <a:t>represents</a:t>
            </a:r>
            <a:r>
              <a:rPr sz="2800" spc="240" dirty="0">
                <a:solidFill>
                  <a:srgbClr val="4F6128"/>
                </a:solidFill>
                <a:latin typeface="FreeSans"/>
                <a:cs typeface="FreeSans"/>
              </a:rPr>
              <a:t>  </a:t>
            </a:r>
            <a:r>
              <a:rPr sz="2800" dirty="0">
                <a:solidFill>
                  <a:srgbClr val="4F6128"/>
                </a:solidFill>
                <a:latin typeface="FreeSans"/>
                <a:cs typeface="FreeSans"/>
              </a:rPr>
              <a:t>dataframe</a:t>
            </a:r>
            <a:r>
              <a:rPr sz="2800" spc="245" dirty="0">
                <a:solidFill>
                  <a:srgbClr val="4F6128"/>
                </a:solidFill>
                <a:latin typeface="FreeSans"/>
                <a:cs typeface="FreeSans"/>
              </a:rPr>
              <a:t>  </a:t>
            </a:r>
            <a:r>
              <a:rPr sz="2800" spc="-25" dirty="0">
                <a:solidFill>
                  <a:srgbClr val="4F6128"/>
                </a:solidFill>
                <a:latin typeface="FreeSans"/>
                <a:cs typeface="FreeSans"/>
              </a:rPr>
              <a:t>in 	</a:t>
            </a:r>
            <a:r>
              <a:rPr sz="2800" dirty="0">
                <a:solidFill>
                  <a:srgbClr val="4F6128"/>
                </a:solidFill>
                <a:latin typeface="FreeSans"/>
                <a:cs typeface="FreeSans"/>
              </a:rPr>
              <a:t>column-wise</a:t>
            </a:r>
            <a:r>
              <a:rPr sz="2800" spc="315" dirty="0">
                <a:solidFill>
                  <a:srgbClr val="4F6128"/>
                </a:solidFill>
                <a:latin typeface="FreeSans"/>
                <a:cs typeface="FreeSans"/>
              </a:rPr>
              <a:t> </a:t>
            </a:r>
            <a:r>
              <a:rPr sz="2800" spc="-10" dirty="0">
                <a:solidFill>
                  <a:srgbClr val="4F6128"/>
                </a:solidFill>
                <a:latin typeface="FreeSans"/>
                <a:cs typeface="FreeSans"/>
              </a:rPr>
              <a:t>subsets.</a:t>
            </a:r>
            <a:endParaRPr sz="2800">
              <a:latin typeface="FreeSans"/>
              <a:cs typeface="Free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587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Use</a:t>
            </a:r>
            <a:r>
              <a:rPr spc="-60" dirty="0"/>
              <a:t> </a:t>
            </a:r>
            <a:r>
              <a:rPr spc="-155" dirty="0"/>
              <a:t>of</a:t>
            </a:r>
            <a:r>
              <a:rPr spc="-20" dirty="0"/>
              <a:t> </a:t>
            </a:r>
            <a:r>
              <a:rPr spc="-140" dirty="0"/>
              <a:t>pandas.iterrows</a:t>
            </a:r>
            <a:r>
              <a:rPr spc="-45" dirty="0"/>
              <a:t> </a:t>
            </a:r>
            <a:r>
              <a:rPr dirty="0"/>
              <a:t>()</a:t>
            </a:r>
            <a:r>
              <a:rPr spc="-20" dirty="0"/>
              <a:t> </a:t>
            </a:r>
            <a:r>
              <a:rPr spc="-145" dirty="0"/>
              <a:t>function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4762" y="676338"/>
            <a:ext cx="9153525" cy="6112510"/>
            <a:chOff x="-4762" y="676338"/>
            <a:chExt cx="9153525" cy="61125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7" y="685800"/>
              <a:ext cx="9136742" cy="2715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94" y="681101"/>
              <a:ext cx="9142095" cy="2724785"/>
            </a:xfrm>
            <a:custGeom>
              <a:avLst/>
              <a:gdLst/>
              <a:ahLst/>
              <a:cxnLst/>
              <a:rect l="l" t="t" r="r" b="b"/>
              <a:pathLst>
                <a:path w="9142095" h="2724785">
                  <a:moveTo>
                    <a:pt x="0" y="2724531"/>
                  </a:moveTo>
                  <a:lnTo>
                    <a:pt x="9141505" y="2724531"/>
                  </a:lnTo>
                </a:path>
                <a:path w="9142095" h="2724785">
                  <a:moveTo>
                    <a:pt x="9141505" y="0"/>
                  </a:moveTo>
                  <a:lnTo>
                    <a:pt x="0" y="0"/>
                  </a:lnTo>
                  <a:lnTo>
                    <a:pt x="0" y="272453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600" y="2438403"/>
              <a:ext cx="2639186" cy="434060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319773" y="2433641"/>
              <a:ext cx="2649220" cy="4350385"/>
            </a:xfrm>
            <a:custGeom>
              <a:avLst/>
              <a:gdLst/>
              <a:ahLst/>
              <a:cxnLst/>
              <a:rect l="l" t="t" r="r" b="b"/>
              <a:pathLst>
                <a:path w="2649220" h="4350384">
                  <a:moveTo>
                    <a:pt x="0" y="4350131"/>
                  </a:moveTo>
                  <a:lnTo>
                    <a:pt x="2648712" y="4350131"/>
                  </a:lnTo>
                  <a:lnTo>
                    <a:pt x="2648712" y="0"/>
                  </a:lnTo>
                  <a:lnTo>
                    <a:pt x="0" y="0"/>
                  </a:lnTo>
                  <a:lnTo>
                    <a:pt x="0" y="435013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95" y="3428999"/>
              <a:ext cx="3088310" cy="131577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424174"/>
              <a:ext cx="3198495" cy="1392555"/>
            </a:xfrm>
            <a:custGeom>
              <a:avLst/>
              <a:gdLst/>
              <a:ahLst/>
              <a:cxnLst/>
              <a:rect l="l" t="t" r="r" b="b"/>
              <a:pathLst>
                <a:path w="3198495" h="1392554">
                  <a:moveTo>
                    <a:pt x="0" y="1392046"/>
                  </a:moveTo>
                  <a:lnTo>
                    <a:pt x="3197923" y="1392046"/>
                  </a:lnTo>
                  <a:lnTo>
                    <a:pt x="3197923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96284" y="2820924"/>
              <a:ext cx="2318004" cy="138988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193034" y="2792602"/>
              <a:ext cx="3131820" cy="1047750"/>
            </a:xfrm>
            <a:custGeom>
              <a:avLst/>
              <a:gdLst/>
              <a:ahLst/>
              <a:cxnLst/>
              <a:rect l="l" t="t" r="r" b="b"/>
              <a:pathLst>
                <a:path w="3131820" h="1047750">
                  <a:moveTo>
                    <a:pt x="705231" y="498729"/>
                  </a:moveTo>
                  <a:lnTo>
                    <a:pt x="681101" y="469265"/>
                  </a:lnTo>
                  <a:lnTo>
                    <a:pt x="72034" y="964349"/>
                  </a:lnTo>
                  <a:lnTo>
                    <a:pt x="93853" y="906399"/>
                  </a:lnTo>
                  <a:lnTo>
                    <a:pt x="75234" y="880694"/>
                  </a:lnTo>
                  <a:lnTo>
                    <a:pt x="68135" y="882370"/>
                  </a:lnTo>
                  <a:lnTo>
                    <a:pt x="62166" y="886574"/>
                  </a:lnTo>
                  <a:lnTo>
                    <a:pt x="58166" y="892937"/>
                  </a:lnTo>
                  <a:lnTo>
                    <a:pt x="0" y="1047369"/>
                  </a:lnTo>
                  <a:lnTo>
                    <a:pt x="57886" y="1038352"/>
                  </a:lnTo>
                  <a:lnTo>
                    <a:pt x="163068" y="1021969"/>
                  </a:lnTo>
                  <a:lnTo>
                    <a:pt x="170167" y="1019403"/>
                  </a:lnTo>
                  <a:lnTo>
                    <a:pt x="175526" y="1014450"/>
                  </a:lnTo>
                  <a:lnTo>
                    <a:pt x="178612" y="1007833"/>
                  </a:lnTo>
                  <a:lnTo>
                    <a:pt x="178943" y="1000252"/>
                  </a:lnTo>
                  <a:lnTo>
                    <a:pt x="176314" y="993152"/>
                  </a:lnTo>
                  <a:lnTo>
                    <a:pt x="171361" y="987793"/>
                  </a:lnTo>
                  <a:lnTo>
                    <a:pt x="164769" y="984707"/>
                  </a:lnTo>
                  <a:lnTo>
                    <a:pt x="157226" y="984377"/>
                  </a:lnTo>
                  <a:lnTo>
                    <a:pt x="96113" y="993876"/>
                  </a:lnTo>
                  <a:lnTo>
                    <a:pt x="705231" y="498729"/>
                  </a:lnTo>
                  <a:close/>
                </a:path>
                <a:path w="3131820" h="1047750">
                  <a:moveTo>
                    <a:pt x="3131693" y="26797"/>
                  </a:moveTo>
                  <a:lnTo>
                    <a:pt x="3105454" y="22479"/>
                  </a:lnTo>
                  <a:lnTo>
                    <a:pt x="2968879" y="0"/>
                  </a:lnTo>
                  <a:lnTo>
                    <a:pt x="2961297" y="254"/>
                  </a:lnTo>
                  <a:lnTo>
                    <a:pt x="2954655" y="3314"/>
                  </a:lnTo>
                  <a:lnTo>
                    <a:pt x="2949625" y="8648"/>
                  </a:lnTo>
                  <a:lnTo>
                    <a:pt x="2946908" y="15748"/>
                  </a:lnTo>
                  <a:lnTo>
                    <a:pt x="2947200" y="23253"/>
                  </a:lnTo>
                  <a:lnTo>
                    <a:pt x="2950248" y="29870"/>
                  </a:lnTo>
                  <a:lnTo>
                    <a:pt x="2955569" y="34886"/>
                  </a:lnTo>
                  <a:lnTo>
                    <a:pt x="2962656" y="37592"/>
                  </a:lnTo>
                  <a:lnTo>
                    <a:pt x="3023705" y="47637"/>
                  </a:lnTo>
                  <a:lnTo>
                    <a:pt x="2555113" y="226695"/>
                  </a:lnTo>
                  <a:lnTo>
                    <a:pt x="2568702" y="262255"/>
                  </a:lnTo>
                  <a:lnTo>
                    <a:pt x="3037344" y="83172"/>
                  </a:lnTo>
                  <a:lnTo>
                    <a:pt x="2998470" y="131445"/>
                  </a:lnTo>
                  <a:lnTo>
                    <a:pt x="2994990" y="138137"/>
                  </a:lnTo>
                  <a:lnTo>
                    <a:pt x="2994406" y="145427"/>
                  </a:lnTo>
                  <a:lnTo>
                    <a:pt x="2996565" y="152412"/>
                  </a:lnTo>
                  <a:lnTo>
                    <a:pt x="3001391" y="158242"/>
                  </a:lnTo>
                  <a:lnTo>
                    <a:pt x="3008122" y="161721"/>
                  </a:lnTo>
                  <a:lnTo>
                    <a:pt x="3015399" y="162306"/>
                  </a:lnTo>
                  <a:lnTo>
                    <a:pt x="3022371" y="160147"/>
                  </a:lnTo>
                  <a:lnTo>
                    <a:pt x="3028188" y="155321"/>
                  </a:lnTo>
                  <a:lnTo>
                    <a:pt x="3131693" y="26797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7171" y="5076926"/>
              <a:ext cx="4657110" cy="144132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23837" y="5024437"/>
              <a:ext cx="4819015" cy="1508125"/>
            </a:xfrm>
            <a:custGeom>
              <a:avLst/>
              <a:gdLst/>
              <a:ahLst/>
              <a:cxnLst/>
              <a:rect l="l" t="t" r="r" b="b"/>
              <a:pathLst>
                <a:path w="4819015" h="1508125">
                  <a:moveTo>
                    <a:pt x="0" y="1508125"/>
                  </a:moveTo>
                  <a:lnTo>
                    <a:pt x="4819015" y="1508125"/>
                  </a:lnTo>
                  <a:lnTo>
                    <a:pt x="4819015" y="0"/>
                  </a:lnTo>
                  <a:lnTo>
                    <a:pt x="0" y="0"/>
                  </a:lnTo>
                  <a:lnTo>
                    <a:pt x="0" y="1508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55264" y="4297679"/>
              <a:ext cx="3113532" cy="84277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424809" y="2884423"/>
            <a:ext cx="2659380" cy="2051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3085" marR="19431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These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are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800" spc="3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df</a:t>
            </a:r>
            <a:r>
              <a:rPr sz="1800" dirty="0">
                <a:solidFill>
                  <a:srgbClr val="FFFFFF"/>
                </a:solidFill>
                <a:latin typeface="DejaVu Sans Condensed"/>
                <a:cs typeface="DejaVu Sans Condensed"/>
              </a:rPr>
              <a:t>1</a:t>
            </a:r>
            <a:r>
              <a:rPr sz="1800" spc="345" dirty="0">
                <a:solidFill>
                  <a:srgbClr val="FFFFFF"/>
                </a:solidFill>
                <a:latin typeface="DejaVu Sans Condensed"/>
                <a:cs typeface="DejaVu Sans Condensed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which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processed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one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by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one.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Try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code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given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below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after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creation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8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DataFrame.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37963" y="5020690"/>
            <a:ext cx="460375" cy="618490"/>
          </a:xfrm>
          <a:custGeom>
            <a:avLst/>
            <a:gdLst/>
            <a:ahLst/>
            <a:cxnLst/>
            <a:rect l="l" t="t" r="r" b="b"/>
            <a:pathLst>
              <a:path w="460375" h="618489">
                <a:moveTo>
                  <a:pt x="20954" y="481583"/>
                </a:moveTo>
                <a:lnTo>
                  <a:pt x="13970" y="487298"/>
                </a:lnTo>
                <a:lnTo>
                  <a:pt x="13081" y="495172"/>
                </a:lnTo>
                <a:lnTo>
                  <a:pt x="0" y="618159"/>
                </a:lnTo>
                <a:lnTo>
                  <a:pt x="33202" y="603783"/>
                </a:lnTo>
                <a:lnTo>
                  <a:pt x="28321" y="603783"/>
                </a:lnTo>
                <a:lnTo>
                  <a:pt x="5334" y="586854"/>
                </a:lnTo>
                <a:lnTo>
                  <a:pt x="36591" y="544347"/>
                </a:lnTo>
                <a:lnTo>
                  <a:pt x="41528" y="498093"/>
                </a:lnTo>
                <a:lnTo>
                  <a:pt x="42417" y="490346"/>
                </a:lnTo>
                <a:lnTo>
                  <a:pt x="36702" y="483234"/>
                </a:lnTo>
                <a:lnTo>
                  <a:pt x="28828" y="482472"/>
                </a:lnTo>
                <a:lnTo>
                  <a:pt x="20954" y="481583"/>
                </a:lnTo>
                <a:close/>
              </a:path>
              <a:path w="460375" h="618489">
                <a:moveTo>
                  <a:pt x="36591" y="544347"/>
                </a:moveTo>
                <a:lnTo>
                  <a:pt x="5334" y="586854"/>
                </a:lnTo>
                <a:lnTo>
                  <a:pt x="28321" y="603783"/>
                </a:lnTo>
                <a:lnTo>
                  <a:pt x="33431" y="596836"/>
                </a:lnTo>
                <a:lnTo>
                  <a:pt x="30987" y="596836"/>
                </a:lnTo>
                <a:lnTo>
                  <a:pt x="11175" y="582206"/>
                </a:lnTo>
                <a:lnTo>
                  <a:pt x="33585" y="572507"/>
                </a:lnTo>
                <a:lnTo>
                  <a:pt x="36591" y="544347"/>
                </a:lnTo>
                <a:close/>
              </a:path>
              <a:path w="460375" h="618489">
                <a:moveTo>
                  <a:pt x="109474" y="539622"/>
                </a:moveTo>
                <a:lnTo>
                  <a:pt x="59618" y="561241"/>
                </a:lnTo>
                <a:lnTo>
                  <a:pt x="28321" y="603783"/>
                </a:lnTo>
                <a:lnTo>
                  <a:pt x="33202" y="603783"/>
                </a:lnTo>
                <a:lnTo>
                  <a:pt x="120776" y="565911"/>
                </a:lnTo>
                <a:lnTo>
                  <a:pt x="124206" y="557402"/>
                </a:lnTo>
                <a:lnTo>
                  <a:pt x="117856" y="542924"/>
                </a:lnTo>
                <a:lnTo>
                  <a:pt x="109474" y="539622"/>
                </a:lnTo>
                <a:close/>
              </a:path>
              <a:path w="460375" h="618489">
                <a:moveTo>
                  <a:pt x="33585" y="572507"/>
                </a:moveTo>
                <a:lnTo>
                  <a:pt x="11175" y="582206"/>
                </a:lnTo>
                <a:lnTo>
                  <a:pt x="30987" y="596836"/>
                </a:lnTo>
                <a:lnTo>
                  <a:pt x="33585" y="572507"/>
                </a:lnTo>
                <a:close/>
              </a:path>
              <a:path w="460375" h="618489">
                <a:moveTo>
                  <a:pt x="59618" y="561241"/>
                </a:moveTo>
                <a:lnTo>
                  <a:pt x="33585" y="572507"/>
                </a:lnTo>
                <a:lnTo>
                  <a:pt x="30987" y="596836"/>
                </a:lnTo>
                <a:lnTo>
                  <a:pt x="33431" y="596836"/>
                </a:lnTo>
                <a:lnTo>
                  <a:pt x="59618" y="561241"/>
                </a:lnTo>
                <a:close/>
              </a:path>
              <a:path w="460375" h="618489">
                <a:moveTo>
                  <a:pt x="436879" y="0"/>
                </a:moveTo>
                <a:lnTo>
                  <a:pt x="36591" y="544347"/>
                </a:lnTo>
                <a:lnTo>
                  <a:pt x="33585" y="572507"/>
                </a:lnTo>
                <a:lnTo>
                  <a:pt x="59618" y="561241"/>
                </a:lnTo>
                <a:lnTo>
                  <a:pt x="459994" y="17017"/>
                </a:lnTo>
                <a:lnTo>
                  <a:pt x="43687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188" y="523811"/>
            <a:ext cx="8892540" cy="4135120"/>
            <a:chOff x="81188" y="523811"/>
            <a:chExt cx="8892540" cy="41351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214" y="583682"/>
              <a:ext cx="8726848" cy="202137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5951" y="528573"/>
              <a:ext cx="8883015" cy="2121535"/>
            </a:xfrm>
            <a:custGeom>
              <a:avLst/>
              <a:gdLst/>
              <a:ahLst/>
              <a:cxnLst/>
              <a:rect l="l" t="t" r="r" b="b"/>
              <a:pathLst>
                <a:path w="8883015" h="2121535">
                  <a:moveTo>
                    <a:pt x="0" y="2121408"/>
                  </a:moveTo>
                  <a:lnTo>
                    <a:pt x="8882634" y="2121408"/>
                  </a:lnTo>
                  <a:lnTo>
                    <a:pt x="8882634" y="0"/>
                  </a:lnTo>
                  <a:lnTo>
                    <a:pt x="0" y="0"/>
                  </a:lnTo>
                  <a:lnTo>
                    <a:pt x="0" y="21214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0856" y="2174747"/>
              <a:ext cx="2037588" cy="16642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21634" y="2509519"/>
              <a:ext cx="3001010" cy="1224280"/>
            </a:xfrm>
            <a:custGeom>
              <a:avLst/>
              <a:gdLst/>
              <a:ahLst/>
              <a:cxnLst/>
              <a:rect l="l" t="t" r="r" b="b"/>
              <a:pathLst>
                <a:path w="3001010" h="1224279">
                  <a:moveTo>
                    <a:pt x="477901" y="780669"/>
                  </a:moveTo>
                  <a:lnTo>
                    <a:pt x="451231" y="753491"/>
                  </a:lnTo>
                  <a:lnTo>
                    <a:pt x="63766" y="1134884"/>
                  </a:lnTo>
                  <a:lnTo>
                    <a:pt x="80010" y="1075055"/>
                  </a:lnTo>
                  <a:lnTo>
                    <a:pt x="59118" y="1051242"/>
                  </a:lnTo>
                  <a:lnTo>
                    <a:pt x="52222" y="1053617"/>
                  </a:lnTo>
                  <a:lnTo>
                    <a:pt x="46697" y="1058392"/>
                  </a:lnTo>
                  <a:lnTo>
                    <a:pt x="43307" y="1065161"/>
                  </a:lnTo>
                  <a:lnTo>
                    <a:pt x="0" y="1224280"/>
                  </a:lnTo>
                  <a:lnTo>
                    <a:pt x="50457" y="1211453"/>
                  </a:lnTo>
                  <a:lnTo>
                    <a:pt x="159893" y="1183640"/>
                  </a:lnTo>
                  <a:lnTo>
                    <a:pt x="166751" y="1180338"/>
                  </a:lnTo>
                  <a:lnTo>
                    <a:pt x="171615" y="1174877"/>
                  </a:lnTo>
                  <a:lnTo>
                    <a:pt x="174078" y="1168006"/>
                  </a:lnTo>
                  <a:lnTo>
                    <a:pt x="173736" y="1160399"/>
                  </a:lnTo>
                  <a:lnTo>
                    <a:pt x="170395" y="1153617"/>
                  </a:lnTo>
                  <a:lnTo>
                    <a:pt x="164922" y="1148778"/>
                  </a:lnTo>
                  <a:lnTo>
                    <a:pt x="158026" y="1146327"/>
                  </a:lnTo>
                  <a:lnTo>
                    <a:pt x="150495" y="1146683"/>
                  </a:lnTo>
                  <a:lnTo>
                    <a:pt x="90716" y="1161897"/>
                  </a:lnTo>
                  <a:lnTo>
                    <a:pt x="477901" y="780669"/>
                  </a:lnTo>
                  <a:close/>
                </a:path>
                <a:path w="3001010" h="1224279">
                  <a:moveTo>
                    <a:pt x="3001010" y="26797"/>
                  </a:moveTo>
                  <a:lnTo>
                    <a:pt x="2974771" y="22479"/>
                  </a:lnTo>
                  <a:lnTo>
                    <a:pt x="2838196" y="0"/>
                  </a:lnTo>
                  <a:lnTo>
                    <a:pt x="2830614" y="304"/>
                  </a:lnTo>
                  <a:lnTo>
                    <a:pt x="2823984" y="3352"/>
                  </a:lnTo>
                  <a:lnTo>
                    <a:pt x="2818993" y="8674"/>
                  </a:lnTo>
                  <a:lnTo>
                    <a:pt x="2816352" y="15748"/>
                  </a:lnTo>
                  <a:lnTo>
                    <a:pt x="2816593" y="23329"/>
                  </a:lnTo>
                  <a:lnTo>
                    <a:pt x="2819654" y="29959"/>
                  </a:lnTo>
                  <a:lnTo>
                    <a:pt x="2824988" y="34950"/>
                  </a:lnTo>
                  <a:lnTo>
                    <a:pt x="2832100" y="37592"/>
                  </a:lnTo>
                  <a:lnTo>
                    <a:pt x="2893085" y="47625"/>
                  </a:lnTo>
                  <a:lnTo>
                    <a:pt x="2424430" y="226822"/>
                  </a:lnTo>
                  <a:lnTo>
                    <a:pt x="2438019" y="262382"/>
                  </a:lnTo>
                  <a:lnTo>
                    <a:pt x="2906560" y="83388"/>
                  </a:lnTo>
                  <a:lnTo>
                    <a:pt x="2867914" y="131445"/>
                  </a:lnTo>
                  <a:lnTo>
                    <a:pt x="2864421" y="138188"/>
                  </a:lnTo>
                  <a:lnTo>
                    <a:pt x="2863799" y="145465"/>
                  </a:lnTo>
                  <a:lnTo>
                    <a:pt x="2865958" y="152438"/>
                  </a:lnTo>
                  <a:lnTo>
                    <a:pt x="2870835" y="158242"/>
                  </a:lnTo>
                  <a:lnTo>
                    <a:pt x="2877515" y="161734"/>
                  </a:lnTo>
                  <a:lnTo>
                    <a:pt x="2884805" y="162356"/>
                  </a:lnTo>
                  <a:lnTo>
                    <a:pt x="2891790" y="160197"/>
                  </a:lnTo>
                  <a:lnTo>
                    <a:pt x="2897632" y="155321"/>
                  </a:lnTo>
                  <a:lnTo>
                    <a:pt x="3001010" y="26797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8115" y="3945635"/>
              <a:ext cx="3043461" cy="71323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63064" y="-38659"/>
            <a:ext cx="57391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Use</a:t>
            </a:r>
            <a:r>
              <a:rPr spc="-45" dirty="0"/>
              <a:t> </a:t>
            </a:r>
            <a:r>
              <a:rPr spc="-160" dirty="0"/>
              <a:t>of</a:t>
            </a:r>
            <a:r>
              <a:rPr spc="-5" dirty="0"/>
              <a:t> </a:t>
            </a:r>
            <a:r>
              <a:rPr spc="-125" dirty="0"/>
              <a:t>pandas.iteritems()</a:t>
            </a:r>
            <a:r>
              <a:rPr spc="-40" dirty="0"/>
              <a:t> </a:t>
            </a:r>
            <a:r>
              <a:rPr spc="-145" dirty="0"/>
              <a:t>function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50126" y="2722689"/>
            <a:ext cx="3212465" cy="1402080"/>
            <a:chOff x="150126" y="2722689"/>
            <a:chExt cx="3212465" cy="140208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247" y="2732277"/>
              <a:ext cx="3088310" cy="131577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4889" y="2727451"/>
              <a:ext cx="3202940" cy="1392555"/>
            </a:xfrm>
            <a:custGeom>
              <a:avLst/>
              <a:gdLst/>
              <a:ahLst/>
              <a:cxnLst/>
              <a:rect l="l" t="t" r="r" b="b"/>
              <a:pathLst>
                <a:path w="3202940" h="1392554">
                  <a:moveTo>
                    <a:pt x="0" y="1392047"/>
                  </a:moveTo>
                  <a:lnTo>
                    <a:pt x="3202686" y="1392047"/>
                  </a:lnTo>
                  <a:lnTo>
                    <a:pt x="3202686" y="0"/>
                  </a:lnTo>
                  <a:lnTo>
                    <a:pt x="0" y="0"/>
                  </a:lnTo>
                  <a:lnTo>
                    <a:pt x="0" y="139204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547109" y="2237613"/>
            <a:ext cx="2659380" cy="2309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340" marR="59309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These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are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values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800" spc="3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df</a:t>
            </a:r>
            <a:r>
              <a:rPr sz="1800" spc="-25" dirty="0">
                <a:solidFill>
                  <a:srgbClr val="FFFFFF"/>
                </a:solidFill>
                <a:latin typeface="DejaVu Sans Condensed"/>
                <a:cs typeface="DejaVu Sans Condensed"/>
              </a:rPr>
              <a:t>1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which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processed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one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by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one.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Try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code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given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below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after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creation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DataFrame.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0031" y="1900974"/>
            <a:ext cx="8883650" cy="4752975"/>
            <a:chOff x="90031" y="1900974"/>
            <a:chExt cx="8883650" cy="4752975"/>
          </a:xfrm>
        </p:grpSpPr>
        <p:sp>
          <p:nvSpPr>
            <p:cNvPr id="14" name="object 14"/>
            <p:cNvSpPr/>
            <p:nvPr/>
          </p:nvSpPr>
          <p:spPr>
            <a:xfrm>
              <a:off x="5056124" y="4591811"/>
              <a:ext cx="460375" cy="618490"/>
            </a:xfrm>
            <a:custGeom>
              <a:avLst/>
              <a:gdLst/>
              <a:ahLst/>
              <a:cxnLst/>
              <a:rect l="l" t="t" r="r" b="b"/>
              <a:pathLst>
                <a:path w="460375" h="618489">
                  <a:moveTo>
                    <a:pt x="20954" y="481583"/>
                  </a:moveTo>
                  <a:lnTo>
                    <a:pt x="13970" y="487299"/>
                  </a:lnTo>
                  <a:lnTo>
                    <a:pt x="13080" y="495173"/>
                  </a:lnTo>
                  <a:lnTo>
                    <a:pt x="0" y="618236"/>
                  </a:lnTo>
                  <a:lnTo>
                    <a:pt x="33359" y="603757"/>
                  </a:lnTo>
                  <a:lnTo>
                    <a:pt x="28321" y="603757"/>
                  </a:lnTo>
                  <a:lnTo>
                    <a:pt x="5334" y="586867"/>
                  </a:lnTo>
                  <a:lnTo>
                    <a:pt x="36601" y="544345"/>
                  </a:lnTo>
                  <a:lnTo>
                    <a:pt x="41528" y="498220"/>
                  </a:lnTo>
                  <a:lnTo>
                    <a:pt x="42417" y="490346"/>
                  </a:lnTo>
                  <a:lnTo>
                    <a:pt x="36702" y="483235"/>
                  </a:lnTo>
                  <a:lnTo>
                    <a:pt x="28828" y="482473"/>
                  </a:lnTo>
                  <a:lnTo>
                    <a:pt x="20954" y="481583"/>
                  </a:lnTo>
                  <a:close/>
                </a:path>
                <a:path w="460375" h="618489">
                  <a:moveTo>
                    <a:pt x="36601" y="544345"/>
                  </a:moveTo>
                  <a:lnTo>
                    <a:pt x="5334" y="586867"/>
                  </a:lnTo>
                  <a:lnTo>
                    <a:pt x="28321" y="603757"/>
                  </a:lnTo>
                  <a:lnTo>
                    <a:pt x="33365" y="596900"/>
                  </a:lnTo>
                  <a:lnTo>
                    <a:pt x="30987" y="596900"/>
                  </a:lnTo>
                  <a:lnTo>
                    <a:pt x="11175" y="582168"/>
                  </a:lnTo>
                  <a:lnTo>
                    <a:pt x="33597" y="572474"/>
                  </a:lnTo>
                  <a:lnTo>
                    <a:pt x="36601" y="544345"/>
                  </a:lnTo>
                  <a:close/>
                </a:path>
                <a:path w="460375" h="618489">
                  <a:moveTo>
                    <a:pt x="109474" y="539623"/>
                  </a:moveTo>
                  <a:lnTo>
                    <a:pt x="59598" y="561232"/>
                  </a:lnTo>
                  <a:lnTo>
                    <a:pt x="28321" y="603757"/>
                  </a:lnTo>
                  <a:lnTo>
                    <a:pt x="33359" y="603757"/>
                  </a:lnTo>
                  <a:lnTo>
                    <a:pt x="113537" y="568960"/>
                  </a:lnTo>
                  <a:lnTo>
                    <a:pt x="120776" y="565912"/>
                  </a:lnTo>
                  <a:lnTo>
                    <a:pt x="124205" y="557530"/>
                  </a:lnTo>
                  <a:lnTo>
                    <a:pt x="117855" y="543051"/>
                  </a:lnTo>
                  <a:lnTo>
                    <a:pt x="109474" y="539623"/>
                  </a:lnTo>
                  <a:close/>
                </a:path>
                <a:path w="460375" h="618489">
                  <a:moveTo>
                    <a:pt x="33597" y="572474"/>
                  </a:moveTo>
                  <a:lnTo>
                    <a:pt x="11175" y="582168"/>
                  </a:lnTo>
                  <a:lnTo>
                    <a:pt x="30987" y="596900"/>
                  </a:lnTo>
                  <a:lnTo>
                    <a:pt x="33597" y="572474"/>
                  </a:lnTo>
                  <a:close/>
                </a:path>
                <a:path w="460375" h="618489">
                  <a:moveTo>
                    <a:pt x="59598" y="561232"/>
                  </a:moveTo>
                  <a:lnTo>
                    <a:pt x="33597" y="572474"/>
                  </a:lnTo>
                  <a:lnTo>
                    <a:pt x="30987" y="596900"/>
                  </a:lnTo>
                  <a:lnTo>
                    <a:pt x="33365" y="596900"/>
                  </a:lnTo>
                  <a:lnTo>
                    <a:pt x="59598" y="561232"/>
                  </a:lnTo>
                  <a:close/>
                </a:path>
                <a:path w="460375" h="618489">
                  <a:moveTo>
                    <a:pt x="436879" y="0"/>
                  </a:moveTo>
                  <a:lnTo>
                    <a:pt x="36601" y="544345"/>
                  </a:lnTo>
                  <a:lnTo>
                    <a:pt x="33597" y="572474"/>
                  </a:lnTo>
                  <a:lnTo>
                    <a:pt x="59598" y="561232"/>
                  </a:lnTo>
                  <a:lnTo>
                    <a:pt x="459866" y="17018"/>
                  </a:lnTo>
                  <a:lnTo>
                    <a:pt x="436879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76999" y="1910499"/>
              <a:ext cx="2486786" cy="473341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472300" y="1905736"/>
              <a:ext cx="2496820" cy="4743450"/>
            </a:xfrm>
            <a:custGeom>
              <a:avLst/>
              <a:gdLst/>
              <a:ahLst/>
              <a:cxnLst/>
              <a:rect l="l" t="t" r="r" b="b"/>
              <a:pathLst>
                <a:path w="2496820" h="4743450">
                  <a:moveTo>
                    <a:pt x="0" y="4742942"/>
                  </a:moveTo>
                  <a:lnTo>
                    <a:pt x="2496312" y="4742942"/>
                  </a:lnTo>
                  <a:lnTo>
                    <a:pt x="2496312" y="0"/>
                  </a:lnTo>
                  <a:lnTo>
                    <a:pt x="0" y="0"/>
                  </a:lnTo>
                  <a:lnTo>
                    <a:pt x="0" y="474294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556" y="4793360"/>
              <a:ext cx="4851830" cy="178523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4794" y="4788598"/>
              <a:ext cx="4966335" cy="1795145"/>
            </a:xfrm>
            <a:custGeom>
              <a:avLst/>
              <a:gdLst/>
              <a:ahLst/>
              <a:cxnLst/>
              <a:rect l="l" t="t" r="r" b="b"/>
              <a:pathLst>
                <a:path w="4966335" h="1795145">
                  <a:moveTo>
                    <a:pt x="0" y="1794764"/>
                  </a:moveTo>
                  <a:lnTo>
                    <a:pt x="4966208" y="1794764"/>
                  </a:lnTo>
                  <a:lnTo>
                    <a:pt x="4966208" y="0"/>
                  </a:lnTo>
                  <a:lnTo>
                    <a:pt x="0" y="0"/>
                  </a:lnTo>
                  <a:lnTo>
                    <a:pt x="0" y="17947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1565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Program</a:t>
            </a:r>
            <a:r>
              <a:rPr spc="-50" dirty="0"/>
              <a:t> </a:t>
            </a:r>
            <a:r>
              <a:rPr spc="-175" dirty="0"/>
              <a:t>for</a:t>
            </a:r>
            <a:r>
              <a:rPr spc="-20" dirty="0"/>
              <a:t> </a:t>
            </a:r>
            <a:r>
              <a:rPr spc="-130" dirty="0"/>
              <a:t>iteration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20979"/>
            <a:ext cx="883412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330" marR="5080" indent="-34163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FreeSans"/>
                <a:cs typeface="FreeSans"/>
              </a:rPr>
              <a:t>Write</a:t>
            </a:r>
            <a:r>
              <a:rPr sz="2800" spc="645" dirty="0">
                <a:latin typeface="FreeSans"/>
                <a:cs typeface="FreeSans"/>
              </a:rPr>
              <a:t>  </a:t>
            </a:r>
            <a:r>
              <a:rPr sz="2800" dirty="0">
                <a:latin typeface="FreeSans"/>
                <a:cs typeface="FreeSans"/>
              </a:rPr>
              <a:t>a</a:t>
            </a:r>
            <a:r>
              <a:rPr sz="2800" spc="640" dirty="0">
                <a:latin typeface="FreeSans"/>
                <a:cs typeface="FreeSans"/>
              </a:rPr>
              <a:t>  </a:t>
            </a:r>
            <a:r>
              <a:rPr sz="2800" dirty="0">
                <a:latin typeface="FreeSans"/>
                <a:cs typeface="FreeSans"/>
              </a:rPr>
              <a:t>program</a:t>
            </a:r>
            <a:r>
              <a:rPr sz="2800" spc="640" dirty="0">
                <a:latin typeface="FreeSans"/>
                <a:cs typeface="FreeSans"/>
              </a:rPr>
              <a:t>  </a:t>
            </a:r>
            <a:r>
              <a:rPr sz="2800" dirty="0">
                <a:latin typeface="FreeSans"/>
                <a:cs typeface="FreeSans"/>
              </a:rPr>
              <a:t>to</a:t>
            </a:r>
            <a:r>
              <a:rPr sz="2800" spc="640" dirty="0">
                <a:latin typeface="FreeSans"/>
                <a:cs typeface="FreeSans"/>
              </a:rPr>
              <a:t>  </a:t>
            </a:r>
            <a:r>
              <a:rPr sz="2800" dirty="0">
                <a:latin typeface="FreeSans"/>
                <a:cs typeface="FreeSans"/>
              </a:rPr>
              <a:t>iterate</a:t>
            </a:r>
            <a:r>
              <a:rPr sz="2800" spc="645" dirty="0">
                <a:latin typeface="FreeSans"/>
                <a:cs typeface="FreeSans"/>
              </a:rPr>
              <a:t>  </a:t>
            </a:r>
            <a:r>
              <a:rPr sz="2800" dirty="0">
                <a:latin typeface="FreeSans"/>
                <a:cs typeface="FreeSans"/>
              </a:rPr>
              <a:t>over</a:t>
            </a:r>
            <a:r>
              <a:rPr sz="2800" spc="640" dirty="0">
                <a:latin typeface="FreeSans"/>
                <a:cs typeface="FreeSans"/>
              </a:rPr>
              <a:t>  </a:t>
            </a:r>
            <a:r>
              <a:rPr sz="2800" dirty="0">
                <a:latin typeface="FreeSans"/>
                <a:cs typeface="FreeSans"/>
              </a:rPr>
              <a:t>a</a:t>
            </a:r>
            <a:r>
              <a:rPr sz="2800" spc="640" dirty="0">
                <a:latin typeface="FreeSans"/>
                <a:cs typeface="FreeSans"/>
              </a:rPr>
              <a:t>  </a:t>
            </a:r>
            <a:r>
              <a:rPr sz="2800" spc="-10" dirty="0">
                <a:latin typeface="FreeSans"/>
                <a:cs typeface="FreeSans"/>
              </a:rPr>
              <a:t>dataframe 	</a:t>
            </a:r>
            <a:r>
              <a:rPr sz="2800" dirty="0">
                <a:latin typeface="FreeSans"/>
                <a:cs typeface="FreeSans"/>
              </a:rPr>
              <a:t>containing</a:t>
            </a:r>
            <a:r>
              <a:rPr sz="2800" spc="420" dirty="0">
                <a:latin typeface="FreeSans"/>
                <a:cs typeface="FreeSans"/>
              </a:rPr>
              <a:t> </a:t>
            </a:r>
            <a:r>
              <a:rPr sz="2800" dirty="0">
                <a:latin typeface="FreeSans"/>
                <a:cs typeface="FreeSans"/>
              </a:rPr>
              <a:t>names</a:t>
            </a:r>
            <a:r>
              <a:rPr sz="2800" spc="415" dirty="0">
                <a:latin typeface="FreeSans"/>
                <a:cs typeface="FreeSans"/>
              </a:rPr>
              <a:t> </a:t>
            </a:r>
            <a:r>
              <a:rPr sz="2800" dirty="0">
                <a:latin typeface="FreeSans"/>
                <a:cs typeface="FreeSans"/>
              </a:rPr>
              <a:t>and</a:t>
            </a:r>
            <a:r>
              <a:rPr sz="2800" spc="405" dirty="0">
                <a:latin typeface="FreeSans"/>
                <a:cs typeface="FreeSans"/>
              </a:rPr>
              <a:t> </a:t>
            </a:r>
            <a:r>
              <a:rPr sz="2800" dirty="0">
                <a:latin typeface="FreeSans"/>
                <a:cs typeface="FreeSans"/>
              </a:rPr>
              <a:t>marks,</a:t>
            </a:r>
            <a:r>
              <a:rPr sz="2800" spc="400" dirty="0">
                <a:latin typeface="FreeSans"/>
                <a:cs typeface="FreeSans"/>
              </a:rPr>
              <a:t> </a:t>
            </a:r>
            <a:r>
              <a:rPr sz="2800" dirty="0">
                <a:latin typeface="FreeSans"/>
                <a:cs typeface="FreeSans"/>
              </a:rPr>
              <a:t>then</a:t>
            </a:r>
            <a:r>
              <a:rPr sz="2800" spc="409" dirty="0">
                <a:latin typeface="FreeSans"/>
                <a:cs typeface="FreeSans"/>
              </a:rPr>
              <a:t> </a:t>
            </a:r>
            <a:r>
              <a:rPr sz="2800" dirty="0">
                <a:latin typeface="FreeSans"/>
                <a:cs typeface="FreeSans"/>
              </a:rPr>
              <a:t>calculates</a:t>
            </a:r>
            <a:r>
              <a:rPr sz="2800" spc="409" dirty="0">
                <a:latin typeface="FreeSans"/>
                <a:cs typeface="FreeSans"/>
              </a:rPr>
              <a:t> </a:t>
            </a:r>
            <a:r>
              <a:rPr sz="2800" spc="-10" dirty="0">
                <a:latin typeface="FreeSans"/>
                <a:cs typeface="FreeSans"/>
              </a:rPr>
              <a:t>grades 	</a:t>
            </a:r>
            <a:r>
              <a:rPr sz="2800" dirty="0">
                <a:latin typeface="FreeSans"/>
                <a:cs typeface="FreeSans"/>
              </a:rPr>
              <a:t>as</a:t>
            </a:r>
            <a:r>
              <a:rPr sz="2800" spc="204" dirty="0">
                <a:latin typeface="FreeSans"/>
                <a:cs typeface="FreeSans"/>
              </a:rPr>
              <a:t> </a:t>
            </a:r>
            <a:r>
              <a:rPr sz="2800" dirty="0">
                <a:latin typeface="FreeSans"/>
                <a:cs typeface="FreeSans"/>
              </a:rPr>
              <a:t>per</a:t>
            </a:r>
            <a:r>
              <a:rPr sz="2800" spc="200" dirty="0">
                <a:latin typeface="FreeSans"/>
                <a:cs typeface="FreeSans"/>
              </a:rPr>
              <a:t> </a:t>
            </a:r>
            <a:r>
              <a:rPr sz="2800" dirty="0">
                <a:latin typeface="FreeSans"/>
                <a:cs typeface="FreeSans"/>
              </a:rPr>
              <a:t>marks</a:t>
            </a:r>
            <a:r>
              <a:rPr sz="2800" spc="220" dirty="0">
                <a:latin typeface="FreeSans"/>
                <a:cs typeface="FreeSans"/>
              </a:rPr>
              <a:t> </a:t>
            </a:r>
            <a:r>
              <a:rPr sz="2800" dirty="0">
                <a:latin typeface="FreeSans"/>
                <a:cs typeface="FreeSans"/>
              </a:rPr>
              <a:t>(as</a:t>
            </a:r>
            <a:r>
              <a:rPr sz="2800" spc="180" dirty="0">
                <a:latin typeface="FreeSans"/>
                <a:cs typeface="FreeSans"/>
              </a:rPr>
              <a:t> </a:t>
            </a:r>
            <a:r>
              <a:rPr sz="2800" dirty="0">
                <a:latin typeface="FreeSans"/>
                <a:cs typeface="FreeSans"/>
              </a:rPr>
              <a:t>per</a:t>
            </a:r>
            <a:r>
              <a:rPr sz="2800" spc="200" dirty="0">
                <a:latin typeface="FreeSans"/>
                <a:cs typeface="FreeSans"/>
              </a:rPr>
              <a:t> </a:t>
            </a:r>
            <a:r>
              <a:rPr sz="2800" dirty="0">
                <a:latin typeface="FreeSans"/>
                <a:cs typeface="FreeSans"/>
              </a:rPr>
              <a:t>guideline</a:t>
            </a:r>
            <a:r>
              <a:rPr sz="2800" spc="220" dirty="0">
                <a:latin typeface="FreeSans"/>
                <a:cs typeface="FreeSans"/>
              </a:rPr>
              <a:t> </a:t>
            </a:r>
            <a:r>
              <a:rPr sz="2800" dirty="0">
                <a:latin typeface="FreeSans"/>
                <a:cs typeface="FreeSans"/>
              </a:rPr>
              <a:t>below)</a:t>
            </a:r>
            <a:r>
              <a:rPr sz="2800" spc="210" dirty="0">
                <a:latin typeface="FreeSans"/>
                <a:cs typeface="FreeSans"/>
              </a:rPr>
              <a:t> </a:t>
            </a:r>
            <a:r>
              <a:rPr sz="2800" dirty="0">
                <a:latin typeface="FreeSans"/>
                <a:cs typeface="FreeSans"/>
              </a:rPr>
              <a:t>and</a:t>
            </a:r>
            <a:r>
              <a:rPr sz="2800" spc="210" dirty="0">
                <a:latin typeface="FreeSans"/>
                <a:cs typeface="FreeSans"/>
              </a:rPr>
              <a:t> </a:t>
            </a:r>
            <a:r>
              <a:rPr sz="2800" dirty="0">
                <a:latin typeface="FreeSans"/>
                <a:cs typeface="FreeSans"/>
              </a:rPr>
              <a:t>adds</a:t>
            </a:r>
            <a:r>
              <a:rPr sz="2800" spc="204" dirty="0">
                <a:latin typeface="FreeSans"/>
                <a:cs typeface="FreeSans"/>
              </a:rPr>
              <a:t> </a:t>
            </a:r>
            <a:r>
              <a:rPr sz="2800" spc="-20" dirty="0">
                <a:latin typeface="FreeSans"/>
                <a:cs typeface="FreeSans"/>
              </a:rPr>
              <a:t>them 	</a:t>
            </a:r>
            <a:r>
              <a:rPr sz="2800" dirty="0">
                <a:latin typeface="FreeSans"/>
                <a:cs typeface="FreeSans"/>
              </a:rPr>
              <a:t>to</a:t>
            </a:r>
            <a:r>
              <a:rPr sz="2800" spc="125" dirty="0">
                <a:latin typeface="FreeSans"/>
                <a:cs typeface="FreeSans"/>
              </a:rPr>
              <a:t> </a:t>
            </a:r>
            <a:r>
              <a:rPr sz="2800" dirty="0">
                <a:latin typeface="FreeSans"/>
                <a:cs typeface="FreeSans"/>
              </a:rPr>
              <a:t>the</a:t>
            </a:r>
            <a:r>
              <a:rPr sz="2800" spc="155" dirty="0">
                <a:latin typeface="FreeSans"/>
                <a:cs typeface="FreeSans"/>
              </a:rPr>
              <a:t> </a:t>
            </a:r>
            <a:r>
              <a:rPr sz="2800" dirty="0">
                <a:latin typeface="FreeSans"/>
                <a:cs typeface="FreeSans"/>
              </a:rPr>
              <a:t>grade</a:t>
            </a:r>
            <a:r>
              <a:rPr sz="2800" spc="155" dirty="0">
                <a:latin typeface="FreeSans"/>
                <a:cs typeface="FreeSans"/>
              </a:rPr>
              <a:t> </a:t>
            </a:r>
            <a:r>
              <a:rPr sz="2800" spc="-10" dirty="0">
                <a:latin typeface="FreeSans"/>
                <a:cs typeface="FreeSans"/>
              </a:rPr>
              <a:t>column.</a:t>
            </a:r>
            <a:endParaRPr sz="2800">
              <a:latin typeface="FreeSans"/>
              <a:cs typeface="Free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2427884"/>
            <a:ext cx="2261870" cy="30981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4F6128"/>
                </a:solidFill>
                <a:latin typeface="FreeSans"/>
                <a:cs typeface="FreeSans"/>
              </a:rPr>
              <a:t>Marks</a:t>
            </a:r>
            <a:r>
              <a:rPr sz="2800" spc="45" dirty="0">
                <a:solidFill>
                  <a:srgbClr val="4F6128"/>
                </a:solidFill>
                <a:latin typeface="FreeSans"/>
                <a:cs typeface="FreeSans"/>
              </a:rPr>
              <a:t> </a:t>
            </a:r>
            <a:r>
              <a:rPr sz="2800" dirty="0">
                <a:solidFill>
                  <a:srgbClr val="4F6128"/>
                </a:solidFill>
                <a:latin typeface="FreeSans"/>
                <a:cs typeface="FreeSans"/>
              </a:rPr>
              <a:t>&gt;</a:t>
            </a:r>
            <a:r>
              <a:rPr sz="2800" spc="30" dirty="0">
                <a:solidFill>
                  <a:srgbClr val="4F6128"/>
                </a:solidFill>
                <a:latin typeface="FreeSans"/>
                <a:cs typeface="FreeSans"/>
              </a:rPr>
              <a:t> </a:t>
            </a:r>
            <a:r>
              <a:rPr sz="2800" spc="-25" dirty="0">
                <a:solidFill>
                  <a:srgbClr val="4F6128"/>
                </a:solidFill>
                <a:latin typeface="FreeSans"/>
                <a:cs typeface="FreeSans"/>
              </a:rPr>
              <a:t>=90</a:t>
            </a:r>
            <a:endParaRPr sz="2800">
              <a:latin typeface="FreeSans"/>
              <a:cs typeface="FreeSan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solidFill>
                  <a:srgbClr val="4F6128"/>
                </a:solidFill>
                <a:latin typeface="FreeSans"/>
                <a:cs typeface="FreeSans"/>
              </a:rPr>
              <a:t>Marks</a:t>
            </a:r>
            <a:r>
              <a:rPr sz="2800" spc="50" dirty="0">
                <a:solidFill>
                  <a:srgbClr val="4F6128"/>
                </a:solidFill>
                <a:latin typeface="FreeSans"/>
                <a:cs typeface="FreeSans"/>
              </a:rPr>
              <a:t> </a:t>
            </a:r>
            <a:r>
              <a:rPr sz="2800" dirty="0">
                <a:solidFill>
                  <a:srgbClr val="4F6128"/>
                </a:solidFill>
                <a:latin typeface="FreeSans"/>
                <a:cs typeface="FreeSans"/>
              </a:rPr>
              <a:t>70</a:t>
            </a:r>
            <a:r>
              <a:rPr sz="2800" spc="50" dirty="0">
                <a:solidFill>
                  <a:srgbClr val="4F6128"/>
                </a:solidFill>
                <a:latin typeface="FreeSans"/>
                <a:cs typeface="FreeSans"/>
              </a:rPr>
              <a:t> </a:t>
            </a:r>
            <a:r>
              <a:rPr sz="2800" dirty="0">
                <a:solidFill>
                  <a:srgbClr val="4F6128"/>
                </a:solidFill>
                <a:latin typeface="FreeSans"/>
                <a:cs typeface="FreeSans"/>
              </a:rPr>
              <a:t>–</a:t>
            </a:r>
            <a:r>
              <a:rPr sz="2800" spc="35" dirty="0">
                <a:solidFill>
                  <a:srgbClr val="4F6128"/>
                </a:solidFill>
                <a:latin typeface="FreeSans"/>
                <a:cs typeface="FreeSans"/>
              </a:rPr>
              <a:t> </a:t>
            </a:r>
            <a:r>
              <a:rPr sz="2800" spc="-25" dirty="0">
                <a:solidFill>
                  <a:srgbClr val="4F6128"/>
                </a:solidFill>
                <a:latin typeface="FreeSans"/>
                <a:cs typeface="FreeSans"/>
              </a:rPr>
              <a:t>90</a:t>
            </a:r>
            <a:endParaRPr sz="2800">
              <a:latin typeface="FreeSans"/>
              <a:cs typeface="FreeSans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solidFill>
                  <a:srgbClr val="4F6128"/>
                </a:solidFill>
                <a:latin typeface="FreeSans"/>
                <a:cs typeface="FreeSans"/>
              </a:rPr>
              <a:t>Marks</a:t>
            </a:r>
            <a:r>
              <a:rPr sz="2800" spc="50" dirty="0">
                <a:solidFill>
                  <a:srgbClr val="4F6128"/>
                </a:solidFill>
                <a:latin typeface="FreeSans"/>
                <a:cs typeface="FreeSans"/>
              </a:rPr>
              <a:t> </a:t>
            </a:r>
            <a:r>
              <a:rPr sz="2800" dirty="0">
                <a:solidFill>
                  <a:srgbClr val="4F6128"/>
                </a:solidFill>
                <a:latin typeface="FreeSans"/>
                <a:cs typeface="FreeSans"/>
              </a:rPr>
              <a:t>60</a:t>
            </a:r>
            <a:r>
              <a:rPr sz="2800" spc="50" dirty="0">
                <a:solidFill>
                  <a:srgbClr val="4F6128"/>
                </a:solidFill>
                <a:latin typeface="FreeSans"/>
                <a:cs typeface="FreeSans"/>
              </a:rPr>
              <a:t> </a:t>
            </a:r>
            <a:r>
              <a:rPr sz="2800" dirty="0">
                <a:solidFill>
                  <a:srgbClr val="4F6128"/>
                </a:solidFill>
                <a:latin typeface="FreeSans"/>
                <a:cs typeface="FreeSans"/>
              </a:rPr>
              <a:t>–</a:t>
            </a:r>
            <a:r>
              <a:rPr sz="2800" spc="35" dirty="0">
                <a:solidFill>
                  <a:srgbClr val="4F6128"/>
                </a:solidFill>
                <a:latin typeface="FreeSans"/>
                <a:cs typeface="FreeSans"/>
              </a:rPr>
              <a:t> </a:t>
            </a:r>
            <a:r>
              <a:rPr sz="2800" spc="-25" dirty="0">
                <a:solidFill>
                  <a:srgbClr val="4F6128"/>
                </a:solidFill>
                <a:latin typeface="FreeSans"/>
                <a:cs typeface="FreeSans"/>
              </a:rPr>
              <a:t>70</a:t>
            </a:r>
            <a:endParaRPr sz="2800">
              <a:latin typeface="FreeSans"/>
              <a:cs typeface="FreeSan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solidFill>
                  <a:srgbClr val="4F6128"/>
                </a:solidFill>
                <a:latin typeface="FreeSans"/>
                <a:cs typeface="FreeSans"/>
              </a:rPr>
              <a:t>Marks</a:t>
            </a:r>
            <a:r>
              <a:rPr sz="2800" spc="55" dirty="0">
                <a:solidFill>
                  <a:srgbClr val="4F6128"/>
                </a:solidFill>
                <a:latin typeface="FreeSans"/>
                <a:cs typeface="FreeSans"/>
              </a:rPr>
              <a:t> </a:t>
            </a:r>
            <a:r>
              <a:rPr sz="2800" dirty="0">
                <a:solidFill>
                  <a:srgbClr val="4F6128"/>
                </a:solidFill>
                <a:latin typeface="FreeSans"/>
                <a:cs typeface="FreeSans"/>
              </a:rPr>
              <a:t>50</a:t>
            </a:r>
            <a:r>
              <a:rPr sz="2800" spc="50" dirty="0">
                <a:solidFill>
                  <a:srgbClr val="4F6128"/>
                </a:solidFill>
                <a:latin typeface="FreeSans"/>
                <a:cs typeface="FreeSans"/>
              </a:rPr>
              <a:t> </a:t>
            </a:r>
            <a:r>
              <a:rPr sz="2800" dirty="0">
                <a:solidFill>
                  <a:srgbClr val="4F6128"/>
                </a:solidFill>
                <a:latin typeface="FreeSans"/>
                <a:cs typeface="FreeSans"/>
              </a:rPr>
              <a:t>–</a:t>
            </a:r>
            <a:r>
              <a:rPr sz="2800" spc="45" dirty="0">
                <a:solidFill>
                  <a:srgbClr val="4F6128"/>
                </a:solidFill>
                <a:latin typeface="FreeSans"/>
                <a:cs typeface="FreeSans"/>
              </a:rPr>
              <a:t> </a:t>
            </a:r>
            <a:r>
              <a:rPr sz="2800" spc="-25" dirty="0">
                <a:solidFill>
                  <a:srgbClr val="4F6128"/>
                </a:solidFill>
                <a:latin typeface="FreeSans"/>
                <a:cs typeface="FreeSans"/>
              </a:rPr>
              <a:t>60</a:t>
            </a:r>
            <a:endParaRPr sz="2800">
              <a:latin typeface="FreeSans"/>
              <a:cs typeface="FreeSans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solidFill>
                  <a:srgbClr val="4F6128"/>
                </a:solidFill>
                <a:latin typeface="FreeSans"/>
                <a:cs typeface="FreeSans"/>
              </a:rPr>
              <a:t>Marks</a:t>
            </a:r>
            <a:r>
              <a:rPr sz="2800" spc="50" dirty="0">
                <a:solidFill>
                  <a:srgbClr val="4F6128"/>
                </a:solidFill>
                <a:latin typeface="FreeSans"/>
                <a:cs typeface="FreeSans"/>
              </a:rPr>
              <a:t> </a:t>
            </a:r>
            <a:r>
              <a:rPr sz="2800" dirty="0">
                <a:solidFill>
                  <a:srgbClr val="4F6128"/>
                </a:solidFill>
                <a:latin typeface="FreeSans"/>
                <a:cs typeface="FreeSans"/>
              </a:rPr>
              <a:t>40</a:t>
            </a:r>
            <a:r>
              <a:rPr sz="2800" spc="50" dirty="0">
                <a:solidFill>
                  <a:srgbClr val="4F6128"/>
                </a:solidFill>
                <a:latin typeface="FreeSans"/>
                <a:cs typeface="FreeSans"/>
              </a:rPr>
              <a:t> </a:t>
            </a:r>
            <a:r>
              <a:rPr sz="2800" dirty="0">
                <a:solidFill>
                  <a:srgbClr val="4F6128"/>
                </a:solidFill>
                <a:latin typeface="FreeSans"/>
                <a:cs typeface="FreeSans"/>
              </a:rPr>
              <a:t>–</a:t>
            </a:r>
            <a:r>
              <a:rPr sz="2800" spc="35" dirty="0">
                <a:solidFill>
                  <a:srgbClr val="4F6128"/>
                </a:solidFill>
                <a:latin typeface="FreeSans"/>
                <a:cs typeface="FreeSans"/>
              </a:rPr>
              <a:t> </a:t>
            </a:r>
            <a:r>
              <a:rPr sz="2800" spc="-25" dirty="0">
                <a:solidFill>
                  <a:srgbClr val="4F6128"/>
                </a:solidFill>
                <a:latin typeface="FreeSans"/>
                <a:cs typeface="FreeSans"/>
              </a:rPr>
              <a:t>50</a:t>
            </a:r>
            <a:endParaRPr sz="2800">
              <a:latin typeface="FreeSans"/>
              <a:cs typeface="FreeSan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solidFill>
                  <a:srgbClr val="4F6128"/>
                </a:solidFill>
                <a:latin typeface="FreeSans"/>
                <a:cs typeface="FreeSans"/>
              </a:rPr>
              <a:t>Marks</a:t>
            </a:r>
            <a:r>
              <a:rPr sz="2800" spc="45" dirty="0">
                <a:solidFill>
                  <a:srgbClr val="4F6128"/>
                </a:solidFill>
                <a:latin typeface="FreeSans"/>
                <a:cs typeface="FreeSans"/>
              </a:rPr>
              <a:t> </a:t>
            </a:r>
            <a:r>
              <a:rPr sz="2800" dirty="0">
                <a:solidFill>
                  <a:srgbClr val="4F6128"/>
                </a:solidFill>
                <a:latin typeface="FreeSans"/>
                <a:cs typeface="FreeSans"/>
              </a:rPr>
              <a:t>&lt;</a:t>
            </a:r>
            <a:r>
              <a:rPr sz="2800" spc="30" dirty="0">
                <a:solidFill>
                  <a:srgbClr val="4F6128"/>
                </a:solidFill>
                <a:latin typeface="FreeSans"/>
                <a:cs typeface="FreeSans"/>
              </a:rPr>
              <a:t> </a:t>
            </a:r>
            <a:r>
              <a:rPr sz="2800" spc="-25" dirty="0">
                <a:solidFill>
                  <a:srgbClr val="4F6128"/>
                </a:solidFill>
                <a:latin typeface="FreeSans"/>
                <a:cs typeface="FreeSans"/>
              </a:rPr>
              <a:t>40</a:t>
            </a:r>
            <a:endParaRPr sz="2800">
              <a:latin typeface="FreeSans"/>
              <a:cs typeface="Free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6975" y="2427884"/>
            <a:ext cx="1558290" cy="309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800" dirty="0">
                <a:solidFill>
                  <a:srgbClr val="4F6128"/>
                </a:solidFill>
                <a:latin typeface="FreeSans"/>
                <a:cs typeface="FreeSans"/>
              </a:rPr>
              <a:t>Grade</a:t>
            </a:r>
            <a:r>
              <a:rPr sz="2800" spc="210" dirty="0">
                <a:solidFill>
                  <a:srgbClr val="4F6128"/>
                </a:solidFill>
                <a:latin typeface="FreeSans"/>
                <a:cs typeface="FreeSans"/>
              </a:rPr>
              <a:t> </a:t>
            </a:r>
            <a:r>
              <a:rPr sz="2800" spc="-25" dirty="0">
                <a:solidFill>
                  <a:srgbClr val="4F6128"/>
                </a:solidFill>
                <a:latin typeface="FreeSans"/>
                <a:cs typeface="FreeSans"/>
              </a:rPr>
              <a:t>A+ </a:t>
            </a:r>
            <a:r>
              <a:rPr sz="2800" dirty="0">
                <a:solidFill>
                  <a:srgbClr val="4F6128"/>
                </a:solidFill>
                <a:latin typeface="FreeSans"/>
                <a:cs typeface="FreeSans"/>
              </a:rPr>
              <a:t>Grade</a:t>
            </a:r>
            <a:r>
              <a:rPr sz="2800" spc="210" dirty="0">
                <a:solidFill>
                  <a:srgbClr val="4F6128"/>
                </a:solidFill>
                <a:latin typeface="FreeSans"/>
                <a:cs typeface="FreeSans"/>
              </a:rPr>
              <a:t> </a:t>
            </a:r>
            <a:r>
              <a:rPr sz="2800" spc="-50" dirty="0">
                <a:solidFill>
                  <a:srgbClr val="4F6128"/>
                </a:solidFill>
                <a:latin typeface="FreeSans"/>
                <a:cs typeface="FreeSans"/>
              </a:rPr>
              <a:t>A </a:t>
            </a:r>
            <a:r>
              <a:rPr sz="2800" dirty="0">
                <a:solidFill>
                  <a:srgbClr val="4F6128"/>
                </a:solidFill>
                <a:latin typeface="FreeSans"/>
                <a:cs typeface="FreeSans"/>
              </a:rPr>
              <a:t>Grade</a:t>
            </a:r>
            <a:r>
              <a:rPr sz="2800" spc="210" dirty="0">
                <a:solidFill>
                  <a:srgbClr val="4F6128"/>
                </a:solidFill>
                <a:latin typeface="FreeSans"/>
                <a:cs typeface="FreeSans"/>
              </a:rPr>
              <a:t> </a:t>
            </a:r>
            <a:r>
              <a:rPr sz="2800" spc="-50" dirty="0">
                <a:solidFill>
                  <a:srgbClr val="4F6128"/>
                </a:solidFill>
                <a:latin typeface="FreeSans"/>
                <a:cs typeface="FreeSans"/>
              </a:rPr>
              <a:t>B </a:t>
            </a:r>
            <a:r>
              <a:rPr sz="2800" dirty="0">
                <a:solidFill>
                  <a:srgbClr val="4F6128"/>
                </a:solidFill>
                <a:latin typeface="FreeSans"/>
                <a:cs typeface="FreeSans"/>
              </a:rPr>
              <a:t>Grade</a:t>
            </a:r>
            <a:r>
              <a:rPr sz="2800" spc="160" dirty="0">
                <a:solidFill>
                  <a:srgbClr val="4F6128"/>
                </a:solidFill>
                <a:latin typeface="FreeSans"/>
                <a:cs typeface="FreeSans"/>
              </a:rPr>
              <a:t> </a:t>
            </a:r>
            <a:r>
              <a:rPr sz="2800" spc="-50" dirty="0">
                <a:solidFill>
                  <a:srgbClr val="4F6128"/>
                </a:solidFill>
                <a:latin typeface="FreeSans"/>
                <a:cs typeface="FreeSans"/>
              </a:rPr>
              <a:t>C </a:t>
            </a:r>
            <a:r>
              <a:rPr sz="2800" dirty="0">
                <a:solidFill>
                  <a:srgbClr val="4F6128"/>
                </a:solidFill>
                <a:latin typeface="FreeSans"/>
                <a:cs typeface="FreeSans"/>
              </a:rPr>
              <a:t>Grade</a:t>
            </a:r>
            <a:r>
              <a:rPr sz="2800" spc="210" dirty="0">
                <a:solidFill>
                  <a:srgbClr val="4F6128"/>
                </a:solidFill>
                <a:latin typeface="FreeSans"/>
                <a:cs typeface="FreeSans"/>
              </a:rPr>
              <a:t> </a:t>
            </a:r>
            <a:r>
              <a:rPr sz="2800" spc="5" dirty="0">
                <a:solidFill>
                  <a:srgbClr val="4F6128"/>
                </a:solidFill>
                <a:latin typeface="FreeSans"/>
                <a:cs typeface="FreeSans"/>
              </a:rPr>
              <a:t>D </a:t>
            </a:r>
            <a:r>
              <a:rPr sz="2800" dirty="0">
                <a:solidFill>
                  <a:srgbClr val="4F6128"/>
                </a:solidFill>
                <a:latin typeface="FreeSans"/>
                <a:cs typeface="FreeSans"/>
              </a:rPr>
              <a:t>Grade</a:t>
            </a:r>
            <a:r>
              <a:rPr sz="2800" spc="210" dirty="0">
                <a:solidFill>
                  <a:srgbClr val="4F6128"/>
                </a:solidFill>
                <a:latin typeface="FreeSans"/>
                <a:cs typeface="FreeSans"/>
              </a:rPr>
              <a:t> </a:t>
            </a:r>
            <a:r>
              <a:rPr sz="2800" spc="-50" dirty="0">
                <a:solidFill>
                  <a:srgbClr val="4F6128"/>
                </a:solidFill>
                <a:latin typeface="FreeSans"/>
                <a:cs typeface="FreeSans"/>
              </a:rPr>
              <a:t>F</a:t>
            </a:r>
            <a:endParaRPr sz="2800">
              <a:latin typeface="FreeSans"/>
              <a:cs typeface="Free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9014" y="-31241"/>
            <a:ext cx="35077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Program</a:t>
            </a:r>
            <a:r>
              <a:rPr spc="-50" dirty="0"/>
              <a:t> </a:t>
            </a:r>
            <a:r>
              <a:rPr spc="-175" dirty="0"/>
              <a:t>for</a:t>
            </a:r>
            <a:r>
              <a:rPr spc="-20" dirty="0"/>
              <a:t> </a:t>
            </a:r>
            <a:r>
              <a:rPr spc="-130" dirty="0"/>
              <a:t>iteration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2875" y="498487"/>
            <a:ext cx="8724265" cy="6071870"/>
            <a:chOff x="142875" y="498487"/>
            <a:chExt cx="8724265" cy="60718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508025"/>
              <a:ext cx="7489280" cy="60524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7637" y="503250"/>
              <a:ext cx="7604125" cy="6062345"/>
            </a:xfrm>
            <a:custGeom>
              <a:avLst/>
              <a:gdLst/>
              <a:ahLst/>
              <a:cxnLst/>
              <a:rect l="l" t="t" r="r" b="b"/>
              <a:pathLst>
                <a:path w="7604125" h="6062345">
                  <a:moveTo>
                    <a:pt x="0" y="6061964"/>
                  </a:moveTo>
                  <a:lnTo>
                    <a:pt x="7603617" y="6061964"/>
                  </a:lnTo>
                  <a:lnTo>
                    <a:pt x="7603617" y="0"/>
                  </a:lnTo>
                  <a:lnTo>
                    <a:pt x="0" y="0"/>
                  </a:lnTo>
                  <a:lnTo>
                    <a:pt x="0" y="60619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6800" y="2590799"/>
              <a:ext cx="3980561" cy="284111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71973" y="2586100"/>
              <a:ext cx="3990340" cy="2851150"/>
            </a:xfrm>
            <a:custGeom>
              <a:avLst/>
              <a:gdLst/>
              <a:ahLst/>
              <a:cxnLst/>
              <a:rect l="l" t="t" r="r" b="b"/>
              <a:pathLst>
                <a:path w="3990340" h="2851150">
                  <a:moveTo>
                    <a:pt x="0" y="2850642"/>
                  </a:moveTo>
                  <a:lnTo>
                    <a:pt x="3990085" y="2850642"/>
                  </a:lnTo>
                  <a:lnTo>
                    <a:pt x="3990085" y="0"/>
                  </a:lnTo>
                  <a:lnTo>
                    <a:pt x="0" y="0"/>
                  </a:lnTo>
                  <a:lnTo>
                    <a:pt x="0" y="285064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4595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Binary</a:t>
            </a:r>
            <a:r>
              <a:rPr spc="-55" dirty="0"/>
              <a:t> </a:t>
            </a:r>
            <a:r>
              <a:rPr spc="-140" dirty="0"/>
              <a:t>Operations</a:t>
            </a:r>
            <a:r>
              <a:rPr spc="-50" dirty="0"/>
              <a:t> </a:t>
            </a:r>
            <a:r>
              <a:rPr spc="-160" dirty="0"/>
              <a:t>in</a:t>
            </a:r>
            <a:r>
              <a:rPr spc="-3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65" dirty="0"/>
              <a:t>DataFrame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22503"/>
            <a:ext cx="8832215" cy="339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56870" algn="l"/>
                <a:tab pos="749935" algn="l"/>
                <a:tab pos="2044064" algn="l"/>
                <a:tab pos="2473960" algn="l"/>
                <a:tab pos="3698240" algn="l"/>
                <a:tab pos="4464685" algn="l"/>
                <a:tab pos="5807710" algn="l"/>
                <a:tab pos="7016115" algn="l"/>
                <a:tab pos="7700645" algn="l"/>
              </a:tabLst>
            </a:pPr>
            <a:r>
              <a:rPr sz="2400" spc="-25" dirty="0">
                <a:latin typeface="FreeSans"/>
                <a:cs typeface="FreeSans"/>
              </a:rPr>
              <a:t>It</a:t>
            </a:r>
            <a:r>
              <a:rPr sz="2400" dirty="0">
                <a:latin typeface="FreeSans"/>
                <a:cs typeface="FreeSans"/>
              </a:rPr>
              <a:t>	</a:t>
            </a:r>
            <a:r>
              <a:rPr sz="2400" spc="-25" dirty="0">
                <a:latin typeface="FreeSans"/>
                <a:cs typeface="FreeSans"/>
              </a:rPr>
              <a:t>is</a:t>
            </a:r>
            <a:r>
              <a:rPr sz="2400" dirty="0">
                <a:latin typeface="FreeSans"/>
                <a:cs typeface="FreeSans"/>
              </a:rPr>
              <a:t>	</a:t>
            </a:r>
            <a:r>
              <a:rPr sz="2400" spc="-10" dirty="0">
                <a:latin typeface="FreeSans"/>
                <a:cs typeface="FreeSans"/>
              </a:rPr>
              <a:t>possible</a:t>
            </a:r>
            <a:r>
              <a:rPr sz="2400" dirty="0">
                <a:latin typeface="FreeSans"/>
                <a:cs typeface="FreeSans"/>
              </a:rPr>
              <a:t>	</a:t>
            </a:r>
            <a:r>
              <a:rPr sz="2400" spc="-25" dirty="0">
                <a:latin typeface="FreeSans"/>
                <a:cs typeface="FreeSans"/>
              </a:rPr>
              <a:t>to</a:t>
            </a:r>
            <a:r>
              <a:rPr sz="2400" dirty="0">
                <a:latin typeface="FreeSans"/>
                <a:cs typeface="FreeSans"/>
              </a:rPr>
              <a:t>	</a:t>
            </a:r>
            <a:r>
              <a:rPr sz="2400" spc="-10" dirty="0">
                <a:latin typeface="FreeSans"/>
                <a:cs typeface="FreeSans"/>
              </a:rPr>
              <a:t>perform</a:t>
            </a:r>
            <a:r>
              <a:rPr sz="2400" dirty="0">
                <a:latin typeface="FreeSans"/>
                <a:cs typeface="FreeSans"/>
              </a:rPr>
              <a:t>	</a:t>
            </a:r>
            <a:r>
              <a:rPr sz="2400" spc="-20" dirty="0">
                <a:latin typeface="FreeSans"/>
                <a:cs typeface="FreeSans"/>
              </a:rPr>
              <a:t>add,</a:t>
            </a:r>
            <a:r>
              <a:rPr sz="2400" dirty="0">
                <a:latin typeface="FreeSans"/>
                <a:cs typeface="FreeSans"/>
              </a:rPr>
              <a:t>	</a:t>
            </a:r>
            <a:r>
              <a:rPr sz="2400" spc="-10" dirty="0">
                <a:latin typeface="FreeSans"/>
                <a:cs typeface="FreeSans"/>
              </a:rPr>
              <a:t>subtract,</a:t>
            </a:r>
            <a:r>
              <a:rPr sz="2400" dirty="0">
                <a:latin typeface="FreeSans"/>
                <a:cs typeface="FreeSans"/>
              </a:rPr>
              <a:t>	</a:t>
            </a:r>
            <a:r>
              <a:rPr sz="2400" spc="-10" dirty="0">
                <a:latin typeface="FreeSans"/>
                <a:cs typeface="FreeSans"/>
              </a:rPr>
              <a:t>multiply</a:t>
            </a:r>
            <a:r>
              <a:rPr sz="2400" dirty="0">
                <a:latin typeface="FreeSans"/>
                <a:cs typeface="FreeSans"/>
              </a:rPr>
              <a:t>	</a:t>
            </a:r>
            <a:r>
              <a:rPr sz="2400" spc="-25" dirty="0">
                <a:latin typeface="FreeSans"/>
                <a:cs typeface="FreeSans"/>
              </a:rPr>
              <a:t>and</a:t>
            </a:r>
            <a:r>
              <a:rPr sz="2400" dirty="0">
                <a:latin typeface="FreeSans"/>
                <a:cs typeface="FreeSans"/>
              </a:rPr>
              <a:t>	</a:t>
            </a:r>
            <a:r>
              <a:rPr sz="2400" spc="-10" dirty="0">
                <a:latin typeface="FreeSans"/>
                <a:cs typeface="FreeSans"/>
              </a:rPr>
              <a:t>devision </a:t>
            </a:r>
            <a:r>
              <a:rPr sz="2400" dirty="0">
                <a:latin typeface="FreeSans"/>
                <a:cs typeface="FreeSans"/>
              </a:rPr>
              <a:t>operations</a:t>
            </a:r>
            <a:r>
              <a:rPr sz="2400" spc="19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on</a:t>
            </a:r>
            <a:r>
              <a:rPr sz="2400" spc="170" dirty="0">
                <a:latin typeface="FreeSans"/>
                <a:cs typeface="FreeSans"/>
              </a:rPr>
              <a:t> </a:t>
            </a:r>
            <a:r>
              <a:rPr sz="2400" spc="-10" dirty="0">
                <a:latin typeface="FreeSans"/>
                <a:cs typeface="FreeSans"/>
              </a:rPr>
              <a:t>DataFrame.</a:t>
            </a:r>
            <a:endParaRPr sz="2400" dirty="0">
              <a:latin typeface="FreeSans"/>
              <a:cs typeface="FreeSans"/>
            </a:endParaRPr>
          </a:p>
          <a:p>
            <a:pPr marL="413384" marR="4566920">
              <a:lnSpc>
                <a:spcPct val="120000"/>
              </a:lnSpc>
            </a:pP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To</a:t>
            </a:r>
            <a:r>
              <a:rPr sz="2400" spc="6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Add</a:t>
            </a:r>
            <a:r>
              <a:rPr sz="2400" spc="6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-</a:t>
            </a:r>
            <a:r>
              <a:rPr sz="2400" spc="5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(</a:t>
            </a:r>
            <a:r>
              <a:rPr sz="2400" spc="5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+,</a:t>
            </a:r>
            <a:r>
              <a:rPr sz="2400" spc="4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add</a:t>
            </a:r>
            <a:r>
              <a:rPr sz="2400" spc="6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or</a:t>
            </a:r>
            <a:r>
              <a:rPr sz="2400" spc="6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radd</a:t>
            </a:r>
            <a:r>
              <a:rPr sz="2400" spc="6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spc="-50" dirty="0">
                <a:solidFill>
                  <a:srgbClr val="6F2F9F"/>
                </a:solidFill>
                <a:latin typeface="FreeSans"/>
                <a:cs typeface="FreeSans"/>
              </a:rPr>
              <a:t>) </a:t>
            </a:r>
            <a:endParaRPr lang="en-US" sz="2400" spc="-50" dirty="0">
              <a:solidFill>
                <a:srgbClr val="6F2F9F"/>
              </a:solidFill>
              <a:latin typeface="FreeSans"/>
              <a:cs typeface="FreeSans"/>
            </a:endParaRPr>
          </a:p>
          <a:p>
            <a:pPr marL="413384" marR="4566920">
              <a:lnSpc>
                <a:spcPct val="120000"/>
              </a:lnSpc>
            </a:pP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To</a:t>
            </a:r>
            <a:r>
              <a:rPr sz="2400" spc="7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Subtract</a:t>
            </a:r>
            <a:r>
              <a:rPr sz="2400" spc="7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-</a:t>
            </a:r>
            <a:r>
              <a:rPr sz="2400" spc="6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FreeSans"/>
                <a:cs typeface="FreeSans"/>
              </a:rPr>
              <a:t>(-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,</a:t>
            </a:r>
            <a:r>
              <a:rPr sz="2400" spc="6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sub</a:t>
            </a:r>
            <a:r>
              <a:rPr sz="2400" spc="7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or</a:t>
            </a:r>
            <a:r>
              <a:rPr sz="2400" spc="8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FreeSans"/>
                <a:cs typeface="FreeSans"/>
              </a:rPr>
              <a:t>rsub)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To</a:t>
            </a:r>
            <a:r>
              <a:rPr sz="2400" spc="8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Multiply–</a:t>
            </a:r>
            <a:r>
              <a:rPr sz="2400" spc="9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(*</a:t>
            </a:r>
            <a:r>
              <a:rPr sz="2400" spc="7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or</a:t>
            </a:r>
            <a:r>
              <a:rPr sz="2400" spc="7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spc="-20" dirty="0">
                <a:solidFill>
                  <a:srgbClr val="6F2F9F"/>
                </a:solidFill>
                <a:latin typeface="FreeSans"/>
                <a:cs typeface="FreeSans"/>
              </a:rPr>
              <a:t>mul)</a:t>
            </a:r>
            <a:endParaRPr sz="2400" dirty="0">
              <a:latin typeface="FreeSans"/>
              <a:cs typeface="FreeSans"/>
            </a:endParaRPr>
          </a:p>
          <a:p>
            <a:pPr marL="413384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To</a:t>
            </a:r>
            <a:r>
              <a:rPr sz="2400" spc="8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Divide</a:t>
            </a:r>
            <a:r>
              <a:rPr sz="2400" spc="11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-</a:t>
            </a:r>
            <a:r>
              <a:rPr sz="2400" spc="7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(/</a:t>
            </a:r>
            <a:r>
              <a:rPr sz="2400" spc="7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or</a:t>
            </a:r>
            <a:r>
              <a:rPr sz="2400" spc="8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spc="-20" dirty="0">
                <a:solidFill>
                  <a:srgbClr val="6F2F9F"/>
                </a:solidFill>
                <a:latin typeface="FreeSans"/>
                <a:cs typeface="FreeSans"/>
              </a:rPr>
              <a:t>div)</a:t>
            </a:r>
            <a:endParaRPr sz="2400" dirty="0">
              <a:latin typeface="FreeSans"/>
              <a:cs typeface="FreeSans"/>
            </a:endParaRPr>
          </a:p>
          <a:p>
            <a:pPr>
              <a:lnSpc>
                <a:spcPct val="100000"/>
              </a:lnSpc>
              <a:spcBef>
                <a:spcPts val="1150"/>
              </a:spcBef>
            </a:pPr>
            <a:endParaRPr sz="2400" dirty="0">
              <a:latin typeface="FreeSans"/>
              <a:cs typeface="FreeSans"/>
            </a:endParaRPr>
          </a:p>
          <a:p>
            <a:pPr marL="413384">
              <a:lnSpc>
                <a:spcPct val="100000"/>
              </a:lnSpc>
            </a:pPr>
            <a:r>
              <a:rPr sz="2400" dirty="0">
                <a:latin typeface="FreeSans"/>
                <a:cs typeface="FreeSans"/>
              </a:rPr>
              <a:t>We</a:t>
            </a:r>
            <a:r>
              <a:rPr sz="2400" spc="13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will</a:t>
            </a:r>
            <a:r>
              <a:rPr sz="2400" spc="17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perform</a:t>
            </a:r>
            <a:r>
              <a:rPr sz="2400" spc="12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operations</a:t>
            </a:r>
            <a:r>
              <a:rPr sz="2400" spc="16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on</a:t>
            </a:r>
            <a:r>
              <a:rPr sz="2400" spc="14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following</a:t>
            </a:r>
            <a:r>
              <a:rPr sz="2400" spc="190" dirty="0">
                <a:latin typeface="FreeSans"/>
                <a:cs typeface="FreeSans"/>
              </a:rPr>
              <a:t> </a:t>
            </a:r>
            <a:r>
              <a:rPr sz="2400" spc="-10" dirty="0">
                <a:latin typeface="FreeSans"/>
                <a:cs typeface="FreeSans"/>
              </a:rPr>
              <a:t>dataframes-</a:t>
            </a:r>
            <a:endParaRPr sz="2400" dirty="0">
              <a:latin typeface="FreeSans"/>
              <a:cs typeface="Free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2915" y="4562487"/>
            <a:ext cx="1633855" cy="1474470"/>
            <a:chOff x="162915" y="4562487"/>
            <a:chExt cx="1633855" cy="14744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440" y="4572012"/>
              <a:ext cx="1432571" cy="1455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7678" y="4567250"/>
              <a:ext cx="1624330" cy="1464945"/>
            </a:xfrm>
            <a:custGeom>
              <a:avLst/>
              <a:gdLst/>
              <a:ahLst/>
              <a:cxnLst/>
              <a:rect l="l" t="t" r="r" b="b"/>
              <a:pathLst>
                <a:path w="1624330" h="1464945">
                  <a:moveTo>
                    <a:pt x="0" y="1464564"/>
                  </a:moveTo>
                  <a:lnTo>
                    <a:pt x="1624202" y="1464564"/>
                  </a:lnTo>
                  <a:lnTo>
                    <a:pt x="1624202" y="0"/>
                  </a:lnTo>
                  <a:lnTo>
                    <a:pt x="0" y="0"/>
                  </a:lnTo>
                  <a:lnTo>
                    <a:pt x="0" y="14645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009457" y="4562462"/>
            <a:ext cx="1982470" cy="1485265"/>
            <a:chOff x="2009457" y="4562462"/>
            <a:chExt cx="1982470" cy="148526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9645" y="4571987"/>
              <a:ext cx="1733142" cy="137181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014220" y="4567224"/>
              <a:ext cx="1972945" cy="1475740"/>
            </a:xfrm>
            <a:custGeom>
              <a:avLst/>
              <a:gdLst/>
              <a:ahLst/>
              <a:cxnLst/>
              <a:rect l="l" t="t" r="r" b="b"/>
              <a:pathLst>
                <a:path w="1972945" h="1475739">
                  <a:moveTo>
                    <a:pt x="0" y="1475485"/>
                  </a:moveTo>
                  <a:lnTo>
                    <a:pt x="1972945" y="1475485"/>
                  </a:lnTo>
                  <a:lnTo>
                    <a:pt x="1972945" y="0"/>
                  </a:lnTo>
                  <a:lnTo>
                    <a:pt x="0" y="0"/>
                  </a:lnTo>
                  <a:lnTo>
                    <a:pt x="0" y="147548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148772" y="4562487"/>
            <a:ext cx="2454275" cy="1474470"/>
            <a:chOff x="4148772" y="4562487"/>
            <a:chExt cx="2454275" cy="147447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0162" y="4641300"/>
              <a:ext cx="2175405" cy="129914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153534" y="4567250"/>
              <a:ext cx="2444750" cy="1464945"/>
            </a:xfrm>
            <a:custGeom>
              <a:avLst/>
              <a:gdLst/>
              <a:ahLst/>
              <a:cxnLst/>
              <a:rect l="l" t="t" r="r" b="b"/>
              <a:pathLst>
                <a:path w="2444750" h="1464945">
                  <a:moveTo>
                    <a:pt x="0" y="1464564"/>
                  </a:moveTo>
                  <a:lnTo>
                    <a:pt x="2444495" y="1464564"/>
                  </a:lnTo>
                  <a:lnTo>
                    <a:pt x="2444495" y="0"/>
                  </a:lnTo>
                  <a:lnTo>
                    <a:pt x="0" y="0"/>
                  </a:lnTo>
                  <a:lnTo>
                    <a:pt x="0" y="14645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716077" y="4562462"/>
            <a:ext cx="2183130" cy="1485265"/>
            <a:chOff x="6716077" y="4562462"/>
            <a:chExt cx="2183130" cy="148526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25666" y="4571987"/>
              <a:ext cx="2015299" cy="146596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720840" y="4567224"/>
              <a:ext cx="2173605" cy="1475740"/>
            </a:xfrm>
            <a:custGeom>
              <a:avLst/>
              <a:gdLst/>
              <a:ahLst/>
              <a:cxnLst/>
              <a:rect l="l" t="t" r="r" b="b"/>
              <a:pathLst>
                <a:path w="2173604" h="1475739">
                  <a:moveTo>
                    <a:pt x="0" y="1475485"/>
                  </a:moveTo>
                  <a:lnTo>
                    <a:pt x="2173604" y="1475485"/>
                  </a:lnTo>
                  <a:lnTo>
                    <a:pt x="2173604" y="0"/>
                  </a:lnTo>
                  <a:lnTo>
                    <a:pt x="0" y="0"/>
                  </a:lnTo>
                  <a:lnTo>
                    <a:pt x="0" y="14754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9050" y="84835"/>
            <a:ext cx="14077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Addition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4307" y="705421"/>
            <a:ext cx="1609725" cy="1295400"/>
            <a:chOff x="324307" y="705421"/>
            <a:chExt cx="1609725" cy="1295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832" y="714882"/>
              <a:ext cx="1410937" cy="127596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9069" y="710183"/>
              <a:ext cx="1600200" cy="1285875"/>
            </a:xfrm>
            <a:custGeom>
              <a:avLst/>
              <a:gdLst/>
              <a:ahLst/>
              <a:cxnLst/>
              <a:rect l="l" t="t" r="r" b="b"/>
              <a:pathLst>
                <a:path w="1600200" h="1285875">
                  <a:moveTo>
                    <a:pt x="0" y="1285494"/>
                  </a:moveTo>
                  <a:lnTo>
                    <a:pt x="1599819" y="1285494"/>
                  </a:lnTo>
                  <a:lnTo>
                    <a:pt x="1599819" y="0"/>
                  </a:lnTo>
                  <a:lnTo>
                    <a:pt x="0" y="0"/>
                  </a:lnTo>
                  <a:lnTo>
                    <a:pt x="0" y="128549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139251" y="661860"/>
            <a:ext cx="1953260" cy="1313180"/>
            <a:chOff x="2139251" y="661860"/>
            <a:chExt cx="1953260" cy="131318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8399" y="671449"/>
              <a:ext cx="1707021" cy="12106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144014" y="666623"/>
              <a:ext cx="1943735" cy="1303655"/>
            </a:xfrm>
            <a:custGeom>
              <a:avLst/>
              <a:gdLst/>
              <a:ahLst/>
              <a:cxnLst/>
              <a:rect l="l" t="t" r="r" b="b"/>
              <a:pathLst>
                <a:path w="1943735" h="1303655">
                  <a:moveTo>
                    <a:pt x="0" y="1303274"/>
                  </a:moveTo>
                  <a:lnTo>
                    <a:pt x="1943354" y="1303274"/>
                  </a:lnTo>
                  <a:lnTo>
                    <a:pt x="1943354" y="0"/>
                  </a:lnTo>
                  <a:lnTo>
                    <a:pt x="0" y="0"/>
                  </a:lnTo>
                  <a:lnTo>
                    <a:pt x="0" y="13032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224718" y="799477"/>
            <a:ext cx="2417445" cy="1038225"/>
            <a:chOff x="4224718" y="799477"/>
            <a:chExt cx="2417445" cy="103822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5049" y="857443"/>
              <a:ext cx="2142615" cy="90945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229480" y="804240"/>
              <a:ext cx="2407920" cy="1028700"/>
            </a:xfrm>
            <a:custGeom>
              <a:avLst/>
              <a:gdLst/>
              <a:ahLst/>
              <a:cxnLst/>
              <a:rect l="l" t="t" r="r" b="b"/>
              <a:pathLst>
                <a:path w="2407920" h="1028700">
                  <a:moveTo>
                    <a:pt x="0" y="1028115"/>
                  </a:moveTo>
                  <a:lnTo>
                    <a:pt x="2407793" y="1028115"/>
                  </a:lnTo>
                  <a:lnTo>
                    <a:pt x="2407793" y="0"/>
                  </a:lnTo>
                  <a:lnTo>
                    <a:pt x="0" y="0"/>
                  </a:lnTo>
                  <a:lnTo>
                    <a:pt x="0" y="10281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30124" y="650430"/>
            <a:ext cx="8695055" cy="2664460"/>
            <a:chOff x="230124" y="650430"/>
            <a:chExt cx="8695055" cy="266446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83831" y="659892"/>
              <a:ext cx="1985022" cy="144386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779005" y="655193"/>
              <a:ext cx="2141220" cy="1453515"/>
            </a:xfrm>
            <a:custGeom>
              <a:avLst/>
              <a:gdLst/>
              <a:ahLst/>
              <a:cxnLst/>
              <a:rect l="l" t="t" r="r" b="b"/>
              <a:pathLst>
                <a:path w="2141220" h="1453514">
                  <a:moveTo>
                    <a:pt x="0" y="1453388"/>
                  </a:moveTo>
                  <a:lnTo>
                    <a:pt x="2141093" y="1453388"/>
                  </a:lnTo>
                  <a:lnTo>
                    <a:pt x="2141093" y="0"/>
                  </a:lnTo>
                  <a:lnTo>
                    <a:pt x="0" y="0"/>
                  </a:lnTo>
                  <a:lnTo>
                    <a:pt x="0" y="145338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0124" y="2068068"/>
              <a:ext cx="8663940" cy="1246631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295275" y="3452342"/>
            <a:ext cx="2447290" cy="3054350"/>
            <a:chOff x="295275" y="3452342"/>
            <a:chExt cx="2447290" cy="305435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3993" y="3500287"/>
              <a:ext cx="2322421" cy="299675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00037" y="3457105"/>
              <a:ext cx="2437765" cy="3044825"/>
            </a:xfrm>
            <a:custGeom>
              <a:avLst/>
              <a:gdLst/>
              <a:ahLst/>
              <a:cxnLst/>
              <a:rect l="l" t="t" r="r" b="b"/>
              <a:pathLst>
                <a:path w="2437765" h="3044825">
                  <a:moveTo>
                    <a:pt x="0" y="3044698"/>
                  </a:moveTo>
                  <a:lnTo>
                    <a:pt x="2437511" y="3044698"/>
                  </a:lnTo>
                  <a:lnTo>
                    <a:pt x="2437511" y="0"/>
                  </a:lnTo>
                  <a:lnTo>
                    <a:pt x="0" y="0"/>
                  </a:lnTo>
                  <a:lnTo>
                    <a:pt x="0" y="304469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3227133" y="3452367"/>
            <a:ext cx="2487295" cy="3013075"/>
            <a:chOff x="3227133" y="3452367"/>
            <a:chExt cx="2487295" cy="3013075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36721" y="3461892"/>
              <a:ext cx="2353841" cy="299364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31895" y="3457130"/>
              <a:ext cx="2477770" cy="3003550"/>
            </a:xfrm>
            <a:custGeom>
              <a:avLst/>
              <a:gdLst/>
              <a:ahLst/>
              <a:cxnLst/>
              <a:rect l="l" t="t" r="r" b="b"/>
              <a:pathLst>
                <a:path w="2477770" h="3003550">
                  <a:moveTo>
                    <a:pt x="0" y="3003169"/>
                  </a:moveTo>
                  <a:lnTo>
                    <a:pt x="2477261" y="3003169"/>
                  </a:lnTo>
                  <a:lnTo>
                    <a:pt x="2477261" y="0"/>
                  </a:lnTo>
                  <a:lnTo>
                    <a:pt x="0" y="0"/>
                  </a:lnTo>
                  <a:lnTo>
                    <a:pt x="0" y="300316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162611" y="3419500"/>
            <a:ext cx="2443480" cy="3023870"/>
            <a:chOff x="6162611" y="3419500"/>
            <a:chExt cx="2443480" cy="3023870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81669" y="3485896"/>
              <a:ext cx="2291723" cy="290042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167373" y="3424263"/>
              <a:ext cx="2433955" cy="3014345"/>
            </a:xfrm>
            <a:custGeom>
              <a:avLst/>
              <a:gdLst/>
              <a:ahLst/>
              <a:cxnLst/>
              <a:rect l="l" t="t" r="r" b="b"/>
              <a:pathLst>
                <a:path w="2433954" h="3014345">
                  <a:moveTo>
                    <a:pt x="0" y="3014217"/>
                  </a:moveTo>
                  <a:lnTo>
                    <a:pt x="2433828" y="3014217"/>
                  </a:lnTo>
                  <a:lnTo>
                    <a:pt x="2433828" y="0"/>
                  </a:lnTo>
                  <a:lnTo>
                    <a:pt x="0" y="0"/>
                  </a:lnTo>
                  <a:lnTo>
                    <a:pt x="0" y="301421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83540" y="2130374"/>
            <a:ext cx="8300720" cy="100076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ts val="1920"/>
              </a:lnSpc>
              <a:spcBef>
                <a:spcPts val="160"/>
              </a:spcBef>
            </a:pPr>
            <a:r>
              <a:rPr sz="1600" dirty="0">
                <a:solidFill>
                  <a:srgbClr val="FFFFFF"/>
                </a:solidFill>
                <a:latin typeface="FreeSans"/>
                <a:cs typeface="FreeSans"/>
              </a:rPr>
              <a:t>DataFrame</a:t>
            </a:r>
            <a:r>
              <a:rPr sz="1600" spc="29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600" dirty="0">
                <a:solidFill>
                  <a:srgbClr val="FFFFFF"/>
                </a:solidFill>
                <a:latin typeface="FreeSans"/>
                <a:cs typeface="FreeSans"/>
              </a:rPr>
              <a:t>follows</a:t>
            </a:r>
            <a:r>
              <a:rPr sz="1600" spc="28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600" dirty="0">
                <a:solidFill>
                  <a:srgbClr val="FFFFFF"/>
                </a:solidFill>
                <a:latin typeface="FreeSans"/>
                <a:cs typeface="FreeSans"/>
              </a:rPr>
              <a:t>index</a:t>
            </a:r>
            <a:r>
              <a:rPr sz="1600" spc="28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600" dirty="0">
                <a:solidFill>
                  <a:srgbClr val="FFFFFF"/>
                </a:solidFill>
                <a:latin typeface="FreeSans"/>
                <a:cs typeface="FreeSans"/>
              </a:rPr>
              <a:t>matching</a:t>
            </a:r>
            <a:r>
              <a:rPr sz="1600" spc="27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600" dirty="0">
                <a:solidFill>
                  <a:srgbClr val="FFFFFF"/>
                </a:solidFill>
                <a:latin typeface="FreeSans"/>
                <a:cs typeface="FreeSans"/>
              </a:rPr>
              <a:t>to</a:t>
            </a:r>
            <a:r>
              <a:rPr sz="1600" spc="29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600" dirty="0">
                <a:solidFill>
                  <a:srgbClr val="FFFFFF"/>
                </a:solidFill>
                <a:latin typeface="FreeSans"/>
                <a:cs typeface="FreeSans"/>
              </a:rPr>
              <a:t>perform</a:t>
            </a:r>
            <a:r>
              <a:rPr sz="1600" spc="29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600" dirty="0">
                <a:solidFill>
                  <a:srgbClr val="FFFFFF"/>
                </a:solidFill>
                <a:latin typeface="FreeSans"/>
                <a:cs typeface="FreeSans"/>
              </a:rPr>
              <a:t>arithmetic</a:t>
            </a:r>
            <a:r>
              <a:rPr sz="1600" spc="28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600" dirty="0">
                <a:solidFill>
                  <a:srgbClr val="FFFFFF"/>
                </a:solidFill>
                <a:latin typeface="FreeSans"/>
                <a:cs typeface="FreeSans"/>
              </a:rPr>
              <a:t>operations.</a:t>
            </a:r>
            <a:r>
              <a:rPr sz="1600" spc="27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600" dirty="0">
                <a:solidFill>
                  <a:srgbClr val="FFFFFF"/>
                </a:solidFill>
                <a:latin typeface="FreeSans"/>
                <a:cs typeface="FreeSans"/>
              </a:rPr>
              <a:t>If</a:t>
            </a:r>
            <a:r>
              <a:rPr sz="1600" spc="29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600" dirty="0">
                <a:solidFill>
                  <a:srgbClr val="FFFFFF"/>
                </a:solidFill>
                <a:latin typeface="FreeSans"/>
                <a:cs typeface="FreeSans"/>
              </a:rPr>
              <a:t>matches,</a:t>
            </a:r>
            <a:r>
              <a:rPr sz="1600" spc="30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FreeSans"/>
                <a:cs typeface="FreeSans"/>
              </a:rPr>
              <a:t>operation </a:t>
            </a:r>
            <a:r>
              <a:rPr sz="1600" dirty="0">
                <a:solidFill>
                  <a:srgbClr val="FFFFFF"/>
                </a:solidFill>
                <a:latin typeface="FreeSans"/>
                <a:cs typeface="FreeSans"/>
              </a:rPr>
              <a:t>takes</a:t>
            </a:r>
            <a:r>
              <a:rPr sz="1600" spc="13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600" dirty="0">
                <a:solidFill>
                  <a:srgbClr val="FFFFFF"/>
                </a:solidFill>
                <a:latin typeface="FreeSans"/>
                <a:cs typeface="FreeSans"/>
              </a:rPr>
              <a:t>place</a:t>
            </a:r>
            <a:r>
              <a:rPr sz="1600" spc="13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600" dirty="0">
                <a:solidFill>
                  <a:srgbClr val="FFFFFF"/>
                </a:solidFill>
                <a:latin typeface="FreeSans"/>
                <a:cs typeface="FreeSans"/>
              </a:rPr>
              <a:t>otherwise</a:t>
            </a:r>
            <a:r>
              <a:rPr sz="1600" spc="13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600" dirty="0">
                <a:solidFill>
                  <a:srgbClr val="FFFFFF"/>
                </a:solidFill>
                <a:latin typeface="FreeSans"/>
                <a:cs typeface="FreeSans"/>
              </a:rPr>
              <a:t>it</a:t>
            </a:r>
            <a:r>
              <a:rPr sz="1600" spc="13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600" dirty="0">
                <a:solidFill>
                  <a:srgbClr val="FFFFFF"/>
                </a:solidFill>
                <a:latin typeface="FreeSans"/>
                <a:cs typeface="FreeSans"/>
              </a:rPr>
              <a:t>shows</a:t>
            </a:r>
            <a:r>
              <a:rPr sz="1600" spc="13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600" dirty="0">
                <a:solidFill>
                  <a:srgbClr val="FFFFFF"/>
                </a:solidFill>
                <a:latin typeface="FreeSans"/>
                <a:cs typeface="FreeSans"/>
              </a:rPr>
              <a:t>NaN</a:t>
            </a:r>
            <a:r>
              <a:rPr sz="1600" spc="14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600" dirty="0">
                <a:solidFill>
                  <a:srgbClr val="FFFFFF"/>
                </a:solidFill>
                <a:latin typeface="FreeSans"/>
                <a:cs typeface="FreeSans"/>
              </a:rPr>
              <a:t>(Not</a:t>
            </a:r>
            <a:r>
              <a:rPr sz="1600" spc="12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600" dirty="0">
                <a:solidFill>
                  <a:srgbClr val="FFFFFF"/>
                </a:solidFill>
                <a:latin typeface="FreeSans"/>
                <a:cs typeface="FreeSans"/>
              </a:rPr>
              <a:t>a</a:t>
            </a:r>
            <a:r>
              <a:rPr sz="1600" spc="14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600" dirty="0">
                <a:solidFill>
                  <a:srgbClr val="FFFFFF"/>
                </a:solidFill>
                <a:latin typeface="FreeSans"/>
                <a:cs typeface="FreeSans"/>
              </a:rPr>
              <a:t>Number).</a:t>
            </a:r>
            <a:r>
              <a:rPr sz="1600" spc="13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600" dirty="0">
                <a:solidFill>
                  <a:srgbClr val="FFFFFF"/>
                </a:solidFill>
                <a:latin typeface="FreeSans"/>
                <a:cs typeface="FreeSans"/>
              </a:rPr>
              <a:t>It</a:t>
            </a:r>
            <a:r>
              <a:rPr sz="1600" spc="14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600" dirty="0">
                <a:solidFill>
                  <a:srgbClr val="FFFFFF"/>
                </a:solidFill>
                <a:latin typeface="FreeSans"/>
                <a:cs typeface="FreeSans"/>
              </a:rPr>
              <a:t>is</a:t>
            </a:r>
            <a:r>
              <a:rPr sz="1600" spc="13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600" dirty="0">
                <a:solidFill>
                  <a:srgbClr val="FFFFFF"/>
                </a:solidFill>
                <a:latin typeface="FreeSans"/>
                <a:cs typeface="FreeSans"/>
              </a:rPr>
              <a:t>called</a:t>
            </a:r>
            <a:r>
              <a:rPr sz="1600" spc="13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650" b="1" spc="-20" dirty="0">
                <a:solidFill>
                  <a:srgbClr val="FFFFFF"/>
                </a:solidFill>
                <a:latin typeface="FreeSans"/>
                <a:cs typeface="FreeSans"/>
              </a:rPr>
              <a:t>Data</a:t>
            </a:r>
            <a:r>
              <a:rPr sz="1650" b="1" spc="8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650" b="1" spc="-35" dirty="0">
                <a:solidFill>
                  <a:srgbClr val="FFFFFF"/>
                </a:solidFill>
                <a:latin typeface="FreeSans"/>
                <a:cs typeface="FreeSans"/>
              </a:rPr>
              <a:t>Alignment</a:t>
            </a:r>
            <a:r>
              <a:rPr sz="1650" b="1" spc="80" dirty="0">
                <a:solidFill>
                  <a:srgbClr val="FFFFFF"/>
                </a:solidFill>
                <a:latin typeface="FreeSans"/>
                <a:cs typeface="FreeSans"/>
              </a:rPr>
              <a:t>  </a:t>
            </a:r>
            <a:r>
              <a:rPr sz="1600" dirty="0">
                <a:solidFill>
                  <a:srgbClr val="FFFFFF"/>
                </a:solidFill>
                <a:latin typeface="FreeSans"/>
                <a:cs typeface="FreeSans"/>
              </a:rPr>
              <a:t>in</a:t>
            </a:r>
            <a:r>
              <a:rPr sz="1600" spc="12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FreeSans"/>
                <a:cs typeface="FreeSans"/>
              </a:rPr>
              <a:t>panda object.</a:t>
            </a:r>
            <a:endParaRPr sz="1600">
              <a:latin typeface="FreeSans"/>
              <a:cs typeface="FreeSans"/>
            </a:endParaRPr>
          </a:p>
          <a:p>
            <a:pPr marL="12700" algn="just">
              <a:lnSpc>
                <a:spcPts val="1855"/>
              </a:lnSpc>
            </a:pPr>
            <a:r>
              <a:rPr sz="1600" dirty="0">
                <a:solidFill>
                  <a:srgbClr val="FFFFFF"/>
                </a:solidFill>
                <a:latin typeface="FreeSans"/>
                <a:cs typeface="FreeSans"/>
              </a:rPr>
              <a:t>This</a:t>
            </a:r>
            <a:r>
              <a:rPr sz="1600" spc="7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600" dirty="0">
                <a:solidFill>
                  <a:srgbClr val="FFFFFF"/>
                </a:solidFill>
                <a:latin typeface="FreeSans"/>
                <a:cs typeface="FreeSans"/>
              </a:rPr>
              <a:t>behavior</a:t>
            </a:r>
            <a:r>
              <a:rPr sz="1600" spc="4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600" dirty="0">
                <a:solidFill>
                  <a:srgbClr val="FFFFFF"/>
                </a:solidFill>
                <a:latin typeface="FreeSans"/>
                <a:cs typeface="FreeSans"/>
              </a:rPr>
              <a:t>of</a:t>
            </a:r>
            <a:r>
              <a:rPr sz="1600" spc="7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600" dirty="0">
                <a:solidFill>
                  <a:srgbClr val="FFFFFF"/>
                </a:solidFill>
                <a:latin typeface="FreeSans"/>
                <a:cs typeface="FreeSans"/>
              </a:rPr>
              <a:t>‘data</a:t>
            </a:r>
            <a:r>
              <a:rPr sz="1600" spc="6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600" dirty="0">
                <a:solidFill>
                  <a:srgbClr val="FFFFFF"/>
                </a:solidFill>
                <a:latin typeface="FreeSans"/>
                <a:cs typeface="FreeSans"/>
              </a:rPr>
              <a:t>alignment’</a:t>
            </a:r>
            <a:r>
              <a:rPr sz="1600" spc="5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600" dirty="0">
                <a:solidFill>
                  <a:srgbClr val="FFFFFF"/>
                </a:solidFill>
                <a:latin typeface="FreeSans"/>
                <a:cs typeface="FreeSans"/>
              </a:rPr>
              <a:t>on</a:t>
            </a:r>
            <a:r>
              <a:rPr sz="1600" spc="7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600" dirty="0">
                <a:solidFill>
                  <a:srgbClr val="FFFFFF"/>
                </a:solidFill>
                <a:latin typeface="FreeSans"/>
                <a:cs typeface="FreeSans"/>
              </a:rPr>
              <a:t>the</a:t>
            </a:r>
            <a:r>
              <a:rPr sz="1600" spc="7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600" dirty="0">
                <a:solidFill>
                  <a:srgbClr val="FFFFFF"/>
                </a:solidFill>
                <a:latin typeface="FreeSans"/>
                <a:cs typeface="FreeSans"/>
              </a:rPr>
              <a:t>basis</a:t>
            </a:r>
            <a:r>
              <a:rPr sz="1600" spc="4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600" dirty="0">
                <a:solidFill>
                  <a:srgbClr val="FFFFFF"/>
                </a:solidFill>
                <a:latin typeface="FreeSans"/>
                <a:cs typeface="FreeSans"/>
              </a:rPr>
              <a:t>of</a:t>
            </a:r>
            <a:r>
              <a:rPr sz="1600" spc="7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600" dirty="0">
                <a:solidFill>
                  <a:srgbClr val="FFFFFF"/>
                </a:solidFill>
                <a:latin typeface="FreeSans"/>
                <a:cs typeface="FreeSans"/>
              </a:rPr>
              <a:t>“matching</a:t>
            </a:r>
            <a:r>
              <a:rPr sz="1600" spc="7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600" dirty="0">
                <a:solidFill>
                  <a:srgbClr val="FFFFFF"/>
                </a:solidFill>
                <a:latin typeface="FreeSans"/>
                <a:cs typeface="FreeSans"/>
              </a:rPr>
              <a:t>indexes”</a:t>
            </a:r>
            <a:r>
              <a:rPr sz="1600" spc="6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600" dirty="0">
                <a:solidFill>
                  <a:srgbClr val="FFFFFF"/>
                </a:solidFill>
                <a:latin typeface="FreeSans"/>
                <a:cs typeface="FreeSans"/>
              </a:rPr>
              <a:t>is</a:t>
            </a:r>
            <a:r>
              <a:rPr sz="1600" spc="5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600" dirty="0">
                <a:solidFill>
                  <a:srgbClr val="FFFFFF"/>
                </a:solidFill>
                <a:latin typeface="FreeSans"/>
                <a:cs typeface="FreeSans"/>
              </a:rPr>
              <a:t>called</a:t>
            </a:r>
            <a:r>
              <a:rPr sz="1600" spc="5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FreeSans"/>
                <a:cs typeface="FreeSans"/>
              </a:rPr>
              <a:t>MATCHING.</a:t>
            </a:r>
            <a:endParaRPr sz="1600">
              <a:latin typeface="FreeSans"/>
              <a:cs typeface="Free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563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Subtraction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4307" y="705421"/>
            <a:ext cx="1609725" cy="1295400"/>
            <a:chOff x="324307" y="705421"/>
            <a:chExt cx="1609725" cy="1295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832" y="714882"/>
              <a:ext cx="1410937" cy="127596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9069" y="710183"/>
              <a:ext cx="1600200" cy="1285875"/>
            </a:xfrm>
            <a:custGeom>
              <a:avLst/>
              <a:gdLst/>
              <a:ahLst/>
              <a:cxnLst/>
              <a:rect l="l" t="t" r="r" b="b"/>
              <a:pathLst>
                <a:path w="1600200" h="1285875">
                  <a:moveTo>
                    <a:pt x="0" y="1285494"/>
                  </a:moveTo>
                  <a:lnTo>
                    <a:pt x="1599819" y="1285494"/>
                  </a:lnTo>
                  <a:lnTo>
                    <a:pt x="1599819" y="0"/>
                  </a:lnTo>
                  <a:lnTo>
                    <a:pt x="0" y="0"/>
                  </a:lnTo>
                  <a:lnTo>
                    <a:pt x="0" y="128549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139251" y="661860"/>
            <a:ext cx="1953260" cy="1313180"/>
            <a:chOff x="2139251" y="661860"/>
            <a:chExt cx="1953260" cy="131318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8399" y="671449"/>
              <a:ext cx="1707021" cy="12106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144014" y="666623"/>
              <a:ext cx="1943735" cy="1303655"/>
            </a:xfrm>
            <a:custGeom>
              <a:avLst/>
              <a:gdLst/>
              <a:ahLst/>
              <a:cxnLst/>
              <a:rect l="l" t="t" r="r" b="b"/>
              <a:pathLst>
                <a:path w="1943735" h="1303655">
                  <a:moveTo>
                    <a:pt x="0" y="1303274"/>
                  </a:moveTo>
                  <a:lnTo>
                    <a:pt x="1943354" y="1303274"/>
                  </a:lnTo>
                  <a:lnTo>
                    <a:pt x="1943354" y="0"/>
                  </a:lnTo>
                  <a:lnTo>
                    <a:pt x="0" y="0"/>
                  </a:lnTo>
                  <a:lnTo>
                    <a:pt x="0" y="13032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224718" y="799477"/>
            <a:ext cx="2417445" cy="1038225"/>
            <a:chOff x="4224718" y="799477"/>
            <a:chExt cx="2417445" cy="103822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5049" y="857443"/>
              <a:ext cx="2142615" cy="90945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229480" y="804240"/>
              <a:ext cx="2407920" cy="1028700"/>
            </a:xfrm>
            <a:custGeom>
              <a:avLst/>
              <a:gdLst/>
              <a:ahLst/>
              <a:cxnLst/>
              <a:rect l="l" t="t" r="r" b="b"/>
              <a:pathLst>
                <a:path w="2407920" h="1028700">
                  <a:moveTo>
                    <a:pt x="0" y="1028115"/>
                  </a:moveTo>
                  <a:lnTo>
                    <a:pt x="2407793" y="1028115"/>
                  </a:lnTo>
                  <a:lnTo>
                    <a:pt x="2407793" y="0"/>
                  </a:lnTo>
                  <a:lnTo>
                    <a:pt x="0" y="0"/>
                  </a:lnTo>
                  <a:lnTo>
                    <a:pt x="0" y="10281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774243" y="650430"/>
            <a:ext cx="2150745" cy="1463040"/>
            <a:chOff x="6774243" y="650430"/>
            <a:chExt cx="2150745" cy="146304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83832" y="659892"/>
              <a:ext cx="1985022" cy="144386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779006" y="655193"/>
              <a:ext cx="2141220" cy="1453515"/>
            </a:xfrm>
            <a:custGeom>
              <a:avLst/>
              <a:gdLst/>
              <a:ahLst/>
              <a:cxnLst/>
              <a:rect l="l" t="t" r="r" b="b"/>
              <a:pathLst>
                <a:path w="2141220" h="1453514">
                  <a:moveTo>
                    <a:pt x="0" y="1453388"/>
                  </a:moveTo>
                  <a:lnTo>
                    <a:pt x="2141093" y="1453388"/>
                  </a:lnTo>
                  <a:lnTo>
                    <a:pt x="2141093" y="0"/>
                  </a:lnTo>
                  <a:lnTo>
                    <a:pt x="0" y="0"/>
                  </a:lnTo>
                  <a:lnTo>
                    <a:pt x="0" y="145338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66242" y="2505100"/>
            <a:ext cx="2788920" cy="3568700"/>
            <a:chOff x="266242" y="2505100"/>
            <a:chExt cx="2788920" cy="356870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8194" y="2582014"/>
              <a:ext cx="2713675" cy="343682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71005" y="2509862"/>
              <a:ext cx="2779395" cy="3559175"/>
            </a:xfrm>
            <a:custGeom>
              <a:avLst/>
              <a:gdLst/>
              <a:ahLst/>
              <a:cxnLst/>
              <a:rect l="l" t="t" r="r" b="b"/>
              <a:pathLst>
                <a:path w="2779395" h="3559175">
                  <a:moveTo>
                    <a:pt x="0" y="3558666"/>
                  </a:moveTo>
                  <a:lnTo>
                    <a:pt x="2779268" y="3558666"/>
                  </a:lnTo>
                  <a:lnTo>
                    <a:pt x="2779268" y="0"/>
                  </a:lnTo>
                  <a:lnTo>
                    <a:pt x="0" y="0"/>
                  </a:lnTo>
                  <a:lnTo>
                    <a:pt x="0" y="355866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106102" y="2506268"/>
            <a:ext cx="2853055" cy="3592829"/>
            <a:chOff x="3106102" y="2506268"/>
            <a:chExt cx="2853055" cy="3592829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49294" y="2583216"/>
              <a:ext cx="2710665" cy="350597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110864" y="2511031"/>
              <a:ext cx="2843530" cy="3583304"/>
            </a:xfrm>
            <a:custGeom>
              <a:avLst/>
              <a:gdLst/>
              <a:ahLst/>
              <a:cxnLst/>
              <a:rect l="l" t="t" r="r" b="b"/>
              <a:pathLst>
                <a:path w="2843529" h="3583304">
                  <a:moveTo>
                    <a:pt x="0" y="3582924"/>
                  </a:moveTo>
                  <a:lnTo>
                    <a:pt x="2843403" y="3582924"/>
                  </a:lnTo>
                  <a:lnTo>
                    <a:pt x="2843403" y="0"/>
                  </a:lnTo>
                  <a:lnTo>
                    <a:pt x="0" y="0"/>
                  </a:lnTo>
                  <a:lnTo>
                    <a:pt x="0" y="35829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6010211" y="2505062"/>
            <a:ext cx="2914650" cy="3561715"/>
            <a:chOff x="6010211" y="2505062"/>
            <a:chExt cx="2914650" cy="3561715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75916" y="2570634"/>
              <a:ext cx="2716027" cy="343006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014973" y="2509824"/>
              <a:ext cx="2905125" cy="3552190"/>
            </a:xfrm>
            <a:custGeom>
              <a:avLst/>
              <a:gdLst/>
              <a:ahLst/>
              <a:cxnLst/>
              <a:rect l="l" t="t" r="r" b="b"/>
              <a:pathLst>
                <a:path w="2905125" h="3552190">
                  <a:moveTo>
                    <a:pt x="0" y="3551682"/>
                  </a:moveTo>
                  <a:lnTo>
                    <a:pt x="2905125" y="3551682"/>
                  </a:lnTo>
                  <a:lnTo>
                    <a:pt x="2905125" y="0"/>
                  </a:lnTo>
                  <a:lnTo>
                    <a:pt x="0" y="0"/>
                  </a:lnTo>
                  <a:lnTo>
                    <a:pt x="0" y="35516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046" y="84835"/>
            <a:ext cx="2232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Multiplication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4307" y="705421"/>
            <a:ext cx="1609725" cy="1295400"/>
            <a:chOff x="324307" y="705421"/>
            <a:chExt cx="1609725" cy="1295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832" y="714882"/>
              <a:ext cx="1410937" cy="127596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9069" y="710183"/>
              <a:ext cx="1600200" cy="1285875"/>
            </a:xfrm>
            <a:custGeom>
              <a:avLst/>
              <a:gdLst/>
              <a:ahLst/>
              <a:cxnLst/>
              <a:rect l="l" t="t" r="r" b="b"/>
              <a:pathLst>
                <a:path w="1600200" h="1285875">
                  <a:moveTo>
                    <a:pt x="0" y="1285494"/>
                  </a:moveTo>
                  <a:lnTo>
                    <a:pt x="1599819" y="1285494"/>
                  </a:lnTo>
                  <a:lnTo>
                    <a:pt x="1599819" y="0"/>
                  </a:lnTo>
                  <a:lnTo>
                    <a:pt x="0" y="0"/>
                  </a:lnTo>
                  <a:lnTo>
                    <a:pt x="0" y="128549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139251" y="661860"/>
            <a:ext cx="1953260" cy="1313180"/>
            <a:chOff x="2139251" y="661860"/>
            <a:chExt cx="1953260" cy="131318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8399" y="671449"/>
              <a:ext cx="1707021" cy="12106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144014" y="666623"/>
              <a:ext cx="1943735" cy="1303655"/>
            </a:xfrm>
            <a:custGeom>
              <a:avLst/>
              <a:gdLst/>
              <a:ahLst/>
              <a:cxnLst/>
              <a:rect l="l" t="t" r="r" b="b"/>
              <a:pathLst>
                <a:path w="1943735" h="1303655">
                  <a:moveTo>
                    <a:pt x="0" y="1303274"/>
                  </a:moveTo>
                  <a:lnTo>
                    <a:pt x="1943354" y="1303274"/>
                  </a:lnTo>
                  <a:lnTo>
                    <a:pt x="1943354" y="0"/>
                  </a:lnTo>
                  <a:lnTo>
                    <a:pt x="0" y="0"/>
                  </a:lnTo>
                  <a:lnTo>
                    <a:pt x="0" y="13032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224718" y="799477"/>
            <a:ext cx="2417445" cy="1038225"/>
            <a:chOff x="4224718" y="799477"/>
            <a:chExt cx="2417445" cy="103822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5049" y="857443"/>
              <a:ext cx="2142615" cy="90945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229480" y="804240"/>
              <a:ext cx="2407920" cy="1028700"/>
            </a:xfrm>
            <a:custGeom>
              <a:avLst/>
              <a:gdLst/>
              <a:ahLst/>
              <a:cxnLst/>
              <a:rect l="l" t="t" r="r" b="b"/>
              <a:pathLst>
                <a:path w="2407920" h="1028700">
                  <a:moveTo>
                    <a:pt x="0" y="1028115"/>
                  </a:moveTo>
                  <a:lnTo>
                    <a:pt x="2407793" y="1028115"/>
                  </a:lnTo>
                  <a:lnTo>
                    <a:pt x="2407793" y="0"/>
                  </a:lnTo>
                  <a:lnTo>
                    <a:pt x="0" y="0"/>
                  </a:lnTo>
                  <a:lnTo>
                    <a:pt x="0" y="10281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774243" y="650430"/>
            <a:ext cx="2150745" cy="1463040"/>
            <a:chOff x="6774243" y="650430"/>
            <a:chExt cx="2150745" cy="146304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83832" y="659892"/>
              <a:ext cx="1985022" cy="144386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779006" y="655193"/>
              <a:ext cx="2141220" cy="1453515"/>
            </a:xfrm>
            <a:custGeom>
              <a:avLst/>
              <a:gdLst/>
              <a:ahLst/>
              <a:cxnLst/>
              <a:rect l="l" t="t" r="r" b="b"/>
              <a:pathLst>
                <a:path w="2141220" h="1453514">
                  <a:moveTo>
                    <a:pt x="0" y="1453388"/>
                  </a:moveTo>
                  <a:lnTo>
                    <a:pt x="2141093" y="1453388"/>
                  </a:lnTo>
                  <a:lnTo>
                    <a:pt x="2141093" y="0"/>
                  </a:lnTo>
                  <a:lnTo>
                    <a:pt x="0" y="0"/>
                  </a:lnTo>
                  <a:lnTo>
                    <a:pt x="0" y="145338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73824" y="2200338"/>
            <a:ext cx="3718560" cy="4081779"/>
            <a:chOff x="373824" y="2200338"/>
            <a:chExt cx="3718560" cy="4081779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2017" y="2261453"/>
              <a:ext cx="3544583" cy="394665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78586" y="2205101"/>
              <a:ext cx="3709035" cy="4072254"/>
            </a:xfrm>
            <a:custGeom>
              <a:avLst/>
              <a:gdLst/>
              <a:ahLst/>
              <a:cxnLst/>
              <a:rect l="l" t="t" r="r" b="b"/>
              <a:pathLst>
                <a:path w="3709035" h="4072254">
                  <a:moveTo>
                    <a:pt x="0" y="4072254"/>
                  </a:moveTo>
                  <a:lnTo>
                    <a:pt x="3708780" y="4072254"/>
                  </a:lnTo>
                  <a:lnTo>
                    <a:pt x="3708780" y="0"/>
                  </a:lnTo>
                  <a:lnTo>
                    <a:pt x="0" y="0"/>
                  </a:lnTo>
                  <a:lnTo>
                    <a:pt x="0" y="407225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242879" y="2200249"/>
            <a:ext cx="3669665" cy="4077335"/>
            <a:chOff x="4242879" y="2200249"/>
            <a:chExt cx="3669665" cy="4077335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65238" y="2248421"/>
              <a:ext cx="3546923" cy="401925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247641" y="2205012"/>
              <a:ext cx="3660140" cy="4067810"/>
            </a:xfrm>
            <a:custGeom>
              <a:avLst/>
              <a:gdLst/>
              <a:ahLst/>
              <a:cxnLst/>
              <a:rect l="l" t="t" r="r" b="b"/>
              <a:pathLst>
                <a:path w="3660140" h="4067810">
                  <a:moveTo>
                    <a:pt x="0" y="4067429"/>
                  </a:moveTo>
                  <a:lnTo>
                    <a:pt x="3659632" y="4067429"/>
                  </a:lnTo>
                  <a:lnTo>
                    <a:pt x="3659632" y="0"/>
                  </a:lnTo>
                  <a:lnTo>
                    <a:pt x="0" y="0"/>
                  </a:lnTo>
                  <a:lnTo>
                    <a:pt x="0" y="40674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522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FreeSans"/>
                <a:cs typeface="FreeSans"/>
              </a:rPr>
              <a:t>DataFrame</a:t>
            </a:r>
            <a:r>
              <a:rPr sz="4000" b="0" spc="380" dirty="0">
                <a:latin typeface="FreeSans"/>
                <a:cs typeface="FreeSans"/>
              </a:rPr>
              <a:t> </a:t>
            </a:r>
            <a:r>
              <a:rPr sz="4000" b="0" dirty="0">
                <a:latin typeface="FreeSans"/>
                <a:cs typeface="FreeSans"/>
              </a:rPr>
              <a:t>Data</a:t>
            </a:r>
            <a:r>
              <a:rPr sz="4000" b="0" spc="370" dirty="0">
                <a:latin typeface="FreeSans"/>
                <a:cs typeface="FreeSans"/>
              </a:rPr>
              <a:t> </a:t>
            </a:r>
            <a:r>
              <a:rPr sz="4000" b="0" spc="-10" dirty="0">
                <a:latin typeface="FreeSans"/>
                <a:cs typeface="FreeSans"/>
              </a:rPr>
              <a:t>Structure</a:t>
            </a:r>
            <a:endParaRPr sz="4000">
              <a:latin typeface="FreeSans"/>
              <a:cs typeface="Free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068070"/>
            <a:ext cx="8836025" cy="456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6350" indent="-34036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FreeSans"/>
                <a:cs typeface="FreeSans"/>
              </a:rPr>
              <a:t>A</a:t>
            </a:r>
            <a:r>
              <a:rPr sz="2400" spc="20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DataFrame</a:t>
            </a:r>
            <a:r>
              <a:rPr sz="2400" spc="204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is</a:t>
            </a:r>
            <a:r>
              <a:rPr sz="2400" spc="19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a</a:t>
            </a:r>
            <a:r>
              <a:rPr sz="2400" spc="204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kind</a:t>
            </a:r>
            <a:r>
              <a:rPr sz="2400" spc="204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of</a:t>
            </a:r>
            <a:r>
              <a:rPr sz="2400" spc="20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panda</a:t>
            </a:r>
            <a:r>
              <a:rPr sz="2400" spc="21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structure</a:t>
            </a:r>
            <a:r>
              <a:rPr sz="2400" spc="21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which</a:t>
            </a:r>
            <a:r>
              <a:rPr sz="2400" spc="204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stores</a:t>
            </a:r>
            <a:r>
              <a:rPr sz="2400" spc="21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data</a:t>
            </a:r>
            <a:r>
              <a:rPr sz="2400" spc="190" dirty="0">
                <a:latin typeface="FreeSans"/>
                <a:cs typeface="FreeSans"/>
              </a:rPr>
              <a:t> </a:t>
            </a:r>
            <a:r>
              <a:rPr sz="2400" spc="-25" dirty="0">
                <a:latin typeface="FreeSans"/>
                <a:cs typeface="FreeSans"/>
              </a:rPr>
              <a:t>in 	</a:t>
            </a:r>
            <a:r>
              <a:rPr sz="2400" dirty="0">
                <a:latin typeface="FreeSans"/>
                <a:cs typeface="FreeSans"/>
              </a:rPr>
              <a:t>2D</a:t>
            </a:r>
            <a:r>
              <a:rPr sz="2400" spc="95" dirty="0">
                <a:latin typeface="FreeSans"/>
                <a:cs typeface="FreeSans"/>
              </a:rPr>
              <a:t> </a:t>
            </a:r>
            <a:r>
              <a:rPr sz="2400" spc="-20" dirty="0">
                <a:latin typeface="FreeSans"/>
                <a:cs typeface="FreeSans"/>
              </a:rPr>
              <a:t>form.</a:t>
            </a:r>
            <a:endParaRPr sz="2400">
              <a:latin typeface="FreeSans"/>
              <a:cs typeface="FreeSans"/>
            </a:endParaRPr>
          </a:p>
          <a:p>
            <a:pPr marL="353060" marR="5080" indent="-34036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FreeSans"/>
                <a:cs typeface="FreeSans"/>
              </a:rPr>
              <a:t>Actually,</a:t>
            </a:r>
            <a:r>
              <a:rPr sz="2400" spc="31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it</a:t>
            </a:r>
            <a:r>
              <a:rPr sz="2400" spc="29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is</a:t>
            </a:r>
            <a:r>
              <a:rPr sz="2400" spc="32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2</a:t>
            </a:r>
            <a:r>
              <a:rPr sz="2400" spc="31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dimensional</a:t>
            </a:r>
            <a:r>
              <a:rPr sz="2400" spc="32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labeled</a:t>
            </a:r>
            <a:r>
              <a:rPr sz="2400" spc="32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array</a:t>
            </a:r>
            <a:r>
              <a:rPr sz="2400" spc="31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which</a:t>
            </a:r>
            <a:r>
              <a:rPr sz="2400" spc="31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is</a:t>
            </a:r>
            <a:r>
              <a:rPr sz="2400" spc="31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an</a:t>
            </a:r>
            <a:r>
              <a:rPr sz="2400" spc="300" dirty="0">
                <a:latin typeface="FreeSans"/>
                <a:cs typeface="FreeSans"/>
              </a:rPr>
              <a:t> </a:t>
            </a:r>
            <a:r>
              <a:rPr sz="2400" spc="-10" dirty="0">
                <a:latin typeface="FreeSans"/>
                <a:cs typeface="FreeSans"/>
              </a:rPr>
              <a:t>ordered 	</a:t>
            </a:r>
            <a:r>
              <a:rPr sz="2400" dirty="0">
                <a:latin typeface="FreeSans"/>
                <a:cs typeface="FreeSans"/>
              </a:rPr>
              <a:t>collection</a:t>
            </a:r>
            <a:r>
              <a:rPr sz="2400" spc="33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of</a:t>
            </a:r>
            <a:r>
              <a:rPr sz="2400" spc="33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columns</a:t>
            </a:r>
            <a:r>
              <a:rPr sz="2400" spc="33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where</a:t>
            </a:r>
            <a:r>
              <a:rPr sz="2400" spc="34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columns</a:t>
            </a:r>
            <a:r>
              <a:rPr sz="2400" spc="33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can</a:t>
            </a:r>
            <a:r>
              <a:rPr sz="2400" spc="33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store</a:t>
            </a:r>
            <a:r>
              <a:rPr sz="2400" spc="33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different</a:t>
            </a:r>
            <a:r>
              <a:rPr sz="2400" spc="335" dirty="0">
                <a:latin typeface="FreeSans"/>
                <a:cs typeface="FreeSans"/>
              </a:rPr>
              <a:t> </a:t>
            </a:r>
            <a:r>
              <a:rPr sz="2400" spc="-10" dirty="0">
                <a:latin typeface="FreeSans"/>
                <a:cs typeface="FreeSans"/>
              </a:rPr>
              <a:t>kinds 	</a:t>
            </a:r>
            <a:r>
              <a:rPr sz="2400" dirty="0">
                <a:latin typeface="FreeSans"/>
                <a:cs typeface="FreeSans"/>
              </a:rPr>
              <a:t>of</a:t>
            </a:r>
            <a:r>
              <a:rPr sz="2400" spc="70" dirty="0">
                <a:latin typeface="FreeSans"/>
                <a:cs typeface="FreeSans"/>
              </a:rPr>
              <a:t> </a:t>
            </a:r>
            <a:r>
              <a:rPr sz="2400" spc="-20" dirty="0">
                <a:latin typeface="FreeSans"/>
                <a:cs typeface="FreeSans"/>
              </a:rPr>
              <a:t>data.</a:t>
            </a:r>
            <a:endParaRPr sz="2400">
              <a:latin typeface="FreeSans"/>
              <a:cs typeface="FreeSans"/>
            </a:endParaRPr>
          </a:p>
          <a:p>
            <a:pPr marL="353060" marR="7620" indent="-340360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FreeSans"/>
                <a:cs typeface="FreeSans"/>
              </a:rPr>
              <a:t>A</a:t>
            </a:r>
            <a:r>
              <a:rPr sz="2400" spc="30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2D</a:t>
            </a:r>
            <a:r>
              <a:rPr sz="2400" spc="30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array</a:t>
            </a:r>
            <a:r>
              <a:rPr sz="2400" spc="31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is</a:t>
            </a:r>
            <a:r>
              <a:rPr sz="2400" spc="31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a</a:t>
            </a:r>
            <a:r>
              <a:rPr sz="2400" spc="31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collection</a:t>
            </a:r>
            <a:r>
              <a:rPr sz="2400" spc="31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of</a:t>
            </a:r>
            <a:r>
              <a:rPr sz="2400" spc="32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row</a:t>
            </a:r>
            <a:r>
              <a:rPr sz="2400" spc="29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and</a:t>
            </a:r>
            <a:r>
              <a:rPr sz="2400" spc="31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column</a:t>
            </a:r>
            <a:r>
              <a:rPr sz="2400" spc="31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where</a:t>
            </a:r>
            <a:r>
              <a:rPr sz="2400" spc="31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each</a:t>
            </a:r>
            <a:r>
              <a:rPr sz="2400" spc="310" dirty="0">
                <a:latin typeface="FreeSans"/>
                <a:cs typeface="FreeSans"/>
              </a:rPr>
              <a:t> </a:t>
            </a:r>
            <a:r>
              <a:rPr sz="2400" spc="-25" dirty="0">
                <a:latin typeface="FreeSans"/>
                <a:cs typeface="FreeSans"/>
              </a:rPr>
              <a:t>row 	</a:t>
            </a:r>
            <a:r>
              <a:rPr sz="2400" dirty="0">
                <a:latin typeface="FreeSans"/>
                <a:cs typeface="FreeSans"/>
              </a:rPr>
              <a:t>and</a:t>
            </a:r>
            <a:r>
              <a:rPr sz="2400" spc="14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column</a:t>
            </a:r>
            <a:r>
              <a:rPr sz="2400" spc="14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shows</a:t>
            </a:r>
            <a:r>
              <a:rPr sz="2400" spc="15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a</a:t>
            </a:r>
            <a:r>
              <a:rPr sz="2400" spc="12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definite</a:t>
            </a:r>
            <a:r>
              <a:rPr sz="2400" spc="14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index</a:t>
            </a:r>
            <a:r>
              <a:rPr sz="2400" spc="15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starts</a:t>
            </a:r>
            <a:r>
              <a:rPr sz="2400" spc="9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from</a:t>
            </a:r>
            <a:r>
              <a:rPr sz="2400" spc="130" dirty="0">
                <a:latin typeface="FreeSans"/>
                <a:cs typeface="FreeSans"/>
              </a:rPr>
              <a:t> </a:t>
            </a:r>
            <a:r>
              <a:rPr sz="2400" spc="-25" dirty="0">
                <a:latin typeface="FreeSans"/>
                <a:cs typeface="FreeSans"/>
              </a:rPr>
              <a:t>0.</a:t>
            </a:r>
            <a:endParaRPr sz="2400">
              <a:latin typeface="FreeSans"/>
              <a:cs typeface="FreeSans"/>
            </a:endParaRPr>
          </a:p>
          <a:p>
            <a:pPr marL="352425" indent="-339725" algn="just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352425" algn="l"/>
              </a:tabLst>
            </a:pPr>
            <a:r>
              <a:rPr sz="2000" dirty="0">
                <a:solidFill>
                  <a:srgbClr val="6F2F9F"/>
                </a:solidFill>
                <a:latin typeface="FreeSans"/>
                <a:cs typeface="FreeSans"/>
              </a:rPr>
              <a:t>In</a:t>
            </a:r>
            <a:r>
              <a:rPr sz="2000" spc="10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6F2F9F"/>
                </a:solidFill>
                <a:latin typeface="FreeSans"/>
                <a:cs typeface="FreeSans"/>
              </a:rPr>
              <a:t>the</a:t>
            </a:r>
            <a:r>
              <a:rPr sz="2000" spc="10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6F2F9F"/>
                </a:solidFill>
                <a:latin typeface="FreeSans"/>
                <a:cs typeface="FreeSans"/>
              </a:rPr>
              <a:t>given</a:t>
            </a:r>
            <a:r>
              <a:rPr sz="2000" spc="10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6F2F9F"/>
                </a:solidFill>
                <a:latin typeface="FreeSans"/>
                <a:cs typeface="FreeSans"/>
              </a:rPr>
              <a:t>diagram,</a:t>
            </a:r>
            <a:r>
              <a:rPr sz="2000" spc="8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6F2F9F"/>
                </a:solidFill>
                <a:latin typeface="FreeSans"/>
                <a:cs typeface="FreeSans"/>
              </a:rPr>
              <a:t>there</a:t>
            </a:r>
            <a:r>
              <a:rPr sz="2000" spc="9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6F2F9F"/>
                </a:solidFill>
                <a:latin typeface="FreeSans"/>
                <a:cs typeface="FreeSans"/>
              </a:rPr>
              <a:t>are</a:t>
            </a:r>
            <a:r>
              <a:rPr sz="2000" spc="9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6F2F9F"/>
                </a:solidFill>
                <a:latin typeface="FreeSans"/>
                <a:cs typeface="FreeSans"/>
              </a:rPr>
              <a:t>5</a:t>
            </a:r>
            <a:r>
              <a:rPr sz="2000" spc="114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000" spc="-20" dirty="0">
                <a:solidFill>
                  <a:srgbClr val="6F2F9F"/>
                </a:solidFill>
                <a:latin typeface="FreeSans"/>
                <a:cs typeface="FreeSans"/>
              </a:rPr>
              <a:t>rows</a:t>
            </a:r>
            <a:endParaRPr sz="2000">
              <a:latin typeface="FreeSans"/>
              <a:cs typeface="FreeSans"/>
            </a:endParaRPr>
          </a:p>
          <a:p>
            <a:pPr marL="361315" marR="3666490">
              <a:lnSpc>
                <a:spcPct val="120000"/>
              </a:lnSpc>
            </a:pPr>
            <a:r>
              <a:rPr sz="2000" dirty="0">
                <a:solidFill>
                  <a:srgbClr val="6F2F9F"/>
                </a:solidFill>
                <a:latin typeface="FreeSans"/>
                <a:cs typeface="FreeSans"/>
              </a:rPr>
              <a:t>and</a:t>
            </a:r>
            <a:r>
              <a:rPr sz="2000" spc="14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6F2F9F"/>
                </a:solidFill>
                <a:latin typeface="FreeSans"/>
                <a:cs typeface="FreeSans"/>
              </a:rPr>
              <a:t>5</a:t>
            </a:r>
            <a:r>
              <a:rPr sz="2000" spc="15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6F2F9F"/>
                </a:solidFill>
                <a:latin typeface="FreeSans"/>
                <a:cs typeface="FreeSans"/>
              </a:rPr>
              <a:t>columns.</a:t>
            </a:r>
            <a:r>
              <a:rPr sz="2000" spc="11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6F2F9F"/>
                </a:solidFill>
                <a:latin typeface="FreeSans"/>
                <a:cs typeface="FreeSans"/>
              </a:rPr>
              <a:t>Row</a:t>
            </a:r>
            <a:r>
              <a:rPr sz="2000" spc="15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6F2F9F"/>
                </a:solidFill>
                <a:latin typeface="FreeSans"/>
                <a:cs typeface="FreeSans"/>
              </a:rPr>
              <a:t>and</a:t>
            </a:r>
            <a:r>
              <a:rPr sz="2000" spc="14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6F2F9F"/>
                </a:solidFill>
                <a:latin typeface="FreeSans"/>
                <a:cs typeface="FreeSans"/>
              </a:rPr>
              <a:t>column</a:t>
            </a:r>
            <a:r>
              <a:rPr sz="2000" spc="14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6F2F9F"/>
                </a:solidFill>
                <a:latin typeface="FreeSans"/>
                <a:cs typeface="FreeSans"/>
              </a:rPr>
              <a:t>index</a:t>
            </a:r>
            <a:r>
              <a:rPr sz="2000" spc="14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000" spc="-25" dirty="0">
                <a:solidFill>
                  <a:srgbClr val="6F2F9F"/>
                </a:solidFill>
                <a:latin typeface="FreeSans"/>
                <a:cs typeface="FreeSans"/>
              </a:rPr>
              <a:t>are </a:t>
            </a:r>
            <a:r>
              <a:rPr sz="2000" dirty="0">
                <a:solidFill>
                  <a:srgbClr val="6F2F9F"/>
                </a:solidFill>
                <a:latin typeface="FreeSans"/>
                <a:cs typeface="FreeSans"/>
              </a:rPr>
              <a:t>from</a:t>
            </a:r>
            <a:r>
              <a:rPr sz="2000" spc="5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6F2F9F"/>
                </a:solidFill>
                <a:latin typeface="FreeSans"/>
                <a:cs typeface="FreeSans"/>
              </a:rPr>
              <a:t>0</a:t>
            </a:r>
            <a:r>
              <a:rPr sz="2000" spc="8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6F2F9F"/>
                </a:solidFill>
                <a:latin typeface="FreeSans"/>
                <a:cs typeface="FreeSans"/>
              </a:rPr>
              <a:t>to</a:t>
            </a:r>
            <a:r>
              <a:rPr sz="2000" spc="6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6F2F9F"/>
                </a:solidFill>
                <a:latin typeface="FreeSans"/>
                <a:cs typeface="FreeSans"/>
              </a:rPr>
              <a:t>4</a:t>
            </a:r>
            <a:r>
              <a:rPr sz="2000" spc="7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FreeSans"/>
                <a:cs typeface="FreeSans"/>
              </a:rPr>
              <a:t>respectively.</a:t>
            </a:r>
            <a:endParaRPr sz="2000">
              <a:latin typeface="FreeSans"/>
              <a:cs typeface="FreeSans"/>
            </a:endParaRPr>
          </a:p>
          <a:p>
            <a:pPr marL="4318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6F2F9F"/>
                </a:solidFill>
                <a:latin typeface="FreeSans"/>
                <a:cs typeface="FreeSans"/>
              </a:rPr>
              <a:t>Each</a:t>
            </a:r>
            <a:r>
              <a:rPr sz="2000" spc="12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6F2F9F"/>
                </a:solidFill>
                <a:latin typeface="FreeSans"/>
                <a:cs typeface="FreeSans"/>
              </a:rPr>
              <a:t>cell</a:t>
            </a:r>
            <a:r>
              <a:rPr sz="2000" spc="13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6F2F9F"/>
                </a:solidFill>
                <a:latin typeface="FreeSans"/>
                <a:cs typeface="FreeSans"/>
              </a:rPr>
              <a:t>has</a:t>
            </a:r>
            <a:r>
              <a:rPr sz="2000" spc="12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6F2F9F"/>
                </a:solidFill>
                <a:latin typeface="FreeSans"/>
                <a:cs typeface="FreeSans"/>
              </a:rPr>
              <a:t>the</a:t>
            </a:r>
            <a:r>
              <a:rPr sz="2000" spc="11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6F2F9F"/>
                </a:solidFill>
                <a:latin typeface="FreeSans"/>
                <a:cs typeface="FreeSans"/>
              </a:rPr>
              <a:t>address</a:t>
            </a:r>
            <a:r>
              <a:rPr sz="2000" spc="9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FreeSans"/>
                <a:cs typeface="FreeSans"/>
              </a:rPr>
              <a:t>like-</a:t>
            </a:r>
            <a:endParaRPr sz="2000">
              <a:latin typeface="FreeSans"/>
              <a:cs typeface="FreeSans"/>
            </a:endParaRPr>
          </a:p>
          <a:p>
            <a:pPr marL="36131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6F2F9F"/>
                </a:solidFill>
                <a:latin typeface="FreeSans"/>
                <a:cs typeface="FreeSans"/>
              </a:rPr>
              <a:t>A[2][1],</a:t>
            </a:r>
            <a:r>
              <a:rPr sz="2000" spc="6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6F2F9F"/>
                </a:solidFill>
                <a:latin typeface="FreeSans"/>
                <a:cs typeface="FreeSans"/>
              </a:rPr>
              <a:t>A[1][4]</a:t>
            </a:r>
            <a:r>
              <a:rPr sz="2000" spc="6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6F2F9F"/>
                </a:solidFill>
                <a:latin typeface="FreeSans"/>
                <a:cs typeface="FreeSans"/>
              </a:rPr>
              <a:t>etc</a:t>
            </a:r>
            <a:r>
              <a:rPr sz="2000" spc="7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6F2F9F"/>
                </a:solidFill>
                <a:latin typeface="FreeSans"/>
                <a:cs typeface="FreeSans"/>
              </a:rPr>
              <a:t>like</a:t>
            </a:r>
            <a:r>
              <a:rPr sz="2000" spc="9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6F2F9F"/>
                </a:solidFill>
                <a:latin typeface="FreeSans"/>
                <a:cs typeface="FreeSans"/>
              </a:rPr>
              <a:t>shown</a:t>
            </a:r>
            <a:r>
              <a:rPr sz="2000" spc="6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6F2F9F"/>
                </a:solidFill>
                <a:latin typeface="FreeSans"/>
                <a:cs typeface="FreeSans"/>
              </a:rPr>
              <a:t>in</a:t>
            </a:r>
            <a:r>
              <a:rPr sz="2000" spc="8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6F2F9F"/>
                </a:solidFill>
                <a:latin typeface="FreeSans"/>
                <a:cs typeface="FreeSans"/>
              </a:rPr>
              <a:t>the</a:t>
            </a:r>
            <a:r>
              <a:rPr sz="2000" spc="7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FreeSans"/>
                <a:cs typeface="FreeSans"/>
              </a:rPr>
              <a:t>diagram.</a:t>
            </a:r>
            <a:endParaRPr sz="2000">
              <a:latin typeface="FreeSans"/>
              <a:cs typeface="FreeSan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0" y="3810037"/>
            <a:ext cx="3635068" cy="259936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1909" y="84835"/>
            <a:ext cx="13620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Division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4307" y="705421"/>
            <a:ext cx="1609725" cy="1295400"/>
            <a:chOff x="324307" y="705421"/>
            <a:chExt cx="1609725" cy="1295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832" y="714882"/>
              <a:ext cx="1410937" cy="127596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9069" y="710183"/>
              <a:ext cx="1600200" cy="1285875"/>
            </a:xfrm>
            <a:custGeom>
              <a:avLst/>
              <a:gdLst/>
              <a:ahLst/>
              <a:cxnLst/>
              <a:rect l="l" t="t" r="r" b="b"/>
              <a:pathLst>
                <a:path w="1600200" h="1285875">
                  <a:moveTo>
                    <a:pt x="0" y="1285494"/>
                  </a:moveTo>
                  <a:lnTo>
                    <a:pt x="1599819" y="1285494"/>
                  </a:lnTo>
                  <a:lnTo>
                    <a:pt x="1599819" y="0"/>
                  </a:lnTo>
                  <a:lnTo>
                    <a:pt x="0" y="0"/>
                  </a:lnTo>
                  <a:lnTo>
                    <a:pt x="0" y="128549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139251" y="661860"/>
            <a:ext cx="1953260" cy="1313180"/>
            <a:chOff x="2139251" y="661860"/>
            <a:chExt cx="1953260" cy="131318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8399" y="671449"/>
              <a:ext cx="1707021" cy="12106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144014" y="666623"/>
              <a:ext cx="1943735" cy="1303655"/>
            </a:xfrm>
            <a:custGeom>
              <a:avLst/>
              <a:gdLst/>
              <a:ahLst/>
              <a:cxnLst/>
              <a:rect l="l" t="t" r="r" b="b"/>
              <a:pathLst>
                <a:path w="1943735" h="1303655">
                  <a:moveTo>
                    <a:pt x="0" y="1303274"/>
                  </a:moveTo>
                  <a:lnTo>
                    <a:pt x="1943354" y="1303274"/>
                  </a:lnTo>
                  <a:lnTo>
                    <a:pt x="1943354" y="0"/>
                  </a:lnTo>
                  <a:lnTo>
                    <a:pt x="0" y="0"/>
                  </a:lnTo>
                  <a:lnTo>
                    <a:pt x="0" y="13032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224718" y="799477"/>
            <a:ext cx="2417445" cy="1038225"/>
            <a:chOff x="4224718" y="799477"/>
            <a:chExt cx="2417445" cy="103822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5049" y="857443"/>
              <a:ext cx="2142615" cy="90945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229480" y="804240"/>
              <a:ext cx="2407920" cy="1028700"/>
            </a:xfrm>
            <a:custGeom>
              <a:avLst/>
              <a:gdLst/>
              <a:ahLst/>
              <a:cxnLst/>
              <a:rect l="l" t="t" r="r" b="b"/>
              <a:pathLst>
                <a:path w="2407920" h="1028700">
                  <a:moveTo>
                    <a:pt x="0" y="1028115"/>
                  </a:moveTo>
                  <a:lnTo>
                    <a:pt x="2407793" y="1028115"/>
                  </a:lnTo>
                  <a:lnTo>
                    <a:pt x="2407793" y="0"/>
                  </a:lnTo>
                  <a:lnTo>
                    <a:pt x="0" y="0"/>
                  </a:lnTo>
                  <a:lnTo>
                    <a:pt x="0" y="10281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398520" y="650430"/>
            <a:ext cx="5526405" cy="5989955"/>
            <a:chOff x="3398520" y="650430"/>
            <a:chExt cx="5526405" cy="598995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83832" y="659892"/>
              <a:ext cx="1985022" cy="144386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779005" y="655193"/>
              <a:ext cx="2141220" cy="1453515"/>
            </a:xfrm>
            <a:custGeom>
              <a:avLst/>
              <a:gdLst/>
              <a:ahLst/>
              <a:cxnLst/>
              <a:rect l="l" t="t" r="r" b="b"/>
              <a:pathLst>
                <a:path w="2141220" h="1453514">
                  <a:moveTo>
                    <a:pt x="0" y="1453388"/>
                  </a:moveTo>
                  <a:lnTo>
                    <a:pt x="2141093" y="1453388"/>
                  </a:lnTo>
                  <a:lnTo>
                    <a:pt x="2141093" y="0"/>
                  </a:lnTo>
                  <a:lnTo>
                    <a:pt x="0" y="0"/>
                  </a:lnTo>
                  <a:lnTo>
                    <a:pt x="0" y="145338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03316" y="2103831"/>
              <a:ext cx="2766567" cy="452653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698490" y="2099068"/>
              <a:ext cx="2776220" cy="4536440"/>
            </a:xfrm>
            <a:custGeom>
              <a:avLst/>
              <a:gdLst/>
              <a:ahLst/>
              <a:cxnLst/>
              <a:rect l="l" t="t" r="r" b="b"/>
              <a:pathLst>
                <a:path w="2776220" h="4536440">
                  <a:moveTo>
                    <a:pt x="0" y="4536059"/>
                  </a:moveTo>
                  <a:lnTo>
                    <a:pt x="2776092" y="4536059"/>
                  </a:lnTo>
                  <a:lnTo>
                    <a:pt x="2776092" y="0"/>
                  </a:lnTo>
                  <a:lnTo>
                    <a:pt x="0" y="0"/>
                  </a:lnTo>
                  <a:lnTo>
                    <a:pt x="0" y="45360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8520" y="3876956"/>
              <a:ext cx="1819656" cy="993983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324307" y="2094268"/>
            <a:ext cx="2800985" cy="4621530"/>
            <a:chOff x="324307" y="2094268"/>
            <a:chExt cx="2800985" cy="4621530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6178" y="2168457"/>
              <a:ext cx="2609292" cy="442953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9069" y="2099030"/>
              <a:ext cx="2791460" cy="4612005"/>
            </a:xfrm>
            <a:custGeom>
              <a:avLst/>
              <a:gdLst/>
              <a:ahLst/>
              <a:cxnLst/>
              <a:rect l="l" t="t" r="r" b="b"/>
              <a:pathLst>
                <a:path w="2791460" h="4612005">
                  <a:moveTo>
                    <a:pt x="0" y="4611497"/>
                  </a:moveTo>
                  <a:lnTo>
                    <a:pt x="2791333" y="4611497"/>
                  </a:lnTo>
                  <a:lnTo>
                    <a:pt x="2791333" y="0"/>
                  </a:lnTo>
                  <a:lnTo>
                    <a:pt x="0" y="0"/>
                  </a:lnTo>
                  <a:lnTo>
                    <a:pt x="0" y="46114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508375" y="3904869"/>
            <a:ext cx="15386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See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the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operation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rdiv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carefully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63820" y="3456939"/>
            <a:ext cx="565785" cy="2106295"/>
          </a:xfrm>
          <a:custGeom>
            <a:avLst/>
            <a:gdLst/>
            <a:ahLst/>
            <a:cxnLst/>
            <a:rect l="l" t="t" r="r" b="b"/>
            <a:pathLst>
              <a:path w="565785" h="2106295">
                <a:moveTo>
                  <a:pt x="530479" y="0"/>
                </a:moveTo>
                <a:lnTo>
                  <a:pt x="370586" y="40894"/>
                </a:lnTo>
                <a:lnTo>
                  <a:pt x="363778" y="44208"/>
                </a:lnTo>
                <a:lnTo>
                  <a:pt x="358914" y="49644"/>
                </a:lnTo>
                <a:lnTo>
                  <a:pt x="356450" y="56489"/>
                </a:lnTo>
                <a:lnTo>
                  <a:pt x="356870" y="64008"/>
                </a:lnTo>
                <a:lnTo>
                  <a:pt x="360121" y="70878"/>
                </a:lnTo>
                <a:lnTo>
                  <a:pt x="365569" y="75742"/>
                </a:lnTo>
                <a:lnTo>
                  <a:pt x="372440" y="78206"/>
                </a:lnTo>
                <a:lnTo>
                  <a:pt x="379984" y="77851"/>
                </a:lnTo>
                <a:lnTo>
                  <a:pt x="439915" y="62547"/>
                </a:lnTo>
                <a:lnTo>
                  <a:pt x="4445" y="491871"/>
                </a:lnTo>
                <a:lnTo>
                  <a:pt x="31115" y="519049"/>
                </a:lnTo>
                <a:lnTo>
                  <a:pt x="466763" y="89560"/>
                </a:lnTo>
                <a:lnTo>
                  <a:pt x="450596" y="149352"/>
                </a:lnTo>
                <a:lnTo>
                  <a:pt x="471487" y="173228"/>
                </a:lnTo>
                <a:lnTo>
                  <a:pt x="478421" y="170853"/>
                </a:lnTo>
                <a:lnTo>
                  <a:pt x="483946" y="166052"/>
                </a:lnTo>
                <a:lnTo>
                  <a:pt x="487299" y="159258"/>
                </a:lnTo>
                <a:lnTo>
                  <a:pt x="526923" y="13081"/>
                </a:lnTo>
                <a:lnTo>
                  <a:pt x="530479" y="0"/>
                </a:lnTo>
                <a:close/>
              </a:path>
              <a:path w="565785" h="2106295">
                <a:moveTo>
                  <a:pt x="565785" y="1942846"/>
                </a:moveTo>
                <a:lnTo>
                  <a:pt x="565480" y="1935276"/>
                </a:lnTo>
                <a:lnTo>
                  <a:pt x="562432" y="1928647"/>
                </a:lnTo>
                <a:lnTo>
                  <a:pt x="557110" y="1923656"/>
                </a:lnTo>
                <a:lnTo>
                  <a:pt x="550037" y="1921002"/>
                </a:lnTo>
                <a:lnTo>
                  <a:pt x="542455" y="1921319"/>
                </a:lnTo>
                <a:lnTo>
                  <a:pt x="535825" y="1924405"/>
                </a:lnTo>
                <a:lnTo>
                  <a:pt x="530834" y="1929726"/>
                </a:lnTo>
                <a:lnTo>
                  <a:pt x="528193" y="1936750"/>
                </a:lnTo>
                <a:lnTo>
                  <a:pt x="518325" y="1997862"/>
                </a:lnTo>
                <a:lnTo>
                  <a:pt x="35560" y="745617"/>
                </a:lnTo>
                <a:lnTo>
                  <a:pt x="0" y="759333"/>
                </a:lnTo>
                <a:lnTo>
                  <a:pt x="482765" y="2011591"/>
                </a:lnTo>
                <a:lnTo>
                  <a:pt x="434467" y="1972945"/>
                </a:lnTo>
                <a:lnTo>
                  <a:pt x="427723" y="1969477"/>
                </a:lnTo>
                <a:lnTo>
                  <a:pt x="420446" y="1968881"/>
                </a:lnTo>
                <a:lnTo>
                  <a:pt x="413473" y="1971052"/>
                </a:lnTo>
                <a:lnTo>
                  <a:pt x="407670" y="1975866"/>
                </a:lnTo>
                <a:lnTo>
                  <a:pt x="404241" y="1982609"/>
                </a:lnTo>
                <a:lnTo>
                  <a:pt x="403669" y="1989886"/>
                </a:lnTo>
                <a:lnTo>
                  <a:pt x="405841" y="1996859"/>
                </a:lnTo>
                <a:lnTo>
                  <a:pt x="410718" y="2002663"/>
                </a:lnTo>
                <a:lnTo>
                  <a:pt x="539496" y="2105787"/>
                </a:lnTo>
                <a:lnTo>
                  <a:pt x="544080" y="2077339"/>
                </a:lnTo>
                <a:lnTo>
                  <a:pt x="565785" y="194284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3248" y="84835"/>
            <a:ext cx="4318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Other</a:t>
            </a:r>
            <a:r>
              <a:rPr spc="-65" dirty="0"/>
              <a:t> </a:t>
            </a:r>
            <a:r>
              <a:rPr spc="-170" dirty="0"/>
              <a:t>important</a:t>
            </a:r>
            <a:r>
              <a:rPr spc="-35" dirty="0"/>
              <a:t> </a:t>
            </a:r>
            <a:r>
              <a:rPr spc="-15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49475"/>
            <a:ext cx="7294245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FreeSans"/>
                <a:cs typeface="FreeSans"/>
              </a:rPr>
              <a:t>Other</a:t>
            </a:r>
            <a:r>
              <a:rPr sz="2400" spc="12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important</a:t>
            </a:r>
            <a:r>
              <a:rPr sz="2400" spc="14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functions</a:t>
            </a:r>
            <a:r>
              <a:rPr sz="2400" spc="14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of</a:t>
            </a:r>
            <a:r>
              <a:rPr sz="2400" spc="14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DataFrame</a:t>
            </a:r>
            <a:r>
              <a:rPr sz="2400" spc="14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are</a:t>
            </a:r>
            <a:r>
              <a:rPr sz="2400" spc="15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as</a:t>
            </a:r>
            <a:r>
              <a:rPr sz="2400" spc="145" dirty="0">
                <a:latin typeface="FreeSans"/>
                <a:cs typeface="FreeSans"/>
              </a:rPr>
              <a:t> </a:t>
            </a:r>
            <a:r>
              <a:rPr sz="2400" spc="-10" dirty="0">
                <a:latin typeface="FreeSans"/>
                <a:cs typeface="FreeSans"/>
              </a:rPr>
              <a:t>under-</a:t>
            </a:r>
            <a:endParaRPr sz="2400">
              <a:latin typeface="FreeSans"/>
              <a:cs typeface="FreeSan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&lt;DF&gt;.info</a:t>
            </a:r>
            <a:r>
              <a:rPr sz="2400" spc="16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(</a:t>
            </a:r>
            <a:r>
              <a:rPr sz="2400" spc="16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spc="-50" dirty="0">
                <a:solidFill>
                  <a:srgbClr val="6F2F9F"/>
                </a:solidFill>
                <a:latin typeface="FreeSans"/>
                <a:cs typeface="FreeSans"/>
              </a:rPr>
              <a:t>)</a:t>
            </a:r>
            <a:endParaRPr sz="2400">
              <a:latin typeface="FreeSans"/>
              <a:cs typeface="FreeSans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&lt;DF&gt;.describe</a:t>
            </a:r>
            <a:r>
              <a:rPr sz="2400" spc="15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(</a:t>
            </a:r>
            <a:r>
              <a:rPr sz="2400" spc="14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spc="-50" dirty="0">
                <a:solidFill>
                  <a:srgbClr val="6F2F9F"/>
                </a:solidFill>
                <a:latin typeface="FreeSans"/>
                <a:cs typeface="FreeSans"/>
              </a:rPr>
              <a:t>)</a:t>
            </a:r>
            <a:endParaRPr sz="2400">
              <a:latin typeface="FreeSans"/>
              <a:cs typeface="Free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1147" y="2047811"/>
            <a:ext cx="1633855" cy="1314450"/>
            <a:chOff x="141147" y="2047811"/>
            <a:chExt cx="1633855" cy="13144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672" y="2057399"/>
              <a:ext cx="1432571" cy="1295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5910" y="2052573"/>
              <a:ext cx="1624330" cy="1304925"/>
            </a:xfrm>
            <a:custGeom>
              <a:avLst/>
              <a:gdLst/>
              <a:ahLst/>
              <a:cxnLst/>
              <a:rect l="l" t="t" r="r" b="b"/>
              <a:pathLst>
                <a:path w="1624330" h="1304925">
                  <a:moveTo>
                    <a:pt x="0" y="1304925"/>
                  </a:moveTo>
                  <a:lnTo>
                    <a:pt x="1624202" y="1304925"/>
                  </a:lnTo>
                  <a:lnTo>
                    <a:pt x="1624202" y="0"/>
                  </a:lnTo>
                  <a:lnTo>
                    <a:pt x="0" y="0"/>
                  </a:lnTo>
                  <a:lnTo>
                    <a:pt x="0" y="1304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895411" y="2047811"/>
            <a:ext cx="1982470" cy="1332865"/>
            <a:chOff x="1895411" y="2047811"/>
            <a:chExt cx="1982470" cy="133286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5599" y="2057399"/>
              <a:ext cx="1733142" cy="12292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00173" y="2052573"/>
              <a:ext cx="1972945" cy="1323340"/>
            </a:xfrm>
            <a:custGeom>
              <a:avLst/>
              <a:gdLst/>
              <a:ahLst/>
              <a:cxnLst/>
              <a:rect l="l" t="t" r="r" b="b"/>
              <a:pathLst>
                <a:path w="1972945" h="1323339">
                  <a:moveTo>
                    <a:pt x="0" y="1323086"/>
                  </a:moveTo>
                  <a:lnTo>
                    <a:pt x="1972945" y="1323086"/>
                  </a:lnTo>
                  <a:lnTo>
                    <a:pt x="1972945" y="0"/>
                  </a:lnTo>
                  <a:lnTo>
                    <a:pt x="0" y="0"/>
                  </a:lnTo>
                  <a:lnTo>
                    <a:pt x="0" y="132308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029011" y="2047824"/>
            <a:ext cx="2454275" cy="1053465"/>
            <a:chOff x="4029011" y="2047824"/>
            <a:chExt cx="2454275" cy="105346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0401" y="2106657"/>
              <a:ext cx="2175405" cy="92334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033773" y="2052586"/>
              <a:ext cx="2444750" cy="1043940"/>
            </a:xfrm>
            <a:custGeom>
              <a:avLst/>
              <a:gdLst/>
              <a:ahLst/>
              <a:cxnLst/>
              <a:rect l="l" t="t" r="r" b="b"/>
              <a:pathLst>
                <a:path w="2444750" h="1043939">
                  <a:moveTo>
                    <a:pt x="0" y="1043673"/>
                  </a:moveTo>
                  <a:lnTo>
                    <a:pt x="2444496" y="1043673"/>
                  </a:lnTo>
                  <a:lnTo>
                    <a:pt x="2444496" y="0"/>
                  </a:lnTo>
                  <a:lnTo>
                    <a:pt x="0" y="0"/>
                  </a:lnTo>
                  <a:lnTo>
                    <a:pt x="0" y="10436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619811" y="1962594"/>
            <a:ext cx="2183130" cy="1485265"/>
            <a:chOff x="6619811" y="1962594"/>
            <a:chExt cx="2183130" cy="148526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9399" y="1972056"/>
              <a:ext cx="2015299" cy="146596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624573" y="1967357"/>
              <a:ext cx="2173605" cy="1475740"/>
            </a:xfrm>
            <a:custGeom>
              <a:avLst/>
              <a:gdLst/>
              <a:ahLst/>
              <a:cxnLst/>
              <a:rect l="l" t="t" r="r" b="b"/>
              <a:pathLst>
                <a:path w="2173604" h="1475739">
                  <a:moveTo>
                    <a:pt x="0" y="1475486"/>
                  </a:moveTo>
                  <a:lnTo>
                    <a:pt x="2173604" y="1475486"/>
                  </a:lnTo>
                  <a:lnTo>
                    <a:pt x="2173604" y="0"/>
                  </a:lnTo>
                  <a:lnTo>
                    <a:pt x="0" y="0"/>
                  </a:lnTo>
                  <a:lnTo>
                    <a:pt x="0" y="14754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41135" y="3571887"/>
            <a:ext cx="4898390" cy="2363470"/>
            <a:chOff x="141135" y="3571887"/>
            <a:chExt cx="4898390" cy="236347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6273" y="3640605"/>
              <a:ext cx="4831600" cy="228484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45897" y="3576650"/>
              <a:ext cx="4888865" cy="2353945"/>
            </a:xfrm>
            <a:custGeom>
              <a:avLst/>
              <a:gdLst/>
              <a:ahLst/>
              <a:cxnLst/>
              <a:rect l="l" t="t" r="r" b="b"/>
              <a:pathLst>
                <a:path w="4888865" h="2353945">
                  <a:moveTo>
                    <a:pt x="0" y="2353564"/>
                  </a:moveTo>
                  <a:lnTo>
                    <a:pt x="4888611" y="2353564"/>
                  </a:lnTo>
                  <a:lnTo>
                    <a:pt x="4888611" y="0"/>
                  </a:lnTo>
                  <a:lnTo>
                    <a:pt x="0" y="0"/>
                  </a:lnTo>
                  <a:lnTo>
                    <a:pt x="0" y="23535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5220652" y="3571875"/>
            <a:ext cx="3208655" cy="2914650"/>
            <a:chOff x="5220652" y="3571875"/>
            <a:chExt cx="3208655" cy="291465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70611" y="3635271"/>
              <a:ext cx="2960461" cy="284172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225415" y="3576637"/>
              <a:ext cx="3199130" cy="2905125"/>
            </a:xfrm>
            <a:custGeom>
              <a:avLst/>
              <a:gdLst/>
              <a:ahLst/>
              <a:cxnLst/>
              <a:rect l="l" t="t" r="r" b="b"/>
              <a:pathLst>
                <a:path w="3199129" h="2905125">
                  <a:moveTo>
                    <a:pt x="0" y="2905125"/>
                  </a:moveTo>
                  <a:lnTo>
                    <a:pt x="3198748" y="2905125"/>
                  </a:lnTo>
                  <a:lnTo>
                    <a:pt x="3198748" y="0"/>
                  </a:lnTo>
                  <a:lnTo>
                    <a:pt x="0" y="0"/>
                  </a:lnTo>
                  <a:lnTo>
                    <a:pt x="0" y="2905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3248" y="84835"/>
            <a:ext cx="4318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Other</a:t>
            </a:r>
            <a:r>
              <a:rPr spc="-65" dirty="0"/>
              <a:t> </a:t>
            </a:r>
            <a:r>
              <a:rPr spc="-170" dirty="0"/>
              <a:t>important</a:t>
            </a:r>
            <a:r>
              <a:rPr spc="-35" dirty="0"/>
              <a:t> </a:t>
            </a:r>
            <a:r>
              <a:rPr spc="-15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49475"/>
            <a:ext cx="7294245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FreeSans"/>
                <a:cs typeface="FreeSans"/>
              </a:rPr>
              <a:t>Other</a:t>
            </a:r>
            <a:r>
              <a:rPr sz="2400" spc="12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important</a:t>
            </a:r>
            <a:r>
              <a:rPr sz="2400" spc="14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functions</a:t>
            </a:r>
            <a:r>
              <a:rPr sz="2400" spc="14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of</a:t>
            </a:r>
            <a:r>
              <a:rPr sz="2400" spc="14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DataFrame</a:t>
            </a:r>
            <a:r>
              <a:rPr sz="2400" spc="14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are</a:t>
            </a:r>
            <a:r>
              <a:rPr sz="2400" spc="15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as</a:t>
            </a:r>
            <a:r>
              <a:rPr sz="2400" spc="145" dirty="0">
                <a:latin typeface="FreeSans"/>
                <a:cs typeface="FreeSans"/>
              </a:rPr>
              <a:t> </a:t>
            </a:r>
            <a:r>
              <a:rPr sz="2400" spc="-10" dirty="0">
                <a:latin typeface="FreeSans"/>
                <a:cs typeface="FreeSans"/>
              </a:rPr>
              <a:t>under-</a:t>
            </a:r>
            <a:endParaRPr sz="2400">
              <a:latin typeface="FreeSans"/>
              <a:cs typeface="FreeSan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&lt;DF&gt;.head</a:t>
            </a:r>
            <a:r>
              <a:rPr sz="2400" spc="13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([</a:t>
            </a:r>
            <a:r>
              <a:rPr sz="2400" spc="12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n=&lt;n&gt;]</a:t>
            </a:r>
            <a:r>
              <a:rPr sz="2400" spc="13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)</a:t>
            </a:r>
            <a:r>
              <a:rPr sz="2400" spc="13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here,</a:t>
            </a:r>
            <a:r>
              <a:rPr sz="2400" spc="13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default</a:t>
            </a:r>
            <a:r>
              <a:rPr sz="2400" spc="15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value</a:t>
            </a:r>
            <a:r>
              <a:rPr sz="2400" spc="15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of</a:t>
            </a:r>
            <a:r>
              <a:rPr sz="2400" spc="13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n</a:t>
            </a:r>
            <a:r>
              <a:rPr sz="2400" spc="12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is</a:t>
            </a:r>
            <a:r>
              <a:rPr sz="2400" spc="14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spc="-25" dirty="0">
                <a:solidFill>
                  <a:srgbClr val="6F2F9F"/>
                </a:solidFill>
                <a:latin typeface="FreeSans"/>
                <a:cs typeface="FreeSans"/>
              </a:rPr>
              <a:t>5.</a:t>
            </a:r>
            <a:endParaRPr sz="2400">
              <a:latin typeface="FreeSans"/>
              <a:cs typeface="FreeSans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&lt;DF&gt;.tail</a:t>
            </a:r>
            <a:r>
              <a:rPr sz="2400" spc="12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(</a:t>
            </a:r>
            <a:r>
              <a:rPr sz="2400" spc="12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FreeSans"/>
                <a:cs typeface="FreeSans"/>
              </a:rPr>
              <a:t>[n=&lt;n&gt;])</a:t>
            </a:r>
            <a:endParaRPr sz="2400">
              <a:latin typeface="FreeSans"/>
              <a:cs typeface="Free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675" y="2124011"/>
            <a:ext cx="2765425" cy="3295650"/>
            <a:chOff x="66675" y="2124011"/>
            <a:chExt cx="2765425" cy="32956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669" y="2190337"/>
              <a:ext cx="2491556" cy="31489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1437" y="2128773"/>
              <a:ext cx="2755900" cy="3286125"/>
            </a:xfrm>
            <a:custGeom>
              <a:avLst/>
              <a:gdLst/>
              <a:ahLst/>
              <a:cxnLst/>
              <a:rect l="l" t="t" r="r" b="b"/>
              <a:pathLst>
                <a:path w="2755900" h="3286125">
                  <a:moveTo>
                    <a:pt x="0" y="3286125"/>
                  </a:moveTo>
                  <a:lnTo>
                    <a:pt x="2755900" y="3286125"/>
                  </a:lnTo>
                  <a:lnTo>
                    <a:pt x="2755900" y="0"/>
                  </a:lnTo>
                  <a:lnTo>
                    <a:pt x="0" y="0"/>
                  </a:lnTo>
                  <a:lnTo>
                    <a:pt x="0" y="3286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962211" y="2087740"/>
            <a:ext cx="2381250" cy="3679825"/>
            <a:chOff x="2962211" y="2087740"/>
            <a:chExt cx="2381250" cy="367982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22059" y="2122338"/>
              <a:ext cx="2211421" cy="35728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966973" y="2092502"/>
              <a:ext cx="2371725" cy="3670300"/>
            </a:xfrm>
            <a:custGeom>
              <a:avLst/>
              <a:gdLst/>
              <a:ahLst/>
              <a:cxnLst/>
              <a:rect l="l" t="t" r="r" b="b"/>
              <a:pathLst>
                <a:path w="2371725" h="3670300">
                  <a:moveTo>
                    <a:pt x="0" y="3670173"/>
                  </a:moveTo>
                  <a:lnTo>
                    <a:pt x="2371725" y="3670173"/>
                  </a:lnTo>
                  <a:lnTo>
                    <a:pt x="2371725" y="0"/>
                  </a:lnTo>
                  <a:lnTo>
                    <a:pt x="0" y="0"/>
                  </a:lnTo>
                  <a:lnTo>
                    <a:pt x="0" y="36701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553011" y="2065972"/>
            <a:ext cx="2499995" cy="3049270"/>
            <a:chOff x="5553011" y="2065972"/>
            <a:chExt cx="2499995" cy="304927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1978" y="2101793"/>
              <a:ext cx="2402061" cy="300360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557773" y="2070735"/>
              <a:ext cx="2490470" cy="3039745"/>
            </a:xfrm>
            <a:custGeom>
              <a:avLst/>
              <a:gdLst/>
              <a:ahLst/>
              <a:cxnLst/>
              <a:rect l="l" t="t" r="r" b="b"/>
              <a:pathLst>
                <a:path w="2490470" h="3039745">
                  <a:moveTo>
                    <a:pt x="0" y="3039364"/>
                  </a:moveTo>
                  <a:lnTo>
                    <a:pt x="2490343" y="3039364"/>
                  </a:lnTo>
                  <a:lnTo>
                    <a:pt x="2490343" y="0"/>
                  </a:lnTo>
                  <a:lnTo>
                    <a:pt x="0" y="0"/>
                  </a:lnTo>
                  <a:lnTo>
                    <a:pt x="0" y="30393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1436" y="84835"/>
            <a:ext cx="58801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Cumulative</a:t>
            </a:r>
            <a:r>
              <a:rPr spc="-30" dirty="0"/>
              <a:t> </a:t>
            </a:r>
            <a:r>
              <a:rPr spc="-140" dirty="0"/>
              <a:t>Calculations</a:t>
            </a:r>
            <a:r>
              <a:rPr spc="-20" dirty="0"/>
              <a:t> </a:t>
            </a:r>
            <a:r>
              <a:rPr spc="-13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49475"/>
            <a:ext cx="8833485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FreeSans"/>
                <a:cs typeface="FreeSans"/>
              </a:rPr>
              <a:t>In</a:t>
            </a:r>
            <a:r>
              <a:rPr sz="2400" spc="114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DataFrame,</a:t>
            </a:r>
            <a:r>
              <a:rPr sz="2400" spc="13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for</a:t>
            </a:r>
            <a:r>
              <a:rPr sz="2400" spc="13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cumulative</a:t>
            </a:r>
            <a:r>
              <a:rPr sz="2400" spc="15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sum,</a:t>
            </a:r>
            <a:r>
              <a:rPr sz="2400" spc="13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function</a:t>
            </a:r>
            <a:r>
              <a:rPr sz="2400" spc="13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is</a:t>
            </a:r>
            <a:r>
              <a:rPr sz="2400" spc="13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as</a:t>
            </a:r>
            <a:r>
              <a:rPr sz="2400" spc="135" dirty="0">
                <a:latin typeface="FreeSans"/>
                <a:cs typeface="FreeSans"/>
              </a:rPr>
              <a:t> </a:t>
            </a:r>
            <a:r>
              <a:rPr sz="2400" spc="-10" dirty="0">
                <a:latin typeface="FreeSans"/>
                <a:cs typeface="FreeSans"/>
              </a:rPr>
              <a:t>under-</a:t>
            </a:r>
            <a:endParaRPr sz="2400">
              <a:latin typeface="FreeSans"/>
              <a:cs typeface="FreeSan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900930" algn="l"/>
              </a:tabLst>
            </a:pP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&lt;DF&gt;.cumsum([axis</a:t>
            </a:r>
            <a:r>
              <a:rPr sz="2400" spc="51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=</a:t>
            </a:r>
            <a:r>
              <a:rPr sz="2400" spc="51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FreeSans"/>
                <a:cs typeface="FreeSans"/>
              </a:rPr>
              <a:t>None])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	here,</a:t>
            </a:r>
            <a:r>
              <a:rPr sz="2400" spc="45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6F2F9F"/>
                </a:solidFill>
                <a:latin typeface="FreeSans"/>
                <a:cs typeface="FreeSans"/>
              </a:rPr>
              <a:t>axis</a:t>
            </a:r>
            <a:r>
              <a:rPr sz="2000" spc="33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6F2F9F"/>
                </a:solidFill>
                <a:latin typeface="FreeSans"/>
                <a:cs typeface="FreeSans"/>
              </a:rPr>
              <a:t>argument</a:t>
            </a:r>
            <a:r>
              <a:rPr sz="2000" spc="30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6F2F9F"/>
                </a:solidFill>
                <a:latin typeface="FreeSans"/>
                <a:cs typeface="FreeSans"/>
              </a:rPr>
              <a:t>is</a:t>
            </a:r>
            <a:r>
              <a:rPr sz="2000" spc="32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000" dirty="0">
                <a:solidFill>
                  <a:srgbClr val="6F2F9F"/>
                </a:solidFill>
                <a:latin typeface="FreeSans"/>
                <a:cs typeface="FreeSans"/>
              </a:rPr>
              <a:t>optional.</a:t>
            </a:r>
            <a:r>
              <a:rPr sz="2000" spc="30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000" spc="-50" dirty="0">
                <a:solidFill>
                  <a:srgbClr val="6F2F9F"/>
                </a:solidFill>
                <a:latin typeface="FreeSans"/>
                <a:cs typeface="FreeSans"/>
              </a:rPr>
              <a:t>|</a:t>
            </a:r>
            <a:endParaRPr sz="2000">
              <a:latin typeface="FreeSans"/>
              <a:cs typeface="Free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9075" y="2047811"/>
            <a:ext cx="2075814" cy="1695450"/>
            <a:chOff x="219075" y="2047811"/>
            <a:chExt cx="2075814" cy="16954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755" y="2057399"/>
              <a:ext cx="1839042" cy="16093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3837" y="2052573"/>
              <a:ext cx="2066289" cy="1685925"/>
            </a:xfrm>
            <a:custGeom>
              <a:avLst/>
              <a:gdLst/>
              <a:ahLst/>
              <a:cxnLst/>
              <a:rect l="l" t="t" r="r" b="b"/>
              <a:pathLst>
                <a:path w="2066289" h="1685925">
                  <a:moveTo>
                    <a:pt x="0" y="1685925"/>
                  </a:moveTo>
                  <a:lnTo>
                    <a:pt x="2065908" y="1685925"/>
                  </a:lnTo>
                  <a:lnTo>
                    <a:pt x="2065908" y="0"/>
                  </a:lnTo>
                  <a:lnTo>
                    <a:pt x="0" y="0"/>
                  </a:lnTo>
                  <a:lnTo>
                    <a:pt x="0" y="1685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19075" y="3872496"/>
            <a:ext cx="3143250" cy="1911350"/>
            <a:chOff x="219075" y="3872496"/>
            <a:chExt cx="3143250" cy="19113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555" y="3971275"/>
              <a:ext cx="3088289" cy="17136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3837" y="3877259"/>
              <a:ext cx="3133725" cy="1901825"/>
            </a:xfrm>
            <a:custGeom>
              <a:avLst/>
              <a:gdLst/>
              <a:ahLst/>
              <a:cxnLst/>
              <a:rect l="l" t="t" r="r" b="b"/>
              <a:pathLst>
                <a:path w="3133725" h="1901825">
                  <a:moveTo>
                    <a:pt x="0" y="1901698"/>
                  </a:moveTo>
                  <a:lnTo>
                    <a:pt x="3133725" y="1901698"/>
                  </a:lnTo>
                  <a:lnTo>
                    <a:pt x="3133725" y="0"/>
                  </a:lnTo>
                  <a:lnTo>
                    <a:pt x="0" y="0"/>
                  </a:lnTo>
                  <a:lnTo>
                    <a:pt x="0" y="190169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724211" y="2047811"/>
            <a:ext cx="5264150" cy="3295650"/>
            <a:chOff x="3724211" y="2047811"/>
            <a:chExt cx="5264150" cy="329565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3799" y="2057399"/>
              <a:ext cx="5145262" cy="32766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728973" y="2052573"/>
              <a:ext cx="5254625" cy="3286125"/>
            </a:xfrm>
            <a:custGeom>
              <a:avLst/>
              <a:gdLst/>
              <a:ahLst/>
              <a:cxnLst/>
              <a:rect l="l" t="t" r="r" b="b"/>
              <a:pathLst>
                <a:path w="5254625" h="3286125">
                  <a:moveTo>
                    <a:pt x="0" y="3286125"/>
                  </a:moveTo>
                  <a:lnTo>
                    <a:pt x="5254116" y="3286125"/>
                  </a:lnTo>
                  <a:lnTo>
                    <a:pt x="5254116" y="0"/>
                  </a:lnTo>
                  <a:lnTo>
                    <a:pt x="0" y="0"/>
                  </a:lnTo>
                  <a:lnTo>
                    <a:pt x="0" y="3286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594" y="84835"/>
            <a:ext cx="68122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Index</a:t>
            </a:r>
            <a:r>
              <a:rPr spc="-75" dirty="0"/>
              <a:t> </a:t>
            </a:r>
            <a:r>
              <a:rPr spc="-170" dirty="0"/>
              <a:t>of</a:t>
            </a:r>
            <a:r>
              <a:rPr spc="-40" dirty="0"/>
              <a:t> </a:t>
            </a:r>
            <a:r>
              <a:rPr spc="-150" dirty="0"/>
              <a:t>Maximum</a:t>
            </a:r>
            <a:r>
              <a:rPr spc="-60" dirty="0"/>
              <a:t> </a:t>
            </a:r>
            <a:r>
              <a:rPr spc="-110" dirty="0"/>
              <a:t>and</a:t>
            </a:r>
            <a:r>
              <a:rPr spc="-55" dirty="0"/>
              <a:t> </a:t>
            </a:r>
            <a:r>
              <a:rPr spc="-170" dirty="0"/>
              <a:t>Minimum</a:t>
            </a:r>
            <a:r>
              <a:rPr spc="-40" dirty="0"/>
              <a:t> </a:t>
            </a:r>
            <a:r>
              <a:rPr spc="-45" dirty="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90138" y="649475"/>
            <a:ext cx="2211070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&lt;DF&gt;.idxmax</a:t>
            </a:r>
            <a:r>
              <a:rPr sz="2400" spc="19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(</a:t>
            </a:r>
            <a:r>
              <a:rPr sz="2400" spc="19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spc="-50" dirty="0">
                <a:solidFill>
                  <a:srgbClr val="6F2F9F"/>
                </a:solidFill>
                <a:latin typeface="FreeSans"/>
                <a:cs typeface="FreeSans"/>
              </a:rPr>
              <a:t>)</a:t>
            </a:r>
            <a:endParaRPr sz="2400">
              <a:latin typeface="FreeSans"/>
              <a:cs typeface="FreeSans"/>
            </a:endParaRPr>
          </a:p>
          <a:p>
            <a:pPr marL="55244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&lt;DF&gt;.idxmin</a:t>
            </a:r>
            <a:r>
              <a:rPr sz="2400" spc="19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(</a:t>
            </a:r>
            <a:r>
              <a:rPr sz="2400" spc="17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spc="-50" dirty="0">
                <a:solidFill>
                  <a:srgbClr val="6F2F9F"/>
                </a:solidFill>
                <a:latin typeface="FreeSans"/>
                <a:cs typeface="FreeSans"/>
              </a:rPr>
              <a:t>)</a:t>
            </a:r>
            <a:endParaRPr sz="2400">
              <a:latin typeface="FreeSans"/>
              <a:cs typeface="Free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2875" y="883094"/>
            <a:ext cx="2759710" cy="3470275"/>
            <a:chOff x="142875" y="883094"/>
            <a:chExt cx="2759710" cy="34702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184" y="892683"/>
              <a:ext cx="2621014" cy="331627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7637" y="887857"/>
              <a:ext cx="2750185" cy="3460750"/>
            </a:xfrm>
            <a:custGeom>
              <a:avLst/>
              <a:gdLst/>
              <a:ahLst/>
              <a:cxnLst/>
              <a:rect l="l" t="t" r="r" b="b"/>
              <a:pathLst>
                <a:path w="2750185" h="3460750">
                  <a:moveTo>
                    <a:pt x="0" y="3460241"/>
                  </a:moveTo>
                  <a:lnTo>
                    <a:pt x="2749677" y="3460241"/>
                  </a:lnTo>
                  <a:lnTo>
                    <a:pt x="2749677" y="0"/>
                  </a:lnTo>
                  <a:lnTo>
                    <a:pt x="0" y="0"/>
                  </a:lnTo>
                  <a:lnTo>
                    <a:pt x="0" y="346024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029011" y="1666875"/>
            <a:ext cx="3455035" cy="4210050"/>
            <a:chOff x="4029011" y="1666875"/>
            <a:chExt cx="3455035" cy="42100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6186" y="1752947"/>
              <a:ext cx="3301616" cy="411445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033773" y="1671637"/>
              <a:ext cx="3445510" cy="4200525"/>
            </a:xfrm>
            <a:custGeom>
              <a:avLst/>
              <a:gdLst/>
              <a:ahLst/>
              <a:cxnLst/>
              <a:rect l="l" t="t" r="r" b="b"/>
              <a:pathLst>
                <a:path w="3445509" h="4200525">
                  <a:moveTo>
                    <a:pt x="0" y="4200525"/>
                  </a:moveTo>
                  <a:lnTo>
                    <a:pt x="3445510" y="4200525"/>
                  </a:lnTo>
                  <a:lnTo>
                    <a:pt x="3445510" y="0"/>
                  </a:lnTo>
                  <a:lnTo>
                    <a:pt x="0" y="0"/>
                  </a:lnTo>
                  <a:lnTo>
                    <a:pt x="0" y="4200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0564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Handling</a:t>
            </a:r>
            <a:r>
              <a:rPr spc="-40" dirty="0"/>
              <a:t> </a:t>
            </a:r>
            <a:r>
              <a:rPr spc="-165" dirty="0"/>
              <a:t>of</a:t>
            </a:r>
            <a:r>
              <a:rPr spc="5" dirty="0"/>
              <a:t> </a:t>
            </a:r>
            <a:r>
              <a:rPr spc="-170" dirty="0"/>
              <a:t>Missing</a:t>
            </a:r>
            <a:r>
              <a:rPr spc="-25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22503"/>
            <a:ext cx="7053580" cy="207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1061085" algn="l"/>
                <a:tab pos="2124710" algn="l"/>
                <a:tab pos="2847340" algn="l"/>
                <a:tab pos="3367404" algn="l"/>
                <a:tab pos="5446395" algn="l"/>
              </a:tabLst>
            </a:pPr>
            <a:r>
              <a:rPr sz="2400" spc="-25" dirty="0">
                <a:latin typeface="FreeSans"/>
                <a:cs typeface="FreeSans"/>
              </a:rPr>
              <a:t>The</a:t>
            </a:r>
            <a:r>
              <a:rPr sz="2400" dirty="0">
                <a:latin typeface="FreeSans"/>
                <a:cs typeface="FreeSans"/>
              </a:rPr>
              <a:t>	</a:t>
            </a:r>
            <a:r>
              <a:rPr sz="2400" spc="-10" dirty="0">
                <a:latin typeface="FreeSans"/>
                <a:cs typeface="FreeSans"/>
              </a:rPr>
              <a:t>values</a:t>
            </a:r>
            <a:r>
              <a:rPr sz="2400" dirty="0">
                <a:latin typeface="FreeSans"/>
                <a:cs typeface="FreeSans"/>
              </a:rPr>
              <a:t>	</a:t>
            </a:r>
            <a:r>
              <a:rPr sz="2400" spc="-20" dirty="0">
                <a:latin typeface="FreeSans"/>
                <a:cs typeface="FreeSans"/>
              </a:rPr>
              <a:t>with</a:t>
            </a:r>
            <a:r>
              <a:rPr sz="2400" dirty="0">
                <a:latin typeface="FreeSans"/>
                <a:cs typeface="FreeSans"/>
              </a:rPr>
              <a:t>	</a:t>
            </a:r>
            <a:r>
              <a:rPr sz="2400" spc="-25" dirty="0">
                <a:latin typeface="FreeSans"/>
                <a:cs typeface="FreeSans"/>
              </a:rPr>
              <a:t>no</a:t>
            </a:r>
            <a:r>
              <a:rPr sz="2400" dirty="0">
                <a:latin typeface="FreeSans"/>
                <a:cs typeface="FreeSans"/>
              </a:rPr>
              <a:t>	</a:t>
            </a:r>
            <a:r>
              <a:rPr sz="2400" spc="-10" dirty="0">
                <a:latin typeface="FreeSans"/>
                <a:cs typeface="FreeSans"/>
              </a:rPr>
              <a:t>computational</a:t>
            </a:r>
            <a:r>
              <a:rPr sz="2400" dirty="0">
                <a:latin typeface="FreeSans"/>
                <a:cs typeface="FreeSans"/>
              </a:rPr>
              <a:t>	</a:t>
            </a:r>
            <a:r>
              <a:rPr sz="2400" spc="-10" dirty="0">
                <a:latin typeface="FreeSans"/>
                <a:cs typeface="FreeSans"/>
              </a:rPr>
              <a:t>significance </a:t>
            </a:r>
            <a:r>
              <a:rPr sz="2400" dirty="0">
                <a:latin typeface="FreeSans"/>
                <a:cs typeface="FreeSans"/>
              </a:rPr>
              <a:t>missing</a:t>
            </a:r>
            <a:r>
              <a:rPr sz="2400" spc="145" dirty="0">
                <a:latin typeface="FreeSans"/>
                <a:cs typeface="FreeSans"/>
              </a:rPr>
              <a:t> </a:t>
            </a:r>
            <a:r>
              <a:rPr sz="2400" spc="-10" dirty="0">
                <a:latin typeface="FreeSans"/>
                <a:cs typeface="FreeSans"/>
              </a:rPr>
              <a:t>values.</a:t>
            </a:r>
            <a:endParaRPr sz="2400">
              <a:latin typeface="FreeSans"/>
              <a:cs typeface="FreeSans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FreeSans"/>
                <a:cs typeface="FreeSans"/>
              </a:rPr>
              <a:t>Handling</a:t>
            </a:r>
            <a:r>
              <a:rPr sz="2400" spc="19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methods</a:t>
            </a:r>
            <a:r>
              <a:rPr sz="2400" spc="15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for</a:t>
            </a:r>
            <a:r>
              <a:rPr sz="2400" spc="13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missing</a:t>
            </a:r>
            <a:r>
              <a:rPr sz="2400" spc="165" dirty="0">
                <a:latin typeface="FreeSans"/>
                <a:cs typeface="FreeSans"/>
              </a:rPr>
              <a:t> </a:t>
            </a:r>
            <a:r>
              <a:rPr sz="2400" spc="-10" dirty="0">
                <a:latin typeface="FreeSans"/>
                <a:cs typeface="FreeSans"/>
              </a:rPr>
              <a:t>values-</a:t>
            </a:r>
            <a:endParaRPr sz="2400">
              <a:latin typeface="FreeSans"/>
              <a:cs typeface="FreeSans"/>
            </a:endParaRPr>
          </a:p>
          <a:p>
            <a:pPr marL="755650" lvl="1" indent="-34226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755650" algn="l"/>
              </a:tabLst>
            </a:pPr>
            <a:r>
              <a:rPr sz="2400" dirty="0">
                <a:latin typeface="FreeSans"/>
                <a:cs typeface="FreeSans"/>
              </a:rPr>
              <a:t>Dropping</a:t>
            </a:r>
            <a:r>
              <a:rPr sz="2400" spc="15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missing</a:t>
            </a:r>
            <a:r>
              <a:rPr sz="2400" spc="130" dirty="0">
                <a:latin typeface="FreeSans"/>
                <a:cs typeface="FreeSans"/>
              </a:rPr>
              <a:t> </a:t>
            </a:r>
            <a:r>
              <a:rPr sz="2400" spc="-20" dirty="0">
                <a:latin typeface="FreeSans"/>
                <a:cs typeface="FreeSans"/>
              </a:rPr>
              <a:t>data</a:t>
            </a:r>
            <a:endParaRPr sz="2400">
              <a:latin typeface="FreeSans"/>
              <a:cs typeface="FreeSans"/>
            </a:endParaRPr>
          </a:p>
          <a:p>
            <a:pPr marL="755650" lvl="1" indent="-342265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755650" algn="l"/>
              </a:tabLst>
            </a:pPr>
            <a:r>
              <a:rPr sz="2400" dirty="0">
                <a:latin typeface="FreeSans"/>
                <a:cs typeface="FreeSans"/>
              </a:rPr>
              <a:t>Filling</a:t>
            </a:r>
            <a:r>
              <a:rPr sz="2400" spc="14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missing</a:t>
            </a:r>
            <a:r>
              <a:rPr sz="2400" spc="13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data</a:t>
            </a:r>
            <a:r>
              <a:rPr sz="2400" spc="95" dirty="0">
                <a:latin typeface="FreeSans"/>
                <a:cs typeface="FreeSans"/>
              </a:rPr>
              <a:t> </a:t>
            </a:r>
            <a:r>
              <a:rPr sz="2400" spc="-10" dirty="0">
                <a:latin typeface="FreeSans"/>
                <a:cs typeface="FreeSans"/>
              </a:rPr>
              <a:t>(Imputation)</a:t>
            </a:r>
            <a:endParaRPr sz="2400">
              <a:latin typeface="FreeSans"/>
              <a:cs typeface="Free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69885" y="722503"/>
            <a:ext cx="144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3095" algn="l"/>
              </a:tabLst>
            </a:pPr>
            <a:r>
              <a:rPr sz="2400" spc="-25" dirty="0">
                <a:latin typeface="FreeSans"/>
                <a:cs typeface="FreeSans"/>
              </a:rPr>
              <a:t>are</a:t>
            </a:r>
            <a:r>
              <a:rPr sz="2400" dirty="0">
                <a:latin typeface="FreeSans"/>
                <a:cs typeface="FreeSans"/>
              </a:rPr>
              <a:t>	</a:t>
            </a:r>
            <a:r>
              <a:rPr sz="2400" spc="-10" dirty="0">
                <a:latin typeface="FreeSans"/>
                <a:cs typeface="FreeSans"/>
              </a:rPr>
              <a:t>called</a:t>
            </a:r>
            <a:endParaRPr sz="2400">
              <a:latin typeface="FreeSans"/>
              <a:cs typeface="Free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1475" y="3190811"/>
            <a:ext cx="2237105" cy="1250950"/>
            <a:chOff x="371475" y="3190811"/>
            <a:chExt cx="2237105" cy="12509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6723" y="3233694"/>
              <a:ext cx="2084064" cy="119860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76237" y="3195573"/>
              <a:ext cx="2227580" cy="1241425"/>
            </a:xfrm>
            <a:custGeom>
              <a:avLst/>
              <a:gdLst/>
              <a:ahLst/>
              <a:cxnLst/>
              <a:rect l="l" t="t" r="r" b="b"/>
              <a:pathLst>
                <a:path w="2227580" h="1241425">
                  <a:moveTo>
                    <a:pt x="0" y="1241425"/>
                  </a:moveTo>
                  <a:lnTo>
                    <a:pt x="2227326" y="1241425"/>
                  </a:lnTo>
                  <a:lnTo>
                    <a:pt x="2227326" y="0"/>
                  </a:lnTo>
                  <a:lnTo>
                    <a:pt x="0" y="0"/>
                  </a:lnTo>
                  <a:lnTo>
                    <a:pt x="0" y="12414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029011" y="3239897"/>
            <a:ext cx="4411345" cy="3018155"/>
            <a:chOff x="4029011" y="3239897"/>
            <a:chExt cx="4411345" cy="301815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6032" y="3336892"/>
              <a:ext cx="4204880" cy="277405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033773" y="3244659"/>
              <a:ext cx="4401820" cy="3008630"/>
            </a:xfrm>
            <a:custGeom>
              <a:avLst/>
              <a:gdLst/>
              <a:ahLst/>
              <a:cxnLst/>
              <a:rect l="l" t="t" r="r" b="b"/>
              <a:pathLst>
                <a:path w="4401820" h="3008629">
                  <a:moveTo>
                    <a:pt x="0" y="3008503"/>
                  </a:moveTo>
                  <a:lnTo>
                    <a:pt x="4401566" y="3008503"/>
                  </a:lnTo>
                  <a:lnTo>
                    <a:pt x="4401566" y="0"/>
                  </a:lnTo>
                  <a:lnTo>
                    <a:pt x="0" y="0"/>
                  </a:lnTo>
                  <a:lnTo>
                    <a:pt x="0" y="300850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61695" y="4562475"/>
            <a:ext cx="3358515" cy="1695450"/>
            <a:chOff x="361695" y="4562475"/>
            <a:chExt cx="3358515" cy="169545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1220" y="4572000"/>
              <a:ext cx="3126477" cy="16764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66458" y="4567237"/>
              <a:ext cx="3348990" cy="1685925"/>
            </a:xfrm>
            <a:custGeom>
              <a:avLst/>
              <a:gdLst/>
              <a:ahLst/>
              <a:cxnLst/>
              <a:rect l="l" t="t" r="r" b="b"/>
              <a:pathLst>
                <a:path w="3348990" h="1685925">
                  <a:moveTo>
                    <a:pt x="0" y="1685925"/>
                  </a:moveTo>
                  <a:lnTo>
                    <a:pt x="3348482" y="1685925"/>
                  </a:lnTo>
                  <a:lnTo>
                    <a:pt x="3348482" y="0"/>
                  </a:lnTo>
                  <a:lnTo>
                    <a:pt x="0" y="0"/>
                  </a:lnTo>
                  <a:lnTo>
                    <a:pt x="0" y="1685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6425" y="84835"/>
            <a:ext cx="53092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Comparison</a:t>
            </a:r>
            <a:r>
              <a:rPr spc="-55" dirty="0"/>
              <a:t> </a:t>
            </a:r>
            <a:r>
              <a:rPr spc="-170" dirty="0"/>
              <a:t>of</a:t>
            </a:r>
            <a:r>
              <a:rPr spc="-40" dirty="0"/>
              <a:t> </a:t>
            </a:r>
            <a:r>
              <a:rPr spc="-95" dirty="0"/>
              <a:t>Pandas</a:t>
            </a:r>
            <a:r>
              <a:rPr spc="-65" dirty="0"/>
              <a:t> </a:t>
            </a:r>
            <a:r>
              <a:rPr spc="-105" dirty="0"/>
              <a:t>Objects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2080" y="705421"/>
            <a:ext cx="1609725" cy="1295400"/>
            <a:chOff x="92080" y="705421"/>
            <a:chExt cx="1609725" cy="1295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605" y="714882"/>
              <a:ext cx="1410937" cy="127596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6842" y="710183"/>
              <a:ext cx="1600200" cy="1285875"/>
            </a:xfrm>
            <a:custGeom>
              <a:avLst/>
              <a:gdLst/>
              <a:ahLst/>
              <a:cxnLst/>
              <a:rect l="l" t="t" r="r" b="b"/>
              <a:pathLst>
                <a:path w="1600200" h="1285875">
                  <a:moveTo>
                    <a:pt x="0" y="1285494"/>
                  </a:moveTo>
                  <a:lnTo>
                    <a:pt x="1599819" y="1285494"/>
                  </a:lnTo>
                  <a:lnTo>
                    <a:pt x="1599819" y="0"/>
                  </a:lnTo>
                  <a:lnTo>
                    <a:pt x="0" y="0"/>
                  </a:lnTo>
                  <a:lnTo>
                    <a:pt x="0" y="128549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790382" y="677862"/>
            <a:ext cx="1953260" cy="1313180"/>
            <a:chOff x="1790382" y="677862"/>
            <a:chExt cx="1953260" cy="131318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9657" y="687450"/>
              <a:ext cx="1707021" cy="12106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95145" y="682625"/>
              <a:ext cx="1943735" cy="1303655"/>
            </a:xfrm>
            <a:custGeom>
              <a:avLst/>
              <a:gdLst/>
              <a:ahLst/>
              <a:cxnLst/>
              <a:rect l="l" t="t" r="r" b="b"/>
              <a:pathLst>
                <a:path w="1943735" h="1303655">
                  <a:moveTo>
                    <a:pt x="0" y="1303274"/>
                  </a:moveTo>
                  <a:lnTo>
                    <a:pt x="1943354" y="1303274"/>
                  </a:lnTo>
                  <a:lnTo>
                    <a:pt x="1943354" y="0"/>
                  </a:lnTo>
                  <a:lnTo>
                    <a:pt x="0" y="0"/>
                  </a:lnTo>
                  <a:lnTo>
                    <a:pt x="0" y="13032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800411" y="629043"/>
            <a:ext cx="1932939" cy="904875"/>
            <a:chOff x="3800411" y="629043"/>
            <a:chExt cx="1932939" cy="90487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62000" y="669880"/>
              <a:ext cx="1830434" cy="85411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805173" y="633806"/>
              <a:ext cx="1923414" cy="895350"/>
            </a:xfrm>
            <a:custGeom>
              <a:avLst/>
              <a:gdLst/>
              <a:ahLst/>
              <a:cxnLst/>
              <a:rect l="l" t="t" r="r" b="b"/>
              <a:pathLst>
                <a:path w="1923414" h="895350">
                  <a:moveTo>
                    <a:pt x="0" y="894892"/>
                  </a:moveTo>
                  <a:lnTo>
                    <a:pt x="1923161" y="894892"/>
                  </a:lnTo>
                  <a:lnTo>
                    <a:pt x="1923161" y="0"/>
                  </a:lnTo>
                  <a:lnTo>
                    <a:pt x="0" y="0"/>
                  </a:lnTo>
                  <a:lnTo>
                    <a:pt x="0" y="8948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856795" y="523938"/>
            <a:ext cx="3065145" cy="1313180"/>
            <a:chOff x="5856795" y="523938"/>
            <a:chExt cx="3065145" cy="131318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66384" y="533400"/>
              <a:ext cx="3045841" cy="129374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861558" y="528701"/>
              <a:ext cx="3055620" cy="1303655"/>
            </a:xfrm>
            <a:custGeom>
              <a:avLst/>
              <a:gdLst/>
              <a:ahLst/>
              <a:cxnLst/>
              <a:rect l="l" t="t" r="r" b="b"/>
              <a:pathLst>
                <a:path w="3055620" h="1303655">
                  <a:moveTo>
                    <a:pt x="0" y="1303274"/>
                  </a:moveTo>
                  <a:lnTo>
                    <a:pt x="3055366" y="1303274"/>
                  </a:lnTo>
                  <a:lnTo>
                    <a:pt x="3055366" y="0"/>
                  </a:lnTo>
                  <a:lnTo>
                    <a:pt x="0" y="0"/>
                  </a:lnTo>
                  <a:lnTo>
                    <a:pt x="0" y="13032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28371" y="2200211"/>
            <a:ext cx="3672840" cy="2686050"/>
            <a:chOff x="128371" y="2200211"/>
            <a:chExt cx="3672840" cy="268605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1321" y="2247899"/>
              <a:ext cx="3437636" cy="25527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33134" y="2204973"/>
              <a:ext cx="3663315" cy="2676525"/>
            </a:xfrm>
            <a:custGeom>
              <a:avLst/>
              <a:gdLst/>
              <a:ahLst/>
              <a:cxnLst/>
              <a:rect l="l" t="t" r="r" b="b"/>
              <a:pathLst>
                <a:path w="3663315" h="2676525">
                  <a:moveTo>
                    <a:pt x="0" y="2676525"/>
                  </a:moveTo>
                  <a:lnTo>
                    <a:pt x="3662807" y="2676525"/>
                  </a:lnTo>
                  <a:lnTo>
                    <a:pt x="3662807" y="0"/>
                  </a:lnTo>
                  <a:lnTo>
                    <a:pt x="0" y="0"/>
                  </a:lnTo>
                  <a:lnTo>
                    <a:pt x="0" y="2676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95071" y="5095875"/>
            <a:ext cx="5888355" cy="1633220"/>
            <a:chOff x="195071" y="5095875"/>
            <a:chExt cx="5888355" cy="1633220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9105" y="5105400"/>
              <a:ext cx="5596801" cy="6858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04342" y="5100637"/>
              <a:ext cx="5874385" cy="695325"/>
            </a:xfrm>
            <a:custGeom>
              <a:avLst/>
              <a:gdLst/>
              <a:ahLst/>
              <a:cxnLst/>
              <a:rect l="l" t="t" r="r" b="b"/>
              <a:pathLst>
                <a:path w="5874385" h="695325">
                  <a:moveTo>
                    <a:pt x="0" y="695325"/>
                  </a:moveTo>
                  <a:lnTo>
                    <a:pt x="5874258" y="695325"/>
                  </a:lnTo>
                  <a:lnTo>
                    <a:pt x="5874258" y="0"/>
                  </a:lnTo>
                  <a:lnTo>
                    <a:pt x="0" y="0"/>
                  </a:lnTo>
                  <a:lnTo>
                    <a:pt x="0" y="695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5071" y="6013570"/>
              <a:ext cx="3264407" cy="715217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03682" y="6042152"/>
            <a:ext cx="2349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equals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()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checks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both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objects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equality.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66822" y="5448172"/>
            <a:ext cx="673100" cy="737235"/>
          </a:xfrm>
          <a:custGeom>
            <a:avLst/>
            <a:gdLst/>
            <a:ahLst/>
            <a:cxnLst/>
            <a:rect l="l" t="t" r="r" b="b"/>
            <a:pathLst>
              <a:path w="673100" h="737235">
                <a:moveTo>
                  <a:pt x="50884" y="56021"/>
                </a:moveTo>
                <a:lnTo>
                  <a:pt x="58772" y="93076"/>
                </a:lnTo>
                <a:lnTo>
                  <a:pt x="644398" y="736841"/>
                </a:lnTo>
                <a:lnTo>
                  <a:pt x="672591" y="711212"/>
                </a:lnTo>
                <a:lnTo>
                  <a:pt x="86867" y="67315"/>
                </a:lnTo>
                <a:lnTo>
                  <a:pt x="50884" y="56021"/>
                </a:lnTo>
                <a:close/>
              </a:path>
              <a:path w="673100" h="737235">
                <a:moveTo>
                  <a:pt x="0" y="0"/>
                </a:moveTo>
                <a:lnTo>
                  <a:pt x="34416" y="161416"/>
                </a:lnTo>
                <a:lnTo>
                  <a:pt x="37413" y="168355"/>
                </a:lnTo>
                <a:lnTo>
                  <a:pt x="42671" y="173426"/>
                </a:lnTo>
                <a:lnTo>
                  <a:pt x="49454" y="176156"/>
                </a:lnTo>
                <a:lnTo>
                  <a:pt x="57022" y="176072"/>
                </a:lnTo>
                <a:lnTo>
                  <a:pt x="63948" y="173067"/>
                </a:lnTo>
                <a:lnTo>
                  <a:pt x="68992" y="167813"/>
                </a:lnTo>
                <a:lnTo>
                  <a:pt x="71703" y="161036"/>
                </a:lnTo>
                <a:lnTo>
                  <a:pt x="71627" y="153466"/>
                </a:lnTo>
                <a:lnTo>
                  <a:pt x="58772" y="93076"/>
                </a:lnTo>
                <a:lnTo>
                  <a:pt x="11302" y="40893"/>
                </a:lnTo>
                <a:lnTo>
                  <a:pt x="39496" y="15239"/>
                </a:lnTo>
                <a:lnTo>
                  <a:pt x="48416" y="15239"/>
                </a:lnTo>
                <a:lnTo>
                  <a:pt x="0" y="0"/>
                </a:lnTo>
                <a:close/>
              </a:path>
              <a:path w="673100" h="737235">
                <a:moveTo>
                  <a:pt x="39496" y="15239"/>
                </a:moveTo>
                <a:lnTo>
                  <a:pt x="11302" y="40893"/>
                </a:lnTo>
                <a:lnTo>
                  <a:pt x="58772" y="93076"/>
                </a:lnTo>
                <a:lnTo>
                  <a:pt x="50884" y="56021"/>
                </a:lnTo>
                <a:lnTo>
                  <a:pt x="19684" y="46227"/>
                </a:lnTo>
                <a:lnTo>
                  <a:pt x="44068" y="24002"/>
                </a:lnTo>
                <a:lnTo>
                  <a:pt x="47468" y="24002"/>
                </a:lnTo>
                <a:lnTo>
                  <a:pt x="39496" y="15239"/>
                </a:lnTo>
                <a:close/>
              </a:path>
              <a:path w="673100" h="737235">
                <a:moveTo>
                  <a:pt x="48416" y="15239"/>
                </a:moveTo>
                <a:lnTo>
                  <a:pt x="39496" y="15239"/>
                </a:lnTo>
                <a:lnTo>
                  <a:pt x="86867" y="67315"/>
                </a:lnTo>
                <a:lnTo>
                  <a:pt x="145922" y="85851"/>
                </a:lnTo>
                <a:lnTo>
                  <a:pt x="153439" y="86657"/>
                </a:lnTo>
                <a:lnTo>
                  <a:pt x="160432" y="84581"/>
                </a:lnTo>
                <a:lnTo>
                  <a:pt x="166139" y="80029"/>
                </a:lnTo>
                <a:lnTo>
                  <a:pt x="169798" y="73405"/>
                </a:lnTo>
                <a:lnTo>
                  <a:pt x="170604" y="65889"/>
                </a:lnTo>
                <a:lnTo>
                  <a:pt x="168528" y="58896"/>
                </a:lnTo>
                <a:lnTo>
                  <a:pt x="163976" y="53189"/>
                </a:lnTo>
                <a:lnTo>
                  <a:pt x="157352" y="49529"/>
                </a:lnTo>
                <a:lnTo>
                  <a:pt x="48416" y="15239"/>
                </a:lnTo>
                <a:close/>
              </a:path>
              <a:path w="673100" h="737235">
                <a:moveTo>
                  <a:pt x="47468" y="24002"/>
                </a:moveTo>
                <a:lnTo>
                  <a:pt x="44068" y="24002"/>
                </a:lnTo>
                <a:lnTo>
                  <a:pt x="50884" y="56021"/>
                </a:lnTo>
                <a:lnTo>
                  <a:pt x="86867" y="67315"/>
                </a:lnTo>
                <a:lnTo>
                  <a:pt x="47468" y="24002"/>
                </a:lnTo>
                <a:close/>
              </a:path>
              <a:path w="673100" h="737235">
                <a:moveTo>
                  <a:pt x="44068" y="24002"/>
                </a:moveTo>
                <a:lnTo>
                  <a:pt x="19684" y="46227"/>
                </a:lnTo>
                <a:lnTo>
                  <a:pt x="50884" y="56021"/>
                </a:lnTo>
                <a:lnTo>
                  <a:pt x="44068" y="2400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5856795" y="2212530"/>
            <a:ext cx="3202940" cy="1340485"/>
            <a:chOff x="5856795" y="2212530"/>
            <a:chExt cx="3202940" cy="1340485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66384" y="2222118"/>
              <a:ext cx="2956849" cy="132118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861558" y="2217292"/>
              <a:ext cx="3193415" cy="1330960"/>
            </a:xfrm>
            <a:custGeom>
              <a:avLst/>
              <a:gdLst/>
              <a:ahLst/>
              <a:cxnLst/>
              <a:rect l="l" t="t" r="r" b="b"/>
              <a:pathLst>
                <a:path w="3193415" h="1330960">
                  <a:moveTo>
                    <a:pt x="0" y="1330705"/>
                  </a:moveTo>
                  <a:lnTo>
                    <a:pt x="3192907" y="1330705"/>
                  </a:lnTo>
                  <a:lnTo>
                    <a:pt x="3192907" y="0"/>
                  </a:lnTo>
                  <a:lnTo>
                    <a:pt x="0" y="0"/>
                  </a:lnTo>
                  <a:lnTo>
                    <a:pt x="0" y="13307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2005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FreeSans"/>
                <a:cs typeface="FreeSans"/>
              </a:rPr>
              <a:t>Characteristics</a:t>
            </a:r>
            <a:r>
              <a:rPr sz="4000" b="0" spc="225" dirty="0">
                <a:latin typeface="FreeSans"/>
                <a:cs typeface="FreeSans"/>
              </a:rPr>
              <a:t> </a:t>
            </a:r>
            <a:r>
              <a:rPr sz="4000" b="0" dirty="0">
                <a:latin typeface="FreeSans"/>
                <a:cs typeface="FreeSans"/>
              </a:rPr>
              <a:t>of</a:t>
            </a:r>
            <a:r>
              <a:rPr sz="4000" b="0" spc="240" dirty="0">
                <a:latin typeface="FreeSans"/>
                <a:cs typeface="FreeSans"/>
              </a:rPr>
              <a:t> </a:t>
            </a:r>
            <a:r>
              <a:rPr sz="4000" b="0" spc="-10" dirty="0">
                <a:latin typeface="FreeSans"/>
                <a:cs typeface="FreeSans"/>
              </a:rPr>
              <a:t>DataFrame</a:t>
            </a:r>
            <a:endParaRPr sz="4000">
              <a:latin typeface="FreeSans"/>
              <a:cs typeface="Free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777367"/>
            <a:ext cx="8832850" cy="52203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675"/>
              </a:spcBef>
            </a:pPr>
            <a:r>
              <a:rPr sz="2400" b="1" spc="-114" dirty="0">
                <a:latin typeface="FreeSans"/>
                <a:cs typeface="FreeSans"/>
              </a:rPr>
              <a:t>Characteristics</a:t>
            </a:r>
            <a:r>
              <a:rPr sz="2400" b="1" spc="-55" dirty="0">
                <a:latin typeface="FreeSans"/>
                <a:cs typeface="FreeSans"/>
              </a:rPr>
              <a:t> </a:t>
            </a:r>
            <a:r>
              <a:rPr sz="2400" b="1" spc="-145" dirty="0">
                <a:latin typeface="FreeSans"/>
                <a:cs typeface="FreeSans"/>
              </a:rPr>
              <a:t>of</a:t>
            </a:r>
            <a:r>
              <a:rPr sz="2400" b="1" spc="-20" dirty="0">
                <a:latin typeface="FreeSans"/>
                <a:cs typeface="FreeSans"/>
              </a:rPr>
              <a:t> </a:t>
            </a:r>
            <a:r>
              <a:rPr sz="2400" b="1" dirty="0">
                <a:latin typeface="FreeSans"/>
                <a:cs typeface="FreeSans"/>
              </a:rPr>
              <a:t>a</a:t>
            </a:r>
            <a:r>
              <a:rPr sz="2400" b="1" spc="-130" dirty="0">
                <a:latin typeface="FreeSans"/>
                <a:cs typeface="FreeSans"/>
              </a:rPr>
              <a:t> </a:t>
            </a:r>
            <a:r>
              <a:rPr sz="2400" b="1" spc="-75" dirty="0">
                <a:latin typeface="FreeSans"/>
                <a:cs typeface="FreeSans"/>
              </a:rPr>
              <a:t>DataFrame</a:t>
            </a:r>
            <a:r>
              <a:rPr sz="2400" b="1" spc="-80" dirty="0">
                <a:latin typeface="FreeSans"/>
                <a:cs typeface="FreeSans"/>
              </a:rPr>
              <a:t> </a:t>
            </a:r>
            <a:r>
              <a:rPr sz="2400" b="1" spc="-50" dirty="0">
                <a:latin typeface="FreeSans"/>
                <a:cs typeface="FreeSans"/>
              </a:rPr>
              <a:t>are</a:t>
            </a:r>
            <a:r>
              <a:rPr sz="2400" b="1" spc="-75" dirty="0">
                <a:latin typeface="FreeSans"/>
                <a:cs typeface="FreeSans"/>
              </a:rPr>
              <a:t> </a:t>
            </a:r>
            <a:r>
              <a:rPr sz="2400" b="1" spc="-30" dirty="0">
                <a:latin typeface="FreeSans"/>
                <a:cs typeface="FreeSans"/>
              </a:rPr>
              <a:t>as</a:t>
            </a:r>
            <a:r>
              <a:rPr sz="2400" b="1" spc="-60" dirty="0">
                <a:latin typeface="FreeSans"/>
                <a:cs typeface="FreeSans"/>
              </a:rPr>
              <a:t> </a:t>
            </a:r>
            <a:r>
              <a:rPr sz="2400" b="1" spc="-10" dirty="0">
                <a:latin typeface="FreeSans"/>
                <a:cs typeface="FreeSans"/>
              </a:rPr>
              <a:t>follows-</a:t>
            </a:r>
            <a:endParaRPr sz="2400" dirty="0">
              <a:latin typeface="FreeSans"/>
              <a:cs typeface="FreeSans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It</a:t>
            </a:r>
            <a:r>
              <a:rPr sz="2400" spc="8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has</a:t>
            </a:r>
            <a:r>
              <a:rPr sz="2400" spc="10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2</a:t>
            </a:r>
            <a:r>
              <a:rPr sz="2400" spc="8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index</a:t>
            </a:r>
            <a:r>
              <a:rPr sz="2400" spc="12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or</a:t>
            </a:r>
            <a:r>
              <a:rPr sz="2400" spc="10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2</a:t>
            </a:r>
            <a:r>
              <a:rPr sz="2400" spc="10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FreeSans"/>
                <a:cs typeface="FreeSans"/>
              </a:rPr>
              <a:t>axes.</a:t>
            </a:r>
            <a:endParaRPr sz="2400" dirty="0">
              <a:latin typeface="FreeSans"/>
              <a:cs typeface="FreeSans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655320" algn="l"/>
                <a:tab pos="1006475" algn="l"/>
                <a:tab pos="2527300" algn="l"/>
                <a:tab pos="3114040" algn="l"/>
                <a:tab pos="3416300" algn="l"/>
                <a:tab pos="5226685" algn="l"/>
                <a:tab pos="6187440" algn="l"/>
                <a:tab pos="6810375" algn="l"/>
                <a:tab pos="7670165" algn="l"/>
                <a:tab pos="8022590" algn="l"/>
              </a:tabLst>
            </a:pPr>
            <a:r>
              <a:rPr sz="2400" spc="-25" dirty="0">
                <a:solidFill>
                  <a:srgbClr val="6F2F9F"/>
                </a:solidFill>
                <a:latin typeface="FreeSans"/>
                <a:cs typeface="FreeSans"/>
              </a:rPr>
              <a:t>It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	</a:t>
            </a:r>
            <a:r>
              <a:rPr sz="2400" spc="-25" dirty="0">
                <a:solidFill>
                  <a:srgbClr val="6F2F9F"/>
                </a:solidFill>
                <a:latin typeface="FreeSans"/>
                <a:cs typeface="FreeSans"/>
              </a:rPr>
              <a:t>is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	</a:t>
            </a:r>
            <a:r>
              <a:rPr sz="2400" spc="-10" dirty="0">
                <a:solidFill>
                  <a:srgbClr val="6F2F9F"/>
                </a:solidFill>
                <a:latin typeface="FreeSans"/>
                <a:cs typeface="FreeSans"/>
              </a:rPr>
              <a:t>somewhat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	</a:t>
            </a:r>
            <a:r>
              <a:rPr sz="2400" spc="-20" dirty="0">
                <a:solidFill>
                  <a:srgbClr val="6F2F9F"/>
                </a:solidFill>
                <a:latin typeface="FreeSans"/>
                <a:cs typeface="FreeSans"/>
              </a:rPr>
              <a:t>like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	</a:t>
            </a:r>
            <a:r>
              <a:rPr sz="2400" spc="-50" dirty="0">
                <a:solidFill>
                  <a:srgbClr val="6F2F9F"/>
                </a:solidFill>
                <a:latin typeface="FreeSans"/>
                <a:cs typeface="FreeSans"/>
              </a:rPr>
              <a:t>a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	</a:t>
            </a:r>
            <a:r>
              <a:rPr sz="2400" spc="-10" dirty="0">
                <a:solidFill>
                  <a:srgbClr val="6F2F9F"/>
                </a:solidFill>
                <a:latin typeface="FreeSans"/>
                <a:cs typeface="FreeSans"/>
              </a:rPr>
              <a:t>spreadsheet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	</a:t>
            </a:r>
            <a:r>
              <a:rPr sz="2400" spc="-10" dirty="0">
                <a:solidFill>
                  <a:srgbClr val="6F2F9F"/>
                </a:solidFill>
                <a:latin typeface="FreeSans"/>
                <a:cs typeface="FreeSans"/>
              </a:rPr>
              <a:t>where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	</a:t>
            </a:r>
            <a:r>
              <a:rPr sz="2400" spc="-25" dirty="0">
                <a:solidFill>
                  <a:srgbClr val="6F2F9F"/>
                </a:solidFill>
                <a:latin typeface="FreeSans"/>
                <a:cs typeface="FreeSans"/>
              </a:rPr>
              <a:t>row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	</a:t>
            </a:r>
            <a:r>
              <a:rPr sz="2400" spc="-10" dirty="0">
                <a:solidFill>
                  <a:srgbClr val="6F2F9F"/>
                </a:solidFill>
                <a:latin typeface="FreeSans"/>
                <a:cs typeface="FreeSans"/>
              </a:rPr>
              <a:t>index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	</a:t>
            </a:r>
            <a:r>
              <a:rPr sz="2400" spc="-25" dirty="0">
                <a:solidFill>
                  <a:srgbClr val="6F2F9F"/>
                </a:solidFill>
                <a:latin typeface="FreeSans"/>
                <a:cs typeface="FreeSans"/>
              </a:rPr>
              <a:t>is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	</a:t>
            </a:r>
            <a:r>
              <a:rPr sz="2400" spc="-10" dirty="0">
                <a:solidFill>
                  <a:srgbClr val="6F2F9F"/>
                </a:solidFill>
                <a:latin typeface="FreeSans"/>
                <a:cs typeface="FreeSans"/>
              </a:rPr>
              <a:t>called</a:t>
            </a:r>
            <a:endParaRPr sz="2400" dirty="0">
              <a:latin typeface="FreeSans"/>
              <a:cs typeface="FreeSans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index</a:t>
            </a:r>
            <a:r>
              <a:rPr sz="2400" spc="17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and</a:t>
            </a:r>
            <a:r>
              <a:rPr sz="2400" spc="17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column</a:t>
            </a:r>
            <a:r>
              <a:rPr sz="2400" spc="18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index</a:t>
            </a:r>
            <a:r>
              <a:rPr sz="2400" spc="16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is</a:t>
            </a:r>
            <a:r>
              <a:rPr sz="2400" spc="16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called</a:t>
            </a:r>
            <a:r>
              <a:rPr sz="2400" spc="20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column</a:t>
            </a:r>
            <a:r>
              <a:rPr sz="2400" spc="17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FreeSans"/>
                <a:cs typeface="FreeSans"/>
              </a:rPr>
              <a:t>name.</a:t>
            </a:r>
            <a:endParaRPr sz="2400" dirty="0">
              <a:latin typeface="FreeSans"/>
              <a:cs typeface="FreeSans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Indexes</a:t>
            </a:r>
            <a:r>
              <a:rPr sz="2400" spc="14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can</a:t>
            </a:r>
            <a:r>
              <a:rPr sz="2400" spc="14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be</a:t>
            </a:r>
            <a:r>
              <a:rPr sz="2400" spc="15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prepared</a:t>
            </a:r>
            <a:r>
              <a:rPr sz="2400" spc="14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by</a:t>
            </a:r>
            <a:r>
              <a:rPr sz="2400" spc="13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numbers,</a:t>
            </a:r>
            <a:r>
              <a:rPr sz="2400" spc="14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strings</a:t>
            </a:r>
            <a:r>
              <a:rPr sz="2400" spc="15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or</a:t>
            </a:r>
            <a:r>
              <a:rPr sz="2400" spc="13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FreeSans"/>
                <a:cs typeface="FreeSans"/>
              </a:rPr>
              <a:t>letters.</a:t>
            </a:r>
            <a:endParaRPr sz="2400" dirty="0">
              <a:latin typeface="FreeSans"/>
              <a:cs typeface="FreeSans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It</a:t>
            </a:r>
            <a:r>
              <a:rPr sz="2400" spc="8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is</a:t>
            </a:r>
            <a:r>
              <a:rPr sz="2400" spc="10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possible</a:t>
            </a:r>
            <a:r>
              <a:rPr sz="2400" spc="12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to</a:t>
            </a:r>
            <a:r>
              <a:rPr sz="2400" spc="9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have</a:t>
            </a:r>
            <a:r>
              <a:rPr sz="2400" spc="114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any</a:t>
            </a:r>
            <a:r>
              <a:rPr sz="2400" spc="10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kind</a:t>
            </a:r>
            <a:r>
              <a:rPr sz="2400" spc="114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of</a:t>
            </a:r>
            <a:r>
              <a:rPr sz="2400" spc="9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data</a:t>
            </a:r>
            <a:r>
              <a:rPr sz="2400" spc="9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in</a:t>
            </a:r>
            <a:r>
              <a:rPr sz="2400" spc="12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FreeSans"/>
                <a:cs typeface="FreeSans"/>
              </a:rPr>
              <a:t>columns.</a:t>
            </a:r>
            <a:endParaRPr sz="2400" dirty="0">
              <a:latin typeface="FreeSans"/>
              <a:cs typeface="FreeSans"/>
            </a:endParaRPr>
          </a:p>
          <a:p>
            <a:pPr marL="350520" marR="3908425" indent="-338455">
              <a:lnSpc>
                <a:spcPct val="120000"/>
              </a:lnSpc>
              <a:spcBef>
                <a:spcPts val="5"/>
              </a:spcBef>
              <a:buChar char="•"/>
              <a:tabLst>
                <a:tab pos="350520" algn="l"/>
                <a:tab pos="354965" algn="l"/>
              </a:tabLst>
            </a:pP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	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its</a:t>
            </a:r>
            <a:r>
              <a:rPr sz="2400" spc="13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values</a:t>
            </a:r>
            <a:r>
              <a:rPr sz="2400" spc="17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are</a:t>
            </a:r>
            <a:r>
              <a:rPr sz="2400" spc="13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mutable</a:t>
            </a:r>
            <a:r>
              <a:rPr sz="2400" spc="16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and</a:t>
            </a:r>
            <a:r>
              <a:rPr sz="2400" spc="15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can</a:t>
            </a:r>
            <a:r>
              <a:rPr sz="2400" spc="14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spc="-25" dirty="0">
                <a:solidFill>
                  <a:srgbClr val="6F2F9F"/>
                </a:solidFill>
                <a:latin typeface="FreeSans"/>
                <a:cs typeface="FreeSans"/>
              </a:rPr>
              <a:t>be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changed</a:t>
            </a:r>
            <a:r>
              <a:rPr sz="2400" spc="18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FreeSans"/>
                <a:cs typeface="FreeSans"/>
              </a:rPr>
              <a:t>anytime.</a:t>
            </a:r>
            <a:endParaRPr sz="2400" dirty="0">
              <a:latin typeface="FreeSans"/>
              <a:cs typeface="FreeSans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Size</a:t>
            </a:r>
            <a:r>
              <a:rPr sz="2400" spc="14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of</a:t>
            </a:r>
            <a:r>
              <a:rPr sz="2400" spc="13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DataFrame</a:t>
            </a:r>
            <a:r>
              <a:rPr sz="2400" spc="14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is</a:t>
            </a:r>
            <a:r>
              <a:rPr sz="2400" spc="14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also</a:t>
            </a:r>
            <a:r>
              <a:rPr sz="2400" spc="14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FreeSans"/>
                <a:cs typeface="FreeSans"/>
              </a:rPr>
              <a:t>mutable</a:t>
            </a:r>
            <a:endParaRPr sz="2400" dirty="0">
              <a:latin typeface="FreeSans"/>
              <a:cs typeface="FreeSans"/>
            </a:endParaRPr>
          </a:p>
          <a:p>
            <a:pPr marL="350520" marR="3764915">
              <a:lnSpc>
                <a:spcPct val="120000"/>
              </a:lnSpc>
            </a:pP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i.e.</a:t>
            </a:r>
            <a:r>
              <a:rPr sz="2400" spc="13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The</a:t>
            </a:r>
            <a:r>
              <a:rPr sz="2400" spc="15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number</a:t>
            </a:r>
            <a:r>
              <a:rPr sz="2400" spc="15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of</a:t>
            </a:r>
            <a:r>
              <a:rPr sz="2400" spc="14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row</a:t>
            </a:r>
            <a:r>
              <a:rPr sz="2400" spc="15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and</a:t>
            </a:r>
            <a:r>
              <a:rPr sz="2400" spc="16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FreeSans"/>
                <a:cs typeface="FreeSans"/>
              </a:rPr>
              <a:t>column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can</a:t>
            </a:r>
            <a:r>
              <a:rPr sz="2400" spc="10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>
                <a:solidFill>
                  <a:srgbClr val="6F2F9F"/>
                </a:solidFill>
                <a:latin typeface="FreeSans"/>
                <a:cs typeface="FreeSans"/>
              </a:rPr>
              <a:t>be</a:t>
            </a:r>
            <a:r>
              <a:rPr sz="2400" spc="11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>
                <a:solidFill>
                  <a:srgbClr val="6F2F9F"/>
                </a:solidFill>
                <a:latin typeface="FreeSans"/>
                <a:cs typeface="FreeSans"/>
              </a:rPr>
              <a:t>increa</a:t>
            </a:r>
            <a:r>
              <a:rPr lang="en-US" sz="2400">
                <a:solidFill>
                  <a:srgbClr val="6F2F9F"/>
                </a:solidFill>
                <a:latin typeface="FreeSans"/>
                <a:cs typeface="FreeSans"/>
              </a:rPr>
              <a:t>s</a:t>
            </a:r>
            <a:r>
              <a:rPr sz="2400">
                <a:solidFill>
                  <a:srgbClr val="6F2F9F"/>
                </a:solidFill>
                <a:latin typeface="FreeSans"/>
                <a:cs typeface="FreeSans"/>
              </a:rPr>
              <a:t>ed</a:t>
            </a:r>
            <a:r>
              <a:rPr sz="2400" spc="15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or</a:t>
            </a:r>
            <a:r>
              <a:rPr sz="2400" spc="10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FreeSans"/>
                <a:cs typeface="FreeSans"/>
              </a:rPr>
              <a:t>decreased anytime.</a:t>
            </a:r>
            <a:endParaRPr sz="2400" dirty="0">
              <a:latin typeface="FreeSans"/>
              <a:cs typeface="FreeSan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9725" y="3429000"/>
            <a:ext cx="3724274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FreeSans"/>
                <a:cs typeface="FreeSans"/>
              </a:rPr>
              <a:t>Creation</a:t>
            </a:r>
            <a:r>
              <a:rPr sz="3600" b="0" spc="250" dirty="0">
                <a:latin typeface="FreeSans"/>
                <a:cs typeface="FreeSans"/>
              </a:rPr>
              <a:t> </a:t>
            </a:r>
            <a:r>
              <a:rPr sz="3600" b="0" dirty="0">
                <a:latin typeface="FreeSans"/>
                <a:cs typeface="FreeSans"/>
              </a:rPr>
              <a:t>and</a:t>
            </a:r>
            <a:r>
              <a:rPr sz="3600" b="0" spc="229" dirty="0">
                <a:latin typeface="FreeSans"/>
                <a:cs typeface="FreeSans"/>
              </a:rPr>
              <a:t> </a:t>
            </a:r>
            <a:r>
              <a:rPr sz="3600" b="0" dirty="0">
                <a:latin typeface="FreeSans"/>
                <a:cs typeface="FreeSans"/>
              </a:rPr>
              <a:t>presentation</a:t>
            </a:r>
            <a:r>
              <a:rPr sz="3600" b="0" spc="225" dirty="0">
                <a:latin typeface="FreeSans"/>
                <a:cs typeface="FreeSans"/>
              </a:rPr>
              <a:t> </a:t>
            </a:r>
            <a:r>
              <a:rPr sz="3600" b="0" dirty="0">
                <a:latin typeface="FreeSans"/>
                <a:cs typeface="FreeSans"/>
              </a:rPr>
              <a:t>of</a:t>
            </a:r>
            <a:r>
              <a:rPr sz="3600" b="0" spc="275" dirty="0">
                <a:latin typeface="FreeSans"/>
                <a:cs typeface="FreeSans"/>
              </a:rPr>
              <a:t> </a:t>
            </a:r>
            <a:r>
              <a:rPr sz="3600" b="0" spc="-10" dirty="0">
                <a:latin typeface="FreeSans"/>
                <a:cs typeface="FreeSans"/>
              </a:rPr>
              <a:t>DataFrame</a:t>
            </a:r>
            <a:endParaRPr sz="3600">
              <a:latin typeface="FreeSans"/>
              <a:cs typeface="Free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068070"/>
            <a:ext cx="8833485" cy="4474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2019935" algn="l"/>
                <a:tab pos="3108325" algn="l"/>
                <a:tab pos="3737610" algn="l"/>
                <a:tab pos="4214495" algn="l"/>
                <a:tab pos="5368290" algn="l"/>
                <a:tab pos="5828665" algn="l"/>
                <a:tab pos="7018020" algn="l"/>
                <a:tab pos="7325995" algn="l"/>
                <a:tab pos="8056245" algn="l"/>
                <a:tab pos="8430895" algn="l"/>
              </a:tabLst>
            </a:pPr>
            <a:r>
              <a:rPr sz="2400" spc="-10" dirty="0">
                <a:latin typeface="FreeSans"/>
                <a:cs typeface="FreeSans"/>
              </a:rPr>
              <a:t>DataFrame</a:t>
            </a:r>
            <a:r>
              <a:rPr sz="2400" dirty="0">
                <a:latin typeface="FreeSans"/>
                <a:cs typeface="FreeSans"/>
              </a:rPr>
              <a:t>	</a:t>
            </a:r>
            <a:r>
              <a:rPr sz="2400" spc="-10" dirty="0">
                <a:latin typeface="FreeSans"/>
                <a:cs typeface="FreeSans"/>
              </a:rPr>
              <a:t>object</a:t>
            </a:r>
            <a:r>
              <a:rPr sz="2400" dirty="0">
                <a:latin typeface="FreeSans"/>
                <a:cs typeface="FreeSans"/>
              </a:rPr>
              <a:t>	</a:t>
            </a:r>
            <a:r>
              <a:rPr sz="2400" spc="-25" dirty="0">
                <a:latin typeface="FreeSans"/>
                <a:cs typeface="FreeSans"/>
              </a:rPr>
              <a:t>can</a:t>
            </a:r>
            <a:r>
              <a:rPr sz="2400" dirty="0">
                <a:latin typeface="FreeSans"/>
                <a:cs typeface="FreeSans"/>
              </a:rPr>
              <a:t>	</a:t>
            </a:r>
            <a:r>
              <a:rPr sz="2400" spc="-25" dirty="0">
                <a:latin typeface="FreeSans"/>
                <a:cs typeface="FreeSans"/>
              </a:rPr>
              <a:t>be</a:t>
            </a:r>
            <a:r>
              <a:rPr sz="2400" dirty="0">
                <a:latin typeface="FreeSans"/>
                <a:cs typeface="FreeSans"/>
              </a:rPr>
              <a:t>	</a:t>
            </a:r>
            <a:r>
              <a:rPr sz="2400" spc="-10" dirty="0">
                <a:latin typeface="FreeSans"/>
                <a:cs typeface="FreeSans"/>
              </a:rPr>
              <a:t>created</a:t>
            </a:r>
            <a:r>
              <a:rPr sz="2400" dirty="0">
                <a:latin typeface="FreeSans"/>
                <a:cs typeface="FreeSans"/>
              </a:rPr>
              <a:t>	</a:t>
            </a:r>
            <a:r>
              <a:rPr sz="2400" spc="-25" dirty="0">
                <a:latin typeface="FreeSans"/>
                <a:cs typeface="FreeSans"/>
              </a:rPr>
              <a:t>by</a:t>
            </a:r>
            <a:r>
              <a:rPr sz="2400" dirty="0">
                <a:latin typeface="FreeSans"/>
                <a:cs typeface="FreeSans"/>
              </a:rPr>
              <a:t>	</a:t>
            </a:r>
            <a:r>
              <a:rPr sz="2400" spc="-10" dirty="0">
                <a:latin typeface="FreeSans"/>
                <a:cs typeface="FreeSans"/>
              </a:rPr>
              <a:t>passing</a:t>
            </a:r>
            <a:r>
              <a:rPr sz="2400" dirty="0">
                <a:latin typeface="FreeSans"/>
                <a:cs typeface="FreeSans"/>
              </a:rPr>
              <a:t>	</a:t>
            </a:r>
            <a:r>
              <a:rPr sz="2400" spc="-50" dirty="0">
                <a:latin typeface="FreeSans"/>
                <a:cs typeface="FreeSans"/>
              </a:rPr>
              <a:t>a</a:t>
            </a:r>
            <a:r>
              <a:rPr sz="2400" dirty="0">
                <a:latin typeface="FreeSans"/>
                <a:cs typeface="FreeSans"/>
              </a:rPr>
              <a:t>	</a:t>
            </a:r>
            <a:r>
              <a:rPr sz="2400" spc="-20" dirty="0">
                <a:latin typeface="FreeSans"/>
                <a:cs typeface="FreeSans"/>
              </a:rPr>
              <a:t>data</a:t>
            </a:r>
            <a:r>
              <a:rPr sz="2400" dirty="0">
                <a:latin typeface="FreeSans"/>
                <a:cs typeface="FreeSans"/>
              </a:rPr>
              <a:t>	</a:t>
            </a:r>
            <a:r>
              <a:rPr sz="2400" spc="-25" dirty="0">
                <a:latin typeface="FreeSans"/>
                <a:cs typeface="FreeSans"/>
              </a:rPr>
              <a:t>in</a:t>
            </a:r>
            <a:r>
              <a:rPr sz="2400" dirty="0">
                <a:latin typeface="FreeSans"/>
                <a:cs typeface="FreeSans"/>
              </a:rPr>
              <a:t>	</a:t>
            </a:r>
            <a:r>
              <a:rPr sz="2400" spc="-25" dirty="0">
                <a:latin typeface="FreeSans"/>
                <a:cs typeface="FreeSans"/>
              </a:rPr>
              <a:t>2D </a:t>
            </a:r>
            <a:r>
              <a:rPr sz="2400" spc="-10" dirty="0">
                <a:latin typeface="FreeSans"/>
                <a:cs typeface="FreeSans"/>
              </a:rPr>
              <a:t>format.</a:t>
            </a:r>
            <a:endParaRPr sz="2400">
              <a:latin typeface="FreeSans"/>
              <a:cs typeface="FreeSans"/>
            </a:endParaRPr>
          </a:p>
          <a:p>
            <a:pPr marL="35052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import</a:t>
            </a:r>
            <a:r>
              <a:rPr sz="2400" spc="9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pandas</a:t>
            </a:r>
            <a:r>
              <a:rPr sz="2400" spc="14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6F2F9F"/>
                </a:solidFill>
                <a:latin typeface="FreeSans"/>
                <a:cs typeface="FreeSans"/>
              </a:rPr>
              <a:t>as</a:t>
            </a:r>
            <a:r>
              <a:rPr sz="2400" spc="105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2400" spc="-25" dirty="0">
                <a:solidFill>
                  <a:srgbClr val="6F2F9F"/>
                </a:solidFill>
                <a:latin typeface="FreeSans"/>
                <a:cs typeface="FreeSans"/>
              </a:rPr>
              <a:t>pd</a:t>
            </a:r>
            <a:endParaRPr sz="2400">
              <a:latin typeface="FreeSans"/>
              <a:cs typeface="FreeSans"/>
            </a:endParaRPr>
          </a:p>
          <a:p>
            <a:pPr marL="12700" marR="5080" indent="190500">
              <a:lnSpc>
                <a:spcPct val="100000"/>
              </a:lnSpc>
              <a:spcBef>
                <a:spcPts val="470"/>
              </a:spcBef>
              <a:tabLst>
                <a:tab pos="2364105" algn="l"/>
                <a:tab pos="2628265" algn="l"/>
                <a:tab pos="4552950" algn="l"/>
                <a:tab pos="4973955" algn="l"/>
                <a:tab pos="5584825" algn="l"/>
                <a:tab pos="6903720" algn="l"/>
              </a:tabLst>
            </a:pPr>
            <a:r>
              <a:rPr sz="1800" spc="-10" dirty="0">
                <a:solidFill>
                  <a:srgbClr val="6F2F9F"/>
                </a:solidFill>
                <a:latin typeface="FreeSans"/>
                <a:cs typeface="FreeSans"/>
              </a:rPr>
              <a:t>&lt;dataFrameObject&gt;</a:t>
            </a:r>
            <a:r>
              <a:rPr sz="1800" dirty="0">
                <a:solidFill>
                  <a:srgbClr val="6F2F9F"/>
                </a:solidFill>
                <a:latin typeface="FreeSans"/>
                <a:cs typeface="FreeSans"/>
              </a:rPr>
              <a:t>	</a:t>
            </a:r>
            <a:r>
              <a:rPr sz="1800" spc="-50" dirty="0">
                <a:solidFill>
                  <a:srgbClr val="6F2F9F"/>
                </a:solidFill>
                <a:latin typeface="FreeSans"/>
                <a:cs typeface="FreeSans"/>
              </a:rPr>
              <a:t>=</a:t>
            </a:r>
            <a:r>
              <a:rPr sz="1800" dirty="0">
                <a:solidFill>
                  <a:srgbClr val="6F2F9F"/>
                </a:solidFill>
                <a:latin typeface="FreeSans"/>
                <a:cs typeface="FreeSans"/>
              </a:rPr>
              <a:t>	</a:t>
            </a:r>
            <a:r>
              <a:rPr sz="1800" spc="-10" dirty="0">
                <a:solidFill>
                  <a:srgbClr val="6F2F9F"/>
                </a:solidFill>
                <a:latin typeface="FreeSans"/>
                <a:cs typeface="FreeSans"/>
              </a:rPr>
              <a:t>pd.DataFrame(&lt;a</a:t>
            </a:r>
            <a:r>
              <a:rPr sz="1800" dirty="0">
                <a:solidFill>
                  <a:srgbClr val="6F2F9F"/>
                </a:solidFill>
                <a:latin typeface="FreeSans"/>
                <a:cs typeface="FreeSans"/>
              </a:rPr>
              <a:t>	</a:t>
            </a:r>
            <a:r>
              <a:rPr sz="1800" spc="-25" dirty="0">
                <a:solidFill>
                  <a:srgbClr val="6F2F9F"/>
                </a:solidFill>
                <a:latin typeface="FreeSans"/>
                <a:cs typeface="FreeSans"/>
              </a:rPr>
              <a:t>2D</a:t>
            </a:r>
            <a:r>
              <a:rPr sz="1800" dirty="0">
                <a:solidFill>
                  <a:srgbClr val="6F2F9F"/>
                </a:solidFill>
                <a:latin typeface="FreeSans"/>
                <a:cs typeface="FreeSans"/>
              </a:rPr>
              <a:t>	</a:t>
            </a:r>
            <a:r>
              <a:rPr sz="1800" spc="-20" dirty="0">
                <a:solidFill>
                  <a:srgbClr val="6F2F9F"/>
                </a:solidFill>
                <a:latin typeface="FreeSans"/>
                <a:cs typeface="FreeSans"/>
              </a:rPr>
              <a:t>Data</a:t>
            </a:r>
            <a:r>
              <a:rPr sz="1800" dirty="0">
                <a:solidFill>
                  <a:srgbClr val="6F2F9F"/>
                </a:solidFill>
                <a:latin typeface="FreeSans"/>
                <a:cs typeface="FreeSans"/>
              </a:rPr>
              <a:t>	</a:t>
            </a:r>
            <a:r>
              <a:rPr sz="1800" spc="-10" dirty="0">
                <a:solidFill>
                  <a:srgbClr val="6F2F9F"/>
                </a:solidFill>
                <a:latin typeface="FreeSans"/>
                <a:cs typeface="FreeSans"/>
              </a:rPr>
              <a:t>Structure&gt;,\</a:t>
            </a:r>
            <a:r>
              <a:rPr sz="1800" dirty="0">
                <a:solidFill>
                  <a:srgbClr val="6F2F9F"/>
                </a:solidFill>
                <a:latin typeface="FreeSans"/>
                <a:cs typeface="FreeSans"/>
              </a:rPr>
              <a:t>	</a:t>
            </a:r>
            <a:r>
              <a:rPr sz="1800" spc="-10" dirty="0">
                <a:solidFill>
                  <a:srgbClr val="6F2F9F"/>
                </a:solidFill>
                <a:latin typeface="FreeSans"/>
                <a:cs typeface="FreeSans"/>
              </a:rPr>
              <a:t>[columns=&lt;column </a:t>
            </a:r>
            <a:r>
              <a:rPr sz="1800" dirty="0">
                <a:solidFill>
                  <a:srgbClr val="6F2F9F"/>
                </a:solidFill>
                <a:latin typeface="FreeSans"/>
                <a:cs typeface="FreeSans"/>
              </a:rPr>
              <a:t>sequence&gt;],[index=&lt;index</a:t>
            </a:r>
            <a:r>
              <a:rPr sz="1800" spc="340" dirty="0">
                <a:solidFill>
                  <a:srgbClr val="6F2F9F"/>
                </a:solidFill>
                <a:latin typeface="FreeSans"/>
                <a:cs typeface="FreeSans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FreeSans"/>
                <a:cs typeface="FreeSans"/>
              </a:rPr>
              <a:t>sequence&gt;])</a:t>
            </a:r>
            <a:endParaRPr sz="1800">
              <a:latin typeface="FreeSans"/>
              <a:cs typeface="FreeSans"/>
            </a:endParaRPr>
          </a:p>
          <a:p>
            <a:pPr>
              <a:lnSpc>
                <a:spcPct val="100000"/>
              </a:lnSpc>
              <a:spcBef>
                <a:spcPts val="975"/>
              </a:spcBef>
            </a:pPr>
            <a:endParaRPr sz="1800">
              <a:latin typeface="FreeSans"/>
              <a:cs typeface="FreeSans"/>
            </a:endParaRPr>
          </a:p>
          <a:p>
            <a:pPr marL="355600" marR="571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FreeSans"/>
                <a:cs typeface="FreeSans"/>
              </a:rPr>
              <a:t>You</a:t>
            </a:r>
            <a:r>
              <a:rPr sz="2400" spc="38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can</a:t>
            </a:r>
            <a:r>
              <a:rPr sz="2400" spc="38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create</a:t>
            </a:r>
            <a:r>
              <a:rPr sz="2400" spc="39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a</a:t>
            </a:r>
            <a:r>
              <a:rPr sz="2400" spc="37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DataFrame</a:t>
            </a:r>
            <a:r>
              <a:rPr sz="2400" spc="38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by</a:t>
            </a:r>
            <a:r>
              <a:rPr sz="2400" spc="38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various</a:t>
            </a:r>
            <a:r>
              <a:rPr sz="2400" spc="38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methods</a:t>
            </a:r>
            <a:r>
              <a:rPr sz="2400" spc="38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by</a:t>
            </a:r>
            <a:r>
              <a:rPr sz="2400" spc="385" dirty="0">
                <a:latin typeface="FreeSans"/>
                <a:cs typeface="FreeSans"/>
              </a:rPr>
              <a:t> </a:t>
            </a:r>
            <a:r>
              <a:rPr sz="2400" spc="-10" dirty="0">
                <a:latin typeface="FreeSans"/>
                <a:cs typeface="FreeSans"/>
              </a:rPr>
              <a:t>passing </a:t>
            </a:r>
            <a:r>
              <a:rPr sz="2400" dirty="0">
                <a:latin typeface="FreeSans"/>
                <a:cs typeface="FreeSans"/>
              </a:rPr>
              <a:t>data</a:t>
            </a:r>
            <a:r>
              <a:rPr sz="2400" spc="18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values.</a:t>
            </a:r>
            <a:r>
              <a:rPr sz="2400" spc="195" dirty="0">
                <a:latin typeface="FreeSans"/>
                <a:cs typeface="FreeSans"/>
              </a:rPr>
              <a:t> </a:t>
            </a:r>
            <a:r>
              <a:rPr sz="2400" spc="-10" dirty="0">
                <a:latin typeface="FreeSans"/>
                <a:cs typeface="FreeSans"/>
              </a:rPr>
              <a:t>Like-</a:t>
            </a:r>
            <a:endParaRPr sz="2400">
              <a:latin typeface="FreeSans"/>
              <a:cs typeface="FreeSans"/>
            </a:endParaRPr>
          </a:p>
          <a:p>
            <a:pPr marL="524510" indent="-511809">
              <a:lnSpc>
                <a:spcPct val="100000"/>
              </a:lnSpc>
              <a:spcBef>
                <a:spcPts val="975"/>
              </a:spcBef>
              <a:buSzPct val="120000"/>
              <a:buFont typeface="Arial"/>
              <a:buChar char="•"/>
              <a:tabLst>
                <a:tab pos="524510" algn="l"/>
              </a:tabLst>
            </a:pPr>
            <a:r>
              <a:rPr sz="2000" dirty="0">
                <a:latin typeface="FreeSans"/>
                <a:cs typeface="FreeSans"/>
              </a:rPr>
              <a:t>2D</a:t>
            </a:r>
            <a:r>
              <a:rPr sz="2000" spc="85" dirty="0">
                <a:latin typeface="FreeSans"/>
                <a:cs typeface="FreeSans"/>
              </a:rPr>
              <a:t> </a:t>
            </a:r>
            <a:r>
              <a:rPr sz="2000" spc="-10" dirty="0">
                <a:latin typeface="FreeSans"/>
                <a:cs typeface="FreeSans"/>
              </a:rPr>
              <a:t>dictionaries</a:t>
            </a:r>
            <a:endParaRPr sz="2000">
              <a:latin typeface="FreeSans"/>
              <a:cs typeface="FreeSans"/>
            </a:endParaRPr>
          </a:p>
          <a:p>
            <a:pPr marL="756285" lvl="1" indent="-3429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756285" algn="l"/>
              </a:tabLst>
            </a:pPr>
            <a:r>
              <a:rPr sz="2000" dirty="0">
                <a:latin typeface="FreeSans"/>
                <a:cs typeface="FreeSans"/>
              </a:rPr>
              <a:t>2D</a:t>
            </a:r>
            <a:r>
              <a:rPr sz="2000" spc="80" dirty="0">
                <a:latin typeface="FreeSans"/>
                <a:cs typeface="FreeSans"/>
              </a:rPr>
              <a:t> </a:t>
            </a:r>
            <a:r>
              <a:rPr sz="2000" spc="-10" dirty="0">
                <a:latin typeface="FreeSans"/>
                <a:cs typeface="FreeSans"/>
              </a:rPr>
              <a:t>ndarrays</a:t>
            </a:r>
            <a:endParaRPr sz="2000">
              <a:latin typeface="FreeSans"/>
              <a:cs typeface="FreeSans"/>
            </a:endParaRPr>
          </a:p>
          <a:p>
            <a:pPr marL="756285" lvl="1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756285" algn="l"/>
              </a:tabLst>
            </a:pPr>
            <a:r>
              <a:rPr sz="2000" dirty="0">
                <a:latin typeface="FreeSans"/>
                <a:cs typeface="FreeSans"/>
              </a:rPr>
              <a:t>Series</a:t>
            </a:r>
            <a:r>
              <a:rPr sz="2000" spc="130" dirty="0">
                <a:latin typeface="FreeSans"/>
                <a:cs typeface="FreeSans"/>
              </a:rPr>
              <a:t> </a:t>
            </a:r>
            <a:r>
              <a:rPr sz="2000" dirty="0">
                <a:latin typeface="FreeSans"/>
                <a:cs typeface="FreeSans"/>
              </a:rPr>
              <a:t>type</a:t>
            </a:r>
            <a:r>
              <a:rPr sz="2000" spc="114" dirty="0">
                <a:latin typeface="FreeSans"/>
                <a:cs typeface="FreeSans"/>
              </a:rPr>
              <a:t> </a:t>
            </a:r>
            <a:r>
              <a:rPr sz="2000" spc="-10" dirty="0">
                <a:latin typeface="FreeSans"/>
                <a:cs typeface="FreeSans"/>
              </a:rPr>
              <a:t>object</a:t>
            </a:r>
            <a:endParaRPr sz="2000">
              <a:latin typeface="FreeSans"/>
              <a:cs typeface="FreeSans"/>
            </a:endParaRPr>
          </a:p>
          <a:p>
            <a:pPr marL="756285" lvl="1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756285" algn="l"/>
              </a:tabLst>
            </a:pPr>
            <a:r>
              <a:rPr sz="2000" dirty="0">
                <a:latin typeface="FreeSans"/>
                <a:cs typeface="FreeSans"/>
              </a:rPr>
              <a:t>Another</a:t>
            </a:r>
            <a:r>
              <a:rPr sz="2000" spc="190" dirty="0">
                <a:latin typeface="FreeSans"/>
                <a:cs typeface="FreeSans"/>
              </a:rPr>
              <a:t> </a:t>
            </a:r>
            <a:r>
              <a:rPr sz="2000" dirty="0">
                <a:latin typeface="FreeSans"/>
                <a:cs typeface="FreeSans"/>
              </a:rPr>
              <a:t>DataFrame</a:t>
            </a:r>
            <a:r>
              <a:rPr sz="2000" spc="185" dirty="0">
                <a:latin typeface="FreeSans"/>
                <a:cs typeface="FreeSans"/>
              </a:rPr>
              <a:t> </a:t>
            </a:r>
            <a:r>
              <a:rPr sz="2000" spc="-10" dirty="0">
                <a:latin typeface="FreeSans"/>
                <a:cs typeface="FreeSans"/>
              </a:rPr>
              <a:t>object</a:t>
            </a:r>
            <a:endParaRPr sz="2000">
              <a:latin typeface="FreeSans"/>
              <a:cs typeface="Free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958" y="144271"/>
            <a:ext cx="78562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22500" algn="l"/>
                <a:tab pos="4476750" algn="l"/>
              </a:tabLst>
            </a:pPr>
            <a:r>
              <a:rPr sz="3200" b="0" dirty="0">
                <a:latin typeface="FreeSans"/>
                <a:cs typeface="FreeSans"/>
              </a:rPr>
              <a:t>Creation</a:t>
            </a:r>
            <a:r>
              <a:rPr sz="3200" b="0" spc="270" dirty="0">
                <a:latin typeface="FreeSans"/>
                <a:cs typeface="FreeSans"/>
              </a:rPr>
              <a:t> </a:t>
            </a:r>
            <a:r>
              <a:rPr sz="3200" b="0" spc="-25" dirty="0">
                <a:latin typeface="FreeSans"/>
                <a:cs typeface="FreeSans"/>
              </a:rPr>
              <a:t>of</a:t>
            </a:r>
            <a:r>
              <a:rPr sz="3200" b="0" dirty="0">
                <a:latin typeface="FreeSans"/>
                <a:cs typeface="FreeSans"/>
              </a:rPr>
              <a:t>	</a:t>
            </a:r>
            <a:r>
              <a:rPr sz="3200" b="0" spc="-10" dirty="0">
                <a:latin typeface="FreeSans"/>
                <a:cs typeface="FreeSans"/>
              </a:rPr>
              <a:t>DataFrame</a:t>
            </a:r>
            <a:r>
              <a:rPr sz="3200" b="0" dirty="0">
                <a:latin typeface="FreeSans"/>
                <a:cs typeface="FreeSans"/>
              </a:rPr>
              <a:t>	from</a:t>
            </a:r>
            <a:r>
              <a:rPr sz="3200" b="0" spc="155" dirty="0">
                <a:latin typeface="FreeSans"/>
                <a:cs typeface="FreeSans"/>
              </a:rPr>
              <a:t> </a:t>
            </a:r>
            <a:r>
              <a:rPr sz="3200" b="0" dirty="0">
                <a:latin typeface="FreeSans"/>
                <a:cs typeface="FreeSans"/>
              </a:rPr>
              <a:t>2D</a:t>
            </a:r>
            <a:r>
              <a:rPr sz="3200" b="0" spc="180" dirty="0">
                <a:latin typeface="FreeSans"/>
                <a:cs typeface="FreeSans"/>
              </a:rPr>
              <a:t> </a:t>
            </a:r>
            <a:r>
              <a:rPr sz="3200" b="0" spc="-10" dirty="0">
                <a:latin typeface="FreeSans"/>
                <a:cs typeface="FreeSans"/>
              </a:rPr>
              <a:t>Dictionary</a:t>
            </a:r>
            <a:endParaRPr sz="3200">
              <a:latin typeface="FreeSans"/>
              <a:cs typeface="Free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3978" y="6624015"/>
            <a:ext cx="1873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Neha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Tyagi,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KV5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Jaipur,</a:t>
            </a: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II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Shift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676" y="1554416"/>
            <a:ext cx="9082405" cy="3295650"/>
            <a:chOff x="66676" y="1554416"/>
            <a:chExt cx="9082405" cy="32956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91" y="1603836"/>
              <a:ext cx="8939291" cy="323664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1438" y="1559178"/>
              <a:ext cx="9072880" cy="3286125"/>
            </a:xfrm>
            <a:custGeom>
              <a:avLst/>
              <a:gdLst/>
              <a:ahLst/>
              <a:cxnLst/>
              <a:rect l="l" t="t" r="r" b="b"/>
              <a:pathLst>
                <a:path w="9072880" h="3286125">
                  <a:moveTo>
                    <a:pt x="0" y="3286125"/>
                  </a:moveTo>
                  <a:lnTo>
                    <a:pt x="9072561" y="3286125"/>
                  </a:lnTo>
                </a:path>
                <a:path w="9072880" h="3286125">
                  <a:moveTo>
                    <a:pt x="9072561" y="0"/>
                  </a:moveTo>
                  <a:lnTo>
                    <a:pt x="0" y="0"/>
                  </a:lnTo>
                  <a:lnTo>
                    <a:pt x="0" y="32861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6763" y="2852927"/>
              <a:ext cx="4722876" cy="182575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49376" rIns="0" bIns="0" rtlCol="0">
            <a:spAutoFit/>
          </a:bodyPr>
          <a:lstStyle/>
          <a:p>
            <a:pPr marL="3514725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</a:rPr>
              <a:t>In</a:t>
            </a:r>
            <a:r>
              <a:rPr sz="2400" spc="19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the</a:t>
            </a:r>
            <a:r>
              <a:rPr sz="2400" spc="17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above</a:t>
            </a:r>
            <a:r>
              <a:rPr sz="2400" spc="20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example,</a:t>
            </a:r>
            <a:r>
              <a:rPr sz="2400" spc="204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index </a:t>
            </a:r>
            <a:r>
              <a:rPr sz="2400" dirty="0">
                <a:solidFill>
                  <a:srgbClr val="FFFFFF"/>
                </a:solidFill>
              </a:rPr>
              <a:t>are</a:t>
            </a:r>
            <a:r>
              <a:rPr sz="2400" spc="20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automatically</a:t>
            </a:r>
            <a:r>
              <a:rPr sz="2400" spc="225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generated </a:t>
            </a:r>
            <a:r>
              <a:rPr sz="2400" dirty="0">
                <a:solidFill>
                  <a:srgbClr val="FFFFFF"/>
                </a:solidFill>
              </a:rPr>
              <a:t>from</a:t>
            </a:r>
            <a:r>
              <a:rPr sz="2400" spc="9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0</a:t>
            </a:r>
            <a:r>
              <a:rPr sz="2400" spc="11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to</a:t>
            </a:r>
            <a:r>
              <a:rPr sz="2400" spc="10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5</a:t>
            </a:r>
            <a:r>
              <a:rPr sz="2400" spc="9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and</a:t>
            </a:r>
            <a:r>
              <a:rPr sz="2400" spc="11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column</a:t>
            </a:r>
            <a:r>
              <a:rPr sz="2400" spc="125" dirty="0">
                <a:solidFill>
                  <a:srgbClr val="FFFFFF"/>
                </a:solidFill>
              </a:rPr>
              <a:t> </a:t>
            </a:r>
            <a:r>
              <a:rPr sz="2400" spc="-20" dirty="0">
                <a:solidFill>
                  <a:srgbClr val="FFFFFF"/>
                </a:solidFill>
              </a:rPr>
              <a:t>name </a:t>
            </a:r>
            <a:r>
              <a:rPr sz="2400" dirty="0">
                <a:solidFill>
                  <a:srgbClr val="FFFFFF"/>
                </a:solidFill>
              </a:rPr>
              <a:t>are</a:t>
            </a:r>
            <a:r>
              <a:rPr sz="2400" spc="12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same</a:t>
            </a:r>
            <a:r>
              <a:rPr sz="2400" spc="12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as</a:t>
            </a:r>
            <a:r>
              <a:rPr sz="2400" spc="12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keys</a:t>
            </a:r>
            <a:r>
              <a:rPr sz="2400" spc="13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in</a:t>
            </a:r>
            <a:r>
              <a:rPr sz="2400" spc="13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dictionary.</a:t>
            </a:r>
            <a:endParaRPr sz="2400"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46090" y="5300471"/>
            <a:ext cx="5251735" cy="89611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355975" y="5329224"/>
            <a:ext cx="45358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column</a:t>
            </a:r>
            <a:r>
              <a:rPr sz="2400" spc="22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name</a:t>
            </a:r>
            <a:r>
              <a:rPr sz="2400" spc="20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are</a:t>
            </a:r>
            <a:r>
              <a:rPr sz="2400" spc="21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generated</a:t>
            </a:r>
            <a:r>
              <a:rPr sz="2400" spc="22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FreeSans"/>
                <a:cs typeface="FreeSans"/>
              </a:rPr>
              <a:t>from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keys</a:t>
            </a:r>
            <a:r>
              <a:rPr sz="2400" spc="9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of</a:t>
            </a:r>
            <a:r>
              <a:rPr sz="2400" spc="10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2D</a:t>
            </a:r>
            <a:r>
              <a:rPr sz="2400" spc="10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FreeSans"/>
                <a:cs typeface="FreeSans"/>
              </a:rPr>
              <a:t>Dictionary</a:t>
            </a:r>
            <a:endParaRPr sz="2400">
              <a:latin typeface="FreeSans"/>
              <a:cs typeface="FreeSan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087751"/>
            <a:ext cx="4140200" cy="3770629"/>
            <a:chOff x="0" y="3087751"/>
            <a:chExt cx="4140200" cy="3770629"/>
          </a:xfrm>
        </p:grpSpPr>
        <p:sp>
          <p:nvSpPr>
            <p:cNvPr id="12" name="object 12"/>
            <p:cNvSpPr/>
            <p:nvPr/>
          </p:nvSpPr>
          <p:spPr>
            <a:xfrm>
              <a:off x="2958719" y="3087751"/>
              <a:ext cx="1181735" cy="2234565"/>
            </a:xfrm>
            <a:custGeom>
              <a:avLst/>
              <a:gdLst/>
              <a:ahLst/>
              <a:cxnLst/>
              <a:rect l="l" t="t" r="r" b="b"/>
              <a:pathLst>
                <a:path w="1181735" h="2234565">
                  <a:moveTo>
                    <a:pt x="64961" y="100895"/>
                  </a:moveTo>
                  <a:lnTo>
                    <a:pt x="61952" y="157478"/>
                  </a:lnTo>
                  <a:lnTo>
                    <a:pt x="1130681" y="2234184"/>
                  </a:lnTo>
                  <a:lnTo>
                    <a:pt x="1181481" y="2208022"/>
                  </a:lnTo>
                  <a:lnTo>
                    <a:pt x="112782" y="131373"/>
                  </a:lnTo>
                  <a:lnTo>
                    <a:pt x="64961" y="100895"/>
                  </a:lnTo>
                  <a:close/>
                </a:path>
                <a:path w="1181735" h="2234565">
                  <a:moveTo>
                    <a:pt x="13081" y="0"/>
                  </a:moveTo>
                  <a:lnTo>
                    <a:pt x="0" y="247141"/>
                  </a:lnTo>
                  <a:lnTo>
                    <a:pt x="1619" y="258363"/>
                  </a:lnTo>
                  <a:lnTo>
                    <a:pt x="7238" y="267763"/>
                  </a:lnTo>
                  <a:lnTo>
                    <a:pt x="16001" y="274377"/>
                  </a:lnTo>
                  <a:lnTo>
                    <a:pt x="27050" y="277240"/>
                  </a:lnTo>
                  <a:lnTo>
                    <a:pt x="38270" y="275550"/>
                  </a:lnTo>
                  <a:lnTo>
                    <a:pt x="47656" y="269906"/>
                  </a:lnTo>
                  <a:lnTo>
                    <a:pt x="54232" y="261167"/>
                  </a:lnTo>
                  <a:lnTo>
                    <a:pt x="57023" y="250189"/>
                  </a:lnTo>
                  <a:lnTo>
                    <a:pt x="61952" y="157478"/>
                  </a:lnTo>
                  <a:lnTo>
                    <a:pt x="13588" y="63500"/>
                  </a:lnTo>
                  <a:lnTo>
                    <a:pt x="64388" y="37337"/>
                  </a:lnTo>
                  <a:lnTo>
                    <a:pt x="71617" y="37337"/>
                  </a:lnTo>
                  <a:lnTo>
                    <a:pt x="13081" y="0"/>
                  </a:lnTo>
                  <a:close/>
                </a:path>
                <a:path w="1181735" h="2234565">
                  <a:moveTo>
                    <a:pt x="71617" y="37337"/>
                  </a:moveTo>
                  <a:lnTo>
                    <a:pt x="64388" y="37337"/>
                  </a:lnTo>
                  <a:lnTo>
                    <a:pt x="112782" y="131373"/>
                  </a:lnTo>
                  <a:lnTo>
                    <a:pt x="191007" y="181228"/>
                  </a:lnTo>
                  <a:lnTo>
                    <a:pt x="201608" y="185324"/>
                  </a:lnTo>
                  <a:lnTo>
                    <a:pt x="212566" y="185038"/>
                  </a:lnTo>
                  <a:lnTo>
                    <a:pt x="222619" y="180657"/>
                  </a:lnTo>
                  <a:lnTo>
                    <a:pt x="230505" y="172465"/>
                  </a:lnTo>
                  <a:lnTo>
                    <a:pt x="234547" y="161867"/>
                  </a:lnTo>
                  <a:lnTo>
                    <a:pt x="234267" y="150923"/>
                  </a:lnTo>
                  <a:lnTo>
                    <a:pt x="229915" y="140908"/>
                  </a:lnTo>
                  <a:lnTo>
                    <a:pt x="221742" y="133096"/>
                  </a:lnTo>
                  <a:lnTo>
                    <a:pt x="71617" y="37337"/>
                  </a:lnTo>
                  <a:close/>
                </a:path>
                <a:path w="1181735" h="2234565">
                  <a:moveTo>
                    <a:pt x="64388" y="37337"/>
                  </a:moveTo>
                  <a:lnTo>
                    <a:pt x="13588" y="63500"/>
                  </a:lnTo>
                  <a:lnTo>
                    <a:pt x="61952" y="157478"/>
                  </a:lnTo>
                  <a:lnTo>
                    <a:pt x="64961" y="100895"/>
                  </a:lnTo>
                  <a:lnTo>
                    <a:pt x="23622" y="74549"/>
                  </a:lnTo>
                  <a:lnTo>
                    <a:pt x="67563" y="51943"/>
                  </a:lnTo>
                  <a:lnTo>
                    <a:pt x="71905" y="51943"/>
                  </a:lnTo>
                  <a:lnTo>
                    <a:pt x="64388" y="37337"/>
                  </a:lnTo>
                  <a:close/>
                </a:path>
                <a:path w="1181735" h="2234565">
                  <a:moveTo>
                    <a:pt x="71905" y="51943"/>
                  </a:moveTo>
                  <a:lnTo>
                    <a:pt x="67563" y="51943"/>
                  </a:lnTo>
                  <a:lnTo>
                    <a:pt x="64961" y="100895"/>
                  </a:lnTo>
                  <a:lnTo>
                    <a:pt x="112782" y="131373"/>
                  </a:lnTo>
                  <a:lnTo>
                    <a:pt x="71905" y="51943"/>
                  </a:lnTo>
                  <a:close/>
                </a:path>
                <a:path w="1181735" h="2234565">
                  <a:moveTo>
                    <a:pt x="67563" y="51943"/>
                  </a:moveTo>
                  <a:lnTo>
                    <a:pt x="23622" y="74549"/>
                  </a:lnTo>
                  <a:lnTo>
                    <a:pt x="64961" y="100895"/>
                  </a:lnTo>
                  <a:lnTo>
                    <a:pt x="67563" y="51943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5227320"/>
              <a:ext cx="3112008" cy="163067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93039" y="5315203"/>
            <a:ext cx="261874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48410" algn="l"/>
              </a:tabLst>
            </a:pPr>
            <a:r>
              <a:rPr sz="2400" spc="-10" dirty="0">
                <a:solidFill>
                  <a:srgbClr val="FFFFFF"/>
                </a:solidFill>
                <a:latin typeface="FreeSans"/>
                <a:cs typeface="FreeSans"/>
              </a:rPr>
              <a:t>Indexes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FreeSans"/>
                <a:cs typeface="FreeSans"/>
              </a:rPr>
              <a:t>are </a:t>
            </a:r>
            <a:r>
              <a:rPr sz="2400" spc="-10" dirty="0">
                <a:solidFill>
                  <a:srgbClr val="FFFFFF"/>
                </a:solidFill>
                <a:latin typeface="FreeSans"/>
                <a:cs typeface="FreeSans"/>
              </a:rPr>
              <a:t>automatically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generated</a:t>
            </a:r>
            <a:r>
              <a:rPr sz="2400" spc="20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by</a:t>
            </a:r>
            <a:r>
              <a:rPr sz="2400" spc="17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FreeSans"/>
                <a:cs typeface="FreeSans"/>
              </a:rPr>
              <a:t>using np.range(n)</a:t>
            </a:r>
            <a:endParaRPr sz="2400">
              <a:latin typeface="FreeSans"/>
              <a:cs typeface="Free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6223" y="4110863"/>
            <a:ext cx="307340" cy="1115695"/>
          </a:xfrm>
          <a:custGeom>
            <a:avLst/>
            <a:gdLst/>
            <a:ahLst/>
            <a:cxnLst/>
            <a:rect l="l" t="t" r="r" b="b"/>
            <a:pathLst>
              <a:path w="307340" h="1115695">
                <a:moveTo>
                  <a:pt x="107723" y="111805"/>
                </a:moveTo>
                <a:lnTo>
                  <a:pt x="87855" y="164892"/>
                </a:lnTo>
                <a:lnTo>
                  <a:pt x="250908" y="1115441"/>
                </a:lnTo>
                <a:lnTo>
                  <a:pt x="307245" y="1105789"/>
                </a:lnTo>
                <a:lnTo>
                  <a:pt x="144183" y="155253"/>
                </a:lnTo>
                <a:lnTo>
                  <a:pt x="107723" y="111805"/>
                </a:lnTo>
                <a:close/>
              </a:path>
              <a:path w="307340" h="1115695">
                <a:moveTo>
                  <a:pt x="88551" y="0"/>
                </a:moveTo>
                <a:lnTo>
                  <a:pt x="1797" y="231775"/>
                </a:lnTo>
                <a:lnTo>
                  <a:pt x="0" y="243012"/>
                </a:lnTo>
                <a:lnTo>
                  <a:pt x="2551" y="253666"/>
                </a:lnTo>
                <a:lnTo>
                  <a:pt x="8911" y="262582"/>
                </a:lnTo>
                <a:lnTo>
                  <a:pt x="18536" y="268605"/>
                </a:lnTo>
                <a:lnTo>
                  <a:pt x="29742" y="270361"/>
                </a:lnTo>
                <a:lnTo>
                  <a:pt x="40397" y="267795"/>
                </a:lnTo>
                <a:lnTo>
                  <a:pt x="49316" y="261443"/>
                </a:lnTo>
                <a:lnTo>
                  <a:pt x="55315" y="251841"/>
                </a:lnTo>
                <a:lnTo>
                  <a:pt x="87855" y="164892"/>
                </a:lnTo>
                <a:lnTo>
                  <a:pt x="69983" y="60706"/>
                </a:lnTo>
                <a:lnTo>
                  <a:pt x="126308" y="51054"/>
                </a:lnTo>
                <a:lnTo>
                  <a:pt x="131374" y="51054"/>
                </a:lnTo>
                <a:lnTo>
                  <a:pt x="88551" y="0"/>
                </a:lnTo>
                <a:close/>
              </a:path>
              <a:path w="307340" h="1115695">
                <a:moveTo>
                  <a:pt x="131374" y="51054"/>
                </a:moveTo>
                <a:lnTo>
                  <a:pt x="126308" y="51054"/>
                </a:lnTo>
                <a:lnTo>
                  <a:pt x="144183" y="155253"/>
                </a:lnTo>
                <a:lnTo>
                  <a:pt x="203816" y="226313"/>
                </a:lnTo>
                <a:lnTo>
                  <a:pt x="212680" y="233441"/>
                </a:lnTo>
                <a:lnTo>
                  <a:pt x="223206" y="236474"/>
                </a:lnTo>
                <a:lnTo>
                  <a:pt x="234098" y="235315"/>
                </a:lnTo>
                <a:lnTo>
                  <a:pt x="244062" y="229869"/>
                </a:lnTo>
                <a:lnTo>
                  <a:pt x="251142" y="220989"/>
                </a:lnTo>
                <a:lnTo>
                  <a:pt x="254167" y="210454"/>
                </a:lnTo>
                <a:lnTo>
                  <a:pt x="253022" y="199562"/>
                </a:lnTo>
                <a:lnTo>
                  <a:pt x="247593" y="189611"/>
                </a:lnTo>
                <a:lnTo>
                  <a:pt x="131374" y="51054"/>
                </a:lnTo>
                <a:close/>
              </a:path>
              <a:path w="307340" h="1115695">
                <a:moveTo>
                  <a:pt x="126308" y="51054"/>
                </a:moveTo>
                <a:lnTo>
                  <a:pt x="69983" y="60706"/>
                </a:lnTo>
                <a:lnTo>
                  <a:pt x="87855" y="164892"/>
                </a:lnTo>
                <a:lnTo>
                  <a:pt x="107723" y="111805"/>
                </a:lnTo>
                <a:lnTo>
                  <a:pt x="76245" y="74294"/>
                </a:lnTo>
                <a:lnTo>
                  <a:pt x="124898" y="65912"/>
                </a:lnTo>
                <a:lnTo>
                  <a:pt x="128857" y="65912"/>
                </a:lnTo>
                <a:lnTo>
                  <a:pt x="126308" y="51054"/>
                </a:lnTo>
                <a:close/>
              </a:path>
              <a:path w="307340" h="1115695">
                <a:moveTo>
                  <a:pt x="128857" y="65912"/>
                </a:moveTo>
                <a:lnTo>
                  <a:pt x="124898" y="65912"/>
                </a:lnTo>
                <a:lnTo>
                  <a:pt x="107723" y="111805"/>
                </a:lnTo>
                <a:lnTo>
                  <a:pt x="144183" y="155253"/>
                </a:lnTo>
                <a:lnTo>
                  <a:pt x="128857" y="65912"/>
                </a:lnTo>
                <a:close/>
              </a:path>
              <a:path w="307340" h="1115695">
                <a:moveTo>
                  <a:pt x="124898" y="65912"/>
                </a:moveTo>
                <a:lnTo>
                  <a:pt x="76245" y="74294"/>
                </a:lnTo>
                <a:lnTo>
                  <a:pt x="107723" y="111805"/>
                </a:lnTo>
                <a:lnTo>
                  <a:pt x="124898" y="6591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9856" y="838580"/>
            <a:ext cx="7665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6F2F9F"/>
                </a:solidFill>
                <a:latin typeface="Carlito"/>
                <a:cs typeface="Carlito"/>
              </a:rPr>
              <a:t>A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.</a:t>
            </a:r>
            <a:r>
              <a:rPr sz="2400" b="1" spc="-17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6F2F9F"/>
                </a:solidFill>
                <a:latin typeface="Carlito"/>
                <a:cs typeface="Carlito"/>
              </a:rPr>
              <a:t>Creation</a:t>
            </a:r>
            <a:r>
              <a:rPr sz="2400" b="1" spc="-5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6F2F9F"/>
                </a:solidFill>
                <a:latin typeface="Carlito"/>
                <a:cs typeface="Carlito"/>
              </a:rPr>
              <a:t>of</a:t>
            </a:r>
            <a:r>
              <a:rPr sz="2400" b="1" spc="-4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6F2F9F"/>
                </a:solidFill>
                <a:latin typeface="Carlito"/>
                <a:cs typeface="Carlito"/>
              </a:rPr>
              <a:t>DataFrame</a:t>
            </a:r>
            <a:r>
              <a:rPr sz="2400" b="1" spc="-3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6F2F9F"/>
                </a:solidFill>
                <a:latin typeface="Carlito"/>
                <a:cs typeface="Carlito"/>
              </a:rPr>
              <a:t>from</a:t>
            </a:r>
            <a:r>
              <a:rPr sz="2400" b="1" spc="-6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6F2F9F"/>
                </a:solidFill>
                <a:latin typeface="Carlito"/>
                <a:cs typeface="Carlito"/>
              </a:rPr>
              <a:t>dictionary</a:t>
            </a:r>
            <a:r>
              <a:rPr sz="2400" b="1" spc="-3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6F2F9F"/>
                </a:solidFill>
                <a:latin typeface="Carlito"/>
                <a:cs typeface="Carlito"/>
              </a:rPr>
              <a:t>of</a:t>
            </a:r>
            <a:r>
              <a:rPr sz="2400" b="1" spc="-5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6F2F9F"/>
                </a:solidFill>
                <a:latin typeface="Carlito"/>
                <a:cs typeface="Carlito"/>
              </a:rPr>
              <a:t>List</a:t>
            </a:r>
            <a:r>
              <a:rPr sz="2400" b="1" spc="-4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6F2F9F"/>
                </a:solidFill>
                <a:latin typeface="Carlito"/>
                <a:cs typeface="Carlito"/>
              </a:rPr>
              <a:t>or</a:t>
            </a:r>
            <a:r>
              <a:rPr sz="2400" b="1" spc="-3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6F2F9F"/>
                </a:solidFill>
                <a:latin typeface="Carlito"/>
                <a:cs typeface="Carlito"/>
              </a:rPr>
              <a:t>ndarrays.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1675" y="3467227"/>
            <a:ext cx="2433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Here,</a:t>
            </a:r>
            <a:r>
              <a:rPr sz="2400" spc="20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indexes</a:t>
            </a:r>
            <a:r>
              <a:rPr sz="2400" spc="22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FreeSans"/>
                <a:cs typeface="FreeSans"/>
              </a:rPr>
              <a:t>are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specified</a:t>
            </a:r>
            <a:r>
              <a:rPr sz="2400" spc="9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by</a:t>
            </a:r>
            <a:r>
              <a:rPr sz="2400" spc="7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FreeSans"/>
                <a:cs typeface="FreeSans"/>
              </a:rPr>
              <a:t>you.</a:t>
            </a:r>
            <a:endParaRPr sz="2400">
              <a:latin typeface="FreeSans"/>
              <a:cs typeface="Free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673" y="1142872"/>
            <a:ext cx="4197350" cy="2466975"/>
          </a:xfrm>
          <a:custGeom>
            <a:avLst/>
            <a:gdLst/>
            <a:ahLst/>
            <a:cxnLst/>
            <a:rect l="l" t="t" r="r" b="b"/>
            <a:pathLst>
              <a:path w="4197350" h="2466975">
                <a:moveTo>
                  <a:pt x="2861183" y="2410206"/>
                </a:moveTo>
                <a:lnTo>
                  <a:pt x="164592" y="2077948"/>
                </a:lnTo>
                <a:lnTo>
                  <a:pt x="194665" y="2065020"/>
                </a:lnTo>
                <a:lnTo>
                  <a:pt x="249948" y="2041271"/>
                </a:lnTo>
                <a:lnTo>
                  <a:pt x="259283" y="2034832"/>
                </a:lnTo>
                <a:lnTo>
                  <a:pt x="265214" y="2025637"/>
                </a:lnTo>
                <a:lnTo>
                  <a:pt x="267246" y="2014893"/>
                </a:lnTo>
                <a:lnTo>
                  <a:pt x="264934" y="2003806"/>
                </a:lnTo>
                <a:lnTo>
                  <a:pt x="258483" y="1994484"/>
                </a:lnTo>
                <a:lnTo>
                  <a:pt x="249262" y="1988553"/>
                </a:lnTo>
                <a:lnTo>
                  <a:pt x="238506" y="1986508"/>
                </a:lnTo>
                <a:lnTo>
                  <a:pt x="227406" y="1988820"/>
                </a:lnTo>
                <a:lnTo>
                  <a:pt x="0" y="2086356"/>
                </a:lnTo>
                <a:lnTo>
                  <a:pt x="196900" y="2236343"/>
                </a:lnTo>
                <a:lnTo>
                  <a:pt x="207111" y="2241283"/>
                </a:lnTo>
                <a:lnTo>
                  <a:pt x="218046" y="2241905"/>
                </a:lnTo>
                <a:lnTo>
                  <a:pt x="228422" y="2238387"/>
                </a:lnTo>
                <a:lnTo>
                  <a:pt x="239001" y="2199386"/>
                </a:lnTo>
                <a:lnTo>
                  <a:pt x="157581" y="2134590"/>
                </a:lnTo>
                <a:lnTo>
                  <a:pt x="2854071" y="2466848"/>
                </a:lnTo>
                <a:lnTo>
                  <a:pt x="2861183" y="2410206"/>
                </a:lnTo>
                <a:close/>
              </a:path>
              <a:path w="4197350" h="2466975">
                <a:moveTo>
                  <a:pt x="4197159" y="245224"/>
                </a:moveTo>
                <a:lnTo>
                  <a:pt x="4195699" y="233934"/>
                </a:lnTo>
                <a:lnTo>
                  <a:pt x="4132199" y="50038"/>
                </a:lnTo>
                <a:lnTo>
                  <a:pt x="4114927" y="0"/>
                </a:lnTo>
                <a:lnTo>
                  <a:pt x="3951097" y="185420"/>
                </a:lnTo>
                <a:lnTo>
                  <a:pt x="3945356" y="195237"/>
                </a:lnTo>
                <a:lnTo>
                  <a:pt x="3943921" y="206082"/>
                </a:lnTo>
                <a:lnTo>
                  <a:pt x="3946664" y="216662"/>
                </a:lnTo>
                <a:lnTo>
                  <a:pt x="3953510" y="225679"/>
                </a:lnTo>
                <a:lnTo>
                  <a:pt x="3963314" y="231419"/>
                </a:lnTo>
                <a:lnTo>
                  <a:pt x="3974173" y="232854"/>
                </a:lnTo>
                <a:lnTo>
                  <a:pt x="3984790" y="230111"/>
                </a:lnTo>
                <a:lnTo>
                  <a:pt x="3993896" y="223266"/>
                </a:lnTo>
                <a:lnTo>
                  <a:pt x="4055351" y="153733"/>
                </a:lnTo>
                <a:lnTo>
                  <a:pt x="3629660" y="2298573"/>
                </a:lnTo>
                <a:lnTo>
                  <a:pt x="3685794" y="2309749"/>
                </a:lnTo>
                <a:lnTo>
                  <a:pt x="4111371" y="164871"/>
                </a:lnTo>
                <a:lnTo>
                  <a:pt x="4141597" y="252603"/>
                </a:lnTo>
                <a:lnTo>
                  <a:pt x="4147375" y="262369"/>
                </a:lnTo>
                <a:lnTo>
                  <a:pt x="4156138" y="268960"/>
                </a:lnTo>
                <a:lnTo>
                  <a:pt x="4166705" y="271792"/>
                </a:lnTo>
                <a:lnTo>
                  <a:pt x="4177919" y="270256"/>
                </a:lnTo>
                <a:lnTo>
                  <a:pt x="4187723" y="264553"/>
                </a:lnTo>
                <a:lnTo>
                  <a:pt x="4194327" y="255816"/>
                </a:lnTo>
                <a:lnTo>
                  <a:pt x="4197159" y="24522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70687" y="4504944"/>
            <a:ext cx="8249920" cy="1457325"/>
            <a:chOff x="170687" y="4504944"/>
            <a:chExt cx="8249920" cy="14573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701" y="4556770"/>
              <a:ext cx="8153396" cy="127709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687" y="4504944"/>
              <a:ext cx="8197596" cy="1456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4572000"/>
              <a:ext cx="8077200" cy="120032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04800" y="4572000"/>
            <a:ext cx="8077200" cy="1200785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 marR="319405">
              <a:lnSpc>
                <a:spcPct val="100000"/>
              </a:lnSpc>
              <a:spcBef>
                <a:spcPts val="254"/>
              </a:spcBef>
            </a:pP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Meaning,</a:t>
            </a:r>
            <a:r>
              <a:rPr sz="2400" spc="15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if</a:t>
            </a:r>
            <a:r>
              <a:rPr sz="2400" spc="13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you</a:t>
            </a:r>
            <a:r>
              <a:rPr sz="2400" spc="15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specify</a:t>
            </a:r>
            <a:r>
              <a:rPr sz="2400" spc="14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the</a:t>
            </a:r>
            <a:r>
              <a:rPr sz="2400" spc="13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sequence</a:t>
            </a:r>
            <a:r>
              <a:rPr sz="2400" spc="16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of</a:t>
            </a:r>
            <a:r>
              <a:rPr sz="2400" spc="14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index</a:t>
            </a:r>
            <a:r>
              <a:rPr sz="2400" spc="16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then</a:t>
            </a:r>
            <a:r>
              <a:rPr sz="2400" spc="14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FreeSans"/>
                <a:cs typeface="FreeSans"/>
              </a:rPr>
              <a:t>index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wlil</a:t>
            </a:r>
            <a:r>
              <a:rPr sz="2400" spc="14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be</a:t>
            </a:r>
            <a:r>
              <a:rPr sz="2400" spc="114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the</a:t>
            </a:r>
            <a:r>
              <a:rPr sz="2400" spc="114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set</a:t>
            </a:r>
            <a:r>
              <a:rPr sz="2400" spc="12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specified</a:t>
            </a:r>
            <a:r>
              <a:rPr sz="2400" spc="13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by</a:t>
            </a:r>
            <a:r>
              <a:rPr sz="2400" spc="11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you</a:t>
            </a:r>
            <a:r>
              <a:rPr sz="2400" spc="11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only</a:t>
            </a:r>
            <a:r>
              <a:rPr sz="2400" spc="13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otherwise</a:t>
            </a:r>
            <a:r>
              <a:rPr sz="2400" spc="13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it</a:t>
            </a:r>
            <a:r>
              <a:rPr sz="2400" spc="11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will</a:t>
            </a:r>
            <a:r>
              <a:rPr sz="2400" spc="14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FreeSans"/>
                <a:cs typeface="FreeSans"/>
              </a:rPr>
              <a:t>be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automatically</a:t>
            </a:r>
            <a:r>
              <a:rPr sz="2400" spc="16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generated</a:t>
            </a:r>
            <a:r>
              <a:rPr sz="2400" spc="16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from</a:t>
            </a:r>
            <a:r>
              <a:rPr sz="2400" spc="14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0</a:t>
            </a:r>
            <a:r>
              <a:rPr sz="2400" spc="14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to</a:t>
            </a:r>
            <a:r>
              <a:rPr sz="2400" spc="14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n-</a:t>
            </a:r>
            <a:r>
              <a:rPr sz="2400" spc="-25" dirty="0">
                <a:solidFill>
                  <a:srgbClr val="FFFFFF"/>
                </a:solidFill>
                <a:latin typeface="FreeSans"/>
                <a:cs typeface="FreeSans"/>
              </a:rPr>
              <a:t>1.</a:t>
            </a:r>
            <a:endParaRPr sz="2400">
              <a:latin typeface="FreeSans"/>
              <a:cs typeface="Free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761" y="1297622"/>
            <a:ext cx="9122410" cy="3605529"/>
            <a:chOff x="26761" y="1297622"/>
            <a:chExt cx="9122410" cy="36055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88" y="1397098"/>
              <a:ext cx="9078075" cy="294630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1523" y="1302385"/>
              <a:ext cx="9112885" cy="3046095"/>
            </a:xfrm>
            <a:custGeom>
              <a:avLst/>
              <a:gdLst/>
              <a:ahLst/>
              <a:cxnLst/>
              <a:rect l="l" t="t" r="r" b="b"/>
              <a:pathLst>
                <a:path w="9112885" h="3046095">
                  <a:moveTo>
                    <a:pt x="0" y="3045714"/>
                  </a:moveTo>
                  <a:lnTo>
                    <a:pt x="9112476" y="3045714"/>
                  </a:lnTo>
                </a:path>
                <a:path w="9112885" h="3046095">
                  <a:moveTo>
                    <a:pt x="9112476" y="0"/>
                  </a:moveTo>
                  <a:lnTo>
                    <a:pt x="0" y="0"/>
                  </a:lnTo>
                  <a:lnTo>
                    <a:pt x="0" y="304571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7804" y="2997708"/>
              <a:ext cx="4616196" cy="10942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558534" y="2285873"/>
              <a:ext cx="476884" cy="777240"/>
            </a:xfrm>
            <a:custGeom>
              <a:avLst/>
              <a:gdLst/>
              <a:ahLst/>
              <a:cxnLst/>
              <a:rect l="l" t="t" r="r" b="b"/>
              <a:pathLst>
                <a:path w="476884" h="777239">
                  <a:moveTo>
                    <a:pt x="57875" y="97578"/>
                  </a:moveTo>
                  <a:lnTo>
                    <a:pt x="58275" y="154388"/>
                  </a:lnTo>
                  <a:lnTo>
                    <a:pt x="427227" y="776731"/>
                  </a:lnTo>
                  <a:lnTo>
                    <a:pt x="476504" y="747522"/>
                  </a:lnTo>
                  <a:lnTo>
                    <a:pt x="107586" y="125236"/>
                  </a:lnTo>
                  <a:lnTo>
                    <a:pt x="57875" y="97578"/>
                  </a:lnTo>
                  <a:close/>
                </a:path>
                <a:path w="476884" h="777239">
                  <a:moveTo>
                    <a:pt x="0" y="0"/>
                  </a:moveTo>
                  <a:lnTo>
                    <a:pt x="1777" y="247523"/>
                  </a:lnTo>
                  <a:lnTo>
                    <a:pt x="30607" y="275843"/>
                  </a:lnTo>
                  <a:lnTo>
                    <a:pt x="41693" y="273518"/>
                  </a:lnTo>
                  <a:lnTo>
                    <a:pt x="50720" y="267335"/>
                  </a:lnTo>
                  <a:lnTo>
                    <a:pt x="56770" y="258198"/>
                  </a:lnTo>
                  <a:lnTo>
                    <a:pt x="58927" y="247014"/>
                  </a:lnTo>
                  <a:lnTo>
                    <a:pt x="58275" y="154388"/>
                  </a:lnTo>
                  <a:lnTo>
                    <a:pt x="4318" y="63373"/>
                  </a:lnTo>
                  <a:lnTo>
                    <a:pt x="53594" y="34162"/>
                  </a:lnTo>
                  <a:lnTo>
                    <a:pt x="61435" y="34162"/>
                  </a:lnTo>
                  <a:lnTo>
                    <a:pt x="0" y="0"/>
                  </a:lnTo>
                  <a:close/>
                </a:path>
                <a:path w="476884" h="777239">
                  <a:moveTo>
                    <a:pt x="61435" y="34162"/>
                  </a:moveTo>
                  <a:lnTo>
                    <a:pt x="53594" y="34162"/>
                  </a:lnTo>
                  <a:lnTo>
                    <a:pt x="107586" y="125236"/>
                  </a:lnTo>
                  <a:lnTo>
                    <a:pt x="188595" y="170306"/>
                  </a:lnTo>
                  <a:lnTo>
                    <a:pt x="199364" y="173722"/>
                  </a:lnTo>
                  <a:lnTo>
                    <a:pt x="210264" y="172767"/>
                  </a:lnTo>
                  <a:lnTo>
                    <a:pt x="220045" y="167788"/>
                  </a:lnTo>
                  <a:lnTo>
                    <a:pt x="227457" y="159130"/>
                  </a:lnTo>
                  <a:lnTo>
                    <a:pt x="230872" y="148361"/>
                  </a:lnTo>
                  <a:lnTo>
                    <a:pt x="229917" y="137461"/>
                  </a:lnTo>
                  <a:lnTo>
                    <a:pt x="224938" y="127680"/>
                  </a:lnTo>
                  <a:lnTo>
                    <a:pt x="216281" y="120268"/>
                  </a:lnTo>
                  <a:lnTo>
                    <a:pt x="61435" y="34162"/>
                  </a:lnTo>
                  <a:close/>
                </a:path>
                <a:path w="476884" h="777239">
                  <a:moveTo>
                    <a:pt x="53594" y="34162"/>
                  </a:moveTo>
                  <a:lnTo>
                    <a:pt x="4318" y="63373"/>
                  </a:lnTo>
                  <a:lnTo>
                    <a:pt x="58275" y="154388"/>
                  </a:lnTo>
                  <a:lnTo>
                    <a:pt x="57875" y="97578"/>
                  </a:lnTo>
                  <a:lnTo>
                    <a:pt x="15113" y="73787"/>
                  </a:lnTo>
                  <a:lnTo>
                    <a:pt x="57531" y="48640"/>
                  </a:lnTo>
                  <a:lnTo>
                    <a:pt x="62177" y="48640"/>
                  </a:lnTo>
                  <a:lnTo>
                    <a:pt x="53594" y="34162"/>
                  </a:lnTo>
                  <a:close/>
                </a:path>
                <a:path w="476884" h="777239">
                  <a:moveTo>
                    <a:pt x="62177" y="48640"/>
                  </a:moveTo>
                  <a:lnTo>
                    <a:pt x="57531" y="48640"/>
                  </a:lnTo>
                  <a:lnTo>
                    <a:pt x="57875" y="97578"/>
                  </a:lnTo>
                  <a:lnTo>
                    <a:pt x="107586" y="125236"/>
                  </a:lnTo>
                  <a:lnTo>
                    <a:pt x="62177" y="48640"/>
                  </a:lnTo>
                  <a:close/>
                </a:path>
                <a:path w="476884" h="777239">
                  <a:moveTo>
                    <a:pt x="57531" y="48640"/>
                  </a:moveTo>
                  <a:lnTo>
                    <a:pt x="15113" y="73787"/>
                  </a:lnTo>
                  <a:lnTo>
                    <a:pt x="57875" y="97578"/>
                  </a:lnTo>
                  <a:lnTo>
                    <a:pt x="57531" y="4864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13860" y="4280916"/>
              <a:ext cx="4288536" cy="62179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8800" y="144271"/>
            <a:ext cx="785240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22500" algn="l"/>
                <a:tab pos="4476750" algn="l"/>
              </a:tabLst>
            </a:pPr>
            <a:r>
              <a:rPr sz="3200" b="0" dirty="0">
                <a:latin typeface="FreeSans"/>
                <a:cs typeface="FreeSans"/>
              </a:rPr>
              <a:t>Creation</a:t>
            </a:r>
            <a:r>
              <a:rPr sz="3200" b="0" spc="315" dirty="0">
                <a:latin typeface="FreeSans"/>
                <a:cs typeface="FreeSans"/>
              </a:rPr>
              <a:t> </a:t>
            </a:r>
            <a:r>
              <a:rPr sz="3200" b="0" spc="-25" dirty="0">
                <a:latin typeface="FreeSans"/>
                <a:cs typeface="FreeSans"/>
              </a:rPr>
              <a:t>of</a:t>
            </a:r>
            <a:r>
              <a:rPr sz="3200" b="0" dirty="0">
                <a:latin typeface="FreeSans"/>
                <a:cs typeface="FreeSans"/>
              </a:rPr>
              <a:t>	</a:t>
            </a:r>
            <a:r>
              <a:rPr sz="3200" b="0" spc="-10" dirty="0">
                <a:latin typeface="FreeSans"/>
                <a:cs typeface="FreeSans"/>
              </a:rPr>
              <a:t>DataFrame</a:t>
            </a:r>
            <a:r>
              <a:rPr sz="3200" b="0" dirty="0">
                <a:latin typeface="FreeSans"/>
                <a:cs typeface="FreeSans"/>
              </a:rPr>
              <a:t>	from</a:t>
            </a:r>
            <a:r>
              <a:rPr sz="3200" b="0" spc="155" dirty="0">
                <a:latin typeface="FreeSans"/>
                <a:cs typeface="FreeSans"/>
              </a:rPr>
              <a:t> </a:t>
            </a:r>
            <a:r>
              <a:rPr sz="3200" b="0" dirty="0">
                <a:latin typeface="FreeSans"/>
                <a:cs typeface="FreeSans"/>
              </a:rPr>
              <a:t>2D</a:t>
            </a:r>
            <a:r>
              <a:rPr sz="3200" b="0" spc="195" dirty="0">
                <a:latin typeface="FreeSans"/>
                <a:cs typeface="FreeSans"/>
              </a:rPr>
              <a:t> </a:t>
            </a:r>
            <a:r>
              <a:rPr sz="3200" b="0" spc="-10" dirty="0">
                <a:latin typeface="FreeSans"/>
                <a:cs typeface="FreeSans"/>
              </a:rPr>
              <a:t>Dictionary</a:t>
            </a:r>
            <a:endParaRPr sz="3200">
              <a:latin typeface="FreeSans"/>
              <a:cs typeface="Free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97502" y="3085846"/>
            <a:ext cx="4623435" cy="160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It</a:t>
            </a:r>
            <a:r>
              <a:rPr sz="2400" spc="9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is</a:t>
            </a:r>
            <a:r>
              <a:rPr sz="2400" spc="11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a</a:t>
            </a:r>
            <a:r>
              <a:rPr sz="2400" spc="10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2D</a:t>
            </a:r>
            <a:r>
              <a:rPr sz="2400" spc="12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Dictionary</a:t>
            </a:r>
            <a:r>
              <a:rPr sz="2400" spc="14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made</a:t>
            </a:r>
            <a:r>
              <a:rPr sz="2400" spc="10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up</a:t>
            </a:r>
            <a:r>
              <a:rPr sz="2400" spc="11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FreeSans"/>
                <a:cs typeface="FreeSans"/>
              </a:rPr>
              <a:t>of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above</a:t>
            </a:r>
            <a:r>
              <a:rPr sz="2400" spc="16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dirty="0">
                <a:solidFill>
                  <a:srgbClr val="FFFFFF"/>
                </a:solidFill>
                <a:latin typeface="FreeSans"/>
                <a:cs typeface="FreeSans"/>
              </a:rPr>
              <a:t>given</a:t>
            </a:r>
            <a:r>
              <a:rPr sz="2400" spc="18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FreeSans"/>
                <a:cs typeface="FreeSans"/>
              </a:rPr>
              <a:t>dictionaries.</a:t>
            </a:r>
            <a:endParaRPr sz="2400">
              <a:latin typeface="FreeSans"/>
              <a:cs typeface="FreeSans"/>
            </a:endParaRPr>
          </a:p>
          <a:p>
            <a:pPr>
              <a:lnSpc>
                <a:spcPct val="100000"/>
              </a:lnSpc>
              <a:spcBef>
                <a:spcPts val="1360"/>
              </a:spcBef>
            </a:pPr>
            <a:endParaRPr sz="2400">
              <a:latin typeface="FreeSans"/>
              <a:cs typeface="FreeSans"/>
            </a:endParaRPr>
          </a:p>
          <a:p>
            <a:pPr marL="12700">
              <a:lnSpc>
                <a:spcPct val="100000"/>
              </a:lnSpc>
              <a:tabLst>
                <a:tab pos="1422400" algn="l"/>
              </a:tabLst>
            </a:pPr>
            <a:r>
              <a:rPr sz="2000" spc="-10" dirty="0">
                <a:solidFill>
                  <a:srgbClr val="FFFFFF"/>
                </a:solidFill>
                <a:latin typeface="FreeSans"/>
                <a:cs typeface="FreeSans"/>
              </a:rPr>
              <a:t>DataFrame</a:t>
            </a:r>
            <a:r>
              <a:rPr sz="2000" dirty="0">
                <a:solidFill>
                  <a:srgbClr val="FFFFFF"/>
                </a:solidFill>
                <a:latin typeface="FreeSans"/>
                <a:cs typeface="FreeSans"/>
              </a:rPr>
              <a:t>	object</a:t>
            </a:r>
            <a:r>
              <a:rPr sz="2000" spc="7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FreeSans"/>
                <a:cs typeface="FreeSans"/>
              </a:rPr>
              <a:t>created.</a:t>
            </a:r>
            <a:endParaRPr sz="2000">
              <a:latin typeface="FreeSans"/>
              <a:cs typeface="Free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4488" y="2666873"/>
            <a:ext cx="4731385" cy="3673475"/>
            <a:chOff x="94488" y="2666873"/>
            <a:chExt cx="4731385" cy="3673475"/>
          </a:xfrm>
        </p:grpSpPr>
        <p:sp>
          <p:nvSpPr>
            <p:cNvPr id="11" name="object 11"/>
            <p:cNvSpPr/>
            <p:nvPr/>
          </p:nvSpPr>
          <p:spPr>
            <a:xfrm>
              <a:off x="3879088" y="2666873"/>
              <a:ext cx="946785" cy="1690370"/>
            </a:xfrm>
            <a:custGeom>
              <a:avLst/>
              <a:gdLst/>
              <a:ahLst/>
              <a:cxnLst/>
              <a:rect l="l" t="t" r="r" b="b"/>
              <a:pathLst>
                <a:path w="946785" h="1690370">
                  <a:moveTo>
                    <a:pt x="61328" y="99596"/>
                  </a:moveTo>
                  <a:lnTo>
                    <a:pt x="59698" y="156192"/>
                  </a:lnTo>
                  <a:lnTo>
                    <a:pt x="896365" y="1690243"/>
                  </a:lnTo>
                  <a:lnTo>
                    <a:pt x="946658" y="1662810"/>
                  </a:lnTo>
                  <a:lnTo>
                    <a:pt x="109992" y="128983"/>
                  </a:lnTo>
                  <a:lnTo>
                    <a:pt x="61328" y="99596"/>
                  </a:lnTo>
                  <a:close/>
                </a:path>
                <a:path w="946785" h="1690370">
                  <a:moveTo>
                    <a:pt x="6985" y="0"/>
                  </a:moveTo>
                  <a:lnTo>
                    <a:pt x="0" y="247396"/>
                  </a:lnTo>
                  <a:lnTo>
                    <a:pt x="1897" y="258570"/>
                  </a:lnTo>
                  <a:lnTo>
                    <a:pt x="7747" y="267827"/>
                  </a:lnTo>
                  <a:lnTo>
                    <a:pt x="16644" y="274202"/>
                  </a:lnTo>
                  <a:lnTo>
                    <a:pt x="27686" y="276732"/>
                  </a:lnTo>
                  <a:lnTo>
                    <a:pt x="38860" y="274835"/>
                  </a:lnTo>
                  <a:lnTo>
                    <a:pt x="48117" y="268986"/>
                  </a:lnTo>
                  <a:lnTo>
                    <a:pt x="54492" y="260088"/>
                  </a:lnTo>
                  <a:lnTo>
                    <a:pt x="57023" y="249047"/>
                  </a:lnTo>
                  <a:lnTo>
                    <a:pt x="59698" y="156192"/>
                  </a:lnTo>
                  <a:lnTo>
                    <a:pt x="9144" y="63500"/>
                  </a:lnTo>
                  <a:lnTo>
                    <a:pt x="59309" y="36067"/>
                  </a:lnTo>
                  <a:lnTo>
                    <a:pt x="66668" y="36067"/>
                  </a:lnTo>
                  <a:lnTo>
                    <a:pt x="6985" y="0"/>
                  </a:lnTo>
                  <a:close/>
                </a:path>
                <a:path w="946785" h="1690370">
                  <a:moveTo>
                    <a:pt x="66668" y="36067"/>
                  </a:moveTo>
                  <a:lnTo>
                    <a:pt x="59309" y="36067"/>
                  </a:lnTo>
                  <a:lnTo>
                    <a:pt x="109992" y="128983"/>
                  </a:lnTo>
                  <a:lnTo>
                    <a:pt x="189357" y="176911"/>
                  </a:lnTo>
                  <a:lnTo>
                    <a:pt x="200007" y="180722"/>
                  </a:lnTo>
                  <a:lnTo>
                    <a:pt x="210931" y="180165"/>
                  </a:lnTo>
                  <a:lnTo>
                    <a:pt x="220878" y="175535"/>
                  </a:lnTo>
                  <a:lnTo>
                    <a:pt x="228600" y="167131"/>
                  </a:lnTo>
                  <a:lnTo>
                    <a:pt x="232411" y="156483"/>
                  </a:lnTo>
                  <a:lnTo>
                    <a:pt x="231854" y="145573"/>
                  </a:lnTo>
                  <a:lnTo>
                    <a:pt x="227224" y="135663"/>
                  </a:lnTo>
                  <a:lnTo>
                    <a:pt x="218821" y="128015"/>
                  </a:lnTo>
                  <a:lnTo>
                    <a:pt x="66668" y="36067"/>
                  </a:lnTo>
                  <a:close/>
                </a:path>
                <a:path w="946785" h="1690370">
                  <a:moveTo>
                    <a:pt x="59309" y="36067"/>
                  </a:moveTo>
                  <a:lnTo>
                    <a:pt x="9144" y="63500"/>
                  </a:lnTo>
                  <a:lnTo>
                    <a:pt x="59698" y="156192"/>
                  </a:lnTo>
                  <a:lnTo>
                    <a:pt x="61328" y="99596"/>
                  </a:lnTo>
                  <a:lnTo>
                    <a:pt x="19431" y="74294"/>
                  </a:lnTo>
                  <a:lnTo>
                    <a:pt x="62737" y="50673"/>
                  </a:lnTo>
                  <a:lnTo>
                    <a:pt x="67275" y="50673"/>
                  </a:lnTo>
                  <a:lnTo>
                    <a:pt x="59309" y="36067"/>
                  </a:lnTo>
                  <a:close/>
                </a:path>
                <a:path w="946785" h="1690370">
                  <a:moveTo>
                    <a:pt x="67275" y="50673"/>
                  </a:moveTo>
                  <a:lnTo>
                    <a:pt x="62737" y="50673"/>
                  </a:lnTo>
                  <a:lnTo>
                    <a:pt x="61328" y="99596"/>
                  </a:lnTo>
                  <a:lnTo>
                    <a:pt x="109992" y="128983"/>
                  </a:lnTo>
                  <a:lnTo>
                    <a:pt x="67275" y="50673"/>
                  </a:lnTo>
                  <a:close/>
                </a:path>
                <a:path w="946785" h="1690370">
                  <a:moveTo>
                    <a:pt x="62737" y="50673"/>
                  </a:moveTo>
                  <a:lnTo>
                    <a:pt x="19431" y="74294"/>
                  </a:lnTo>
                  <a:lnTo>
                    <a:pt x="61328" y="99596"/>
                  </a:lnTo>
                  <a:lnTo>
                    <a:pt x="62737" y="50673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0500" y="4934722"/>
              <a:ext cx="3886199" cy="127709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488" y="4882896"/>
              <a:ext cx="4027932" cy="145694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8600" y="4953000"/>
              <a:ext cx="3810000" cy="120032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79856" y="838580"/>
            <a:ext cx="7327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3545" algn="l"/>
              </a:tabLst>
            </a:pPr>
            <a:r>
              <a:rPr sz="2400" b="1" spc="-25" dirty="0">
                <a:solidFill>
                  <a:srgbClr val="6F2F9F"/>
                </a:solidFill>
                <a:latin typeface="Carlito"/>
                <a:cs typeface="Carlito"/>
              </a:rPr>
              <a:t>B</a:t>
            </a:r>
            <a:r>
              <a:rPr sz="2400" b="1" spc="-25" dirty="0">
                <a:solidFill>
                  <a:srgbClr val="6F2F9F"/>
                </a:solidFill>
                <a:latin typeface="Arial"/>
                <a:cs typeface="Arial"/>
              </a:rPr>
              <a:t>.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	</a:t>
            </a:r>
            <a:r>
              <a:rPr sz="2400" b="1" spc="-10" dirty="0">
                <a:solidFill>
                  <a:srgbClr val="6F2F9F"/>
                </a:solidFill>
                <a:latin typeface="Carlito"/>
                <a:cs typeface="Carlito"/>
              </a:rPr>
              <a:t>Creation</a:t>
            </a:r>
            <a:r>
              <a:rPr sz="2400" b="1" spc="-6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6F2F9F"/>
                </a:solidFill>
                <a:latin typeface="Carlito"/>
                <a:cs typeface="Carlito"/>
              </a:rPr>
              <a:t>of</a:t>
            </a:r>
            <a:r>
              <a:rPr sz="2400" b="1" spc="-5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6F2F9F"/>
                </a:solidFill>
                <a:latin typeface="Carlito"/>
                <a:cs typeface="Carlito"/>
              </a:rPr>
              <a:t>DataFrame</a:t>
            </a:r>
            <a:r>
              <a:rPr sz="2400" b="1" spc="-5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6F2F9F"/>
                </a:solidFill>
                <a:latin typeface="Carlito"/>
                <a:cs typeface="Carlito"/>
              </a:rPr>
              <a:t>from</a:t>
            </a:r>
            <a:r>
              <a:rPr sz="2400" b="1" spc="-7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6F2F9F"/>
                </a:solidFill>
                <a:latin typeface="Carlito"/>
                <a:cs typeface="Carlito"/>
              </a:rPr>
              <a:t>dictionary</a:t>
            </a:r>
            <a:r>
              <a:rPr sz="2400" b="1" spc="-5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6F2F9F"/>
                </a:solidFill>
                <a:latin typeface="Carlito"/>
                <a:cs typeface="Carlito"/>
              </a:rPr>
              <a:t>of</a:t>
            </a:r>
            <a:r>
              <a:rPr sz="2400" b="1" spc="-6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6F2F9F"/>
                </a:solidFill>
                <a:latin typeface="Carlito"/>
                <a:cs typeface="Carlito"/>
              </a:rPr>
              <a:t>Dictionaries-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8600" y="4953000"/>
            <a:ext cx="3810000" cy="1200785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0805" marR="219710">
              <a:lnSpc>
                <a:spcPct val="100000"/>
              </a:lnSpc>
              <a:spcBef>
                <a:spcPts val="260"/>
              </a:spcBef>
            </a:pPr>
            <a:r>
              <a:rPr sz="2400" dirty="0">
                <a:latin typeface="FreeSans"/>
                <a:cs typeface="FreeSans"/>
              </a:rPr>
              <a:t>Here,</a:t>
            </a:r>
            <a:r>
              <a:rPr sz="2400" spc="13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you</a:t>
            </a:r>
            <a:r>
              <a:rPr sz="2400" spc="13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can</a:t>
            </a:r>
            <a:r>
              <a:rPr sz="2400" spc="12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get</a:t>
            </a:r>
            <a:r>
              <a:rPr sz="2400" spc="13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an</a:t>
            </a:r>
            <a:r>
              <a:rPr sz="2400" spc="140" dirty="0">
                <a:latin typeface="FreeSans"/>
                <a:cs typeface="FreeSans"/>
              </a:rPr>
              <a:t> </a:t>
            </a:r>
            <a:r>
              <a:rPr sz="2400" spc="-20" dirty="0">
                <a:latin typeface="FreeSans"/>
                <a:cs typeface="FreeSans"/>
              </a:rPr>
              <a:t>idea </a:t>
            </a:r>
            <a:r>
              <a:rPr sz="2400" dirty="0">
                <a:latin typeface="FreeSans"/>
                <a:cs typeface="FreeSans"/>
              </a:rPr>
              <a:t>of</a:t>
            </a:r>
            <a:r>
              <a:rPr sz="2400" spc="13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how</a:t>
            </a:r>
            <a:r>
              <a:rPr sz="2400" spc="14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index</a:t>
            </a:r>
            <a:r>
              <a:rPr sz="2400" spc="145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and</a:t>
            </a:r>
            <a:r>
              <a:rPr sz="2400" spc="140" dirty="0">
                <a:latin typeface="FreeSans"/>
                <a:cs typeface="FreeSans"/>
              </a:rPr>
              <a:t> </a:t>
            </a:r>
            <a:r>
              <a:rPr sz="2400" spc="-10" dirty="0">
                <a:latin typeface="FreeSans"/>
                <a:cs typeface="FreeSans"/>
              </a:rPr>
              <a:t>column </a:t>
            </a:r>
            <a:r>
              <a:rPr sz="2400" dirty="0">
                <a:latin typeface="FreeSans"/>
                <a:cs typeface="FreeSans"/>
              </a:rPr>
              <a:t>name</a:t>
            </a:r>
            <a:r>
              <a:rPr sz="2400" spc="210" dirty="0">
                <a:latin typeface="FreeSans"/>
                <a:cs typeface="FreeSans"/>
              </a:rPr>
              <a:t> </a:t>
            </a:r>
            <a:r>
              <a:rPr sz="2400" dirty="0">
                <a:latin typeface="FreeSans"/>
                <a:cs typeface="FreeSans"/>
              </a:rPr>
              <a:t>have</a:t>
            </a:r>
            <a:r>
              <a:rPr sz="2400" spc="225" dirty="0">
                <a:latin typeface="FreeSans"/>
                <a:cs typeface="FreeSans"/>
              </a:rPr>
              <a:t> </a:t>
            </a:r>
            <a:r>
              <a:rPr sz="2400" spc="-10" dirty="0">
                <a:latin typeface="FreeSans"/>
                <a:cs typeface="FreeSans"/>
              </a:rPr>
              <a:t>assigned.</a:t>
            </a:r>
            <a:endParaRPr sz="2400">
              <a:latin typeface="FreeSans"/>
              <a:cs typeface="FreeSan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19811" y="2707132"/>
            <a:ext cx="8624570" cy="4021454"/>
            <a:chOff x="519811" y="2707132"/>
            <a:chExt cx="8624570" cy="4021454"/>
          </a:xfrm>
        </p:grpSpPr>
        <p:sp>
          <p:nvSpPr>
            <p:cNvPr id="18" name="object 18"/>
            <p:cNvSpPr/>
            <p:nvPr/>
          </p:nvSpPr>
          <p:spPr>
            <a:xfrm>
              <a:off x="519811" y="2707131"/>
              <a:ext cx="3152140" cy="2245995"/>
            </a:xfrm>
            <a:custGeom>
              <a:avLst/>
              <a:gdLst/>
              <a:ahLst/>
              <a:cxnLst/>
              <a:rect l="l" t="t" r="r" b="b"/>
              <a:pathLst>
                <a:path w="3152140" h="2245995">
                  <a:moveTo>
                    <a:pt x="623252" y="2245868"/>
                  </a:moveTo>
                  <a:lnTo>
                    <a:pt x="619798" y="2232279"/>
                  </a:lnTo>
                  <a:lnTo>
                    <a:pt x="582676" y="2085975"/>
                  </a:lnTo>
                  <a:lnTo>
                    <a:pt x="579399" y="2079180"/>
                  </a:lnTo>
                  <a:lnTo>
                    <a:pt x="573951" y="2074316"/>
                  </a:lnTo>
                  <a:lnTo>
                    <a:pt x="567067" y="2071852"/>
                  </a:lnTo>
                  <a:lnTo>
                    <a:pt x="559523" y="2072259"/>
                  </a:lnTo>
                  <a:lnTo>
                    <a:pt x="552704" y="2075522"/>
                  </a:lnTo>
                  <a:lnTo>
                    <a:pt x="547827" y="2080971"/>
                  </a:lnTo>
                  <a:lnTo>
                    <a:pt x="545363" y="2087841"/>
                  </a:lnTo>
                  <a:lnTo>
                    <a:pt x="545744" y="2095373"/>
                  </a:lnTo>
                  <a:lnTo>
                    <a:pt x="560959" y="2155342"/>
                  </a:lnTo>
                  <a:lnTo>
                    <a:pt x="27178" y="1612011"/>
                  </a:lnTo>
                  <a:lnTo>
                    <a:pt x="0" y="1638681"/>
                  </a:lnTo>
                  <a:lnTo>
                    <a:pt x="533768" y="2181999"/>
                  </a:lnTo>
                  <a:lnTo>
                    <a:pt x="474103" y="2165731"/>
                  </a:lnTo>
                  <a:lnTo>
                    <a:pt x="450202" y="2186749"/>
                  </a:lnTo>
                  <a:lnTo>
                    <a:pt x="452539" y="2193645"/>
                  </a:lnTo>
                  <a:lnTo>
                    <a:pt x="457314" y="2199170"/>
                  </a:lnTo>
                  <a:lnTo>
                    <a:pt x="464083" y="2202561"/>
                  </a:lnTo>
                  <a:lnTo>
                    <a:pt x="623252" y="2245868"/>
                  </a:lnTo>
                  <a:close/>
                </a:path>
                <a:path w="3152140" h="2245995">
                  <a:moveTo>
                    <a:pt x="3152140" y="6350"/>
                  </a:moveTo>
                  <a:lnTo>
                    <a:pt x="3145663" y="0"/>
                  </a:lnTo>
                  <a:lnTo>
                    <a:pt x="2825115" y="0"/>
                  </a:lnTo>
                  <a:lnTo>
                    <a:pt x="2818765" y="6350"/>
                  </a:lnTo>
                  <a:lnTo>
                    <a:pt x="2818765" y="169037"/>
                  </a:lnTo>
                  <a:lnTo>
                    <a:pt x="2818765" y="221742"/>
                  </a:lnTo>
                  <a:lnTo>
                    <a:pt x="2818638" y="168821"/>
                  </a:lnTo>
                  <a:lnTo>
                    <a:pt x="2791333" y="122047"/>
                  </a:lnTo>
                  <a:lnTo>
                    <a:pt x="2782557" y="119761"/>
                  </a:lnTo>
                  <a:lnTo>
                    <a:pt x="2775839" y="123698"/>
                  </a:lnTo>
                  <a:lnTo>
                    <a:pt x="2768968" y="127635"/>
                  </a:lnTo>
                  <a:lnTo>
                    <a:pt x="2766682" y="136398"/>
                  </a:lnTo>
                  <a:lnTo>
                    <a:pt x="2770619" y="143256"/>
                  </a:lnTo>
                  <a:lnTo>
                    <a:pt x="2832989" y="250063"/>
                  </a:lnTo>
                  <a:lnTo>
                    <a:pt x="2849511" y="221742"/>
                  </a:lnTo>
                  <a:lnTo>
                    <a:pt x="2895346" y="143256"/>
                  </a:lnTo>
                  <a:lnTo>
                    <a:pt x="2899283" y="136398"/>
                  </a:lnTo>
                  <a:lnTo>
                    <a:pt x="2896997" y="127635"/>
                  </a:lnTo>
                  <a:lnTo>
                    <a:pt x="2890139" y="123698"/>
                  </a:lnTo>
                  <a:lnTo>
                    <a:pt x="2883408" y="119761"/>
                  </a:lnTo>
                  <a:lnTo>
                    <a:pt x="2874645" y="122047"/>
                  </a:lnTo>
                  <a:lnTo>
                    <a:pt x="2847340" y="168821"/>
                  </a:lnTo>
                  <a:lnTo>
                    <a:pt x="2847213" y="169037"/>
                  </a:lnTo>
                  <a:lnTo>
                    <a:pt x="2847340" y="28575"/>
                  </a:lnTo>
                  <a:lnTo>
                    <a:pt x="3123565" y="28575"/>
                  </a:lnTo>
                  <a:lnTo>
                    <a:pt x="3123565" y="2245868"/>
                  </a:lnTo>
                  <a:lnTo>
                    <a:pt x="3152140" y="2245868"/>
                  </a:lnTo>
                  <a:lnTo>
                    <a:pt x="3152140" y="28587"/>
                  </a:lnTo>
                  <a:lnTo>
                    <a:pt x="3152140" y="14224"/>
                  </a:lnTo>
                  <a:lnTo>
                    <a:pt x="3152140" y="635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06239" y="5062727"/>
              <a:ext cx="4937759" cy="1665732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4375784" y="5130546"/>
            <a:ext cx="451675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FreeSans"/>
                <a:cs typeface="FreeSans"/>
              </a:rPr>
              <a:t>If</a:t>
            </a:r>
            <a:r>
              <a:rPr sz="1800" spc="31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dirty="0">
                <a:solidFill>
                  <a:srgbClr val="FFFFFF"/>
                </a:solidFill>
                <a:latin typeface="FreeSans"/>
                <a:cs typeface="FreeSans"/>
              </a:rPr>
              <a:t>keys</a:t>
            </a:r>
            <a:r>
              <a:rPr sz="1800" spc="31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dirty="0">
                <a:solidFill>
                  <a:srgbClr val="FFFFFF"/>
                </a:solidFill>
                <a:latin typeface="FreeSans"/>
                <a:cs typeface="FreeSans"/>
              </a:rPr>
              <a:t>of</a:t>
            </a:r>
            <a:r>
              <a:rPr sz="1800" spc="31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dirty="0">
                <a:solidFill>
                  <a:srgbClr val="FFFFFF"/>
                </a:solidFill>
                <a:latin typeface="FreeSans"/>
                <a:cs typeface="FreeSans"/>
              </a:rPr>
              <a:t>yr2015,</a:t>
            </a:r>
            <a:r>
              <a:rPr sz="1800" spc="32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dirty="0">
                <a:solidFill>
                  <a:srgbClr val="FFFFFF"/>
                </a:solidFill>
                <a:latin typeface="FreeSans"/>
                <a:cs typeface="FreeSans"/>
              </a:rPr>
              <a:t>yr2016</a:t>
            </a:r>
            <a:r>
              <a:rPr sz="1800" spc="31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dirty="0">
                <a:solidFill>
                  <a:srgbClr val="FFFFFF"/>
                </a:solidFill>
                <a:latin typeface="FreeSans"/>
                <a:cs typeface="FreeSans"/>
              </a:rPr>
              <a:t>and</a:t>
            </a:r>
            <a:r>
              <a:rPr sz="1800" spc="32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dirty="0">
                <a:solidFill>
                  <a:srgbClr val="FFFFFF"/>
                </a:solidFill>
                <a:latin typeface="FreeSans"/>
                <a:cs typeface="FreeSans"/>
              </a:rPr>
              <a:t>yr2017</a:t>
            </a:r>
            <a:r>
              <a:rPr sz="1800" spc="31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FreeSans"/>
                <a:cs typeface="FreeSans"/>
              </a:rPr>
              <a:t>were </a:t>
            </a:r>
            <a:r>
              <a:rPr sz="1800" dirty="0">
                <a:solidFill>
                  <a:srgbClr val="FFFFFF"/>
                </a:solidFill>
                <a:latin typeface="FreeSans"/>
                <a:cs typeface="FreeSans"/>
              </a:rPr>
              <a:t>different</a:t>
            </a:r>
            <a:r>
              <a:rPr sz="1800" spc="145" dirty="0">
                <a:solidFill>
                  <a:srgbClr val="FFFFFF"/>
                </a:solidFill>
                <a:latin typeface="FreeSans"/>
                <a:cs typeface="FreeSans"/>
              </a:rPr>
              <a:t>  </a:t>
            </a:r>
            <a:r>
              <a:rPr sz="1800" dirty="0">
                <a:solidFill>
                  <a:srgbClr val="FFFFFF"/>
                </a:solidFill>
                <a:latin typeface="FreeSans"/>
                <a:cs typeface="FreeSans"/>
              </a:rPr>
              <a:t>here</a:t>
            </a:r>
            <a:r>
              <a:rPr sz="1800" spc="160" dirty="0">
                <a:solidFill>
                  <a:srgbClr val="FFFFFF"/>
                </a:solidFill>
                <a:latin typeface="FreeSans"/>
                <a:cs typeface="FreeSans"/>
              </a:rPr>
              <a:t>  </a:t>
            </a:r>
            <a:r>
              <a:rPr sz="1800" dirty="0">
                <a:solidFill>
                  <a:srgbClr val="FFFFFF"/>
                </a:solidFill>
                <a:latin typeface="FreeSans"/>
                <a:cs typeface="FreeSans"/>
              </a:rPr>
              <a:t>then</a:t>
            </a:r>
            <a:r>
              <a:rPr sz="1800" spc="145" dirty="0">
                <a:solidFill>
                  <a:srgbClr val="FFFFFF"/>
                </a:solidFill>
                <a:latin typeface="FreeSans"/>
                <a:cs typeface="FreeSans"/>
              </a:rPr>
              <a:t>  </a:t>
            </a:r>
            <a:r>
              <a:rPr sz="1800" dirty="0">
                <a:solidFill>
                  <a:srgbClr val="FFFFFF"/>
                </a:solidFill>
                <a:latin typeface="FreeSans"/>
                <a:cs typeface="FreeSans"/>
              </a:rPr>
              <a:t>rows</a:t>
            </a:r>
            <a:r>
              <a:rPr sz="1800" spc="150" dirty="0">
                <a:solidFill>
                  <a:srgbClr val="FFFFFF"/>
                </a:solidFill>
                <a:latin typeface="FreeSans"/>
                <a:cs typeface="FreeSans"/>
              </a:rPr>
              <a:t>  </a:t>
            </a:r>
            <a:r>
              <a:rPr sz="1800" dirty="0">
                <a:solidFill>
                  <a:srgbClr val="FFFFFF"/>
                </a:solidFill>
                <a:latin typeface="FreeSans"/>
                <a:cs typeface="FreeSans"/>
              </a:rPr>
              <a:t>and</a:t>
            </a:r>
            <a:r>
              <a:rPr sz="1800" spc="145" dirty="0">
                <a:solidFill>
                  <a:srgbClr val="FFFFFF"/>
                </a:solidFill>
                <a:latin typeface="FreeSans"/>
                <a:cs typeface="FreeSans"/>
              </a:rPr>
              <a:t>  </a:t>
            </a:r>
            <a:r>
              <a:rPr sz="1800" dirty="0">
                <a:solidFill>
                  <a:srgbClr val="FFFFFF"/>
                </a:solidFill>
                <a:latin typeface="FreeSans"/>
                <a:cs typeface="FreeSans"/>
              </a:rPr>
              <a:t>columns</a:t>
            </a:r>
            <a:r>
              <a:rPr sz="1800" spc="150" dirty="0">
                <a:solidFill>
                  <a:srgbClr val="FFFFFF"/>
                </a:solidFill>
                <a:latin typeface="FreeSans"/>
                <a:cs typeface="FreeSans"/>
              </a:rPr>
              <a:t>  </a:t>
            </a:r>
            <a:r>
              <a:rPr sz="1800" spc="-25" dirty="0">
                <a:solidFill>
                  <a:srgbClr val="FFFFFF"/>
                </a:solidFill>
                <a:latin typeface="FreeSans"/>
                <a:cs typeface="FreeSans"/>
              </a:rPr>
              <a:t>of </a:t>
            </a:r>
            <a:r>
              <a:rPr sz="1800" dirty="0">
                <a:solidFill>
                  <a:srgbClr val="FFFFFF"/>
                </a:solidFill>
                <a:latin typeface="FreeSans"/>
                <a:cs typeface="FreeSans"/>
              </a:rPr>
              <a:t>dataframe</a:t>
            </a:r>
            <a:r>
              <a:rPr sz="1800" spc="459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dirty="0">
                <a:solidFill>
                  <a:srgbClr val="FFFFFF"/>
                </a:solidFill>
                <a:latin typeface="FreeSans"/>
                <a:cs typeface="FreeSans"/>
              </a:rPr>
              <a:t>would</a:t>
            </a:r>
            <a:r>
              <a:rPr sz="1800" spc="459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dirty="0">
                <a:solidFill>
                  <a:srgbClr val="FFFFFF"/>
                </a:solidFill>
                <a:latin typeface="FreeSans"/>
                <a:cs typeface="FreeSans"/>
              </a:rPr>
              <a:t>have</a:t>
            </a:r>
            <a:r>
              <a:rPr sz="1800" spc="47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dirty="0">
                <a:solidFill>
                  <a:srgbClr val="FFFFFF"/>
                </a:solidFill>
                <a:latin typeface="FreeSans"/>
                <a:cs typeface="FreeSans"/>
              </a:rPr>
              <a:t>increased</a:t>
            </a:r>
            <a:r>
              <a:rPr sz="1800" spc="459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dirty="0">
                <a:solidFill>
                  <a:srgbClr val="FFFFFF"/>
                </a:solidFill>
                <a:latin typeface="FreeSans"/>
                <a:cs typeface="FreeSans"/>
              </a:rPr>
              <a:t>and</a:t>
            </a:r>
            <a:r>
              <a:rPr sz="1800" spc="47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FreeSans"/>
                <a:cs typeface="FreeSans"/>
              </a:rPr>
              <a:t>non- </a:t>
            </a:r>
            <a:r>
              <a:rPr sz="1800" dirty="0">
                <a:solidFill>
                  <a:srgbClr val="FFFFFF"/>
                </a:solidFill>
                <a:latin typeface="FreeSans"/>
                <a:cs typeface="FreeSans"/>
              </a:rPr>
              <a:t>matching</a:t>
            </a:r>
            <a:r>
              <a:rPr sz="1800" spc="254" dirty="0">
                <a:solidFill>
                  <a:srgbClr val="FFFFFF"/>
                </a:solidFill>
                <a:latin typeface="FreeSans"/>
                <a:cs typeface="FreeSans"/>
              </a:rPr>
              <a:t>  </a:t>
            </a:r>
            <a:r>
              <a:rPr sz="1800" dirty="0">
                <a:solidFill>
                  <a:srgbClr val="FFFFFF"/>
                </a:solidFill>
                <a:latin typeface="FreeSans"/>
                <a:cs typeface="FreeSans"/>
              </a:rPr>
              <a:t>rows</a:t>
            </a:r>
            <a:r>
              <a:rPr sz="1800" spc="245" dirty="0">
                <a:solidFill>
                  <a:srgbClr val="FFFFFF"/>
                </a:solidFill>
                <a:latin typeface="FreeSans"/>
                <a:cs typeface="FreeSans"/>
              </a:rPr>
              <a:t>  </a:t>
            </a:r>
            <a:r>
              <a:rPr sz="1800" dirty="0">
                <a:solidFill>
                  <a:srgbClr val="FFFFFF"/>
                </a:solidFill>
                <a:latin typeface="FreeSans"/>
                <a:cs typeface="FreeSans"/>
              </a:rPr>
              <a:t>and</a:t>
            </a:r>
            <a:r>
              <a:rPr sz="1800" spc="254" dirty="0">
                <a:solidFill>
                  <a:srgbClr val="FFFFFF"/>
                </a:solidFill>
                <a:latin typeface="FreeSans"/>
                <a:cs typeface="FreeSans"/>
              </a:rPr>
              <a:t>  </a:t>
            </a:r>
            <a:r>
              <a:rPr sz="1800" dirty="0">
                <a:solidFill>
                  <a:srgbClr val="FFFFFF"/>
                </a:solidFill>
                <a:latin typeface="FreeSans"/>
                <a:cs typeface="FreeSans"/>
              </a:rPr>
              <a:t>column</a:t>
            </a:r>
            <a:r>
              <a:rPr sz="1800" spc="250" dirty="0">
                <a:solidFill>
                  <a:srgbClr val="FFFFFF"/>
                </a:solidFill>
                <a:latin typeface="FreeSans"/>
                <a:cs typeface="FreeSans"/>
              </a:rPr>
              <a:t>  </a:t>
            </a:r>
            <a:r>
              <a:rPr sz="1800" dirty="0">
                <a:solidFill>
                  <a:srgbClr val="FFFFFF"/>
                </a:solidFill>
                <a:latin typeface="FreeSans"/>
                <a:cs typeface="FreeSans"/>
              </a:rPr>
              <a:t>would</a:t>
            </a:r>
            <a:r>
              <a:rPr sz="1800" spc="250" dirty="0">
                <a:solidFill>
                  <a:srgbClr val="FFFFFF"/>
                </a:solidFill>
                <a:latin typeface="FreeSans"/>
                <a:cs typeface="FreeSans"/>
              </a:rPr>
              <a:t>  </a:t>
            </a:r>
            <a:r>
              <a:rPr sz="1800" spc="-10" dirty="0">
                <a:solidFill>
                  <a:srgbClr val="FFFFFF"/>
                </a:solidFill>
                <a:latin typeface="FreeSans"/>
                <a:cs typeface="FreeSans"/>
              </a:rPr>
              <a:t>store </a:t>
            </a:r>
            <a:r>
              <a:rPr sz="1800" spc="-20" dirty="0">
                <a:solidFill>
                  <a:srgbClr val="FFFFFF"/>
                </a:solidFill>
                <a:latin typeface="FreeSans"/>
                <a:cs typeface="FreeSans"/>
              </a:rPr>
              <a:t>NaN.</a:t>
            </a:r>
            <a:endParaRPr sz="1800">
              <a:latin typeface="FreeSans"/>
              <a:cs typeface="Free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7342" y="724090"/>
            <a:ext cx="8173084" cy="2439035"/>
            <a:chOff x="177342" y="724090"/>
            <a:chExt cx="8173084" cy="24390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836" y="760563"/>
              <a:ext cx="5587217" cy="232998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2105" y="728852"/>
              <a:ext cx="5686425" cy="2429510"/>
            </a:xfrm>
            <a:custGeom>
              <a:avLst/>
              <a:gdLst/>
              <a:ahLst/>
              <a:cxnLst/>
              <a:rect l="l" t="t" r="r" b="b"/>
              <a:pathLst>
                <a:path w="5686425" h="2429510">
                  <a:moveTo>
                    <a:pt x="0" y="2429129"/>
                  </a:moveTo>
                  <a:lnTo>
                    <a:pt x="5686425" y="2429129"/>
                  </a:lnTo>
                  <a:lnTo>
                    <a:pt x="5686425" y="0"/>
                  </a:lnTo>
                  <a:lnTo>
                    <a:pt x="0" y="0"/>
                  </a:lnTo>
                  <a:lnTo>
                    <a:pt x="0" y="24291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4883" y="1699260"/>
              <a:ext cx="4325112" cy="84277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FreeSans"/>
                <a:cs typeface="FreeSans"/>
              </a:rPr>
              <a:t>Creation</a:t>
            </a:r>
            <a:r>
              <a:rPr sz="3600" b="0" spc="245" dirty="0">
                <a:latin typeface="FreeSans"/>
                <a:cs typeface="FreeSans"/>
              </a:rPr>
              <a:t> </a:t>
            </a:r>
            <a:r>
              <a:rPr sz="3600" b="0" dirty="0">
                <a:latin typeface="FreeSans"/>
                <a:cs typeface="FreeSans"/>
              </a:rPr>
              <a:t>of</a:t>
            </a:r>
            <a:r>
              <a:rPr sz="3600" b="0" spc="235" dirty="0">
                <a:latin typeface="FreeSans"/>
                <a:cs typeface="FreeSans"/>
              </a:rPr>
              <a:t> </a:t>
            </a:r>
            <a:r>
              <a:rPr sz="3600" b="0" dirty="0">
                <a:latin typeface="FreeSans"/>
                <a:cs typeface="FreeSans"/>
              </a:rPr>
              <a:t>Dataframe</a:t>
            </a:r>
            <a:r>
              <a:rPr sz="3600" b="0" spc="245" dirty="0">
                <a:latin typeface="FreeSans"/>
                <a:cs typeface="FreeSans"/>
              </a:rPr>
              <a:t> </a:t>
            </a:r>
            <a:r>
              <a:rPr sz="3600" b="0" dirty="0">
                <a:latin typeface="FreeSans"/>
                <a:cs typeface="FreeSans"/>
              </a:rPr>
              <a:t>from</a:t>
            </a:r>
            <a:r>
              <a:rPr sz="3600" b="0" spc="254" dirty="0">
                <a:latin typeface="FreeSans"/>
                <a:cs typeface="FreeSans"/>
              </a:rPr>
              <a:t> </a:t>
            </a:r>
            <a:r>
              <a:rPr sz="3600" b="0" dirty="0">
                <a:latin typeface="FreeSans"/>
                <a:cs typeface="FreeSans"/>
              </a:rPr>
              <a:t>2D</a:t>
            </a:r>
            <a:r>
              <a:rPr sz="3600" b="0" spc="229" dirty="0">
                <a:latin typeface="FreeSans"/>
                <a:cs typeface="FreeSans"/>
              </a:rPr>
              <a:t> </a:t>
            </a:r>
            <a:r>
              <a:rPr sz="3600" b="0" spc="-10" dirty="0">
                <a:latin typeface="FreeSans"/>
                <a:cs typeface="FreeSans"/>
              </a:rPr>
              <a:t>ndarray</a:t>
            </a:r>
            <a:endParaRPr sz="3600">
              <a:latin typeface="FreeSans"/>
              <a:cs typeface="Free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4175" y="1765808"/>
            <a:ext cx="3677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solidFill>
                  <a:srgbClr val="FFFFFF"/>
                </a:solidFill>
                <a:latin typeface="FreeSans"/>
                <a:cs typeface="FreeSans"/>
              </a:rPr>
              <a:t>column</a:t>
            </a:r>
            <a:r>
              <a:rPr sz="1800" b="1" spc="-3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FreeSans"/>
                <a:cs typeface="FreeSans"/>
              </a:rPr>
              <a:t>name</a:t>
            </a:r>
            <a:r>
              <a:rPr sz="1800" b="1" spc="18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FreeSans"/>
                <a:cs typeface="FreeSans"/>
              </a:rPr>
              <a:t>and</a:t>
            </a:r>
            <a:r>
              <a:rPr sz="1800" b="1" spc="32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b="1" spc="-95" dirty="0">
                <a:solidFill>
                  <a:srgbClr val="FFFFFF"/>
                </a:solidFill>
                <a:latin typeface="FreeSans"/>
                <a:cs typeface="FreeSans"/>
              </a:rPr>
              <a:t>index</a:t>
            </a:r>
            <a:r>
              <a:rPr sz="1800" b="1" spc="-4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FreeSans"/>
                <a:cs typeface="FreeSans"/>
              </a:rPr>
              <a:t>have </a:t>
            </a:r>
            <a:r>
              <a:rPr sz="1800" b="1" spc="-85" dirty="0">
                <a:solidFill>
                  <a:srgbClr val="FFFFFF"/>
                </a:solidFill>
                <a:latin typeface="FreeSans"/>
                <a:cs typeface="FreeSans"/>
              </a:rPr>
              <a:t>automatically</a:t>
            </a:r>
            <a:r>
              <a:rPr sz="1800" b="1" spc="-4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b="1" spc="-75" dirty="0">
                <a:solidFill>
                  <a:srgbClr val="FFFFFF"/>
                </a:solidFill>
                <a:latin typeface="FreeSans"/>
                <a:cs typeface="FreeSans"/>
              </a:rPr>
              <a:t>been</a:t>
            </a:r>
            <a:r>
              <a:rPr sz="1800" b="1" spc="-50" dirty="0">
                <a:solidFill>
                  <a:srgbClr val="FFFFFF"/>
                </a:solidFill>
                <a:latin typeface="FreeSans"/>
                <a:cs typeface="FreeSans"/>
              </a:rPr>
              <a:t> generated</a:t>
            </a:r>
            <a:r>
              <a:rPr sz="1800" b="1" spc="24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FreeSans"/>
                <a:cs typeface="FreeSans"/>
              </a:rPr>
              <a:t>here.</a:t>
            </a:r>
            <a:endParaRPr sz="1800">
              <a:latin typeface="FreeSans"/>
              <a:cs typeface="Free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4776" y="2082545"/>
            <a:ext cx="7658734" cy="3442335"/>
            <a:chOff x="104776" y="2082545"/>
            <a:chExt cx="7658734" cy="3442335"/>
          </a:xfrm>
        </p:grpSpPr>
        <p:sp>
          <p:nvSpPr>
            <p:cNvPr id="9" name="object 9"/>
            <p:cNvSpPr/>
            <p:nvPr/>
          </p:nvSpPr>
          <p:spPr>
            <a:xfrm>
              <a:off x="1447672" y="2082545"/>
              <a:ext cx="2671445" cy="515620"/>
            </a:xfrm>
            <a:custGeom>
              <a:avLst/>
              <a:gdLst/>
              <a:ahLst/>
              <a:cxnLst/>
              <a:rect l="l" t="t" r="r" b="b"/>
              <a:pathLst>
                <a:path w="2671445" h="515619">
                  <a:moveTo>
                    <a:pt x="214312" y="260334"/>
                  </a:moveTo>
                  <a:lnTo>
                    <a:pt x="203386" y="261229"/>
                  </a:lnTo>
                  <a:lnTo>
                    <a:pt x="193294" y="266445"/>
                  </a:lnTo>
                  <a:lnTo>
                    <a:pt x="0" y="420877"/>
                  </a:lnTo>
                  <a:lnTo>
                    <a:pt x="229615" y="513206"/>
                  </a:lnTo>
                  <a:lnTo>
                    <a:pt x="240823" y="515244"/>
                  </a:lnTo>
                  <a:lnTo>
                    <a:pt x="251555" y="512937"/>
                  </a:lnTo>
                  <a:lnTo>
                    <a:pt x="260619" y="506795"/>
                  </a:lnTo>
                  <a:lnTo>
                    <a:pt x="266827" y="497331"/>
                  </a:lnTo>
                  <a:lnTo>
                    <a:pt x="268864" y="486124"/>
                  </a:lnTo>
                  <a:lnTo>
                    <a:pt x="266557" y="475392"/>
                  </a:lnTo>
                  <a:lnTo>
                    <a:pt x="260415" y="466328"/>
                  </a:lnTo>
                  <a:lnTo>
                    <a:pt x="250952" y="460120"/>
                  </a:lnTo>
                  <a:lnTo>
                    <a:pt x="203174" y="440943"/>
                  </a:lnTo>
                  <a:lnTo>
                    <a:pt x="60198" y="440943"/>
                  </a:lnTo>
                  <a:lnTo>
                    <a:pt x="51943" y="384428"/>
                  </a:lnTo>
                  <a:lnTo>
                    <a:pt x="156386" y="369051"/>
                  </a:lnTo>
                  <a:lnTo>
                    <a:pt x="228981" y="311023"/>
                  </a:lnTo>
                  <a:lnTo>
                    <a:pt x="236265" y="302359"/>
                  </a:lnTo>
                  <a:lnTo>
                    <a:pt x="239537" y="291909"/>
                  </a:lnTo>
                  <a:lnTo>
                    <a:pt x="238642" y="280983"/>
                  </a:lnTo>
                  <a:lnTo>
                    <a:pt x="233426" y="270890"/>
                  </a:lnTo>
                  <a:lnTo>
                    <a:pt x="224762" y="263606"/>
                  </a:lnTo>
                  <a:lnTo>
                    <a:pt x="214312" y="260334"/>
                  </a:lnTo>
                  <a:close/>
                </a:path>
                <a:path w="2671445" h="515619">
                  <a:moveTo>
                    <a:pt x="156386" y="369051"/>
                  </a:moveTo>
                  <a:lnTo>
                    <a:pt x="51943" y="384428"/>
                  </a:lnTo>
                  <a:lnTo>
                    <a:pt x="60198" y="440943"/>
                  </a:lnTo>
                  <a:lnTo>
                    <a:pt x="100740" y="434975"/>
                  </a:lnTo>
                  <a:lnTo>
                    <a:pt x="73914" y="434975"/>
                  </a:lnTo>
                  <a:lnTo>
                    <a:pt x="66802" y="386206"/>
                  </a:lnTo>
                  <a:lnTo>
                    <a:pt x="134923" y="386206"/>
                  </a:lnTo>
                  <a:lnTo>
                    <a:pt x="156386" y="369051"/>
                  </a:lnTo>
                  <a:close/>
                </a:path>
                <a:path w="2671445" h="515619">
                  <a:moveTo>
                    <a:pt x="164804" y="425543"/>
                  </a:moveTo>
                  <a:lnTo>
                    <a:pt x="60198" y="440943"/>
                  </a:lnTo>
                  <a:lnTo>
                    <a:pt x="203174" y="440943"/>
                  </a:lnTo>
                  <a:lnTo>
                    <a:pt x="164804" y="425543"/>
                  </a:lnTo>
                  <a:close/>
                </a:path>
                <a:path w="2671445" h="515619">
                  <a:moveTo>
                    <a:pt x="66802" y="386206"/>
                  </a:moveTo>
                  <a:lnTo>
                    <a:pt x="73914" y="434975"/>
                  </a:lnTo>
                  <a:lnTo>
                    <a:pt x="112152" y="404409"/>
                  </a:lnTo>
                  <a:lnTo>
                    <a:pt x="66802" y="386206"/>
                  </a:lnTo>
                  <a:close/>
                </a:path>
                <a:path w="2671445" h="515619">
                  <a:moveTo>
                    <a:pt x="112152" y="404409"/>
                  </a:moveTo>
                  <a:lnTo>
                    <a:pt x="73914" y="434975"/>
                  </a:lnTo>
                  <a:lnTo>
                    <a:pt x="100740" y="434975"/>
                  </a:lnTo>
                  <a:lnTo>
                    <a:pt x="164804" y="425543"/>
                  </a:lnTo>
                  <a:lnTo>
                    <a:pt x="112152" y="404409"/>
                  </a:lnTo>
                  <a:close/>
                </a:path>
                <a:path w="2671445" h="515619">
                  <a:moveTo>
                    <a:pt x="2662936" y="0"/>
                  </a:moveTo>
                  <a:lnTo>
                    <a:pt x="156386" y="369051"/>
                  </a:lnTo>
                  <a:lnTo>
                    <a:pt x="112152" y="404409"/>
                  </a:lnTo>
                  <a:lnTo>
                    <a:pt x="164804" y="425543"/>
                  </a:lnTo>
                  <a:lnTo>
                    <a:pt x="2671317" y="56514"/>
                  </a:lnTo>
                  <a:lnTo>
                    <a:pt x="2662936" y="0"/>
                  </a:lnTo>
                  <a:close/>
                </a:path>
                <a:path w="2671445" h="515619">
                  <a:moveTo>
                    <a:pt x="134923" y="386206"/>
                  </a:moveTo>
                  <a:lnTo>
                    <a:pt x="66802" y="386206"/>
                  </a:lnTo>
                  <a:lnTo>
                    <a:pt x="112152" y="404409"/>
                  </a:lnTo>
                  <a:lnTo>
                    <a:pt x="134923" y="386206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362" y="3238473"/>
              <a:ext cx="7538806" cy="196081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9538" y="3195700"/>
              <a:ext cx="7615555" cy="2056130"/>
            </a:xfrm>
            <a:custGeom>
              <a:avLst/>
              <a:gdLst/>
              <a:ahLst/>
              <a:cxnLst/>
              <a:rect l="l" t="t" r="r" b="b"/>
              <a:pathLst>
                <a:path w="7615555" h="2056129">
                  <a:moveTo>
                    <a:pt x="0" y="2056002"/>
                  </a:moveTo>
                  <a:lnTo>
                    <a:pt x="7615047" y="2056002"/>
                  </a:lnTo>
                  <a:lnTo>
                    <a:pt x="7615047" y="0"/>
                  </a:lnTo>
                  <a:lnTo>
                    <a:pt x="0" y="0"/>
                  </a:lnTo>
                  <a:lnTo>
                    <a:pt x="0" y="205600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24883" y="4681727"/>
              <a:ext cx="3738371" cy="84277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194175" y="4749165"/>
            <a:ext cx="30029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FFFFF"/>
                </a:solidFill>
                <a:latin typeface="FreeSans"/>
                <a:cs typeface="FreeSans"/>
              </a:rPr>
              <a:t>Here,</a:t>
            </a:r>
            <a:r>
              <a:rPr sz="1800" b="1" spc="-9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FreeSans"/>
                <a:cs typeface="FreeSans"/>
              </a:rPr>
              <a:t>user</a:t>
            </a:r>
            <a:r>
              <a:rPr sz="1800" b="1" spc="17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b="1" spc="-60" dirty="0">
                <a:solidFill>
                  <a:srgbClr val="FFFFFF"/>
                </a:solidFill>
                <a:latin typeface="FreeSans"/>
                <a:cs typeface="FreeSans"/>
              </a:rPr>
              <a:t>has</a:t>
            </a:r>
            <a:r>
              <a:rPr sz="1800" b="1" spc="-6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b="1" spc="-80" dirty="0">
                <a:solidFill>
                  <a:srgbClr val="FFFFFF"/>
                </a:solidFill>
                <a:latin typeface="FreeSans"/>
                <a:cs typeface="FreeSans"/>
              </a:rPr>
              <a:t>given</a:t>
            </a:r>
            <a:r>
              <a:rPr sz="1800" b="1" spc="-4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b="1" spc="-95" dirty="0">
                <a:solidFill>
                  <a:srgbClr val="FFFFFF"/>
                </a:solidFill>
                <a:latin typeface="FreeSans"/>
                <a:cs typeface="FreeSans"/>
              </a:rPr>
              <a:t>column </a:t>
            </a:r>
            <a:r>
              <a:rPr sz="1800" b="1" spc="-65" dirty="0">
                <a:solidFill>
                  <a:srgbClr val="FFFFFF"/>
                </a:solidFill>
                <a:latin typeface="FreeSans"/>
                <a:cs typeface="FreeSans"/>
              </a:rPr>
              <a:t>name</a:t>
            </a:r>
            <a:r>
              <a:rPr sz="1800" b="1" spc="-6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FreeSans"/>
                <a:cs typeface="FreeSans"/>
              </a:rPr>
              <a:t>.</a:t>
            </a:r>
            <a:endParaRPr sz="1800">
              <a:latin typeface="FreeSans"/>
              <a:cs typeface="FreeSan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4301" y="4195317"/>
            <a:ext cx="8833485" cy="2326005"/>
            <a:chOff x="114301" y="4195317"/>
            <a:chExt cx="8833485" cy="2326005"/>
          </a:xfrm>
        </p:grpSpPr>
        <p:sp>
          <p:nvSpPr>
            <p:cNvPr id="15" name="object 15"/>
            <p:cNvSpPr/>
            <p:nvPr/>
          </p:nvSpPr>
          <p:spPr>
            <a:xfrm>
              <a:off x="2590672" y="4195317"/>
              <a:ext cx="2670810" cy="474980"/>
            </a:xfrm>
            <a:custGeom>
              <a:avLst/>
              <a:gdLst/>
              <a:ahLst/>
              <a:cxnLst/>
              <a:rect l="l" t="t" r="r" b="b"/>
              <a:pathLst>
                <a:path w="2670810" h="474979">
                  <a:moveTo>
                    <a:pt x="216884" y="219678"/>
                  </a:moveTo>
                  <a:lnTo>
                    <a:pt x="205978" y="220396"/>
                  </a:lnTo>
                  <a:lnTo>
                    <a:pt x="195833" y="225424"/>
                  </a:lnTo>
                  <a:lnTo>
                    <a:pt x="0" y="376681"/>
                  </a:lnTo>
                  <a:lnTo>
                    <a:pt x="228091" y="472693"/>
                  </a:lnTo>
                  <a:lnTo>
                    <a:pt x="239250" y="474920"/>
                  </a:lnTo>
                  <a:lnTo>
                    <a:pt x="250015" y="472789"/>
                  </a:lnTo>
                  <a:lnTo>
                    <a:pt x="259185" y="466800"/>
                  </a:lnTo>
                  <a:lnTo>
                    <a:pt x="265556" y="457453"/>
                  </a:lnTo>
                  <a:lnTo>
                    <a:pt x="267783" y="446295"/>
                  </a:lnTo>
                  <a:lnTo>
                    <a:pt x="265652" y="435530"/>
                  </a:lnTo>
                  <a:lnTo>
                    <a:pt x="259663" y="426360"/>
                  </a:lnTo>
                  <a:lnTo>
                    <a:pt x="250316" y="419988"/>
                  </a:lnTo>
                  <a:lnTo>
                    <a:pt x="197166" y="397636"/>
                  </a:lnTo>
                  <a:lnTo>
                    <a:pt x="59943" y="397636"/>
                  </a:lnTo>
                  <a:lnTo>
                    <a:pt x="52577" y="340994"/>
                  </a:lnTo>
                  <a:lnTo>
                    <a:pt x="157349" y="327311"/>
                  </a:lnTo>
                  <a:lnTo>
                    <a:pt x="230758" y="270636"/>
                  </a:lnTo>
                  <a:lnTo>
                    <a:pt x="238160" y="262044"/>
                  </a:lnTo>
                  <a:lnTo>
                    <a:pt x="241585" y="251618"/>
                  </a:lnTo>
                  <a:lnTo>
                    <a:pt x="240867" y="240668"/>
                  </a:lnTo>
                  <a:lnTo>
                    <a:pt x="235838" y="230504"/>
                  </a:lnTo>
                  <a:lnTo>
                    <a:pt x="227266" y="223103"/>
                  </a:lnTo>
                  <a:lnTo>
                    <a:pt x="216884" y="219678"/>
                  </a:lnTo>
                  <a:close/>
                </a:path>
                <a:path w="2670810" h="474979">
                  <a:moveTo>
                    <a:pt x="157349" y="327311"/>
                  </a:moveTo>
                  <a:lnTo>
                    <a:pt x="52577" y="340994"/>
                  </a:lnTo>
                  <a:lnTo>
                    <a:pt x="59943" y="397636"/>
                  </a:lnTo>
                  <a:lnTo>
                    <a:pt x="103701" y="391921"/>
                  </a:lnTo>
                  <a:lnTo>
                    <a:pt x="73659" y="391921"/>
                  </a:lnTo>
                  <a:lnTo>
                    <a:pt x="67309" y="343026"/>
                  </a:lnTo>
                  <a:lnTo>
                    <a:pt x="136993" y="343026"/>
                  </a:lnTo>
                  <a:lnTo>
                    <a:pt x="157349" y="327311"/>
                  </a:lnTo>
                  <a:close/>
                </a:path>
                <a:path w="2670810" h="474979">
                  <a:moveTo>
                    <a:pt x="164648" y="383961"/>
                  </a:moveTo>
                  <a:lnTo>
                    <a:pt x="59943" y="397636"/>
                  </a:lnTo>
                  <a:lnTo>
                    <a:pt x="197166" y="397636"/>
                  </a:lnTo>
                  <a:lnTo>
                    <a:pt x="164648" y="383961"/>
                  </a:lnTo>
                  <a:close/>
                </a:path>
                <a:path w="2670810" h="474979">
                  <a:moveTo>
                    <a:pt x="67309" y="343026"/>
                  </a:moveTo>
                  <a:lnTo>
                    <a:pt x="73659" y="391921"/>
                  </a:lnTo>
                  <a:lnTo>
                    <a:pt x="112420" y="361997"/>
                  </a:lnTo>
                  <a:lnTo>
                    <a:pt x="67309" y="343026"/>
                  </a:lnTo>
                  <a:close/>
                </a:path>
                <a:path w="2670810" h="474979">
                  <a:moveTo>
                    <a:pt x="112420" y="361997"/>
                  </a:moveTo>
                  <a:lnTo>
                    <a:pt x="73659" y="391921"/>
                  </a:lnTo>
                  <a:lnTo>
                    <a:pt x="103701" y="391921"/>
                  </a:lnTo>
                  <a:lnTo>
                    <a:pt x="164648" y="383961"/>
                  </a:lnTo>
                  <a:lnTo>
                    <a:pt x="112420" y="361997"/>
                  </a:lnTo>
                  <a:close/>
                </a:path>
                <a:path w="2670810" h="474979">
                  <a:moveTo>
                    <a:pt x="2663443" y="0"/>
                  </a:moveTo>
                  <a:lnTo>
                    <a:pt x="157349" y="327311"/>
                  </a:lnTo>
                  <a:lnTo>
                    <a:pt x="112420" y="361997"/>
                  </a:lnTo>
                  <a:lnTo>
                    <a:pt x="164648" y="383961"/>
                  </a:lnTo>
                  <a:lnTo>
                    <a:pt x="2670810" y="56641"/>
                  </a:lnTo>
                  <a:lnTo>
                    <a:pt x="2663443" y="0"/>
                  </a:lnTo>
                  <a:close/>
                </a:path>
                <a:path w="2670810" h="474979">
                  <a:moveTo>
                    <a:pt x="136993" y="343026"/>
                  </a:moveTo>
                  <a:lnTo>
                    <a:pt x="67309" y="343026"/>
                  </a:lnTo>
                  <a:lnTo>
                    <a:pt x="112420" y="361997"/>
                  </a:lnTo>
                  <a:lnTo>
                    <a:pt x="136993" y="343026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301" y="5334000"/>
              <a:ext cx="8833358" cy="11430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19015" y="5678423"/>
              <a:ext cx="3736847" cy="84277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09538" y="5329237"/>
            <a:ext cx="8843010" cy="11525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10"/>
              </a:spcBef>
            </a:pPr>
            <a:endParaRPr sz="1800">
              <a:latin typeface="Times New Roman"/>
              <a:cs typeface="Times New Roman"/>
            </a:endParaRPr>
          </a:p>
          <a:p>
            <a:pPr marL="4390390" marR="1392555">
              <a:lnSpc>
                <a:spcPct val="100000"/>
              </a:lnSpc>
            </a:pPr>
            <a:r>
              <a:rPr sz="1800" b="1" spc="-25" dirty="0">
                <a:solidFill>
                  <a:srgbClr val="FFFFFF"/>
                </a:solidFill>
                <a:latin typeface="FreeSans"/>
                <a:cs typeface="FreeSans"/>
              </a:rPr>
              <a:t>Here,</a:t>
            </a:r>
            <a:r>
              <a:rPr sz="1800" b="1" spc="-9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FreeSans"/>
                <a:cs typeface="FreeSans"/>
              </a:rPr>
              <a:t>column</a:t>
            </a:r>
            <a:r>
              <a:rPr sz="1800" b="1" spc="-4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b="1" spc="-60" dirty="0">
                <a:solidFill>
                  <a:srgbClr val="FFFFFF"/>
                </a:solidFill>
                <a:latin typeface="FreeSans"/>
                <a:cs typeface="FreeSans"/>
              </a:rPr>
              <a:t>name</a:t>
            </a:r>
            <a:r>
              <a:rPr sz="1800" b="1" spc="-4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b="1" spc="-70" dirty="0">
                <a:solidFill>
                  <a:srgbClr val="FFFFFF"/>
                </a:solidFill>
                <a:latin typeface="FreeSans"/>
                <a:cs typeface="FreeSans"/>
              </a:rPr>
              <a:t>and</a:t>
            </a:r>
            <a:r>
              <a:rPr sz="1800" b="1" spc="-4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b="1" spc="-80" dirty="0">
                <a:solidFill>
                  <a:srgbClr val="FFFFFF"/>
                </a:solidFill>
                <a:latin typeface="FreeSans"/>
                <a:cs typeface="FreeSans"/>
              </a:rPr>
              <a:t>index </a:t>
            </a:r>
            <a:r>
              <a:rPr sz="1800" b="1" spc="-105" dirty="0">
                <a:solidFill>
                  <a:srgbClr val="FFFFFF"/>
                </a:solidFill>
                <a:latin typeface="FreeSans"/>
                <a:cs typeface="FreeSans"/>
              </a:rPr>
              <a:t>both</a:t>
            </a:r>
            <a:r>
              <a:rPr sz="1800" b="1" spc="-4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FreeSans"/>
                <a:cs typeface="FreeSans"/>
              </a:rPr>
              <a:t>have</a:t>
            </a:r>
            <a:r>
              <a:rPr sz="1800" b="1" spc="-4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b="1" spc="-85" dirty="0">
                <a:solidFill>
                  <a:srgbClr val="FFFFFF"/>
                </a:solidFill>
                <a:latin typeface="FreeSans"/>
                <a:cs typeface="FreeSans"/>
              </a:rPr>
              <a:t>given</a:t>
            </a:r>
            <a:r>
              <a:rPr sz="1800" b="1" spc="-40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b="1" spc="-95" dirty="0">
                <a:solidFill>
                  <a:srgbClr val="FFFFFF"/>
                </a:solidFill>
                <a:latin typeface="FreeSans"/>
                <a:cs typeface="FreeSans"/>
              </a:rPr>
              <a:t>by</a:t>
            </a:r>
            <a:r>
              <a:rPr sz="1800" b="1" spc="-1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FreeSans"/>
                <a:cs typeface="FreeSans"/>
              </a:rPr>
              <a:t>user.</a:t>
            </a:r>
            <a:endParaRPr sz="1800">
              <a:latin typeface="FreeSans"/>
              <a:cs typeface="Free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62073" y="5521578"/>
            <a:ext cx="2670810" cy="474980"/>
          </a:xfrm>
          <a:custGeom>
            <a:avLst/>
            <a:gdLst/>
            <a:ahLst/>
            <a:cxnLst/>
            <a:rect l="l" t="t" r="r" b="b"/>
            <a:pathLst>
              <a:path w="2670810" h="474979">
                <a:moveTo>
                  <a:pt x="216884" y="219613"/>
                </a:moveTo>
                <a:lnTo>
                  <a:pt x="205978" y="220322"/>
                </a:lnTo>
                <a:lnTo>
                  <a:pt x="195833" y="225348"/>
                </a:lnTo>
                <a:lnTo>
                  <a:pt x="0" y="376682"/>
                </a:lnTo>
                <a:lnTo>
                  <a:pt x="228091" y="472643"/>
                </a:lnTo>
                <a:lnTo>
                  <a:pt x="239250" y="474881"/>
                </a:lnTo>
                <a:lnTo>
                  <a:pt x="250015" y="472759"/>
                </a:lnTo>
                <a:lnTo>
                  <a:pt x="259185" y="466762"/>
                </a:lnTo>
                <a:lnTo>
                  <a:pt x="265556" y="457377"/>
                </a:lnTo>
                <a:lnTo>
                  <a:pt x="267783" y="446257"/>
                </a:lnTo>
                <a:lnTo>
                  <a:pt x="265652" y="435513"/>
                </a:lnTo>
                <a:lnTo>
                  <a:pt x="259663" y="426347"/>
                </a:lnTo>
                <a:lnTo>
                  <a:pt x="250316" y="419963"/>
                </a:lnTo>
                <a:lnTo>
                  <a:pt x="197295" y="397662"/>
                </a:lnTo>
                <a:lnTo>
                  <a:pt x="59943" y="397662"/>
                </a:lnTo>
                <a:lnTo>
                  <a:pt x="52577" y="340995"/>
                </a:lnTo>
                <a:lnTo>
                  <a:pt x="157315" y="327315"/>
                </a:lnTo>
                <a:lnTo>
                  <a:pt x="230758" y="270573"/>
                </a:lnTo>
                <a:lnTo>
                  <a:pt x="238160" y="261994"/>
                </a:lnTo>
                <a:lnTo>
                  <a:pt x="241585" y="251593"/>
                </a:lnTo>
                <a:lnTo>
                  <a:pt x="240867" y="240659"/>
                </a:lnTo>
                <a:lnTo>
                  <a:pt x="235838" y="230479"/>
                </a:lnTo>
                <a:lnTo>
                  <a:pt x="227266" y="223053"/>
                </a:lnTo>
                <a:lnTo>
                  <a:pt x="216884" y="219613"/>
                </a:lnTo>
                <a:close/>
              </a:path>
              <a:path w="2670810" h="474979">
                <a:moveTo>
                  <a:pt x="157315" y="327315"/>
                </a:moveTo>
                <a:lnTo>
                  <a:pt x="52577" y="340995"/>
                </a:lnTo>
                <a:lnTo>
                  <a:pt x="59943" y="397662"/>
                </a:lnTo>
                <a:lnTo>
                  <a:pt x="103698" y="391947"/>
                </a:lnTo>
                <a:lnTo>
                  <a:pt x="73659" y="391947"/>
                </a:lnTo>
                <a:lnTo>
                  <a:pt x="67309" y="342988"/>
                </a:lnTo>
                <a:lnTo>
                  <a:pt x="137028" y="342988"/>
                </a:lnTo>
                <a:lnTo>
                  <a:pt x="157315" y="327315"/>
                </a:lnTo>
                <a:close/>
              </a:path>
              <a:path w="2670810" h="474979">
                <a:moveTo>
                  <a:pt x="164749" y="383973"/>
                </a:moveTo>
                <a:lnTo>
                  <a:pt x="59943" y="397662"/>
                </a:lnTo>
                <a:lnTo>
                  <a:pt x="197295" y="397662"/>
                </a:lnTo>
                <a:lnTo>
                  <a:pt x="164749" y="383973"/>
                </a:lnTo>
                <a:close/>
              </a:path>
              <a:path w="2670810" h="474979">
                <a:moveTo>
                  <a:pt x="67309" y="342988"/>
                </a:moveTo>
                <a:lnTo>
                  <a:pt x="73659" y="391947"/>
                </a:lnTo>
                <a:lnTo>
                  <a:pt x="112452" y="361976"/>
                </a:lnTo>
                <a:lnTo>
                  <a:pt x="67309" y="342988"/>
                </a:lnTo>
                <a:close/>
              </a:path>
              <a:path w="2670810" h="474979">
                <a:moveTo>
                  <a:pt x="112452" y="361976"/>
                </a:moveTo>
                <a:lnTo>
                  <a:pt x="73659" y="391947"/>
                </a:lnTo>
                <a:lnTo>
                  <a:pt x="103698" y="391947"/>
                </a:lnTo>
                <a:lnTo>
                  <a:pt x="164749" y="383973"/>
                </a:lnTo>
                <a:lnTo>
                  <a:pt x="112452" y="361976"/>
                </a:lnTo>
                <a:close/>
              </a:path>
              <a:path w="2670810" h="474979">
                <a:moveTo>
                  <a:pt x="2663443" y="0"/>
                </a:moveTo>
                <a:lnTo>
                  <a:pt x="157315" y="327315"/>
                </a:lnTo>
                <a:lnTo>
                  <a:pt x="112452" y="361976"/>
                </a:lnTo>
                <a:lnTo>
                  <a:pt x="164749" y="383973"/>
                </a:lnTo>
                <a:lnTo>
                  <a:pt x="2670810" y="56642"/>
                </a:lnTo>
                <a:lnTo>
                  <a:pt x="2663443" y="0"/>
                </a:lnTo>
                <a:close/>
              </a:path>
              <a:path w="2670810" h="474979">
                <a:moveTo>
                  <a:pt x="137028" y="342988"/>
                </a:moveTo>
                <a:lnTo>
                  <a:pt x="67309" y="342988"/>
                </a:lnTo>
                <a:lnTo>
                  <a:pt x="112452" y="361976"/>
                </a:lnTo>
                <a:lnTo>
                  <a:pt x="137028" y="34298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12683" y="5534914"/>
            <a:ext cx="457200" cy="363855"/>
          </a:xfrm>
          <a:custGeom>
            <a:avLst/>
            <a:gdLst/>
            <a:ahLst/>
            <a:cxnLst/>
            <a:rect l="l" t="t" r="r" b="b"/>
            <a:pathLst>
              <a:path w="457200" h="363854">
                <a:moveTo>
                  <a:pt x="78410" y="198103"/>
                </a:moveTo>
                <a:lnTo>
                  <a:pt x="71278" y="199656"/>
                </a:lnTo>
                <a:lnTo>
                  <a:pt x="65242" y="203771"/>
                </a:lnTo>
                <a:lnTo>
                  <a:pt x="61087" y="210108"/>
                </a:lnTo>
                <a:lnTo>
                  <a:pt x="0" y="363385"/>
                </a:lnTo>
                <a:lnTo>
                  <a:pt x="60746" y="355092"/>
                </a:lnTo>
                <a:lnTo>
                  <a:pt x="41529" y="355092"/>
                </a:lnTo>
                <a:lnTo>
                  <a:pt x="18034" y="325081"/>
                </a:lnTo>
                <a:lnTo>
                  <a:pt x="73626" y="281618"/>
                </a:lnTo>
                <a:lnTo>
                  <a:pt x="96520" y="224205"/>
                </a:lnTo>
                <a:lnTo>
                  <a:pt x="97835" y="216761"/>
                </a:lnTo>
                <a:lnTo>
                  <a:pt x="96281" y="209624"/>
                </a:lnTo>
                <a:lnTo>
                  <a:pt x="92180" y="203590"/>
                </a:lnTo>
                <a:lnTo>
                  <a:pt x="85851" y="199453"/>
                </a:lnTo>
                <a:lnTo>
                  <a:pt x="78410" y="198103"/>
                </a:lnTo>
                <a:close/>
              </a:path>
              <a:path w="457200" h="363854">
                <a:moveTo>
                  <a:pt x="73626" y="281618"/>
                </a:moveTo>
                <a:lnTo>
                  <a:pt x="18034" y="325081"/>
                </a:lnTo>
                <a:lnTo>
                  <a:pt x="41529" y="355092"/>
                </a:lnTo>
                <a:lnTo>
                  <a:pt x="51693" y="347141"/>
                </a:lnTo>
                <a:lnTo>
                  <a:pt x="47498" y="347141"/>
                </a:lnTo>
                <a:lnTo>
                  <a:pt x="27305" y="321208"/>
                </a:lnTo>
                <a:lnTo>
                  <a:pt x="59595" y="316802"/>
                </a:lnTo>
                <a:lnTo>
                  <a:pt x="73626" y="281618"/>
                </a:lnTo>
                <a:close/>
              </a:path>
              <a:path w="457200" h="363854">
                <a:moveTo>
                  <a:pt x="158369" y="303326"/>
                </a:moveTo>
                <a:lnTo>
                  <a:pt x="97008" y="311698"/>
                </a:lnTo>
                <a:lnTo>
                  <a:pt x="41529" y="355092"/>
                </a:lnTo>
                <a:lnTo>
                  <a:pt x="60746" y="355092"/>
                </a:lnTo>
                <a:lnTo>
                  <a:pt x="163449" y="341071"/>
                </a:lnTo>
                <a:lnTo>
                  <a:pt x="179832" y="319620"/>
                </a:lnTo>
                <a:lnTo>
                  <a:pt x="177353" y="312474"/>
                </a:lnTo>
                <a:lnTo>
                  <a:pt x="172481" y="307025"/>
                </a:lnTo>
                <a:lnTo>
                  <a:pt x="165919" y="303801"/>
                </a:lnTo>
                <a:lnTo>
                  <a:pt x="158369" y="303326"/>
                </a:lnTo>
                <a:close/>
              </a:path>
              <a:path w="457200" h="363854">
                <a:moveTo>
                  <a:pt x="59595" y="316802"/>
                </a:moveTo>
                <a:lnTo>
                  <a:pt x="27305" y="321208"/>
                </a:lnTo>
                <a:lnTo>
                  <a:pt x="47498" y="347141"/>
                </a:lnTo>
                <a:lnTo>
                  <a:pt x="59595" y="316802"/>
                </a:lnTo>
                <a:close/>
              </a:path>
              <a:path w="457200" h="363854">
                <a:moveTo>
                  <a:pt x="97008" y="311698"/>
                </a:moveTo>
                <a:lnTo>
                  <a:pt x="59595" y="316802"/>
                </a:lnTo>
                <a:lnTo>
                  <a:pt x="47498" y="347141"/>
                </a:lnTo>
                <a:lnTo>
                  <a:pt x="51693" y="347141"/>
                </a:lnTo>
                <a:lnTo>
                  <a:pt x="97008" y="311698"/>
                </a:lnTo>
                <a:close/>
              </a:path>
              <a:path w="457200" h="363854">
                <a:moveTo>
                  <a:pt x="433832" y="0"/>
                </a:moveTo>
                <a:lnTo>
                  <a:pt x="73626" y="281618"/>
                </a:lnTo>
                <a:lnTo>
                  <a:pt x="59595" y="316802"/>
                </a:lnTo>
                <a:lnTo>
                  <a:pt x="97008" y="311698"/>
                </a:lnTo>
                <a:lnTo>
                  <a:pt x="457200" y="29972"/>
                </a:lnTo>
                <a:lnTo>
                  <a:pt x="433832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1784</Words>
  <Application>Microsoft Office PowerPoint</Application>
  <PresentationFormat>On-screen Show (4:3)</PresentationFormat>
  <Paragraphs>206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Carlito</vt:lpstr>
      <vt:lpstr>DejaVu Sans Condensed</vt:lpstr>
      <vt:lpstr>FreeSans</vt:lpstr>
      <vt:lpstr>Times New Roman</vt:lpstr>
      <vt:lpstr>Wingdings</vt:lpstr>
      <vt:lpstr>Office Theme</vt:lpstr>
      <vt:lpstr>Python Pandas- II Dataframes and Other Operations</vt:lpstr>
      <vt:lpstr>Introduction</vt:lpstr>
      <vt:lpstr>DataFrame Data Structure</vt:lpstr>
      <vt:lpstr>Characteristics of DataFrame</vt:lpstr>
      <vt:lpstr>Creation and presentation of DataFrame</vt:lpstr>
      <vt:lpstr>Creation of DataFrame from 2D Dictionary</vt:lpstr>
      <vt:lpstr>PowerPoint Presentation</vt:lpstr>
      <vt:lpstr>Creation of DataFrame from 2D Dictionary</vt:lpstr>
      <vt:lpstr>Creation of Dataframe from 2D ndarray</vt:lpstr>
      <vt:lpstr>Creation of DataFarme from 2D Dictionary of same Series Object</vt:lpstr>
      <vt:lpstr>Creation of DataFrame from object of other DataFrame</vt:lpstr>
      <vt:lpstr>DataFrame Attributes</vt:lpstr>
      <vt:lpstr>DataFrame Attributes</vt:lpstr>
      <vt:lpstr>Selecting and Accessing from DataFrame</vt:lpstr>
      <vt:lpstr>Selection of subset from DataFrame &lt;DataFrameObject&gt;.loc [&lt;StartRow&gt; : &lt;EndRow&gt;, &lt;StartCol&gt; : &lt;EndCol&gt;]</vt:lpstr>
      <vt:lpstr>Selection of subset from DataFrame &lt;DataFrameObject&gt; .iloc [&lt;Row Index&gt; : &lt;RowIndex&gt;, &lt;ColIndex&gt; : &lt;ColIndex&gt;]</vt:lpstr>
      <vt:lpstr>Accessing and modifying values in DataFrame</vt:lpstr>
      <vt:lpstr>Accessing and modifying values in DataFrame</vt:lpstr>
      <vt:lpstr>Accessing and modifying values in DataFrame</vt:lpstr>
      <vt:lpstr>Accessing and modifying values in DataFrame</vt:lpstr>
      <vt:lpstr>Iteration in DataFrame</vt:lpstr>
      <vt:lpstr>Use of pandas.iterrows () function</vt:lpstr>
      <vt:lpstr>Use of pandas.iteritems() function</vt:lpstr>
      <vt:lpstr>Program for iteration</vt:lpstr>
      <vt:lpstr>Program for iteration</vt:lpstr>
      <vt:lpstr>Binary Operations in a DataFrame</vt:lpstr>
      <vt:lpstr>Addition</vt:lpstr>
      <vt:lpstr>Subtraction</vt:lpstr>
      <vt:lpstr>Multiplication</vt:lpstr>
      <vt:lpstr>Division</vt:lpstr>
      <vt:lpstr>Other important functions</vt:lpstr>
      <vt:lpstr>Other important functions</vt:lpstr>
      <vt:lpstr>Cumulative Calculations Functions</vt:lpstr>
      <vt:lpstr>Index of Maximum and Minimum Values</vt:lpstr>
      <vt:lpstr>Handling of Missing Data</vt:lpstr>
      <vt:lpstr>Comparison of Pandas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एक शुरुआत सीबीएसई पाठ्यक्रम पर आधारित कक्षा -11</dc:title>
  <dc:creator>KVBBKServer</dc:creator>
  <cp:lastModifiedBy>Sainath Atheli</cp:lastModifiedBy>
  <cp:revision>4</cp:revision>
  <dcterms:created xsi:type="dcterms:W3CDTF">2024-06-19T14:38:48Z</dcterms:created>
  <dcterms:modified xsi:type="dcterms:W3CDTF">2024-06-19T14:48:07Z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2024-06-19T00:00:00Z</vt:filetime>
  </property>
  <property fmtid="{D5CDD505-2E9C-101B-9397-08002B2CF9AE}" pid="5" name="Producer">
    <vt:lpwstr>3-Heights(TM) PDF Security Shell 4.8.25.2 (http://www.pdf-tools.com)</vt:lpwstr>
  </property>
</Properties>
</file>