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66" r:id="rId2"/>
    <p:sldMasterId id="2147483662" r:id="rId3"/>
  </p:sldMasterIdLst>
  <p:sldIdLst>
    <p:sldId id="256" r:id="rId4"/>
  </p:sldIdLst>
  <p:sldSz cx="40233600" cy="4023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1267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EER"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747" autoAdjust="0"/>
    <p:restoredTop sz="94660" autoAdjust="0"/>
  </p:normalViewPr>
  <p:slideViewPr>
    <p:cSldViewPr snapToGrid="0">
      <p:cViewPr>
        <p:scale>
          <a:sx n="20" d="100"/>
          <a:sy n="20" d="100"/>
        </p:scale>
        <p:origin x="1704" y="-1128"/>
      </p:cViewPr>
      <p:guideLst>
        <p:guide orient="horz" pos="12672"/>
        <p:guide pos="1267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927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97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0896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E2A439ED-A85D-450F-8164-16AD6C4B9145}"/>
              </a:ext>
            </a:extLst>
          </p:cNvPr>
          <p:cNvSpPr/>
          <p:nvPr userDrawn="1"/>
        </p:nvSpPr>
        <p:spPr>
          <a:xfrm>
            <a:off x="0" y="0"/>
            <a:ext cx="40233600" cy="45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F7982AF0-9FA7-4DAC-B1F8-C6D3622D1CEC}"/>
              </a:ext>
            </a:extLst>
          </p:cNvPr>
          <p:cNvSpPr/>
          <p:nvPr userDrawn="1"/>
        </p:nvSpPr>
        <p:spPr>
          <a:xfrm>
            <a:off x="0" y="36576000"/>
            <a:ext cx="40233600" cy="3657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D5D89865-DFD1-4A5A-BFE0-6EEF0A7F3DD4}"/>
              </a:ext>
            </a:extLst>
          </p:cNvPr>
          <p:cNvSpPr/>
          <p:nvPr userDrawn="1"/>
        </p:nvSpPr>
        <p:spPr>
          <a:xfrm>
            <a:off x="0" y="14630400"/>
            <a:ext cx="13258800" cy="21945600"/>
          </a:xfrm>
          <a:prstGeom prst="rect">
            <a:avLst/>
          </a:prstGeom>
          <a:solidFill>
            <a:schemeClr val="tx2">
              <a:lumMod val="20000"/>
              <a:lumOff val="80000"/>
            </a:schemeClr>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946181CB-7913-491C-8876-3D0EA2B5E648}"/>
              </a:ext>
            </a:extLst>
          </p:cNvPr>
          <p:cNvSpPr/>
          <p:nvPr userDrawn="1"/>
        </p:nvSpPr>
        <p:spPr>
          <a:xfrm>
            <a:off x="13258800" y="14630400"/>
            <a:ext cx="13716000" cy="21945600"/>
          </a:xfrm>
          <a:prstGeom prst="rect">
            <a:avLst/>
          </a:prstGeom>
          <a:solidFill>
            <a:schemeClr val="accent4">
              <a:lumMod val="20000"/>
              <a:lumOff val="80000"/>
            </a:schemeClr>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0515110B-5249-4028-839F-C2434A8CEB21}"/>
              </a:ext>
            </a:extLst>
          </p:cNvPr>
          <p:cNvSpPr/>
          <p:nvPr userDrawn="1"/>
        </p:nvSpPr>
        <p:spPr>
          <a:xfrm>
            <a:off x="26974800" y="14630400"/>
            <a:ext cx="13258800" cy="21945600"/>
          </a:xfrm>
          <a:prstGeom prst="rect">
            <a:avLst/>
          </a:prstGeom>
          <a:solidFill>
            <a:schemeClr val="tx2">
              <a:lumMod val="20000"/>
              <a:lumOff val="80000"/>
            </a:schemeClr>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2D4C5F85-2B76-4210-8DA5-8B3A5990DFC8}"/>
              </a:ext>
            </a:extLst>
          </p:cNvPr>
          <p:cNvSpPr/>
          <p:nvPr userDrawn="1"/>
        </p:nvSpPr>
        <p:spPr>
          <a:xfrm>
            <a:off x="0" y="14020800"/>
            <a:ext cx="402336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 xmlns:a16="http://schemas.microsoft.com/office/drawing/2014/main" id="{F5A5D57C-4461-4189-B9B5-1AFE6A535ED4}"/>
              </a:ext>
            </a:extLst>
          </p:cNvPr>
          <p:cNvSpPr/>
          <p:nvPr userDrawn="1"/>
        </p:nvSpPr>
        <p:spPr>
          <a:xfrm>
            <a:off x="0" y="4572000"/>
            <a:ext cx="402336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 xmlns:a16="http://schemas.microsoft.com/office/drawing/2014/main" id="{D98E1038-1929-4DEB-AD20-AAF2405536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2880" y="39928800"/>
            <a:ext cx="5297435" cy="185928"/>
          </a:xfrm>
          <a:prstGeom prst="rect">
            <a:avLst/>
          </a:prstGeom>
        </p:spPr>
      </p:pic>
    </p:spTree>
    <p:extLst>
      <p:ext uri="{BB962C8B-B14F-4D97-AF65-F5344CB8AC3E}">
        <p14:creationId xmlns:p14="http://schemas.microsoft.com/office/powerpoint/2010/main" val="3023640837"/>
      </p:ext>
    </p:extLst>
  </p:cSld>
  <p:clrMap bg1="lt1" tx1="dk1" bg2="lt2" tx2="dk2" accent1="accent1" accent2="accent2" accent3="accent3" accent4="accent4" accent5="accent5" accent6="accent6" hlink="hlink" folHlink="folHlink"/>
  <p:sldLayoutIdLst>
    <p:sldLayoutId id="2147483665" r:id="rId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D5D89865-DFD1-4A5A-BFE0-6EEF0A7F3DD4}"/>
              </a:ext>
            </a:extLst>
          </p:cNvPr>
          <p:cNvSpPr/>
          <p:nvPr userDrawn="1"/>
        </p:nvSpPr>
        <p:spPr>
          <a:xfrm>
            <a:off x="0" y="14630400"/>
            <a:ext cx="26974800" cy="21945600"/>
          </a:xfrm>
          <a:prstGeom prst="rect">
            <a:avLst/>
          </a:prstGeom>
          <a:solidFill>
            <a:schemeClr val="tx2">
              <a:lumMod val="20000"/>
              <a:lumOff val="80000"/>
            </a:schemeClr>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946181CB-7913-491C-8876-3D0EA2B5E648}"/>
              </a:ext>
            </a:extLst>
          </p:cNvPr>
          <p:cNvSpPr/>
          <p:nvPr userDrawn="1"/>
        </p:nvSpPr>
        <p:spPr>
          <a:xfrm>
            <a:off x="26974800" y="14630400"/>
            <a:ext cx="13258800" cy="21945600"/>
          </a:xfrm>
          <a:prstGeom prst="rect">
            <a:avLst/>
          </a:prstGeom>
          <a:solidFill>
            <a:schemeClr val="accent4">
              <a:lumMod val="20000"/>
              <a:lumOff val="80000"/>
            </a:schemeClr>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 xmlns:a16="http://schemas.microsoft.com/office/drawing/2014/main" id="{E2A439ED-A85D-450F-8164-16AD6C4B9145}"/>
              </a:ext>
            </a:extLst>
          </p:cNvPr>
          <p:cNvSpPr/>
          <p:nvPr userDrawn="1"/>
        </p:nvSpPr>
        <p:spPr>
          <a:xfrm>
            <a:off x="0" y="0"/>
            <a:ext cx="40233600" cy="45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F7982AF0-9FA7-4DAC-B1F8-C6D3622D1CEC}"/>
              </a:ext>
            </a:extLst>
          </p:cNvPr>
          <p:cNvSpPr/>
          <p:nvPr userDrawn="1"/>
        </p:nvSpPr>
        <p:spPr>
          <a:xfrm>
            <a:off x="0" y="36576000"/>
            <a:ext cx="40233600" cy="3657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2D4C5F85-2B76-4210-8DA5-8B3A5990DFC8}"/>
              </a:ext>
            </a:extLst>
          </p:cNvPr>
          <p:cNvSpPr/>
          <p:nvPr userDrawn="1"/>
        </p:nvSpPr>
        <p:spPr>
          <a:xfrm>
            <a:off x="0" y="288036000"/>
            <a:ext cx="40233600" cy="914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 xmlns:a16="http://schemas.microsoft.com/office/drawing/2014/main" id="{F5A5D57C-4461-4189-B9B5-1AFE6A535ED4}"/>
              </a:ext>
            </a:extLst>
          </p:cNvPr>
          <p:cNvSpPr/>
          <p:nvPr userDrawn="1"/>
        </p:nvSpPr>
        <p:spPr>
          <a:xfrm>
            <a:off x="0" y="4572000"/>
            <a:ext cx="40233600" cy="914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 xmlns:a16="http://schemas.microsoft.com/office/drawing/2014/main" id="{D98E1038-1929-4DEB-AD20-AAF2405536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2880" y="39928800"/>
            <a:ext cx="5297435" cy="185928"/>
          </a:xfrm>
          <a:prstGeom prst="rect">
            <a:avLst/>
          </a:prstGeom>
        </p:spPr>
      </p:pic>
      <p:sp>
        <p:nvSpPr>
          <p:cNvPr id="16" name="Instructions">
            <a:extLst>
              <a:ext uri="{FF2B5EF4-FFF2-40B4-BE49-F238E27FC236}">
                <a16:creationId xmlns="" xmlns:a16="http://schemas.microsoft.com/office/drawing/2014/main" id="{92C6E426-1DD2-416D-AC55-69A32AD54077}"/>
              </a:ext>
            </a:extLst>
          </p:cNvPr>
          <p:cNvSpPr/>
          <p:nvPr userDrawn="1"/>
        </p:nvSpPr>
        <p:spPr>
          <a:xfrm>
            <a:off x="410718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400" dirty="0">
                <a:solidFill>
                  <a:schemeClr val="bg1">
                    <a:lumMod val="50000"/>
                  </a:schemeClr>
                </a:solidFill>
                <a:latin typeface="Calibri" pitchFamily="34" charset="0"/>
                <a:cs typeface="Calibri" panose="020F0502020204030204" pitchFamily="34" charset="0"/>
              </a:rPr>
              <a:t/>
            </a: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7" name="Picture 16">
            <a:extLst>
              <a:ext uri="{FF2B5EF4-FFF2-40B4-BE49-F238E27FC236}">
                <a16:creationId xmlns="" xmlns:a16="http://schemas.microsoft.com/office/drawing/2014/main" id="{5B9D3F4F-1BEC-4CFA-AE59-1F056773BB1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482964" y="8488585"/>
            <a:ext cx="10912472" cy="9393016"/>
          </a:xfrm>
          <a:prstGeom prst="rect">
            <a:avLst/>
          </a:prstGeom>
        </p:spPr>
      </p:pic>
      <p:sp>
        <p:nvSpPr>
          <p:cNvPr id="15" name="Rectangle 14">
            <a:extLst>
              <a:ext uri="{FF2B5EF4-FFF2-40B4-BE49-F238E27FC236}">
                <a16:creationId xmlns="" xmlns:a16="http://schemas.microsoft.com/office/drawing/2014/main" id="{5B0362F5-29B7-478D-8285-E1AF0101F14D}"/>
              </a:ext>
            </a:extLst>
          </p:cNvPr>
          <p:cNvSpPr/>
          <p:nvPr userDrawn="1"/>
        </p:nvSpPr>
        <p:spPr>
          <a:xfrm>
            <a:off x="0" y="13716000"/>
            <a:ext cx="40233600" cy="914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Instructions">
            <a:extLst>
              <a:ext uri="{FF2B5EF4-FFF2-40B4-BE49-F238E27FC236}">
                <a16:creationId xmlns="" xmlns:a16="http://schemas.microsoft.com/office/drawing/2014/main" id="{8BA651DF-DA69-41DE-B9C3-D53B26D1F1E0}"/>
              </a:ext>
            </a:extLst>
          </p:cNvPr>
          <p:cNvSpPr/>
          <p:nvPr userDrawn="1"/>
        </p:nvSpPr>
        <p:spPr>
          <a:xfrm>
            <a:off x="-125730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9535" tIns="209535" rIns="209535" bIns="20953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This poster template is 44” high by 44” wide. It can be used to print any poster with a 1:1 aspect ratio.</a:t>
            </a:r>
          </a:p>
          <a:p>
            <a:pPr lvl="0">
              <a:spcBef>
                <a:spcPts val="0"/>
              </a:spcBef>
              <a:spcAft>
                <a:spcPts val="2200"/>
              </a:spcAft>
            </a:pPr>
            <a:r>
              <a:rPr lang="en-US" sz="6000" b="1" dirty="0">
                <a:solidFill>
                  <a:srgbClr val="7F7F7F"/>
                </a:solidFill>
                <a:latin typeface="Calibri" pitchFamily="34" charset="0"/>
                <a:cs typeface="Calibri" panose="020F0502020204030204" pitchFamily="34" charset="0"/>
              </a:rPr>
              <a:t>Replace the QR Code with a link to your complete research paper. We prefer: https://www.qrstuff.com</a:t>
            </a:r>
            <a:br>
              <a:rPr lang="en-US" sz="6000" b="1" dirty="0">
                <a:solidFill>
                  <a:srgbClr val="7F7F7F"/>
                </a:solidFill>
                <a:latin typeface="Calibri" pitchFamily="34" charset="0"/>
                <a:cs typeface="Calibri" panose="020F0502020204030204" pitchFamily="34" charset="0"/>
              </a:rPr>
            </a:br>
            <a:r>
              <a:rPr lang="en-US" sz="6000" b="0" dirty="0">
                <a:solidFill>
                  <a:srgbClr val="7F7F7F"/>
                </a:solidFill>
                <a:latin typeface="Calibri" pitchFamily="34" charset="0"/>
                <a:cs typeface="Calibri" panose="020F0502020204030204" pitchFamily="34" charset="0"/>
              </a:rPr>
              <a:t>(Genigraphics has no relationship)</a:t>
            </a:r>
          </a:p>
          <a:p>
            <a:pPr lvl="0">
              <a:spcBef>
                <a:spcPts val="0"/>
              </a:spcBef>
              <a:spcAft>
                <a:spcPts val="2200"/>
              </a:spcAft>
            </a:pPr>
            <a:r>
              <a:rPr lang="en-US" sz="6000" baseline="0" dirty="0">
                <a:solidFill>
                  <a:srgbClr val="7F7F7F"/>
                </a:solidFill>
                <a:latin typeface="Calibri" pitchFamily="34" charset="0"/>
                <a:cs typeface="Calibri" panose="020F0502020204030204" pitchFamily="34" charset="0"/>
              </a:rPr>
              <a:t>Always check the specific poster requirements with your conference organizer to confirm if this type of poster design is allowed.</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Multiple Layouts:</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Use the </a:t>
            </a:r>
            <a:r>
              <a:rPr lang="en-US" sz="6000" b="1" dirty="0">
                <a:solidFill>
                  <a:srgbClr val="7F7F7F"/>
                </a:solidFill>
                <a:latin typeface="Calibri" pitchFamily="34" charset="0"/>
                <a:cs typeface="Calibri" panose="020F0502020204030204" pitchFamily="34" charset="0"/>
              </a:rPr>
              <a:t>Layout</a:t>
            </a:r>
            <a:r>
              <a:rPr lang="en-US" sz="6000" dirty="0">
                <a:solidFill>
                  <a:srgbClr val="7F7F7F"/>
                </a:solidFill>
                <a:latin typeface="Calibri" pitchFamily="34" charset="0"/>
                <a:cs typeface="Calibri" panose="020F0502020204030204" pitchFamily="34" charset="0"/>
              </a:rPr>
              <a:t> dropdown to choose between one, two, or three content sections.</a:t>
            </a:r>
          </a:p>
          <a:p>
            <a:pPr lvl="0">
              <a:spcBef>
                <a:spcPts val="0"/>
              </a:spcBef>
              <a:spcAft>
                <a:spcPts val="2200"/>
              </a:spcAft>
            </a:pPr>
            <a:endParaRPr lang="en-US" sz="6000" dirty="0">
              <a:solidFill>
                <a:srgbClr val="7F7F7F"/>
              </a:solidFill>
              <a:latin typeface="Calibri" pitchFamily="34" charset="0"/>
              <a:cs typeface="Calibri" panose="020F0502020204030204" pitchFamily="34" charset="0"/>
            </a:endParaRPr>
          </a:p>
          <a:p>
            <a:pPr lvl="0">
              <a:spcBef>
                <a:spcPts val="0"/>
              </a:spcBef>
              <a:spcAft>
                <a:spcPts val="2200"/>
              </a:spcAft>
            </a:pPr>
            <a:endParaRPr lang="en-US" sz="6000" dirty="0">
              <a:solidFill>
                <a:srgbClr val="7F7F7F"/>
              </a:solidFill>
              <a:latin typeface="Calibri" pitchFamily="34" charset="0"/>
              <a:cs typeface="Calibri" panose="020F0502020204030204" pitchFamily="34" charset="0"/>
            </a:endParaRPr>
          </a:p>
          <a:p>
            <a:pPr lvl="0">
              <a:spcBef>
                <a:spcPts val="0"/>
              </a:spcBef>
              <a:spcAft>
                <a:spcPts val="2200"/>
              </a:spcAft>
            </a:pPr>
            <a:endParaRPr lang="en-US" sz="6000" dirty="0">
              <a:solidFill>
                <a:srgbClr val="7F7F7F"/>
              </a:solidFill>
              <a:latin typeface="Calibri" pitchFamily="34" charset="0"/>
              <a:cs typeface="Calibri" panose="020F0502020204030204" pitchFamily="34" charset="0"/>
            </a:endParaRPr>
          </a:p>
          <a:p>
            <a:pPr lvl="0">
              <a:spcBef>
                <a:spcPts val="0"/>
              </a:spcBef>
              <a:spcAft>
                <a:spcPts val="2200"/>
              </a:spcAft>
            </a:pPr>
            <a:endParaRPr lang="en-US" sz="8800" dirty="0">
              <a:solidFill>
                <a:srgbClr val="7F7F7F"/>
              </a:solidFill>
              <a:latin typeface="Calibri" pitchFamily="34" charset="0"/>
              <a:cs typeface="Calibri" panose="020F0502020204030204" pitchFamily="34" charset="0"/>
            </a:endParaRPr>
          </a:p>
          <a:p>
            <a:pPr lvl="0">
              <a:spcBef>
                <a:spcPts val="0"/>
              </a:spcBef>
              <a:spcAft>
                <a:spcPts val="2200"/>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a:t>
            </a:r>
          </a:p>
          <a:p>
            <a:pPr lvl="0" algn="ctr">
              <a:spcBef>
                <a:spcPts val="0"/>
              </a:spcBef>
              <a:spcAft>
                <a:spcPts val="2200"/>
              </a:spcAft>
            </a:pPr>
            <a:r>
              <a:rPr lang="en-US" sz="4400" dirty="0">
                <a:solidFill>
                  <a:srgbClr val="7F7F7F"/>
                </a:solidFill>
                <a:latin typeface="Calibri" pitchFamily="34" charset="0"/>
                <a:cs typeface="Calibri" panose="020F0502020204030204" pitchFamily="34" charset="0"/>
              </a:rPr>
              <a:t/>
            </a: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7" name="Group 26">
            <a:extLst>
              <a:ext uri="{FF2B5EF4-FFF2-40B4-BE49-F238E27FC236}">
                <a16:creationId xmlns="" xmlns:a16="http://schemas.microsoft.com/office/drawing/2014/main" id="{08DCB403-D414-41E3-A1F6-C198DCD63A5B}"/>
              </a:ext>
            </a:extLst>
          </p:cNvPr>
          <p:cNvGrpSpPr/>
          <p:nvPr userDrawn="1"/>
        </p:nvGrpSpPr>
        <p:grpSpPr>
          <a:xfrm>
            <a:off x="-12046792" y="16988589"/>
            <a:ext cx="10473836" cy="5197643"/>
            <a:chOff x="-12046792" y="16603579"/>
            <a:chExt cx="10473836" cy="5197643"/>
          </a:xfrm>
        </p:grpSpPr>
        <p:pic>
          <p:nvPicPr>
            <p:cNvPr id="28" name="Picture 27">
              <a:extLst>
                <a:ext uri="{FF2B5EF4-FFF2-40B4-BE49-F238E27FC236}">
                  <a16:creationId xmlns="" xmlns:a16="http://schemas.microsoft.com/office/drawing/2014/main" id="{25469BD4-E72B-476B-BDC8-3CE143520E59}"/>
                </a:ext>
              </a:extLst>
            </p:cNvPr>
            <p:cNvPicPr>
              <a:picLocks noChangeAspect="1"/>
            </p:cNvPicPr>
            <p:nvPr userDrawn="1"/>
          </p:nvPicPr>
          <p:blipFill>
            <a:blip r:embed="rId5"/>
            <a:stretch>
              <a:fillRect/>
            </a:stretch>
          </p:blipFill>
          <p:spPr>
            <a:xfrm>
              <a:off x="-12046792" y="17228826"/>
              <a:ext cx="10473836" cy="4572396"/>
            </a:xfrm>
            <a:prstGeom prst="rect">
              <a:avLst/>
            </a:prstGeom>
            <a:ln>
              <a:solidFill>
                <a:schemeClr val="tx1">
                  <a:lumMod val="65000"/>
                  <a:lumOff val="35000"/>
                </a:schemeClr>
              </a:solidFill>
            </a:ln>
          </p:spPr>
        </p:pic>
        <p:sp>
          <p:nvSpPr>
            <p:cNvPr id="29" name="Arrow: Down 28">
              <a:extLst>
                <a:ext uri="{FF2B5EF4-FFF2-40B4-BE49-F238E27FC236}">
                  <a16:creationId xmlns="" xmlns:a16="http://schemas.microsoft.com/office/drawing/2014/main" id="{BE419426-A743-4FA6-93F6-9D77D99BCA89}"/>
                </a:ext>
              </a:extLst>
            </p:cNvPr>
            <p:cNvSpPr/>
            <p:nvPr userDrawn="1"/>
          </p:nvSpPr>
          <p:spPr>
            <a:xfrm>
              <a:off x="-3801979" y="16603579"/>
              <a:ext cx="818147" cy="1732547"/>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67159193"/>
      </p:ext>
    </p:extLst>
  </p:cSld>
  <p:clrMap bg1="lt1" tx1="dk1" bg2="lt2" tx2="dk2" accent1="accent1" accent2="accent2" accent3="accent3" accent4="accent4" accent5="accent5" accent6="accent6" hlink="hlink" folHlink="folHlink"/>
  <p:sldLayoutIdLst>
    <p:sldLayoutId id="2147483667" r:id="rId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E2A439ED-A85D-450F-8164-16AD6C4B9145}"/>
              </a:ext>
            </a:extLst>
          </p:cNvPr>
          <p:cNvSpPr/>
          <p:nvPr userDrawn="1"/>
        </p:nvSpPr>
        <p:spPr>
          <a:xfrm>
            <a:off x="0" y="0"/>
            <a:ext cx="40233600" cy="45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F7982AF0-9FA7-4DAC-B1F8-C6D3622D1CEC}"/>
              </a:ext>
            </a:extLst>
          </p:cNvPr>
          <p:cNvSpPr/>
          <p:nvPr userDrawn="1"/>
        </p:nvSpPr>
        <p:spPr>
          <a:xfrm>
            <a:off x="0" y="36576000"/>
            <a:ext cx="40233600" cy="3657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D5D89865-DFD1-4A5A-BFE0-6EEF0A7F3DD4}"/>
              </a:ext>
            </a:extLst>
          </p:cNvPr>
          <p:cNvSpPr/>
          <p:nvPr userDrawn="1"/>
        </p:nvSpPr>
        <p:spPr>
          <a:xfrm>
            <a:off x="0" y="14630400"/>
            <a:ext cx="40233599" cy="21945600"/>
          </a:xfrm>
          <a:prstGeom prst="rect">
            <a:avLst/>
          </a:prstGeom>
          <a:solidFill>
            <a:schemeClr val="tx2">
              <a:lumMod val="20000"/>
              <a:lumOff val="80000"/>
            </a:schemeClr>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2D4C5F85-2B76-4210-8DA5-8B3A5990DFC8}"/>
              </a:ext>
            </a:extLst>
          </p:cNvPr>
          <p:cNvSpPr/>
          <p:nvPr userDrawn="1"/>
        </p:nvSpPr>
        <p:spPr>
          <a:xfrm>
            <a:off x="0" y="13716000"/>
            <a:ext cx="40233600" cy="914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 xmlns:a16="http://schemas.microsoft.com/office/drawing/2014/main" id="{F5A5D57C-4461-4189-B9B5-1AFE6A535ED4}"/>
              </a:ext>
            </a:extLst>
          </p:cNvPr>
          <p:cNvSpPr/>
          <p:nvPr userDrawn="1"/>
        </p:nvSpPr>
        <p:spPr>
          <a:xfrm>
            <a:off x="0" y="4572000"/>
            <a:ext cx="40233600" cy="914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 xmlns:a16="http://schemas.microsoft.com/office/drawing/2014/main" id="{D98E1038-1929-4DEB-AD20-AAF2405536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2880" y="39928800"/>
            <a:ext cx="5297435" cy="185928"/>
          </a:xfrm>
          <a:prstGeom prst="rect">
            <a:avLst/>
          </a:prstGeom>
        </p:spPr>
      </p:pic>
      <p:sp>
        <p:nvSpPr>
          <p:cNvPr id="16" name="Instructions">
            <a:extLst>
              <a:ext uri="{FF2B5EF4-FFF2-40B4-BE49-F238E27FC236}">
                <a16:creationId xmlns="" xmlns:a16="http://schemas.microsoft.com/office/drawing/2014/main" id="{92C6E426-1DD2-416D-AC55-69A32AD54077}"/>
              </a:ext>
            </a:extLst>
          </p:cNvPr>
          <p:cNvSpPr/>
          <p:nvPr userDrawn="1"/>
        </p:nvSpPr>
        <p:spPr>
          <a:xfrm>
            <a:off x="410718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400" dirty="0">
                <a:solidFill>
                  <a:schemeClr val="bg1">
                    <a:lumMod val="50000"/>
                  </a:schemeClr>
                </a:solidFill>
                <a:latin typeface="Calibri" pitchFamily="34" charset="0"/>
                <a:cs typeface="Calibri" panose="020F0502020204030204" pitchFamily="34" charset="0"/>
              </a:rPr>
              <a:t/>
            </a: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7" name="Picture 16">
            <a:extLst>
              <a:ext uri="{FF2B5EF4-FFF2-40B4-BE49-F238E27FC236}">
                <a16:creationId xmlns="" xmlns:a16="http://schemas.microsoft.com/office/drawing/2014/main" id="{5B9D3F4F-1BEC-4CFA-AE59-1F056773BB1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482964" y="8488585"/>
            <a:ext cx="10912472" cy="9393016"/>
          </a:xfrm>
          <a:prstGeom prst="rect">
            <a:avLst/>
          </a:prstGeom>
        </p:spPr>
      </p:pic>
      <p:sp>
        <p:nvSpPr>
          <p:cNvPr id="24" name="Instructions">
            <a:extLst>
              <a:ext uri="{FF2B5EF4-FFF2-40B4-BE49-F238E27FC236}">
                <a16:creationId xmlns="" xmlns:a16="http://schemas.microsoft.com/office/drawing/2014/main" id="{BF2CAB13-A248-4B1F-8EA4-E784EB0CD9BF}"/>
              </a:ext>
            </a:extLst>
          </p:cNvPr>
          <p:cNvSpPr/>
          <p:nvPr userDrawn="1"/>
        </p:nvSpPr>
        <p:spPr>
          <a:xfrm>
            <a:off x="-125730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9535" tIns="209535" rIns="209535" bIns="20953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This poster template is 44” high by 44” wide. It can be used to print any poster with a 1:1 aspect ratio.</a:t>
            </a:r>
          </a:p>
          <a:p>
            <a:pPr lvl="0">
              <a:spcBef>
                <a:spcPts val="0"/>
              </a:spcBef>
              <a:spcAft>
                <a:spcPts val="2200"/>
              </a:spcAft>
            </a:pPr>
            <a:r>
              <a:rPr lang="en-US" sz="6000" b="1" dirty="0">
                <a:solidFill>
                  <a:srgbClr val="7F7F7F"/>
                </a:solidFill>
                <a:latin typeface="Calibri" pitchFamily="34" charset="0"/>
                <a:cs typeface="Calibri" panose="020F0502020204030204" pitchFamily="34" charset="0"/>
              </a:rPr>
              <a:t>Replace the QR Code with a link to your complete research paper. We prefer: https://www.qrstuff.com</a:t>
            </a:r>
            <a:br>
              <a:rPr lang="en-US" sz="6000" b="1" dirty="0">
                <a:solidFill>
                  <a:srgbClr val="7F7F7F"/>
                </a:solidFill>
                <a:latin typeface="Calibri" pitchFamily="34" charset="0"/>
                <a:cs typeface="Calibri" panose="020F0502020204030204" pitchFamily="34" charset="0"/>
              </a:rPr>
            </a:br>
            <a:r>
              <a:rPr lang="en-US" sz="6000" b="0" dirty="0">
                <a:solidFill>
                  <a:srgbClr val="7F7F7F"/>
                </a:solidFill>
                <a:latin typeface="Calibri" pitchFamily="34" charset="0"/>
                <a:cs typeface="Calibri" panose="020F0502020204030204" pitchFamily="34" charset="0"/>
              </a:rPr>
              <a:t>(Genigraphics has no relationship)</a:t>
            </a:r>
          </a:p>
          <a:p>
            <a:pPr lvl="0">
              <a:spcBef>
                <a:spcPts val="0"/>
              </a:spcBef>
              <a:spcAft>
                <a:spcPts val="2200"/>
              </a:spcAft>
            </a:pPr>
            <a:r>
              <a:rPr lang="en-US" sz="6000" baseline="0" dirty="0">
                <a:solidFill>
                  <a:srgbClr val="7F7F7F"/>
                </a:solidFill>
                <a:latin typeface="Calibri" pitchFamily="34" charset="0"/>
                <a:cs typeface="Calibri" panose="020F0502020204030204" pitchFamily="34" charset="0"/>
              </a:rPr>
              <a:t>Always check the specific poster requirements with your conference organizer to confirm if this type of poster design is allowed.</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Multiple Layouts:</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Use the </a:t>
            </a:r>
            <a:r>
              <a:rPr lang="en-US" sz="6000" b="1" dirty="0">
                <a:solidFill>
                  <a:srgbClr val="7F7F7F"/>
                </a:solidFill>
                <a:latin typeface="Calibri" pitchFamily="34" charset="0"/>
                <a:cs typeface="Calibri" panose="020F0502020204030204" pitchFamily="34" charset="0"/>
              </a:rPr>
              <a:t>Layout</a:t>
            </a:r>
            <a:r>
              <a:rPr lang="en-US" sz="6000" dirty="0">
                <a:solidFill>
                  <a:srgbClr val="7F7F7F"/>
                </a:solidFill>
                <a:latin typeface="Calibri" pitchFamily="34" charset="0"/>
                <a:cs typeface="Calibri" panose="020F0502020204030204" pitchFamily="34" charset="0"/>
              </a:rPr>
              <a:t> dropdown to choose between one, two, or three content sections.</a:t>
            </a:r>
          </a:p>
          <a:p>
            <a:pPr lvl="0">
              <a:spcBef>
                <a:spcPts val="0"/>
              </a:spcBef>
              <a:spcAft>
                <a:spcPts val="2200"/>
              </a:spcAft>
            </a:pPr>
            <a:endParaRPr lang="en-US" sz="6000" dirty="0">
              <a:solidFill>
                <a:srgbClr val="7F7F7F"/>
              </a:solidFill>
              <a:latin typeface="Calibri" pitchFamily="34" charset="0"/>
              <a:cs typeface="Calibri" panose="020F0502020204030204" pitchFamily="34" charset="0"/>
            </a:endParaRPr>
          </a:p>
          <a:p>
            <a:pPr lvl="0">
              <a:spcBef>
                <a:spcPts val="0"/>
              </a:spcBef>
              <a:spcAft>
                <a:spcPts val="2200"/>
              </a:spcAft>
            </a:pPr>
            <a:endParaRPr lang="en-US" sz="6000" dirty="0">
              <a:solidFill>
                <a:srgbClr val="7F7F7F"/>
              </a:solidFill>
              <a:latin typeface="Calibri" pitchFamily="34" charset="0"/>
              <a:cs typeface="Calibri" panose="020F0502020204030204" pitchFamily="34" charset="0"/>
            </a:endParaRPr>
          </a:p>
          <a:p>
            <a:pPr lvl="0">
              <a:spcBef>
                <a:spcPts val="0"/>
              </a:spcBef>
              <a:spcAft>
                <a:spcPts val="2200"/>
              </a:spcAft>
            </a:pPr>
            <a:endParaRPr lang="en-US" sz="6000" dirty="0">
              <a:solidFill>
                <a:srgbClr val="7F7F7F"/>
              </a:solidFill>
              <a:latin typeface="Calibri" pitchFamily="34" charset="0"/>
              <a:cs typeface="Calibri" panose="020F0502020204030204" pitchFamily="34" charset="0"/>
            </a:endParaRPr>
          </a:p>
          <a:p>
            <a:pPr lvl="0">
              <a:spcBef>
                <a:spcPts val="0"/>
              </a:spcBef>
              <a:spcAft>
                <a:spcPts val="2200"/>
              </a:spcAft>
            </a:pPr>
            <a:endParaRPr lang="en-US" sz="8800" dirty="0">
              <a:solidFill>
                <a:srgbClr val="7F7F7F"/>
              </a:solidFill>
              <a:latin typeface="Calibri" pitchFamily="34" charset="0"/>
              <a:cs typeface="Calibri" panose="020F0502020204030204" pitchFamily="34" charset="0"/>
            </a:endParaRPr>
          </a:p>
          <a:p>
            <a:pPr lvl="0">
              <a:spcBef>
                <a:spcPts val="0"/>
              </a:spcBef>
              <a:spcAft>
                <a:spcPts val="2200"/>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a:t>
            </a:r>
          </a:p>
          <a:p>
            <a:pPr lvl="0" algn="ctr">
              <a:spcBef>
                <a:spcPts val="0"/>
              </a:spcBef>
              <a:spcAft>
                <a:spcPts val="2200"/>
              </a:spcAft>
            </a:pPr>
            <a:r>
              <a:rPr lang="en-US" sz="4400" dirty="0">
                <a:solidFill>
                  <a:srgbClr val="7F7F7F"/>
                </a:solidFill>
                <a:latin typeface="Calibri" pitchFamily="34" charset="0"/>
                <a:cs typeface="Calibri" panose="020F0502020204030204" pitchFamily="34" charset="0"/>
              </a:rPr>
              <a:t/>
            </a: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5" name="Group 24">
            <a:extLst>
              <a:ext uri="{FF2B5EF4-FFF2-40B4-BE49-F238E27FC236}">
                <a16:creationId xmlns="" xmlns:a16="http://schemas.microsoft.com/office/drawing/2014/main" id="{C7637034-660E-4C4E-BE2D-1283BEAA23ED}"/>
              </a:ext>
            </a:extLst>
          </p:cNvPr>
          <p:cNvGrpSpPr/>
          <p:nvPr userDrawn="1"/>
        </p:nvGrpSpPr>
        <p:grpSpPr>
          <a:xfrm>
            <a:off x="-12046792" y="16988589"/>
            <a:ext cx="10473836" cy="5197643"/>
            <a:chOff x="-12046792" y="16603579"/>
            <a:chExt cx="10473836" cy="5197643"/>
          </a:xfrm>
        </p:grpSpPr>
        <p:pic>
          <p:nvPicPr>
            <p:cNvPr id="26" name="Picture 25">
              <a:extLst>
                <a:ext uri="{FF2B5EF4-FFF2-40B4-BE49-F238E27FC236}">
                  <a16:creationId xmlns="" xmlns:a16="http://schemas.microsoft.com/office/drawing/2014/main" id="{DB63710D-20E1-456C-BA12-4BEB023E241E}"/>
                </a:ext>
              </a:extLst>
            </p:cNvPr>
            <p:cNvPicPr>
              <a:picLocks noChangeAspect="1"/>
            </p:cNvPicPr>
            <p:nvPr userDrawn="1"/>
          </p:nvPicPr>
          <p:blipFill>
            <a:blip r:embed="rId5"/>
            <a:stretch>
              <a:fillRect/>
            </a:stretch>
          </p:blipFill>
          <p:spPr>
            <a:xfrm>
              <a:off x="-12046792" y="17228826"/>
              <a:ext cx="10473836" cy="4572396"/>
            </a:xfrm>
            <a:prstGeom prst="rect">
              <a:avLst/>
            </a:prstGeom>
            <a:ln>
              <a:solidFill>
                <a:schemeClr val="tx1">
                  <a:lumMod val="65000"/>
                  <a:lumOff val="35000"/>
                </a:schemeClr>
              </a:solidFill>
            </a:ln>
          </p:spPr>
        </p:pic>
        <p:sp>
          <p:nvSpPr>
            <p:cNvPr id="27" name="Arrow: Down 26">
              <a:extLst>
                <a:ext uri="{FF2B5EF4-FFF2-40B4-BE49-F238E27FC236}">
                  <a16:creationId xmlns="" xmlns:a16="http://schemas.microsoft.com/office/drawing/2014/main" id="{30E7CD74-4C68-4BB2-AC4E-A4B46A6979E4}"/>
                </a:ext>
              </a:extLst>
            </p:cNvPr>
            <p:cNvSpPr/>
            <p:nvPr userDrawn="1"/>
          </p:nvSpPr>
          <p:spPr>
            <a:xfrm>
              <a:off x="-3801979" y="16603579"/>
              <a:ext cx="818147" cy="1732547"/>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84943397"/>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C5F4FC-7724-4879-8ED0-A43E8415E6DF}"/>
              </a:ext>
            </a:extLst>
          </p:cNvPr>
          <p:cNvSpPr>
            <a:spLocks noGrp="1"/>
          </p:cNvSpPr>
          <p:nvPr>
            <p:ph type="ctrTitle" idx="4294967295"/>
          </p:nvPr>
        </p:nvSpPr>
        <p:spPr>
          <a:xfrm>
            <a:off x="0" y="2123870"/>
            <a:ext cx="40233600" cy="2262320"/>
          </a:xfrm>
          <a:prstGeom prst="rect">
            <a:avLst/>
          </a:prstGeom>
        </p:spPr>
        <p:style>
          <a:lnRef idx="1">
            <a:schemeClr val="accent5"/>
          </a:lnRef>
          <a:fillRef idx="3">
            <a:schemeClr val="accent5"/>
          </a:fillRef>
          <a:effectRef idx="2">
            <a:schemeClr val="accent5"/>
          </a:effectRef>
          <a:fontRef idx="minor">
            <a:schemeClr val="lt1"/>
          </a:fontRef>
        </p:style>
        <p:txBody>
          <a:bodyPr lIns="731520" tIns="731520" bIns="731520" anchor="ctr">
            <a:normAutofit fontScale="90000"/>
          </a:bodyPr>
          <a:lstStyle/>
          <a:p>
            <a:pPr algn="ctr"/>
            <a:r>
              <a:rPr lang="en-US" sz="12000" b="1" dirty="0">
                <a:latin typeface="Times" panose="02020603050405020304" pitchFamily="18" charset="0"/>
                <a:cs typeface="Times" panose="02020603050405020304" pitchFamily="18" charset="0"/>
              </a:rPr>
              <a:t> Log File Mining for Improving Educational Site</a:t>
            </a:r>
            <a:endParaRPr lang="en-US" sz="12000" dirty="0">
              <a:solidFill>
                <a:schemeClr val="accent4">
                  <a:lumMod val="20000"/>
                  <a:lumOff val="80000"/>
                </a:schemeClr>
              </a:solidFill>
              <a:latin typeface="Times" panose="02020603050405020304" pitchFamily="18" charset="0"/>
              <a:cs typeface="Times" panose="02020603050405020304" pitchFamily="18" charset="0"/>
            </a:endParaRPr>
          </a:p>
        </p:txBody>
      </p:sp>
      <p:sp>
        <p:nvSpPr>
          <p:cNvPr id="11" name="Title 1">
            <a:extLst>
              <a:ext uri="{FF2B5EF4-FFF2-40B4-BE49-F238E27FC236}">
                <a16:creationId xmlns="" xmlns:a16="http://schemas.microsoft.com/office/drawing/2014/main" id="{22864CCF-70A7-4CFC-B002-5037B24C73D0}"/>
              </a:ext>
            </a:extLst>
          </p:cNvPr>
          <p:cNvSpPr txBox="1">
            <a:spLocks/>
          </p:cNvSpPr>
          <p:nvPr/>
        </p:nvSpPr>
        <p:spPr>
          <a:xfrm>
            <a:off x="0" y="36651927"/>
            <a:ext cx="40233600" cy="3657600"/>
          </a:xfrm>
          <a:prstGeom prst="rect">
            <a:avLst/>
          </a:prstGeom>
          <a:ln/>
        </p:spPr>
        <p:style>
          <a:lnRef idx="1">
            <a:schemeClr val="accent5"/>
          </a:lnRef>
          <a:fillRef idx="3">
            <a:schemeClr val="accent5"/>
          </a:fillRef>
          <a:effectRef idx="2">
            <a:schemeClr val="accent5"/>
          </a:effectRef>
          <a:fontRef idx="minor">
            <a:schemeClr val="lt1"/>
          </a:fontRef>
        </p:style>
        <p:txBody>
          <a:bodyPr lIns="182880" tIns="365760" rIns="182880" bIns="365760" anchor="ctr">
            <a:normAutofit fontScale="97500"/>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algn="ctr">
              <a:lnSpc>
                <a:spcPct val="120000"/>
              </a:lnSpc>
            </a:pPr>
            <a:r>
              <a:rPr lang="en-US" sz="8200" dirty="0" err="1" smtClean="0">
                <a:ln w="0"/>
                <a:effectLst>
                  <a:outerShdw blurRad="38100" dist="25400" dir="5400000" algn="ctr" rotWithShape="0">
                    <a:srgbClr val="6E747A">
                      <a:alpha val="43000"/>
                    </a:srgbClr>
                  </a:outerShdw>
                </a:effectLst>
                <a:latin typeface="Times" panose="02020603050405020304" pitchFamily="18" charset="0"/>
                <a:cs typeface="Times" panose="02020603050405020304" pitchFamily="18" charset="0"/>
              </a:rPr>
              <a:t>Jayendra</a:t>
            </a:r>
            <a:r>
              <a:rPr lang="en-US" sz="8200" dirty="0" smtClean="0">
                <a:ln w="0"/>
                <a:effectLst>
                  <a:outerShdw blurRad="38100" dist="25400" dir="5400000" algn="ctr" rotWithShape="0">
                    <a:srgbClr val="6E747A">
                      <a:alpha val="43000"/>
                    </a:srgbClr>
                  </a:outerShdw>
                </a:effectLst>
                <a:latin typeface="Times" panose="02020603050405020304" pitchFamily="18" charset="0"/>
                <a:cs typeface="Times" panose="02020603050405020304" pitchFamily="18" charset="0"/>
              </a:rPr>
              <a:t> Kumar, Veer K., K. </a:t>
            </a:r>
            <a:r>
              <a:rPr lang="en-US" sz="8200" dirty="0" err="1" smtClean="0">
                <a:ln w="0"/>
                <a:effectLst>
                  <a:outerShdw blurRad="38100" dist="25400" dir="5400000" algn="ctr" rotWithShape="0">
                    <a:srgbClr val="6E747A">
                      <a:alpha val="43000"/>
                    </a:srgbClr>
                  </a:outerShdw>
                </a:effectLst>
                <a:latin typeface="Times" panose="02020603050405020304" pitchFamily="18" charset="0"/>
                <a:cs typeface="Times" panose="02020603050405020304" pitchFamily="18" charset="0"/>
              </a:rPr>
              <a:t>Shailaja</a:t>
            </a:r>
            <a:r>
              <a:rPr lang="en-US" sz="6600" dirty="0">
                <a:ln w="0"/>
                <a:effectLst>
                  <a:outerShdw blurRad="38100" dist="25400" dir="5400000" algn="ctr" rotWithShape="0">
                    <a:srgbClr val="6E747A">
                      <a:alpha val="43000"/>
                    </a:srgbClr>
                  </a:outerShdw>
                </a:effectLst>
                <a:latin typeface="Times" panose="02020603050405020304" pitchFamily="18" charset="0"/>
                <a:cs typeface="Times" panose="02020603050405020304" pitchFamily="18" charset="0"/>
              </a:rPr>
              <a:t/>
            </a:r>
            <a:br>
              <a:rPr lang="en-US" sz="6600" dirty="0">
                <a:ln w="0"/>
                <a:effectLst>
                  <a:outerShdw blurRad="38100" dist="25400" dir="5400000" algn="ctr" rotWithShape="0">
                    <a:srgbClr val="6E747A">
                      <a:alpha val="43000"/>
                    </a:srgbClr>
                  </a:outerShdw>
                </a:effectLst>
                <a:latin typeface="Times" panose="02020603050405020304" pitchFamily="18" charset="0"/>
                <a:cs typeface="Times" panose="02020603050405020304" pitchFamily="18" charset="0"/>
              </a:rPr>
            </a:br>
            <a:r>
              <a:rPr lang="en-US" sz="5500" dirty="0" smtClean="0">
                <a:ln w="0"/>
                <a:effectLst>
                  <a:outerShdw blurRad="38100" dist="25400" dir="5400000" algn="ctr" rotWithShape="0">
                    <a:srgbClr val="6E747A">
                      <a:alpha val="43000"/>
                    </a:srgbClr>
                  </a:outerShdw>
                </a:effectLst>
                <a:latin typeface="Times" panose="02020603050405020304" pitchFamily="18" charset="0"/>
                <a:cs typeface="Times" panose="02020603050405020304" pitchFamily="18" charset="0"/>
              </a:rPr>
              <a:t>Anurag Group of Institutions, Hyderabad, India</a:t>
            </a:r>
            <a:endParaRPr lang="en-US" sz="6600" dirty="0">
              <a:ln w="0"/>
              <a:effectLst>
                <a:outerShdw blurRad="38100" dist="25400" dir="5400000" algn="ctr" rotWithShape="0">
                  <a:srgbClr val="6E747A">
                    <a:alpha val="43000"/>
                  </a:srgbClr>
                </a:outerShdw>
              </a:effectLst>
              <a:latin typeface="Times" panose="02020603050405020304" pitchFamily="18" charset="0"/>
              <a:cs typeface="Times" panose="02020603050405020304" pitchFamily="18" charset="0"/>
            </a:endParaRPr>
          </a:p>
        </p:txBody>
      </p:sp>
      <p:sp>
        <p:nvSpPr>
          <p:cNvPr id="12" name="Title 1">
            <a:extLst>
              <a:ext uri="{FF2B5EF4-FFF2-40B4-BE49-F238E27FC236}">
                <a16:creationId xmlns="" xmlns:a16="http://schemas.microsoft.com/office/drawing/2014/main" id="{BEFB38A5-7C02-4914-8E77-4FC65FAD1A97}"/>
              </a:ext>
            </a:extLst>
          </p:cNvPr>
          <p:cNvSpPr txBox="1">
            <a:spLocks/>
          </p:cNvSpPr>
          <p:nvPr/>
        </p:nvSpPr>
        <p:spPr>
          <a:xfrm>
            <a:off x="1" y="4536736"/>
            <a:ext cx="40233600" cy="9327688"/>
          </a:xfrm>
          <a:prstGeom prst="rect">
            <a:avLst/>
          </a:prstGeom>
          <a:ln/>
        </p:spPr>
        <p:style>
          <a:lnRef idx="1">
            <a:schemeClr val="accent5"/>
          </a:lnRef>
          <a:fillRef idx="2">
            <a:schemeClr val="accent5"/>
          </a:fillRef>
          <a:effectRef idx="1">
            <a:schemeClr val="accent5"/>
          </a:effectRef>
          <a:fontRef idx="minor">
            <a:schemeClr val="dk1"/>
          </a:fontRef>
        </p:style>
        <p:txBody>
          <a:bodyPr lIns="914400" tIns="914400" rIns="914400" bIns="914400" anchor="ctr">
            <a:noAutofit/>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algn="just">
              <a:lnSpc>
                <a:spcPct val="170000"/>
              </a:lnSpc>
            </a:pPr>
            <a:r>
              <a:rPr lang="en-US" sz="5000" dirty="0" smtClean="0">
                <a:latin typeface="Book Antiqua" panose="02040602050305030304" pitchFamily="18" charset="0"/>
                <a:cs typeface="Times" panose="02020603050405020304" pitchFamily="18" charset="0"/>
              </a:rPr>
              <a:t>			</a:t>
            </a:r>
          </a:p>
          <a:p>
            <a:pPr algn="just">
              <a:lnSpc>
                <a:spcPct val="100000"/>
              </a:lnSpc>
            </a:pPr>
            <a:r>
              <a:rPr lang="en-US" sz="7200" dirty="0" smtClean="0">
                <a:latin typeface="Times" panose="02020603050405020304" pitchFamily="18" charset="0"/>
                <a:cs typeface="Times" panose="02020603050405020304" pitchFamily="18" charset="0"/>
              </a:rPr>
              <a:t>Most </a:t>
            </a:r>
            <a:r>
              <a:rPr lang="en-US" sz="7200" dirty="0">
                <a:latin typeface="Times" panose="02020603050405020304" pitchFamily="18" charset="0"/>
                <a:cs typeface="Times" panose="02020603050405020304" pitchFamily="18" charset="0"/>
              </a:rPr>
              <a:t>of the organizations put information on the web because they want it to be seen by the world. Their goal is to have visitors come to the site, feel comfortable and stay a while and try to know completely</a:t>
            </a:r>
            <a:r>
              <a:rPr lang="en-US" sz="7200" b="1" i="1" dirty="0">
                <a:latin typeface="Times" panose="02020603050405020304" pitchFamily="18" charset="0"/>
                <a:cs typeface="Times" panose="02020603050405020304" pitchFamily="18" charset="0"/>
              </a:rPr>
              <a:t> </a:t>
            </a:r>
            <a:r>
              <a:rPr lang="en-US" sz="7200" dirty="0">
                <a:latin typeface="Times" panose="02020603050405020304" pitchFamily="18" charset="0"/>
                <a:cs typeface="Times" panose="02020603050405020304" pitchFamily="18" charset="0"/>
              </a:rPr>
              <a:t>about the running organization. With the growing popularity of the World Wide Web (WWW), large volumes of data such as user address or URL requested are gathered automatically by web servers and collected in access log files. Analyzing web logs for usage and access trends can not only provide important information to web site developers and administrators, but also help in creating adaptive web sites. We study the application of data mining to educational log data </a:t>
            </a:r>
            <a:r>
              <a:rPr lang="en-US" sz="7200" dirty="0" smtClean="0">
                <a:latin typeface="Times" panose="02020603050405020304" pitchFamily="18" charset="0"/>
                <a:cs typeface="Times" panose="02020603050405020304" pitchFamily="18" charset="0"/>
              </a:rPr>
              <a:t>collected. </a:t>
            </a:r>
            <a:endParaRPr lang="en-US" sz="7200" dirty="0">
              <a:latin typeface="Times" panose="02020603050405020304" pitchFamily="18" charset="0"/>
              <a:cs typeface="Times" panose="02020603050405020304" pitchFamily="18" charset="0"/>
            </a:endParaRPr>
          </a:p>
        </p:txBody>
      </p:sp>
      <p:sp>
        <p:nvSpPr>
          <p:cNvPr id="27" name="Title 1">
            <a:extLst>
              <a:ext uri="{FF2B5EF4-FFF2-40B4-BE49-F238E27FC236}">
                <a16:creationId xmlns="" xmlns:a16="http://schemas.microsoft.com/office/drawing/2014/main" id="{8CB02693-1F7F-41E0-8185-C166111BD6DB}"/>
              </a:ext>
            </a:extLst>
          </p:cNvPr>
          <p:cNvSpPr txBox="1">
            <a:spLocks/>
          </p:cNvSpPr>
          <p:nvPr/>
        </p:nvSpPr>
        <p:spPr>
          <a:xfrm>
            <a:off x="561472" y="16614797"/>
            <a:ext cx="12083048" cy="9325630"/>
          </a:xfrm>
          <a:prstGeom prst="rect">
            <a:avLst/>
          </a:prstGeom>
        </p:spPr>
        <p:style>
          <a:lnRef idx="1">
            <a:schemeClr val="accent6"/>
          </a:lnRef>
          <a:fillRef idx="2">
            <a:schemeClr val="accent6"/>
          </a:fillRef>
          <a:effectRef idx="1">
            <a:schemeClr val="accent6"/>
          </a:effectRef>
          <a:fontRef idx="minor">
            <a:schemeClr val="dk1"/>
          </a:fontRef>
        </p:style>
        <p:txBody>
          <a:bodyPr wrap="square" lIns="91440" tIns="91440" bIns="91440" anchor="ctr">
            <a:spAutoFit/>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algn="just">
              <a:lnSpc>
                <a:spcPct val="100000"/>
              </a:lnSpc>
            </a:pPr>
            <a:r>
              <a:rPr lang="en-US" sz="5400" dirty="0">
                <a:latin typeface="Times" panose="02020603050405020304" pitchFamily="18" charset="0"/>
                <a:cs typeface="Times" panose="02020603050405020304" pitchFamily="18" charset="0"/>
              </a:rPr>
              <a:t>Log files are files that are created from the Web and managed. </a:t>
            </a:r>
            <a:r>
              <a:rPr lang="en-US" sz="5400" dirty="0" err="1">
                <a:latin typeface="Times" panose="02020603050405020304" pitchFamily="18" charset="0"/>
                <a:cs typeface="Times" panose="02020603050405020304" pitchFamily="18" charset="0"/>
              </a:rPr>
              <a:t>Es</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handelt</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sich</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dabei</a:t>
            </a:r>
            <a:r>
              <a:rPr lang="en-US" sz="5400" dirty="0">
                <a:latin typeface="Times" panose="02020603050405020304" pitchFamily="18" charset="0"/>
                <a:cs typeface="Times" panose="02020603050405020304" pitchFamily="18" charset="0"/>
              </a:rPr>
              <a:t> um </a:t>
            </a:r>
            <a:r>
              <a:rPr lang="en-US" sz="5400" dirty="0" err="1">
                <a:latin typeface="Times" panose="02020603050405020304" pitchFamily="18" charset="0"/>
                <a:cs typeface="Times" panose="02020603050405020304" pitchFamily="18" charset="0"/>
              </a:rPr>
              <a:t>eine</a:t>
            </a:r>
            <a:r>
              <a:rPr lang="en-US" sz="5400" dirty="0">
                <a:latin typeface="Times" panose="02020603050405020304" pitchFamily="18" charset="0"/>
                <a:cs typeface="Times" panose="02020603050405020304" pitchFamily="18" charset="0"/>
              </a:rPr>
              <a:t> Art </a:t>
            </a:r>
            <a:r>
              <a:rPr lang="en-US" sz="5400" dirty="0" err="1">
                <a:latin typeface="Times" panose="02020603050405020304" pitchFamily="18" charset="0"/>
                <a:cs typeface="Times" panose="02020603050405020304" pitchFamily="18" charset="0"/>
              </a:rPr>
              <a:t>Webserverstatistik</a:t>
            </a:r>
            <a:r>
              <a:rPr lang="en-US" sz="5400" dirty="0">
                <a:latin typeface="Times" panose="02020603050405020304" pitchFamily="18" charset="0"/>
                <a:cs typeface="Times" panose="02020603050405020304" pitchFamily="18" charset="0"/>
              </a:rPr>
              <a:t>, in der </a:t>
            </a:r>
            <a:r>
              <a:rPr lang="en-US" sz="5400" dirty="0" err="1">
                <a:latin typeface="Times" panose="02020603050405020304" pitchFamily="18" charset="0"/>
                <a:cs typeface="Times" panose="02020603050405020304" pitchFamily="18" charset="0"/>
              </a:rPr>
              <a:t>jeder</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Besuch</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eines</a:t>
            </a:r>
            <a:r>
              <a:rPr lang="en-US" sz="5400" dirty="0">
                <a:latin typeface="Times" panose="02020603050405020304" pitchFamily="18" charset="0"/>
                <a:cs typeface="Times" panose="02020603050405020304" pitchFamily="18" charset="0"/>
              </a:rPr>
              <a:t> Online-</a:t>
            </a:r>
            <a:r>
              <a:rPr lang="en-US" sz="5400" dirty="0" err="1">
                <a:latin typeface="Times" panose="02020603050405020304" pitchFamily="18" charset="0"/>
                <a:cs typeface="Times" panose="02020603050405020304" pitchFamily="18" charset="0"/>
              </a:rPr>
              <a:t>Angebots</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protokolliert</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wird</a:t>
            </a:r>
            <a:r>
              <a:rPr lang="en-US" sz="5400" dirty="0">
                <a:latin typeface="Times" panose="02020603050405020304" pitchFamily="18" charset="0"/>
                <a:cs typeface="Times" panose="02020603050405020304" pitchFamily="18" charset="0"/>
              </a:rPr>
              <a:t>. It is a sort of web statistics, in which each visit to the educational web site is to be logged. </a:t>
            </a:r>
            <a:r>
              <a:rPr lang="en-US" sz="5400" dirty="0" err="1">
                <a:latin typeface="Times" panose="02020603050405020304" pitchFamily="18" charset="0"/>
                <a:cs typeface="Times" panose="02020603050405020304" pitchFamily="18" charset="0"/>
              </a:rPr>
              <a:t>Dabei</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werden</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eine</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Vielzahl</a:t>
            </a:r>
            <a:r>
              <a:rPr lang="en-US" sz="5400" dirty="0">
                <a:latin typeface="Times" panose="02020603050405020304" pitchFamily="18" charset="0"/>
                <a:cs typeface="Times" panose="02020603050405020304" pitchFamily="18" charset="0"/>
              </a:rPr>
              <a:t> von </a:t>
            </a:r>
            <a:r>
              <a:rPr lang="en-US" sz="5400" dirty="0" err="1">
                <a:latin typeface="Times" panose="02020603050405020304" pitchFamily="18" charset="0"/>
                <a:cs typeface="Times" panose="02020603050405020304" pitchFamily="18" charset="0"/>
              </a:rPr>
              <a:t>Informationen</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festgehalten</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zB</a:t>
            </a:r>
            <a:r>
              <a:rPr lang="en-US" sz="5400" dirty="0">
                <a:latin typeface="Times" panose="02020603050405020304" pitchFamily="18" charset="0"/>
                <a:cs typeface="Times" panose="02020603050405020304" pitchFamily="18" charset="0"/>
              </a:rPr>
              <a:t> Datum und </a:t>
            </a:r>
            <a:r>
              <a:rPr lang="en-US" sz="5400" dirty="0" err="1">
                <a:latin typeface="Times" panose="02020603050405020304" pitchFamily="18" charset="0"/>
                <a:cs typeface="Times" panose="02020603050405020304" pitchFamily="18" charset="0"/>
              </a:rPr>
              <a:t>Uhrzeit</a:t>
            </a:r>
            <a:r>
              <a:rPr lang="en-US" sz="5400" dirty="0">
                <a:latin typeface="Times" panose="02020603050405020304" pitchFamily="18" charset="0"/>
                <a:cs typeface="Times" panose="02020603050405020304" pitchFamily="18" charset="0"/>
              </a:rPr>
              <a:t> des </a:t>
            </a:r>
            <a:r>
              <a:rPr lang="en-US" sz="5400" dirty="0" err="1">
                <a:latin typeface="Times" panose="02020603050405020304" pitchFamily="18" charset="0"/>
                <a:cs typeface="Times" panose="02020603050405020304" pitchFamily="18" charset="0"/>
              </a:rPr>
              <a:t>Zugriffs</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oder</a:t>
            </a:r>
            <a:r>
              <a:rPr lang="en-US" sz="5400" dirty="0">
                <a:latin typeface="Times" panose="02020603050405020304" pitchFamily="18" charset="0"/>
                <a:cs typeface="Times" panose="02020603050405020304" pitchFamily="18" charset="0"/>
              </a:rPr>
              <a:t> die </a:t>
            </a:r>
            <a:r>
              <a:rPr lang="en-US" sz="5400" dirty="0" err="1">
                <a:latin typeface="Times" panose="02020603050405020304" pitchFamily="18" charset="0"/>
                <a:cs typeface="Times" panose="02020603050405020304" pitchFamily="18" charset="0"/>
              </a:rPr>
              <a:t>Namen</a:t>
            </a:r>
            <a:r>
              <a:rPr lang="en-US" sz="5400" dirty="0">
                <a:latin typeface="Times" panose="02020603050405020304" pitchFamily="18" charset="0"/>
                <a:cs typeface="Times" panose="02020603050405020304" pitchFamily="18" charset="0"/>
              </a:rPr>
              <a:t> der </a:t>
            </a:r>
            <a:r>
              <a:rPr lang="en-US" sz="5400" dirty="0" err="1">
                <a:latin typeface="Times" panose="02020603050405020304" pitchFamily="18" charset="0"/>
                <a:cs typeface="Times" panose="02020603050405020304" pitchFamily="18" charset="0"/>
              </a:rPr>
              <a:t>angeforderten</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Dateien</a:t>
            </a:r>
            <a:r>
              <a:rPr lang="en-US" sz="5400" dirty="0">
                <a:latin typeface="Times" panose="02020603050405020304" pitchFamily="18" charset="0"/>
                <a:cs typeface="Times" panose="02020603050405020304" pitchFamily="18" charset="0"/>
              </a:rPr>
              <a:t>. </a:t>
            </a:r>
            <a:endParaRPr lang="en-US" sz="1400" dirty="0">
              <a:solidFill>
                <a:schemeClr val="tx2"/>
              </a:solidFill>
              <a:latin typeface="Times" panose="02020603050405020304" pitchFamily="18" charset="0"/>
              <a:cs typeface="Times" panose="02020603050405020304" pitchFamily="18" charset="0"/>
            </a:endParaRPr>
          </a:p>
        </p:txBody>
      </p:sp>
      <p:sp>
        <p:nvSpPr>
          <p:cNvPr id="35" name="Rectangle 5">
            <a:extLst>
              <a:ext uri="{FF2B5EF4-FFF2-40B4-BE49-F238E27FC236}">
                <a16:creationId xmlns="" xmlns:p14="http://schemas.microsoft.com/office/powerpoint/2010/main" xmlns:p15="http://schemas.microsoft.com/office/powerpoint/2012/main" xmlns:a16="http://schemas.microsoft.com/office/drawing/2014/main" id="{98FCC399-CA5D-4873-B45E-22BAE0F51D2E}"/>
              </a:ext>
            </a:extLst>
          </p:cNvPr>
          <p:cNvSpPr>
            <a:spLocks noChangeArrowheads="1"/>
          </p:cNvSpPr>
          <p:nvPr/>
        </p:nvSpPr>
        <p:spPr bwMode="auto">
          <a:xfrm>
            <a:off x="13601699" y="15094566"/>
            <a:ext cx="13030200" cy="1066799"/>
          </a:xfrm>
          <a:prstGeom prst="rect">
            <a:avLst/>
          </a:prstGeom>
          <a:ln/>
        </p:spPr>
        <p:style>
          <a:lnRef idx="1">
            <a:schemeClr val="accent4"/>
          </a:lnRef>
          <a:fillRef idx="3">
            <a:schemeClr val="accent4"/>
          </a:fillRef>
          <a:effectRef idx="2">
            <a:schemeClr val="accent4"/>
          </a:effectRef>
          <a:fontRef idx="minor">
            <a:schemeClr val="lt1"/>
          </a:fontRef>
        </p:style>
        <p:txBody>
          <a:bodyPr wrap="none" lIns="182880" tIns="45720" rIns="182880" bIns="45720" anchor="ctr"/>
          <a:lstStyle>
            <a:defPPr>
              <a:defRPr kern="1200" smtId="4294967295"/>
            </a:defPPr>
          </a:lstStyle>
          <a:p>
            <a:pPr defTabSz="3135999"/>
            <a:r>
              <a:rPr lang="en-US" dirty="0"/>
              <a:t>Methodology</a:t>
            </a:r>
            <a:endParaRPr lang="en-US" sz="6000" b="1" dirty="0">
              <a:solidFill>
                <a:schemeClr val="tx1"/>
              </a:solidFill>
              <a:latin typeface="Amaranth" panose="02000503050000020004" pitchFamily="2" charset="0"/>
            </a:endParaRPr>
          </a:p>
        </p:txBody>
      </p:sp>
      <p:sp>
        <p:nvSpPr>
          <p:cNvPr id="18" name="Rectangle 5">
            <a:extLst>
              <a:ext uri="{FF2B5EF4-FFF2-40B4-BE49-F238E27FC236}">
                <a16:creationId xmlns="" xmlns:p14="http://schemas.microsoft.com/office/powerpoint/2010/main" xmlns:p15="http://schemas.microsoft.com/office/powerpoint/2012/main" xmlns:a16="http://schemas.microsoft.com/office/drawing/2014/main" id="{98FCC399-CA5D-4873-B45E-22BAE0F51D2E}"/>
              </a:ext>
            </a:extLst>
          </p:cNvPr>
          <p:cNvSpPr>
            <a:spLocks noChangeArrowheads="1"/>
          </p:cNvSpPr>
          <p:nvPr/>
        </p:nvSpPr>
        <p:spPr bwMode="auto">
          <a:xfrm>
            <a:off x="342900" y="14962415"/>
            <a:ext cx="12306300" cy="1066799"/>
          </a:xfrm>
          <a:prstGeom prst="rect">
            <a:avLst/>
          </a:prstGeom>
          <a:ln/>
        </p:spPr>
        <p:style>
          <a:lnRef idx="1">
            <a:schemeClr val="accent6"/>
          </a:lnRef>
          <a:fillRef idx="2">
            <a:schemeClr val="accent6"/>
          </a:fillRef>
          <a:effectRef idx="1">
            <a:schemeClr val="accent6"/>
          </a:effectRef>
          <a:fontRef idx="minor">
            <a:schemeClr val="dk1"/>
          </a:fontRef>
        </p:style>
        <p:txBody>
          <a:bodyPr wrap="none" lIns="182880" tIns="45720" rIns="182880" bIns="45720" anchor="ctr"/>
          <a:lstStyle>
            <a:defPPr>
              <a:defRPr kern="1200" smtId="4294967295"/>
            </a:defPPr>
          </a:lstStyle>
          <a:p>
            <a:pPr defTabSz="3135999"/>
            <a:r>
              <a:rPr lang="en-US" sz="6600" b="1" dirty="0" smtClean="0">
                <a:solidFill>
                  <a:schemeClr val="tx1"/>
                </a:solidFill>
                <a:latin typeface="Amaranth" panose="02000503050000020004" pitchFamily="2" charset="0"/>
              </a:rPr>
              <a:t>Introduction</a:t>
            </a:r>
            <a:endParaRPr lang="en-US" sz="6600" b="1" dirty="0">
              <a:solidFill>
                <a:schemeClr val="tx1"/>
              </a:solidFill>
              <a:latin typeface="Amaranth" panose="02000503050000020004" pitchFamily="2" charset="0"/>
            </a:endParaRPr>
          </a:p>
        </p:txBody>
      </p:sp>
      <p:sp>
        <p:nvSpPr>
          <p:cNvPr id="19" name="Rectangle 5">
            <a:extLst>
              <a:ext uri="{FF2B5EF4-FFF2-40B4-BE49-F238E27FC236}">
                <a16:creationId xmlns="" xmlns:p14="http://schemas.microsoft.com/office/powerpoint/2010/main" xmlns:p15="http://schemas.microsoft.com/office/powerpoint/2012/main" xmlns:a16="http://schemas.microsoft.com/office/drawing/2014/main" id="{98FCC399-CA5D-4873-B45E-22BAE0F51D2E}"/>
              </a:ext>
            </a:extLst>
          </p:cNvPr>
          <p:cNvSpPr>
            <a:spLocks noChangeArrowheads="1"/>
          </p:cNvSpPr>
          <p:nvPr/>
        </p:nvSpPr>
        <p:spPr bwMode="auto">
          <a:xfrm>
            <a:off x="27432000" y="15122931"/>
            <a:ext cx="12363450" cy="1066799"/>
          </a:xfrm>
          <a:prstGeom prst="rect">
            <a:avLst/>
          </a:prstGeom>
          <a:ln/>
        </p:spPr>
        <p:style>
          <a:lnRef idx="1">
            <a:schemeClr val="dk1"/>
          </a:lnRef>
          <a:fillRef idx="2">
            <a:schemeClr val="dk1"/>
          </a:fillRef>
          <a:effectRef idx="1">
            <a:schemeClr val="dk1"/>
          </a:effectRef>
          <a:fontRef idx="minor">
            <a:schemeClr val="dk1"/>
          </a:fontRef>
        </p:style>
        <p:txBody>
          <a:bodyPr wrap="none" lIns="182880" tIns="45720" rIns="182880" bIns="45720" anchor="ctr"/>
          <a:lstStyle>
            <a:defPPr>
              <a:defRPr kern="1200" smtId="4294967295"/>
            </a:defPPr>
          </a:lstStyle>
          <a:p>
            <a:pPr defTabSz="3135999"/>
            <a:r>
              <a:rPr lang="en-US" sz="6600" b="1" dirty="0" smtClean="0">
                <a:solidFill>
                  <a:schemeClr val="tx1"/>
                </a:solidFill>
                <a:latin typeface="Amaranth" panose="02000503050000020004" pitchFamily="2" charset="0"/>
              </a:rPr>
              <a:t>Results</a:t>
            </a:r>
            <a:endParaRPr lang="en-US" sz="6600" b="1" dirty="0">
              <a:solidFill>
                <a:schemeClr val="tx1"/>
              </a:solidFill>
              <a:latin typeface="Amaranth" panose="02000503050000020004" pitchFamily="2" charset="0"/>
            </a:endParaRPr>
          </a:p>
        </p:txBody>
      </p:sp>
      <p:sp>
        <p:nvSpPr>
          <p:cNvPr id="20" name="Rectangle 5">
            <a:extLst>
              <a:ext uri="{FF2B5EF4-FFF2-40B4-BE49-F238E27FC236}">
                <a16:creationId xmlns="" xmlns:p14="http://schemas.microsoft.com/office/powerpoint/2010/main" xmlns:p15="http://schemas.microsoft.com/office/powerpoint/2012/main" xmlns:a16="http://schemas.microsoft.com/office/drawing/2014/main" id="{98FCC399-CA5D-4873-B45E-22BAE0F51D2E}"/>
              </a:ext>
            </a:extLst>
          </p:cNvPr>
          <p:cNvSpPr>
            <a:spLocks noChangeArrowheads="1"/>
          </p:cNvSpPr>
          <p:nvPr/>
        </p:nvSpPr>
        <p:spPr bwMode="auto">
          <a:xfrm>
            <a:off x="342900" y="26754365"/>
            <a:ext cx="12306300" cy="1066799"/>
          </a:xfrm>
          <a:prstGeom prst="rect">
            <a:avLst/>
          </a:prstGeom>
          <a:ln/>
        </p:spPr>
        <p:style>
          <a:lnRef idx="1">
            <a:schemeClr val="dk1"/>
          </a:lnRef>
          <a:fillRef idx="3">
            <a:schemeClr val="dk1"/>
          </a:fillRef>
          <a:effectRef idx="2">
            <a:schemeClr val="dk1"/>
          </a:effectRef>
          <a:fontRef idx="minor">
            <a:schemeClr val="lt1"/>
          </a:fontRef>
        </p:style>
        <p:txBody>
          <a:bodyPr wrap="none" lIns="182880" tIns="45720" rIns="182880" bIns="45720" anchor="ctr"/>
          <a:lstStyle>
            <a:defPPr>
              <a:defRPr kern="1200" smtId="4294967295"/>
            </a:defPPr>
          </a:lstStyle>
          <a:p>
            <a:pPr defTabSz="3135999"/>
            <a:r>
              <a:rPr lang="en-US" sz="6600" b="1" dirty="0" smtClean="0">
                <a:solidFill>
                  <a:schemeClr val="bg1"/>
                </a:solidFill>
                <a:latin typeface="Amaranth" panose="02000503050000020004" pitchFamily="2" charset="0"/>
              </a:rPr>
              <a:t>Related</a:t>
            </a:r>
            <a:r>
              <a:rPr lang="en-US" sz="6600" dirty="0" smtClean="0">
                <a:solidFill>
                  <a:schemeClr val="bg1"/>
                </a:solidFill>
                <a:latin typeface="Amaranth" panose="02000503050000020004" pitchFamily="2" charset="0"/>
              </a:rPr>
              <a:t> </a:t>
            </a:r>
            <a:r>
              <a:rPr lang="en-US" sz="6600" b="1" dirty="0" smtClean="0">
                <a:solidFill>
                  <a:schemeClr val="bg1"/>
                </a:solidFill>
                <a:latin typeface="Amaranth" panose="02000503050000020004" pitchFamily="2" charset="0"/>
              </a:rPr>
              <a:t>Work</a:t>
            </a:r>
            <a:endParaRPr lang="en-US" sz="5400" b="1" dirty="0">
              <a:solidFill>
                <a:schemeClr val="bg1"/>
              </a:solidFill>
              <a:latin typeface="Amaranth" panose="02000503050000020004" pitchFamily="2" charset="0"/>
            </a:endParaRPr>
          </a:p>
        </p:txBody>
      </p:sp>
      <p:sp>
        <p:nvSpPr>
          <p:cNvPr id="21" name="Rectangle 5">
            <a:extLst>
              <a:ext uri="{FF2B5EF4-FFF2-40B4-BE49-F238E27FC236}">
                <a16:creationId xmlns="" xmlns:p14="http://schemas.microsoft.com/office/powerpoint/2010/main" xmlns:p15="http://schemas.microsoft.com/office/powerpoint/2012/main" xmlns:a16="http://schemas.microsoft.com/office/drawing/2014/main" id="{98FCC399-CA5D-4873-B45E-22BAE0F51D2E}"/>
              </a:ext>
            </a:extLst>
          </p:cNvPr>
          <p:cNvSpPr>
            <a:spLocks noChangeArrowheads="1"/>
          </p:cNvSpPr>
          <p:nvPr/>
        </p:nvSpPr>
        <p:spPr bwMode="auto">
          <a:xfrm>
            <a:off x="27432000" y="27038243"/>
            <a:ext cx="12363450" cy="1066799"/>
          </a:xfrm>
          <a:prstGeom prst="rect">
            <a:avLst/>
          </a:prstGeom>
          <a:ln/>
        </p:spPr>
        <p:style>
          <a:lnRef idx="1">
            <a:schemeClr val="accent2"/>
          </a:lnRef>
          <a:fillRef idx="3">
            <a:schemeClr val="accent2"/>
          </a:fillRef>
          <a:effectRef idx="2">
            <a:schemeClr val="accent2"/>
          </a:effectRef>
          <a:fontRef idx="minor">
            <a:schemeClr val="lt1"/>
          </a:fontRef>
        </p:style>
        <p:txBody>
          <a:bodyPr wrap="none" lIns="182880" tIns="45720" rIns="182880" bIns="45720" anchor="ctr"/>
          <a:lstStyle>
            <a:defPPr>
              <a:defRPr kern="1200" smtId="4294967295"/>
            </a:defPPr>
          </a:lstStyle>
          <a:p>
            <a:pPr defTabSz="3135999"/>
            <a:r>
              <a:rPr lang="en-US" sz="6600" b="1" dirty="0" smtClean="0">
                <a:solidFill>
                  <a:schemeClr val="bg1"/>
                </a:solidFill>
                <a:latin typeface="Amaranth" panose="02000503050000020004" pitchFamily="2" charset="0"/>
              </a:rPr>
              <a:t>Conclusion</a:t>
            </a:r>
            <a:endParaRPr lang="en-US" sz="6600" b="1" dirty="0">
              <a:solidFill>
                <a:schemeClr val="bg1"/>
              </a:solidFill>
              <a:latin typeface="Amaranth" panose="02000503050000020004" pitchFamily="2" charset="0"/>
            </a:endParaRPr>
          </a:p>
        </p:txBody>
      </p:sp>
      <p:sp>
        <p:nvSpPr>
          <p:cNvPr id="23" name="TextBox 22"/>
          <p:cNvSpPr txBox="1"/>
          <p:nvPr/>
        </p:nvSpPr>
        <p:spPr>
          <a:xfrm rot="10800000" flipH="1" flipV="1">
            <a:off x="645119" y="30890351"/>
            <a:ext cx="11190517" cy="4062651"/>
          </a:xfrm>
          <a:prstGeom prst="rect">
            <a:avLst/>
          </a:prstGeom>
          <a:noFill/>
        </p:spPr>
        <p:txBody>
          <a:bodyPr wrap="square" rtlCol="0">
            <a:spAutoFit/>
          </a:bodyPr>
          <a:lstStyle/>
          <a:p>
            <a:endParaRPr lang="en-US" dirty="0" smtClean="0"/>
          </a:p>
          <a:p>
            <a:endParaRPr lang="en-US" sz="4000" dirty="0" smtClean="0"/>
          </a:p>
          <a:p>
            <a:endParaRPr lang="en-US" sz="4000" dirty="0" smtClean="0"/>
          </a:p>
          <a:p>
            <a:endParaRPr lang="en-US" sz="4000" dirty="0" smtClean="0"/>
          </a:p>
          <a:p>
            <a:endParaRPr lang="en-US" sz="4000" dirty="0" smtClean="0"/>
          </a:p>
          <a:p>
            <a:endParaRPr lang="en-US" sz="4000" dirty="0" smtClean="0"/>
          </a:p>
          <a:p>
            <a:endParaRPr lang="en-US" sz="4000" dirty="0"/>
          </a:p>
        </p:txBody>
      </p:sp>
      <p:sp>
        <p:nvSpPr>
          <p:cNvPr id="30" name="Title 1">
            <a:extLst>
              <a:ext uri="{FF2B5EF4-FFF2-40B4-BE49-F238E27FC236}">
                <a16:creationId xmlns="" xmlns:a16="http://schemas.microsoft.com/office/drawing/2014/main" id="{B972004C-B7AE-4E04-AE08-3EA3CC962D8B}"/>
              </a:ext>
            </a:extLst>
          </p:cNvPr>
          <p:cNvSpPr txBox="1">
            <a:spLocks/>
          </p:cNvSpPr>
          <p:nvPr/>
        </p:nvSpPr>
        <p:spPr>
          <a:xfrm>
            <a:off x="597568" y="28182541"/>
            <a:ext cx="11430000" cy="6685873"/>
          </a:xfrm>
          <a:prstGeom prst="rect">
            <a:avLst/>
          </a:prstGeom>
        </p:spPr>
        <p:txBody>
          <a:bodyPr lIns="91440" tIns="91440" bIns="91440" anchor="ctr">
            <a:noAutofit/>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algn="ctr">
              <a:lnSpc>
                <a:spcPct val="95000"/>
              </a:lnSpc>
            </a:pPr>
            <a:endParaRPr lang="en-US" sz="9600" dirty="0">
              <a:solidFill>
                <a:schemeClr val="tx2"/>
              </a:solidFill>
              <a:latin typeface="Franklin Gothic Medium Cond" panose="020B0606030402020204" pitchFamily="34" charset="0"/>
            </a:endParaRPr>
          </a:p>
        </p:txBody>
      </p:sp>
      <p:sp>
        <p:nvSpPr>
          <p:cNvPr id="33" name="Title 1">
            <a:extLst>
              <a:ext uri="{FF2B5EF4-FFF2-40B4-BE49-F238E27FC236}">
                <a16:creationId xmlns="" xmlns:a16="http://schemas.microsoft.com/office/drawing/2014/main" id="{8CB02693-1F7F-41E0-8185-C166111BD6DB}"/>
              </a:ext>
            </a:extLst>
          </p:cNvPr>
          <p:cNvSpPr txBox="1">
            <a:spLocks/>
          </p:cNvSpPr>
          <p:nvPr/>
        </p:nvSpPr>
        <p:spPr>
          <a:xfrm>
            <a:off x="561472" y="27716876"/>
            <a:ext cx="12202027" cy="8494633"/>
          </a:xfrm>
          <a:prstGeom prst="rect">
            <a:avLst/>
          </a:prstGeom>
        </p:spPr>
        <p:txBody>
          <a:bodyPr wrap="square" lIns="91440" tIns="91440" bIns="91440" anchor="ctr">
            <a:spAutoFit/>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algn="just">
              <a:lnSpc>
                <a:spcPct val="100000"/>
              </a:lnSpc>
            </a:pPr>
            <a:r>
              <a:rPr lang="en-US" sz="5400" dirty="0">
                <a:latin typeface="Times" panose="02020603050405020304" pitchFamily="18" charset="0"/>
                <a:cs typeface="Times" panose="02020603050405020304" pitchFamily="18" charset="0"/>
              </a:rPr>
              <a:t>Association rules are required to satisfy a user-specified minimum support and a user-specified minimum confidence at the same </a:t>
            </a:r>
            <a:r>
              <a:rPr lang="en-US" sz="5400" dirty="0" smtClean="0">
                <a:latin typeface="Times" panose="02020603050405020304" pitchFamily="18" charset="0"/>
                <a:cs typeface="Times" panose="02020603050405020304" pitchFamily="18" charset="0"/>
              </a:rPr>
              <a:t>time [1]. </a:t>
            </a:r>
            <a:r>
              <a:rPr lang="en-US" sz="5400" dirty="0">
                <a:latin typeface="Times" panose="02020603050405020304" pitchFamily="18" charset="0"/>
                <a:cs typeface="Times" panose="02020603050405020304" pitchFamily="18" charset="0"/>
              </a:rPr>
              <a:t>To achieve this, association rule generation is a two-step process. First, minimum support is applied to find all frequent item sets in a </a:t>
            </a:r>
            <a:r>
              <a:rPr lang="en-US" sz="5400" dirty="0" smtClean="0">
                <a:latin typeface="Times" panose="02020603050405020304" pitchFamily="18" charset="0"/>
                <a:cs typeface="Times" panose="02020603050405020304" pitchFamily="18" charset="0"/>
              </a:rPr>
              <a:t>database [2]. </a:t>
            </a:r>
            <a:r>
              <a:rPr lang="en-US" sz="5400" dirty="0">
                <a:latin typeface="Times" panose="02020603050405020304" pitchFamily="18" charset="0"/>
                <a:cs typeface="Times" panose="02020603050405020304" pitchFamily="18" charset="0"/>
              </a:rPr>
              <a:t>In a second step, these frequent item sets and the minimum confidence constraint are used to form </a:t>
            </a:r>
            <a:r>
              <a:rPr lang="en-US" sz="5400" dirty="0" smtClean="0">
                <a:latin typeface="Times" panose="02020603050405020304" pitchFamily="18" charset="0"/>
                <a:cs typeface="Times" panose="02020603050405020304" pitchFamily="18" charset="0"/>
              </a:rPr>
              <a:t>rules [3].</a:t>
            </a:r>
            <a:endParaRPr lang="en-US" sz="5400" dirty="0">
              <a:latin typeface="Times" panose="02020603050405020304" pitchFamily="18" charset="0"/>
              <a:cs typeface="Times" panose="02020603050405020304" pitchFamily="18" charset="0"/>
            </a:endParaRPr>
          </a:p>
        </p:txBody>
      </p:sp>
      <p:sp>
        <p:nvSpPr>
          <p:cNvPr id="37" name="Title 1">
            <a:extLst>
              <a:ext uri="{FF2B5EF4-FFF2-40B4-BE49-F238E27FC236}">
                <a16:creationId xmlns="" xmlns:a16="http://schemas.microsoft.com/office/drawing/2014/main" id="{8CB02693-1F7F-41E0-8185-C166111BD6DB}"/>
              </a:ext>
            </a:extLst>
          </p:cNvPr>
          <p:cNvSpPr txBox="1">
            <a:spLocks/>
          </p:cNvSpPr>
          <p:nvPr/>
        </p:nvSpPr>
        <p:spPr>
          <a:xfrm>
            <a:off x="13601700" y="16466738"/>
            <a:ext cx="13119100" cy="10156627"/>
          </a:xfrm>
          <a:prstGeom prst="rect">
            <a:avLst/>
          </a:prstGeom>
        </p:spPr>
        <p:style>
          <a:lnRef idx="1">
            <a:schemeClr val="accent4"/>
          </a:lnRef>
          <a:fillRef idx="2">
            <a:schemeClr val="accent4"/>
          </a:fillRef>
          <a:effectRef idx="1">
            <a:schemeClr val="accent4"/>
          </a:effectRef>
          <a:fontRef idx="minor">
            <a:schemeClr val="dk1"/>
          </a:fontRef>
        </p:style>
        <p:txBody>
          <a:bodyPr wrap="square" lIns="91440" tIns="91440" bIns="91440" anchor="ctr">
            <a:spAutoFit/>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algn="just">
              <a:lnSpc>
                <a:spcPct val="100000"/>
              </a:lnSpc>
            </a:pPr>
            <a:r>
              <a:rPr lang="en-US" sz="5400" dirty="0">
                <a:latin typeface="Times" panose="02020603050405020304" pitchFamily="18" charset="0"/>
                <a:cs typeface="Times" panose="02020603050405020304" pitchFamily="18" charset="0"/>
              </a:rPr>
              <a:t> Server Log file is the file which is present in the form of .in format and consists of the entire information about the complete transactions occurred during the timing sessions of the various browsing results. The log file which we are using consists of  the information about the interactions of an educational </a:t>
            </a:r>
            <a:r>
              <a:rPr lang="en-US" sz="5400" dirty="0" err="1">
                <a:latin typeface="Times" panose="02020603050405020304" pitchFamily="18" charset="0"/>
                <a:cs typeface="Times" panose="02020603050405020304" pitchFamily="18" charset="0"/>
              </a:rPr>
              <a:t>organisation</a:t>
            </a:r>
            <a:r>
              <a:rPr lang="en-US" sz="5400" dirty="0" smtClean="0">
                <a:latin typeface="Times" panose="02020603050405020304" pitchFamily="18" charset="0"/>
                <a:cs typeface="Times" panose="02020603050405020304" pitchFamily="18" charset="0"/>
              </a:rPr>
              <a:t>. Where </a:t>
            </a:r>
            <a:r>
              <a:rPr lang="en-US" sz="5400" dirty="0">
                <a:latin typeface="Times" panose="02020603050405020304" pitchFamily="18" charset="0"/>
                <a:cs typeface="Times" panose="02020603050405020304" pitchFamily="18" charset="0"/>
              </a:rPr>
              <a:t>further or ultimate results obtained by the completion of the project is successfully useful in analyzing the behavior or helps in the behavior analysis of  the web site.</a:t>
            </a:r>
            <a:endParaRPr lang="en-US" sz="3200" dirty="0" smtClean="0">
              <a:latin typeface="Times" panose="02020603050405020304" pitchFamily="18" charset="0"/>
              <a:cs typeface="Times" panose="02020603050405020304" pitchFamily="18" charset="0"/>
            </a:endParaRPr>
          </a:p>
        </p:txBody>
      </p:sp>
      <p:sp>
        <p:nvSpPr>
          <p:cNvPr id="38" name="Title 1">
            <a:extLst>
              <a:ext uri="{FF2B5EF4-FFF2-40B4-BE49-F238E27FC236}">
                <a16:creationId xmlns="" xmlns:a16="http://schemas.microsoft.com/office/drawing/2014/main" id="{8CB02693-1F7F-41E0-8185-C166111BD6DB}"/>
              </a:ext>
            </a:extLst>
          </p:cNvPr>
          <p:cNvSpPr txBox="1">
            <a:spLocks/>
          </p:cNvSpPr>
          <p:nvPr/>
        </p:nvSpPr>
        <p:spPr>
          <a:xfrm>
            <a:off x="28127897" y="25649465"/>
            <a:ext cx="11276456" cy="871777"/>
          </a:xfrm>
          <a:prstGeom prst="rect">
            <a:avLst/>
          </a:prstGeom>
        </p:spPr>
        <p:txBody>
          <a:bodyPr wrap="square" lIns="91440" tIns="91440" bIns="91440" anchor="ctr">
            <a:spAutoFit/>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a:lnSpc>
                <a:spcPct val="95000"/>
              </a:lnSpc>
            </a:pPr>
            <a:endParaRPr lang="en-US" sz="1100" dirty="0" smtClean="0">
              <a:solidFill>
                <a:schemeClr val="tx2"/>
              </a:solidFill>
              <a:latin typeface="Franklin Gothic Book" panose="020B0503020102020204" pitchFamily="34" charset="0"/>
            </a:endParaRPr>
          </a:p>
          <a:p>
            <a:pPr>
              <a:lnSpc>
                <a:spcPct val="95000"/>
              </a:lnSpc>
            </a:pPr>
            <a:r>
              <a:rPr lang="en-US" sz="3600" b="1" dirty="0"/>
              <a:t>Fig. 1.</a:t>
            </a:r>
            <a:r>
              <a:rPr lang="en-US" sz="3600" dirty="0"/>
              <a:t> One kernel at </a:t>
            </a:r>
            <a:r>
              <a:rPr lang="en-US" sz="3600" i="1" dirty="0" err="1"/>
              <a:t>xs</a:t>
            </a:r>
            <a:r>
              <a:rPr lang="en-US" sz="3600" dirty="0"/>
              <a:t> (</a:t>
            </a:r>
            <a:r>
              <a:rPr lang="en-US" sz="3600" i="1" dirty="0"/>
              <a:t>dotted kernel</a:t>
            </a:r>
            <a:r>
              <a:rPr lang="en-US" sz="3600" dirty="0"/>
              <a:t>) or two kernels at </a:t>
            </a:r>
            <a:r>
              <a:rPr lang="en-US" sz="3600" i="1" dirty="0" smtClean="0"/>
              <a:t>xi</a:t>
            </a:r>
            <a:endParaRPr lang="en-US" sz="1100" dirty="0">
              <a:solidFill>
                <a:schemeClr val="tx2"/>
              </a:solidFill>
              <a:latin typeface="Franklin Gothic Book" panose="020B0503020102020204" pitchFamily="34" charset="0"/>
            </a:endParaRPr>
          </a:p>
        </p:txBody>
      </p:sp>
      <p:sp>
        <p:nvSpPr>
          <p:cNvPr id="26" name="Title 1">
            <a:extLst>
              <a:ext uri="{FF2B5EF4-FFF2-40B4-BE49-F238E27FC236}">
                <a16:creationId xmlns="" xmlns:a16="http://schemas.microsoft.com/office/drawing/2014/main" id="{8CB02693-1F7F-41E0-8185-C166111BD6DB}"/>
              </a:ext>
            </a:extLst>
          </p:cNvPr>
          <p:cNvSpPr txBox="1">
            <a:spLocks/>
          </p:cNvSpPr>
          <p:nvPr/>
        </p:nvSpPr>
        <p:spPr>
          <a:xfrm>
            <a:off x="27432000" y="28007839"/>
            <a:ext cx="12266176" cy="3342453"/>
          </a:xfrm>
          <a:prstGeom prst="rect">
            <a:avLst/>
          </a:prstGeom>
        </p:spPr>
        <p:style>
          <a:lnRef idx="1">
            <a:schemeClr val="accent2"/>
          </a:lnRef>
          <a:fillRef idx="2">
            <a:schemeClr val="accent2"/>
          </a:fillRef>
          <a:effectRef idx="1">
            <a:schemeClr val="accent2"/>
          </a:effectRef>
          <a:fontRef idx="minor">
            <a:schemeClr val="dk1"/>
          </a:fontRef>
        </p:style>
        <p:txBody>
          <a:bodyPr wrap="square" lIns="91440" tIns="91440" bIns="91440" anchor="ctr">
            <a:spAutoFit/>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algn="just">
              <a:lnSpc>
                <a:spcPct val="95000"/>
              </a:lnSpc>
            </a:pPr>
            <a:r>
              <a:rPr lang="en-US" sz="5400" dirty="0" smtClean="0">
                <a:latin typeface="Times" panose="02020603050405020304" pitchFamily="18" charset="0"/>
                <a:cs typeface="Times" panose="02020603050405020304" pitchFamily="18" charset="0"/>
              </a:rPr>
              <a:t>This document is in the required format. This instruction file for Word users (there is a separate instruction file for </a:t>
            </a:r>
            <a:r>
              <a:rPr lang="en-US" sz="5400" dirty="0" err="1" smtClean="0">
                <a:latin typeface="Times" panose="02020603050405020304" pitchFamily="18" charset="0"/>
                <a:cs typeface="Times" panose="02020603050405020304" pitchFamily="18" charset="0"/>
              </a:rPr>
              <a:t>LaTeX</a:t>
            </a:r>
            <a:r>
              <a:rPr lang="en-US" sz="5400" dirty="0" smtClean="0">
                <a:latin typeface="Times" panose="02020603050405020304" pitchFamily="18" charset="0"/>
                <a:cs typeface="Times" panose="02020603050405020304" pitchFamily="18" charset="0"/>
              </a:rPr>
              <a:t> users) may be </a:t>
            </a:r>
            <a:r>
              <a:rPr lang="en-US" sz="5400" dirty="0" smtClean="0">
                <a:latin typeface="Times" panose="02020603050405020304" pitchFamily="18" charset="0"/>
                <a:cs typeface="Times" panose="02020603050405020304" pitchFamily="18" charset="0"/>
              </a:rPr>
              <a:t>used.</a:t>
            </a:r>
            <a:endParaRPr lang="en-US" sz="5400" dirty="0" smtClean="0">
              <a:latin typeface="Times" panose="02020603050405020304" pitchFamily="18" charset="0"/>
              <a:cs typeface="Times"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79434" y="16606105"/>
            <a:ext cx="9668581" cy="88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3601699" y="26709216"/>
            <a:ext cx="13119100" cy="9405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just">
              <a:spcBef>
                <a:spcPts val="2200"/>
              </a:spcBef>
              <a:spcAft>
                <a:spcPts val="1100"/>
              </a:spcAft>
              <a:tabLst>
                <a:tab pos="323850" algn="l"/>
              </a:tabLst>
            </a:pPr>
            <a:r>
              <a:rPr lang="en-US" sz="2800" b="1" dirty="0">
                <a:solidFill>
                  <a:schemeClr val="tx1"/>
                </a:solidFill>
                <a:latin typeface="Times" panose="02020603050405020304" pitchFamily="18" charset="0"/>
                <a:ea typeface="Times New Roman" panose="02020603050405020304" pitchFamily="18" charset="0"/>
                <a:cs typeface="Times New Roman" panose="02020603050405020304" pitchFamily="18" charset="0"/>
              </a:rPr>
              <a:t>Program Code</a:t>
            </a:r>
          </a:p>
          <a:p>
            <a:pPr algn="just"/>
            <a:r>
              <a:rPr lang="en-US" sz="2800" dirty="0">
                <a:solidFill>
                  <a:schemeClr val="tx1"/>
                </a:solidFill>
                <a:latin typeface="Times" panose="02020603050405020304" pitchFamily="18" charset="0"/>
                <a:ea typeface="Times New Roman" panose="02020603050405020304" pitchFamily="18" charset="0"/>
                <a:cs typeface="Times New Roman" panose="02020603050405020304" pitchFamily="18" charset="0"/>
              </a:rPr>
              <a:t>Program listings or program commands in the text are normally set in typewriter font, e.g., CMTT10 or Courier.</a:t>
            </a:r>
          </a:p>
          <a:p>
            <a:pPr algn="just">
              <a:spcBef>
                <a:spcPts val="1200"/>
              </a:spcBef>
              <a:spcAft>
                <a:spcPts val="600"/>
              </a:spcAft>
            </a:pPr>
            <a:r>
              <a:rPr lang="en-GB" sz="2400" dirty="0">
                <a:solidFill>
                  <a:schemeClr val="tx1"/>
                </a:solidFill>
                <a:latin typeface="Times" panose="02020603050405020304" pitchFamily="18" charset="0"/>
                <a:ea typeface="Times New Roman" panose="02020603050405020304" pitchFamily="18" charset="0"/>
                <a:cs typeface="Times New Roman" panose="02020603050405020304" pitchFamily="18" charset="0"/>
              </a:rPr>
              <a:t>Example of a Co</a:t>
            </a:r>
            <a:r>
              <a:rPr lang="de-DE" sz="2400" dirty="0">
                <a:solidFill>
                  <a:schemeClr val="tx1"/>
                </a:solidFill>
                <a:latin typeface="Times" panose="02020603050405020304" pitchFamily="18" charset="0"/>
                <a:ea typeface="Times New Roman" panose="02020603050405020304" pitchFamily="18" charset="0"/>
                <a:cs typeface="Times New Roman" panose="02020603050405020304" pitchFamily="18" charset="0"/>
              </a:rPr>
              <a:t>mputer Program from Jensen K., Wirth N. (1991) Pascal user manual and report. Springer, New York</a:t>
            </a:r>
            <a:endParaRPr lang="en-US" sz="2400" dirty="0">
              <a:solidFill>
                <a:schemeClr val="tx1"/>
              </a:solidFill>
              <a:latin typeface="Times" panose="02020603050405020304" pitchFamily="18" charset="0"/>
              <a:ea typeface="Times New Roman" panose="02020603050405020304" pitchFamily="18" charset="0"/>
              <a:cs typeface="Times New Roman" panose="02020603050405020304" pitchFamily="18" charset="0"/>
            </a:endParaRPr>
          </a:p>
          <a:p>
            <a:pPr marL="144145" marR="0">
              <a:spcBef>
                <a:spcPts val="600"/>
              </a:spcBef>
              <a:spcAft>
                <a:spcPts val="600"/>
              </a:spcAft>
              <a:tabLst>
                <a:tab pos="864235" algn="l"/>
                <a:tab pos="972185" algn="l"/>
                <a:tab pos="1080135" algn="l"/>
                <a:tab pos="1188085" algn="l"/>
                <a:tab pos="1296035" algn="l"/>
                <a:tab pos="1403985" algn="l"/>
                <a:tab pos="1511935" algn="l"/>
                <a:tab pos="1620520" algn="l"/>
              </a:tabLst>
            </a:pPr>
            <a:r>
              <a:rPr lang="en-US" sz="2800" dirty="0">
                <a:solidFill>
                  <a:schemeClr val="tx1"/>
                </a:solidFill>
                <a:latin typeface="Courier"/>
                <a:ea typeface="Times New Roman" panose="02020603050405020304" pitchFamily="18" charset="0"/>
                <a:cs typeface="Times New Roman" panose="02020603050405020304" pitchFamily="18" charset="0"/>
              </a:rPr>
              <a:t>program Inflation (Output)</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a:solidFill>
                  <a:schemeClr val="tx1"/>
                </a:solidFill>
                <a:latin typeface="Courier"/>
                <a:ea typeface="Times New Roman" panose="02020603050405020304" pitchFamily="18" charset="0"/>
                <a:cs typeface="Times New Roman" panose="02020603050405020304" pitchFamily="18" charset="0"/>
              </a:rPr>
              <a:t>  {Assuming annual inflation rates of 7%, 8%, and</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a:solidFill>
                  <a:schemeClr val="tx1"/>
                </a:solidFill>
                <a:latin typeface="Courier"/>
                <a:ea typeface="Times New Roman" panose="02020603050405020304" pitchFamily="18" charset="0"/>
                <a:cs typeface="Times New Roman" panose="02020603050405020304" pitchFamily="18" charset="0"/>
              </a:rPr>
              <a:t>  10%,...   years};</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a:solidFill>
                  <a:schemeClr val="tx1"/>
                </a:solidFill>
                <a:latin typeface="Courier"/>
                <a:ea typeface="Times New Roman" panose="02020603050405020304" pitchFamily="18" charset="0"/>
                <a:cs typeface="Times New Roman" panose="02020603050405020304" pitchFamily="18" charset="0"/>
              </a:rPr>
              <a:t>  </a:t>
            </a:r>
            <a:r>
              <a:rPr lang="en-US" sz="2800" dirty="0" err="1">
                <a:solidFill>
                  <a:schemeClr val="tx1"/>
                </a:solidFill>
                <a:latin typeface="Courier"/>
                <a:ea typeface="Times New Roman" panose="02020603050405020304" pitchFamily="18" charset="0"/>
                <a:cs typeface="Times New Roman" panose="02020603050405020304" pitchFamily="18" charset="0"/>
              </a:rPr>
              <a:t>const</a:t>
            </a:r>
            <a:r>
              <a:rPr lang="en-US" sz="2800" dirty="0">
                <a:solidFill>
                  <a:schemeClr val="tx1"/>
                </a:solidFill>
                <a:latin typeface="Courier"/>
                <a:ea typeface="Times New Roman" panose="02020603050405020304" pitchFamily="18" charset="0"/>
                <a:cs typeface="Times New Roman" panose="02020603050405020304" pitchFamily="18" charset="0"/>
              </a:rPr>
              <a:t>  </a:t>
            </a:r>
            <a:r>
              <a:rPr lang="en-US" sz="2800" dirty="0" err="1">
                <a:solidFill>
                  <a:schemeClr val="tx1"/>
                </a:solidFill>
                <a:latin typeface="Courier"/>
                <a:ea typeface="Times New Roman" panose="02020603050405020304" pitchFamily="18" charset="0"/>
                <a:cs typeface="Times New Roman" panose="02020603050405020304" pitchFamily="18" charset="0"/>
              </a:rPr>
              <a:t>MaxYears</a:t>
            </a:r>
            <a:r>
              <a:rPr lang="en-US" sz="2800" dirty="0">
                <a:solidFill>
                  <a:schemeClr val="tx1"/>
                </a:solidFill>
                <a:latin typeface="Courier"/>
                <a:ea typeface="Times New Roman" panose="02020603050405020304" pitchFamily="18" charset="0"/>
                <a:cs typeface="Times New Roman" panose="02020603050405020304" pitchFamily="18" charset="0"/>
              </a:rPr>
              <a:t> = 10;</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a:solidFill>
                  <a:schemeClr val="tx1"/>
                </a:solidFill>
                <a:latin typeface="Courier"/>
                <a:ea typeface="Times New Roman" panose="02020603050405020304" pitchFamily="18" charset="0"/>
                <a:cs typeface="Times New Roman" panose="02020603050405020304" pitchFamily="18" charset="0"/>
              </a:rPr>
              <a:t>  </a:t>
            </a:r>
            <a:r>
              <a:rPr lang="en-US" sz="2800" dirty="0" err="1">
                <a:solidFill>
                  <a:schemeClr val="tx1"/>
                </a:solidFill>
                <a:latin typeface="Courier"/>
                <a:ea typeface="Times New Roman" panose="02020603050405020304" pitchFamily="18" charset="0"/>
                <a:cs typeface="Times New Roman" panose="02020603050405020304" pitchFamily="18" charset="0"/>
              </a:rPr>
              <a:t>var</a:t>
            </a:r>
            <a:r>
              <a:rPr lang="en-US" sz="2800" dirty="0">
                <a:solidFill>
                  <a:schemeClr val="tx1"/>
                </a:solidFill>
                <a:latin typeface="Courier"/>
                <a:ea typeface="Times New Roman" panose="02020603050405020304" pitchFamily="18" charset="0"/>
                <a:cs typeface="Times New Roman" panose="02020603050405020304" pitchFamily="18" charset="0"/>
              </a:rPr>
              <a:t>    Year: 0..MaxYears;</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a:solidFill>
                  <a:schemeClr val="tx1"/>
                </a:solidFill>
                <a:latin typeface="Courier"/>
                <a:ea typeface="Times New Roman" panose="02020603050405020304" pitchFamily="18" charset="0"/>
                <a:cs typeface="Times New Roman" panose="02020603050405020304" pitchFamily="18" charset="0"/>
              </a:rPr>
              <a:t>         Factor1, Factor2, Factor3: Real;</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a:solidFill>
                  <a:schemeClr val="tx1"/>
                </a:solidFill>
                <a:latin typeface="Courier"/>
                <a:ea typeface="Times New Roman" panose="02020603050405020304" pitchFamily="18" charset="0"/>
                <a:cs typeface="Times New Roman" panose="02020603050405020304" pitchFamily="18" charset="0"/>
              </a:rPr>
              <a:t>  begin</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a:solidFill>
                  <a:schemeClr val="tx1"/>
                </a:solidFill>
                <a:latin typeface="Courier"/>
                <a:ea typeface="Times New Roman" panose="02020603050405020304" pitchFamily="18" charset="0"/>
                <a:cs typeface="Times New Roman" panose="02020603050405020304" pitchFamily="18" charset="0"/>
              </a:rPr>
              <a:t>    Year := 0;</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a:solidFill>
                  <a:schemeClr val="tx1"/>
                </a:solidFill>
                <a:latin typeface="Courier"/>
                <a:ea typeface="Times New Roman" panose="02020603050405020304" pitchFamily="18" charset="0"/>
                <a:cs typeface="Times New Roman" panose="02020603050405020304" pitchFamily="18" charset="0"/>
              </a:rPr>
              <a:t>    Factor1 := 1.0; Factor2 := 1.0; Factor3 := 1.0;</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a:solidFill>
                  <a:schemeClr val="tx1"/>
                </a:solidFill>
                <a:latin typeface="Courier"/>
                <a:ea typeface="Times New Roman" panose="02020603050405020304" pitchFamily="18" charset="0"/>
                <a:cs typeface="Times New Roman" panose="02020603050405020304" pitchFamily="18" charset="0"/>
              </a:rPr>
              <a:t>    </a:t>
            </a:r>
            <a:r>
              <a:rPr lang="en-US" sz="2800" dirty="0" err="1">
                <a:solidFill>
                  <a:schemeClr val="tx1"/>
                </a:solidFill>
                <a:latin typeface="Courier"/>
                <a:ea typeface="Times New Roman" panose="02020603050405020304" pitchFamily="18" charset="0"/>
                <a:cs typeface="Times New Roman" panose="02020603050405020304" pitchFamily="18" charset="0"/>
              </a:rPr>
              <a:t>WriteLn</a:t>
            </a:r>
            <a:r>
              <a:rPr lang="en-US" sz="2800" dirty="0">
                <a:solidFill>
                  <a:schemeClr val="tx1"/>
                </a:solidFill>
                <a:latin typeface="Courier"/>
                <a:ea typeface="Times New Roman" panose="02020603050405020304" pitchFamily="18" charset="0"/>
                <a:cs typeface="Times New Roman" panose="02020603050405020304" pitchFamily="18" charset="0"/>
              </a:rPr>
              <a:t>('Year 7% 8% 10%'); </a:t>
            </a:r>
            <a:r>
              <a:rPr lang="en-US" sz="2800" dirty="0" err="1">
                <a:solidFill>
                  <a:schemeClr val="tx1"/>
                </a:solidFill>
                <a:latin typeface="Courier"/>
                <a:ea typeface="Times New Roman" panose="02020603050405020304" pitchFamily="18" charset="0"/>
                <a:cs typeface="Times New Roman" panose="02020603050405020304" pitchFamily="18" charset="0"/>
              </a:rPr>
              <a:t>WriteLn</a:t>
            </a:r>
            <a:r>
              <a:rPr lang="en-US" sz="2800" dirty="0">
                <a:solidFill>
                  <a:schemeClr val="tx1"/>
                </a:solidFill>
                <a:latin typeface="Courier"/>
                <a:ea typeface="Times New Roman" panose="02020603050405020304" pitchFamily="18" charset="0"/>
                <a:cs typeface="Times New Roman" panose="02020603050405020304" pitchFamily="18" charset="0"/>
              </a:rPr>
              <a:t>;</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a:solidFill>
                  <a:schemeClr val="tx1"/>
                </a:solidFill>
                <a:latin typeface="Courier"/>
                <a:ea typeface="Times New Roman" panose="02020603050405020304" pitchFamily="18" charset="0"/>
                <a:cs typeface="Times New Roman" panose="02020603050405020304" pitchFamily="18" charset="0"/>
              </a:rPr>
              <a:t>    repeat</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smtClean="0">
                <a:solidFill>
                  <a:schemeClr val="tx1"/>
                </a:solidFill>
                <a:latin typeface="Courier"/>
                <a:ea typeface="Times New Roman" panose="02020603050405020304" pitchFamily="18" charset="0"/>
                <a:cs typeface="Times New Roman" panose="02020603050405020304" pitchFamily="18" charset="0"/>
              </a:rPr>
              <a:t>Factor3 </a:t>
            </a:r>
            <a:r>
              <a:rPr lang="en-US" sz="2800" dirty="0">
                <a:solidFill>
                  <a:schemeClr val="tx1"/>
                </a:solidFill>
                <a:latin typeface="Courier"/>
                <a:ea typeface="Times New Roman" panose="02020603050405020304" pitchFamily="18" charset="0"/>
                <a:cs typeface="Times New Roman" panose="02020603050405020304" pitchFamily="18" charset="0"/>
              </a:rPr>
              <a:t>:= Factor3 * 1.10;</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a:solidFill>
                  <a:schemeClr val="tx1"/>
                </a:solidFill>
                <a:latin typeface="Courier"/>
                <a:ea typeface="Times New Roman" panose="02020603050405020304" pitchFamily="18" charset="0"/>
                <a:cs typeface="Times New Roman" panose="02020603050405020304" pitchFamily="18" charset="0"/>
              </a:rPr>
              <a:t>      </a:t>
            </a:r>
            <a:r>
              <a:rPr lang="en-US" sz="2800" dirty="0" err="1">
                <a:solidFill>
                  <a:schemeClr val="tx1"/>
                </a:solidFill>
                <a:latin typeface="Courier"/>
                <a:ea typeface="Times New Roman" panose="02020603050405020304" pitchFamily="18" charset="0"/>
                <a:cs typeface="Times New Roman" panose="02020603050405020304" pitchFamily="18" charset="0"/>
              </a:rPr>
              <a:t>WriteLn</a:t>
            </a:r>
            <a:r>
              <a:rPr lang="en-US" sz="2800" dirty="0">
                <a:solidFill>
                  <a:schemeClr val="tx1"/>
                </a:solidFill>
                <a:latin typeface="Courier"/>
                <a:ea typeface="Times New Roman" panose="02020603050405020304" pitchFamily="18" charset="0"/>
                <a:cs typeface="Times New Roman" panose="02020603050405020304" pitchFamily="18" charset="0"/>
              </a:rPr>
              <a:t>(Year:5,Factor1:7:3,Factor2:7:3,</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a:solidFill>
                  <a:schemeClr val="tx1"/>
                </a:solidFill>
                <a:latin typeface="Courier"/>
                <a:ea typeface="Times New Roman" panose="02020603050405020304" pitchFamily="18" charset="0"/>
                <a:cs typeface="Times New Roman" panose="02020603050405020304" pitchFamily="18" charset="0"/>
              </a:rPr>
              <a:t>        Factor3:7:3)</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a:solidFill>
                  <a:schemeClr val="tx1"/>
                </a:solidFill>
                <a:latin typeface="Courier"/>
                <a:ea typeface="Times New Roman" panose="02020603050405020304" pitchFamily="18" charset="0"/>
                <a:cs typeface="Times New Roman" panose="02020603050405020304" pitchFamily="18" charset="0"/>
              </a:rPr>
              <a:t>    until Year = </a:t>
            </a:r>
            <a:r>
              <a:rPr lang="en-US" sz="2800" dirty="0" err="1">
                <a:solidFill>
                  <a:schemeClr val="tx1"/>
                </a:solidFill>
                <a:latin typeface="Courier"/>
                <a:ea typeface="Times New Roman" panose="02020603050405020304" pitchFamily="18" charset="0"/>
                <a:cs typeface="Times New Roman" panose="02020603050405020304" pitchFamily="18" charset="0"/>
              </a:rPr>
              <a:t>MaxYears</a:t>
            </a:r>
            <a:r>
              <a:rPr lang="en-US" sz="2400" dirty="0">
                <a:solidFill>
                  <a:schemeClr val="tx1"/>
                </a:solidFill>
                <a:latin typeface="Courier"/>
                <a:ea typeface="Times New Roman" panose="02020603050405020304" pitchFamily="18" charset="0"/>
                <a:cs typeface="Times New Roman" panose="02020603050405020304" pitchFamily="18" charset="0"/>
              </a:rPr>
              <a:t/>
            </a:r>
            <a:br>
              <a:rPr lang="en-US" sz="2400" dirty="0">
                <a:solidFill>
                  <a:schemeClr val="tx1"/>
                </a:solidFill>
                <a:latin typeface="Courier"/>
                <a:ea typeface="Times New Roman" panose="02020603050405020304" pitchFamily="18" charset="0"/>
                <a:cs typeface="Times New Roman" panose="02020603050405020304" pitchFamily="18" charset="0"/>
              </a:rPr>
            </a:br>
            <a:r>
              <a:rPr lang="en-US" sz="2400" dirty="0">
                <a:solidFill>
                  <a:schemeClr val="tx1"/>
                </a:solidFill>
                <a:latin typeface="Courier"/>
                <a:ea typeface="Times New Roman" panose="02020603050405020304" pitchFamily="18" charset="0"/>
                <a:cs typeface="Times New Roman" panose="02020603050405020304" pitchFamily="18" charset="0"/>
              </a:rPr>
              <a:t>end.</a:t>
            </a:r>
            <a:endParaRPr lang="en-US" sz="2400" dirty="0">
              <a:solidFill>
                <a:schemeClr val="tx1"/>
              </a:solidFill>
              <a:effectLst/>
              <a:latin typeface="Courier"/>
              <a:ea typeface="Times New Roman" panose="02020603050405020304" pitchFamily="18" charset="0"/>
              <a:cs typeface="Times New Roman" panose="02020603050405020304" pitchFamily="18" charset="0"/>
            </a:endParaRPr>
          </a:p>
        </p:txBody>
      </p:sp>
      <p:sp>
        <p:nvSpPr>
          <p:cNvPr id="28" name="Rectangle 5">
            <a:extLst>
              <a:ext uri="{FF2B5EF4-FFF2-40B4-BE49-F238E27FC236}">
                <a16:creationId xmlns="" xmlns:p14="http://schemas.microsoft.com/office/powerpoint/2010/main" xmlns:p15="http://schemas.microsoft.com/office/powerpoint/2012/main" xmlns:a16="http://schemas.microsoft.com/office/drawing/2014/main" id="{98FCC399-CA5D-4873-B45E-22BAE0F51D2E}"/>
              </a:ext>
            </a:extLst>
          </p:cNvPr>
          <p:cNvSpPr>
            <a:spLocks noChangeArrowheads="1"/>
          </p:cNvSpPr>
          <p:nvPr/>
        </p:nvSpPr>
        <p:spPr bwMode="auto">
          <a:xfrm>
            <a:off x="27432000" y="31663140"/>
            <a:ext cx="12363450" cy="1066799"/>
          </a:xfrm>
          <a:prstGeom prst="rect">
            <a:avLst/>
          </a:prstGeom>
          <a:ln>
            <a:noFill/>
          </a:ln>
          <a:effectLst/>
        </p:spPr>
        <p:style>
          <a:lnRef idx="0">
            <a:scrgbClr r="0" g="0" b="0"/>
          </a:lnRef>
          <a:fillRef idx="1002">
            <a:schemeClr val="dk1"/>
          </a:fillRef>
          <a:effectRef idx="0">
            <a:scrgbClr r="0" g="0" b="0"/>
          </a:effectRef>
          <a:fontRef idx="major"/>
        </p:style>
        <p:txBody>
          <a:bodyPr wrap="none" lIns="182880" tIns="45720" rIns="182880" bIns="45720" anchor="ctr"/>
          <a:lstStyle>
            <a:defPPr>
              <a:defRPr kern="1200" smtId="4294967295"/>
            </a:defPPr>
          </a:lstStyle>
          <a:p>
            <a:pPr defTabSz="3135999"/>
            <a:r>
              <a:rPr lang="en-US" sz="6600" dirty="0" smtClean="0">
                <a:solidFill>
                  <a:schemeClr val="bg1"/>
                </a:solidFill>
                <a:latin typeface="Amaranth" panose="02000503050000020004" pitchFamily="2" charset="0"/>
              </a:rPr>
              <a:t>References</a:t>
            </a:r>
            <a:endParaRPr lang="en-US" sz="6600" dirty="0">
              <a:solidFill>
                <a:schemeClr val="bg1"/>
              </a:solidFill>
              <a:latin typeface="Amaranth" panose="02000503050000020004" pitchFamily="2" charset="0"/>
            </a:endParaRPr>
          </a:p>
        </p:txBody>
      </p:sp>
      <p:sp>
        <p:nvSpPr>
          <p:cNvPr id="5" name="Rectangle 4"/>
          <p:cNvSpPr>
            <a:spLocks noChangeArrowheads="1"/>
          </p:cNvSpPr>
          <p:nvPr/>
        </p:nvSpPr>
        <p:spPr bwMode="auto">
          <a:xfrm>
            <a:off x="27432000" y="32690137"/>
            <a:ext cx="1226617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1. </a:t>
            </a:r>
            <a:r>
              <a:rPr kumimoji="0" lang="en-US" altLang="en-US" sz="2800" b="0" i="0" u="none" strike="noStrike" cap="none" normalizeH="0" baseline="0" dirty="0" err="1"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Baldonado</a:t>
            </a:r>
            <a:r>
              <a:rPr kumimoji="0" lang="en-US" altLang="en-US" sz="28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M., Chang, C.-C.K., </a:t>
            </a:r>
            <a:r>
              <a:rPr kumimoji="0" lang="en-US" altLang="en-US" sz="2800" b="0" i="0" u="none" strike="noStrike" cap="none" normalizeH="0" baseline="0" dirty="0" err="1"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Gravano</a:t>
            </a:r>
            <a:r>
              <a:rPr kumimoji="0" lang="en-US" altLang="en-US" sz="28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L., </a:t>
            </a:r>
            <a:r>
              <a:rPr kumimoji="0" lang="en-US" altLang="en-US" sz="2800" b="0" i="0" u="none" strike="noStrike" cap="none" normalizeH="0" baseline="0" dirty="0" err="1"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Paepcke</a:t>
            </a:r>
            <a:r>
              <a:rPr kumimoji="0" lang="en-US" altLang="en-US" sz="28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A.: The Stanford Digital Library Metadata Architecture. Int. J. Digit. </a:t>
            </a:r>
            <a:r>
              <a:rPr kumimoji="0" lang="en-US" altLang="en-US" sz="2800" b="0" i="0" u="none" strike="noStrike" cap="none" normalizeH="0" baseline="0" dirty="0" err="1"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Libr</a:t>
            </a:r>
            <a:r>
              <a:rPr kumimoji="0" lang="en-US" altLang="en-US" sz="28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1 (1997) 108–121.</a:t>
            </a:r>
            <a:endParaRPr kumimoji="0" lang="en-US" altLang="en-US" sz="72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2. Bruce, K.B., </a:t>
            </a:r>
            <a:r>
              <a:rPr kumimoji="0" lang="en-US" altLang="en-US" sz="2800" b="0" i="0" u="none" strike="noStrike" cap="none" normalizeH="0" baseline="0" dirty="0" err="1"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Cardelli</a:t>
            </a:r>
            <a:r>
              <a:rPr kumimoji="0" lang="en-US" altLang="en-US" sz="28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L., Pierce, B.C.: Comparing Object Encodings. In: </a:t>
            </a:r>
            <a:r>
              <a:rPr kumimoji="0" lang="en-US" altLang="en-US" sz="2800" b="0" i="0" u="none" strike="noStrike" cap="none" normalizeH="0" baseline="0" dirty="0" err="1"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Abadi</a:t>
            </a:r>
            <a:r>
              <a:rPr kumimoji="0" lang="en-US" altLang="en-US" sz="28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M., Ito, T. (eds.): Theoretical Aspects of Computer Software. Lecture Notes in Computer Science, Vol. 1281. Springer-</a:t>
            </a:r>
            <a:r>
              <a:rPr kumimoji="0" lang="en-US" altLang="en-US" sz="2800" b="0" i="0" u="none" strike="noStrike" cap="none" normalizeH="0" baseline="0" dirty="0" err="1"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Verlag</a:t>
            </a:r>
            <a:r>
              <a:rPr kumimoji="0" lang="en-US" altLang="en-US" sz="28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Berlin Heidelberg New York (1997) 415–438.</a:t>
            </a:r>
            <a:endParaRPr kumimoji="0" lang="en-US" altLang="en-US" sz="72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3. van </a:t>
            </a:r>
            <a:r>
              <a:rPr kumimoji="0" lang="en-US" altLang="en-US" sz="2800" b="0" i="0" u="none" strike="noStrike" cap="none" normalizeH="0" baseline="0" dirty="0" err="1"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Leeuwen</a:t>
            </a:r>
            <a:r>
              <a:rPr kumimoji="0" lang="en-US" altLang="en-US" sz="28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J. (ed.): Computer Science Today. Recent Trends and Developments. Lecture Notes in Computer Science, Vol. 1000. Springer-</a:t>
            </a:r>
            <a:r>
              <a:rPr kumimoji="0" lang="en-US" altLang="en-US" sz="2800" b="0" i="0" u="none" strike="noStrike" cap="none" normalizeH="0" baseline="0" dirty="0" err="1"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Verlag</a:t>
            </a:r>
            <a:r>
              <a:rPr kumimoji="0" lang="en-US" altLang="en-US" sz="28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Berlin Heidelberg New York (1995).</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5">
            <a:extLst>
              <a:ext uri="{FF2B5EF4-FFF2-40B4-BE49-F238E27FC236}">
                <a16:creationId xmlns="" xmlns:p14="http://schemas.microsoft.com/office/powerpoint/2010/main" xmlns:p15="http://schemas.microsoft.com/office/powerpoint/2012/main" xmlns:a16="http://schemas.microsoft.com/office/drawing/2014/main" id="{98FCC399-CA5D-4873-B45E-22BAE0F51D2E}"/>
              </a:ext>
            </a:extLst>
          </p:cNvPr>
          <p:cNvSpPr>
            <a:spLocks noChangeArrowheads="1"/>
          </p:cNvSpPr>
          <p:nvPr/>
        </p:nvSpPr>
        <p:spPr bwMode="auto">
          <a:xfrm>
            <a:off x="342901" y="4547281"/>
            <a:ext cx="4114800" cy="1480850"/>
          </a:xfrm>
          <a:prstGeom prst="rect">
            <a:avLst/>
          </a:prstGeom>
          <a:ln/>
        </p:spPr>
        <p:style>
          <a:lnRef idx="1">
            <a:schemeClr val="accent5"/>
          </a:lnRef>
          <a:fillRef idx="2">
            <a:schemeClr val="accent5"/>
          </a:fillRef>
          <a:effectRef idx="1">
            <a:schemeClr val="accent5"/>
          </a:effectRef>
          <a:fontRef idx="minor">
            <a:schemeClr val="dk1"/>
          </a:fontRef>
        </p:style>
        <p:txBody>
          <a:bodyPr wrap="none" lIns="182880" tIns="45720" rIns="182880" bIns="45720" anchor="ctr"/>
          <a:lstStyle>
            <a:defPPr>
              <a:defRPr kern="1200" smtId="4294967295"/>
            </a:defPPr>
          </a:lstStyle>
          <a:p>
            <a:pPr algn="ctr" defTabSz="3135999"/>
            <a:r>
              <a:rPr lang="en-US" sz="6600" b="1" dirty="0" smtClean="0">
                <a:solidFill>
                  <a:schemeClr val="tx1"/>
                </a:solidFill>
                <a:latin typeface="Times" panose="02020603050405020304" pitchFamily="18" charset="0"/>
                <a:ea typeface="Cambria" panose="02040503050406030204" pitchFamily="18" charset="0"/>
                <a:cs typeface="Times" panose="02020603050405020304" pitchFamily="18" charset="0"/>
              </a:rPr>
              <a:t>Abstract</a:t>
            </a:r>
            <a:endParaRPr lang="en-US" sz="6600" b="1" dirty="0">
              <a:solidFill>
                <a:schemeClr val="tx1"/>
              </a:solidFill>
              <a:latin typeface="Times" panose="02020603050405020304" pitchFamily="18" charset="0"/>
              <a:ea typeface="Cambria" panose="02040503050406030204" pitchFamily="18" charset="0"/>
              <a:cs typeface="Times" panose="02020603050405020304" pitchFamily="18" charset="0"/>
            </a:endParaRPr>
          </a:p>
        </p:txBody>
      </p:sp>
      <p:sp>
        <p:nvSpPr>
          <p:cNvPr id="34" name="Title 1">
            <a:extLst>
              <a:ext uri="{FF2B5EF4-FFF2-40B4-BE49-F238E27FC236}">
                <a16:creationId xmlns="" xmlns:a16="http://schemas.microsoft.com/office/drawing/2014/main" id="{3DC5F4FC-7724-4879-8ED0-A43E8415E6DF}"/>
              </a:ext>
            </a:extLst>
          </p:cNvPr>
          <p:cNvSpPr txBox="1">
            <a:spLocks/>
          </p:cNvSpPr>
          <p:nvPr/>
        </p:nvSpPr>
        <p:spPr>
          <a:xfrm>
            <a:off x="0" y="210090"/>
            <a:ext cx="40233600" cy="1913780"/>
          </a:xfrm>
          <a:prstGeom prst="rect">
            <a:avLst/>
          </a:prstGeom>
        </p:spPr>
        <p:style>
          <a:lnRef idx="3">
            <a:schemeClr val="lt1"/>
          </a:lnRef>
          <a:fillRef idx="1">
            <a:schemeClr val="accent5"/>
          </a:fillRef>
          <a:effectRef idx="1">
            <a:schemeClr val="accent5"/>
          </a:effectRef>
          <a:fontRef idx="minor">
            <a:schemeClr val="lt1"/>
          </a:fontRef>
        </p:style>
        <p:txBody>
          <a:bodyPr lIns="731520" tIns="731520" bIns="731520" anchor="ctr">
            <a:noAutofit/>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r>
              <a:rPr lang="en-US" sz="7100" b="1" dirty="0" smtClean="0">
                <a:solidFill>
                  <a:schemeClr val="bg1"/>
                </a:solidFill>
                <a:latin typeface="Times" panose="02020603050405020304" pitchFamily="18" charset="0"/>
                <a:cs typeface="Times" panose="02020603050405020304" pitchFamily="18" charset="0"/>
              </a:rPr>
              <a:t>           1</a:t>
            </a:r>
            <a:r>
              <a:rPr lang="en-US" sz="7100" b="1" baseline="30000" dirty="0" smtClean="0">
                <a:solidFill>
                  <a:schemeClr val="bg1"/>
                </a:solidFill>
                <a:latin typeface="Times" panose="02020603050405020304" pitchFamily="18" charset="0"/>
                <a:cs typeface="Times" panose="02020603050405020304" pitchFamily="18" charset="0"/>
              </a:rPr>
              <a:t>st</a:t>
            </a:r>
            <a:r>
              <a:rPr lang="en-US" sz="7100" b="1" dirty="0" smtClean="0">
                <a:solidFill>
                  <a:schemeClr val="bg1"/>
                </a:solidFill>
                <a:latin typeface="Times" panose="02020603050405020304" pitchFamily="18" charset="0"/>
                <a:cs typeface="Times" panose="02020603050405020304" pitchFamily="18" charset="0"/>
              </a:rPr>
              <a:t> International Conference on Advances </a:t>
            </a:r>
            <a:r>
              <a:rPr lang="en-US" sz="7100" b="1" dirty="0">
                <a:solidFill>
                  <a:schemeClr val="bg1"/>
                </a:solidFill>
                <a:latin typeface="Times" panose="02020603050405020304" pitchFamily="18" charset="0"/>
                <a:cs typeface="Times" panose="02020603050405020304" pitchFamily="18" charset="0"/>
              </a:rPr>
              <a:t>in Computational Intelligence </a:t>
            </a:r>
            <a:r>
              <a:rPr lang="en-US" sz="7100" b="1" dirty="0" smtClean="0">
                <a:solidFill>
                  <a:schemeClr val="bg1"/>
                </a:solidFill>
                <a:latin typeface="Times" panose="02020603050405020304" pitchFamily="18" charset="0"/>
                <a:cs typeface="Times" panose="02020603050405020304" pitchFamily="18" charset="0"/>
              </a:rPr>
              <a:t>&amp; Informatics </a:t>
            </a:r>
            <a:br>
              <a:rPr lang="en-US" sz="7100" b="1" dirty="0" smtClean="0">
                <a:solidFill>
                  <a:schemeClr val="bg1"/>
                </a:solidFill>
                <a:latin typeface="Times" panose="02020603050405020304" pitchFamily="18" charset="0"/>
                <a:cs typeface="Times" panose="02020603050405020304" pitchFamily="18" charset="0"/>
              </a:rPr>
            </a:br>
            <a:r>
              <a:rPr lang="en-US" sz="7200" b="1" dirty="0" smtClean="0">
                <a:solidFill>
                  <a:schemeClr val="bg1"/>
                </a:solidFill>
                <a:latin typeface="Times" panose="02020603050405020304" pitchFamily="18" charset="0"/>
                <a:cs typeface="Times" panose="02020603050405020304" pitchFamily="18" charset="0"/>
              </a:rPr>
              <a:t>                                                               (ICACII - 2019)</a:t>
            </a:r>
            <a:endParaRPr lang="en-US" sz="7200" b="1" dirty="0">
              <a:solidFill>
                <a:schemeClr val="bg1"/>
              </a:solidFill>
              <a:latin typeface="Times" panose="02020603050405020304" pitchFamily="18" charset="0"/>
              <a:cs typeface="Times" panose="02020603050405020304" pitchFamily="18" charset="0"/>
            </a:endParaRPr>
          </a:p>
        </p:txBody>
      </p:sp>
      <p:pic>
        <p:nvPicPr>
          <p:cNvPr id="22" name="Picture 10"/>
          <p:cNvPicPr>
            <a:picLocks noChangeAspect="1" noChangeArrowheads="1"/>
          </p:cNvPicPr>
          <p:nvPr/>
        </p:nvPicPr>
        <p:blipFill>
          <a:blip r:embed="rId3">
            <a:extLst>
              <a:ext uri="{28A0092B-C50C-407E-A947-70E740481C1C}">
                <a14:useLocalDpi xmlns:a14="http://schemas.microsoft.com/office/drawing/2010/main" val="0"/>
              </a:ext>
            </a:extLst>
          </a:blip>
          <a:srcRect r="79636" b="-999"/>
          <a:stretch>
            <a:fillRect/>
          </a:stretch>
        </p:blipFill>
        <p:spPr bwMode="auto">
          <a:xfrm>
            <a:off x="37490400" y="166372"/>
            <a:ext cx="2710215" cy="4069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9" descr="Anurag-Group-of-Institutions logo.png"/>
          <p:cNvPicPr>
            <a:picLocks noChangeAspect="1" noChangeArrowheads="1"/>
          </p:cNvPicPr>
          <p:nvPr/>
        </p:nvPicPr>
        <p:blipFill>
          <a:blip r:embed="rId4">
            <a:extLst>
              <a:ext uri="{28A0092B-C50C-407E-A947-70E740481C1C}">
                <a14:useLocalDpi xmlns:a14="http://schemas.microsoft.com/office/drawing/2010/main" val="0"/>
              </a:ext>
            </a:extLst>
          </a:blip>
          <a:srcRect t="25934" r="62465" b="35158"/>
          <a:stretch>
            <a:fillRect/>
          </a:stretch>
        </p:blipFill>
        <p:spPr bwMode="auto">
          <a:xfrm>
            <a:off x="73619" y="294658"/>
            <a:ext cx="3053336" cy="3953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4955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3 section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 section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 sectio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3369</TotalTime>
  <Words>508</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vt:i4>
      </vt:variant>
    </vt:vector>
  </HeadingPairs>
  <TitlesOfParts>
    <vt:vector size="15" baseType="lpstr">
      <vt:lpstr>Amaranth</vt:lpstr>
      <vt:lpstr>Arial</vt:lpstr>
      <vt:lpstr>Book Antiqua</vt:lpstr>
      <vt:lpstr>Calibri</vt:lpstr>
      <vt:lpstr>Calibri Light</vt:lpstr>
      <vt:lpstr>Cambria</vt:lpstr>
      <vt:lpstr>Courier</vt:lpstr>
      <vt:lpstr>Franklin Gothic Book</vt:lpstr>
      <vt:lpstr>Franklin Gothic Medium Cond</vt:lpstr>
      <vt:lpstr>Times</vt:lpstr>
      <vt:lpstr>Times New Roman</vt:lpstr>
      <vt:lpstr>3 sections</vt:lpstr>
      <vt:lpstr>2 sections</vt:lpstr>
      <vt:lpstr>1 section</vt:lpstr>
      <vt:lpstr> Log File Mining for Improving Educational Site</vt:lpstr>
    </vt:vector>
  </TitlesOfParts>
  <Company>Genigraphics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44x44</dc:title>
  <dc:creator>JL-PC</dc:creator>
  <dc:description>Quality poster printing
www.genigraphics.com
1-800-790-4001</dc:description>
  <cp:lastModifiedBy>Windows User</cp:lastModifiedBy>
  <cp:revision>104</cp:revision>
  <dcterms:created xsi:type="dcterms:W3CDTF">2019-10-25T19:49:05Z</dcterms:created>
  <dcterms:modified xsi:type="dcterms:W3CDTF">2019-12-07T10:34:23Z</dcterms:modified>
</cp:coreProperties>
</file>