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3f0525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3f0525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3f0525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b3f0525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3f0525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b3f0525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3f0525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b3f0525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b3f0525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b3f0525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b20c04b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b20c04b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3f0525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3f0525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3f0525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3f0525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3f052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3f052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3f0525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b3f0525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b3f0525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b3f0525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3f05255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3f05255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3f05255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3f05255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3f0525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3f0525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b3f0525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b3f0525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js.langchain.com/docs/modules/chains/document/stuff" TargetMode="External"/><Relationship Id="rId4" Type="http://schemas.openxmlformats.org/officeDocument/2006/relationships/hyperlink" Target="https://medium.aiplanet.com/evaluating-naive-rag-and-advanced-rag-pipeline-using-langchain-v-0-1-0-and-ragas-17d24e74e5cf" TargetMode="External"/><Relationship Id="rId5" Type="http://schemas.openxmlformats.org/officeDocument/2006/relationships/hyperlink" Target="https://durgiachandan.medium.com/evaluation-of-rag-retrieval-augmented-generation-6e0132729887" TargetMode="External"/><Relationship Id="rId6" Type="http://schemas.openxmlformats.org/officeDocument/2006/relationships/hyperlink" Target="https://docs.pinecone.io/docs/hybrid-search" TargetMode="External"/><Relationship Id="rId7" Type="http://schemas.openxmlformats.org/officeDocument/2006/relationships/hyperlink" Target="https://api.python.langchain.com/en/latest/document_transformers/langchain_community.document_transformers.embeddings_redundant_filter.EmbeddingsRedundantFilt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urgiachandan.medium.com/evaluation-of-rag-retrieval-augmented-generation-6e013272988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Framework to Evaluate RAG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using Llamaindex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79000" y="575950"/>
            <a:ext cx="844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based evaluation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8200" y="1211350"/>
            <a:ext cx="834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Edit Distance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79000" y="575950"/>
            <a:ext cx="844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</a:t>
            </a:r>
            <a:r>
              <a:rPr lang="en"/>
              <a:t> based evaluation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8200" y="1211350"/>
            <a:ext cx="834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Meteor :- </a:t>
            </a:r>
            <a:r>
              <a:rPr lang="en"/>
              <a:t>Word to Word Match </a:t>
            </a:r>
            <a:r>
              <a:rPr lang="en"/>
              <a:t>between</a:t>
            </a:r>
            <a:r>
              <a:rPr lang="en"/>
              <a:t> RAG output and Reference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Word Error Rate:- </a:t>
            </a:r>
            <a:r>
              <a:rPr lang="en"/>
              <a:t>Absolute Matching. Measure percentage of </a:t>
            </a:r>
            <a:r>
              <a:rPr lang="en"/>
              <a:t>words is not matching 10% WER (means 90% Match) ex. Translation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BLEU Score :- </a:t>
            </a:r>
            <a:r>
              <a:rPr lang="en"/>
              <a:t>By Matching n-grams (unigram, Bigram). Works well for short sentence ex. Translation, summarization </a:t>
            </a:r>
            <a:r>
              <a:rPr lang="en" u="sng"/>
              <a:t>[Bilingual Evaluation Understudy Score]</a:t>
            </a:r>
            <a:endParaRPr u="sng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ROGUE Score:- </a:t>
            </a:r>
            <a:r>
              <a:rPr lang="en"/>
              <a:t>[Recall-Oriented Understudy for Gisting Evaluation Score]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Overlapping words of RAG output / Total words in reference is summary (Ground Truth) - How accurate the translation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= Number of overlapping words of RAG output / Total number of words in RAG output [ Measure relevance]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**BUT BLEU &amp; ROGUE have relatively low correlation with human Judgement.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79000" y="575950"/>
            <a:ext cx="844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based evaluation Algorithm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8200" y="1211350"/>
            <a:ext cx="834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embedding for both (Generated &amp; Reference 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distance bases measure (Cosine similarity)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BERT Score  - Uses BERT Embedding - Semantic Similarity (contextual </a:t>
            </a:r>
            <a:r>
              <a:rPr lang="en"/>
              <a:t>Similarity</a:t>
            </a:r>
            <a:r>
              <a:rPr lang="en"/>
              <a:t> &amp; not word similarity.)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Ex.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1) A person is sleeping with his pet cat.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2) He is resting with a cat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Also provide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Recall &amp; F1 score. Use Case - Chat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AutoNum type="alphaLcPeriod"/>
            </a:pPr>
            <a:r>
              <a:rPr lang="en"/>
              <a:t>Mover Score - Earth Mover Distance, Use Case - Machine Translation, Summarization, Image captioning, Q&amp;A etc. [Measure </a:t>
            </a:r>
            <a:r>
              <a:rPr lang="en"/>
              <a:t>difference between two distribution ]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79000" y="575950"/>
            <a:ext cx="844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Framework - GPT Score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8200" y="1211350"/>
            <a:ext cx="834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1" y="1141550"/>
            <a:ext cx="7804150" cy="35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79000" y="575950"/>
            <a:ext cx="8442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Framework - RAGAS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8200" y="1211350"/>
            <a:ext cx="834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From the Retrieval perspective, it measures context Precision and Recall.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Context Precision: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measures the relationship between the question and the context (information source).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Context Recall: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Recall measures the relationship between the context (from source) and the Ground truth i.e. can my retrieval engine extract all the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From the Generation perspective, it measures context Faithfulness and Relevancy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Faithfulness: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Faithfulness captures the relationship between the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Answer and the Context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gauges whether the answer is factually correct.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Answer Relevancy: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captures the relationship between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Question and Answer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assesses whether the answer is relevant given the question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RAGAS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72A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F17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LLM-</a:t>
            </a:r>
            <a:r>
              <a:rPr lang="en" sz="1400">
                <a:solidFill>
                  <a:srgbClr val="0F17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assisted</a:t>
            </a:r>
            <a:r>
              <a:rPr lang="en" sz="1400">
                <a:solidFill>
                  <a:srgbClr val="0F17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evaluation metrics to measure the performance of application.</a:t>
            </a:r>
            <a:endParaRPr sz="14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72A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F17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Monitor the performance ex. Number of Hallucination generated in the answer.</a:t>
            </a:r>
            <a:endParaRPr sz="14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72A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F17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Synthetically generate a diverse test dataset</a:t>
            </a:r>
            <a:endParaRPr sz="1400">
              <a:solidFill>
                <a:srgbClr val="0F17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91150" y="575950"/>
            <a:ext cx="8430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30475" y="1200950"/>
            <a:ext cx="8501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Stuff: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https://js.langchain.com/docs/modules/chains/document/stuff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Code: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Evaluating Naive RAG and Advanced RAG pipeline using langchain v.0.1.0 and RAGAS | by Plaban Nayak | Feb, 2024 | AI Planet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Evaluation of RAG (Retrieval-Augmented Generation) performance (Part 5 of RAG Series) | by Chandan Durgia | Feb, 2024 | Medium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Hybrid Search: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https://docs.pinecone.io/docs/hybrid-search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Embedding filter 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https://api.python.langchain.com/en/latest/document_transformers/langchain_community.document_transformers.embeddings_redundant_filter.EmbeddingsRedundantFilter.html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Longcontextreorder: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https://python.langchain.com/docs/modules/data_connection/retrievers/long_context_reorder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to Cover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RAG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Advantage</a:t>
            </a:r>
            <a:r>
              <a:rPr lang="en"/>
              <a:t> of RAG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RAG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 RAG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RAG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using Llamaindex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82300" y="1431450"/>
            <a:ext cx="7678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Retrieval </a:t>
            </a:r>
            <a:r>
              <a:rPr lang="en" sz="2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Augmented</a:t>
            </a:r>
            <a:r>
              <a:rPr lang="en" sz="2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Generation (NLP)</a:t>
            </a:r>
            <a:endParaRPr sz="2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Information Retrieval + Text generation</a:t>
            </a:r>
            <a:endParaRPr sz="2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goal of RAG is to produce more accurate and contextually relevant responses in text generation tasks.</a:t>
            </a:r>
            <a:endParaRPr sz="2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 of </a:t>
            </a:r>
            <a:r>
              <a:rPr lang="en"/>
              <a:t>RAG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70175" y="1467850"/>
            <a:ext cx="8330100" cy="272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Contextual Relevance -</a:t>
            </a:r>
            <a:r>
              <a:rPr lang="en"/>
              <a:t> </a:t>
            </a:r>
            <a:r>
              <a:rPr i="1" lang="en"/>
              <a:t>Response more </a:t>
            </a:r>
            <a:r>
              <a:rPr i="1" lang="en"/>
              <a:t>contextually relevant &amp; informative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Fact Checking and Verification</a:t>
            </a:r>
            <a:r>
              <a:rPr lang="en"/>
              <a:t> - </a:t>
            </a:r>
            <a:r>
              <a:rPr i="1" lang="en"/>
              <a:t>Reducing false misleading information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Imp</a:t>
            </a:r>
            <a:r>
              <a:rPr b="1" lang="en"/>
              <a:t>roved Knowledge Incorporation</a:t>
            </a:r>
            <a:r>
              <a:rPr lang="en"/>
              <a:t> - </a:t>
            </a:r>
            <a:r>
              <a:rPr i="1" lang="en"/>
              <a:t>Useful in Q&amp;A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Flexibility and Adaptability</a:t>
            </a:r>
            <a:r>
              <a:rPr lang="en"/>
              <a:t> - </a:t>
            </a:r>
            <a:r>
              <a:rPr i="1" lang="en"/>
              <a:t>wide range of topics &amp; task without explicit FT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Handling Out-of-Distribution Inputs</a:t>
            </a:r>
            <a:r>
              <a:rPr lang="en"/>
              <a:t> -  </a:t>
            </a:r>
            <a:r>
              <a:rPr i="1" lang="en"/>
              <a:t>to find relevant information (Unseen)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Controlled Content Generation </a:t>
            </a:r>
            <a:r>
              <a:rPr lang="en"/>
              <a:t>- </a:t>
            </a:r>
            <a:r>
              <a:rPr i="1" lang="en"/>
              <a:t>Can control by specifying sources</a:t>
            </a:r>
            <a:endParaRPr i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Reduced Bias</a:t>
            </a:r>
            <a:r>
              <a:rPr lang="en"/>
              <a:t> - </a:t>
            </a:r>
            <a:r>
              <a:rPr i="1" lang="en"/>
              <a:t>more balance and unbiased response</a:t>
            </a:r>
            <a:endParaRPr b="1" i="1" sz="12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RAG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25" y="1048375"/>
            <a:ext cx="7278775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 of </a:t>
            </a:r>
            <a:r>
              <a:rPr lang="en"/>
              <a:t>Naive RAG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994725" y="1261625"/>
            <a:ext cx="7776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precision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(misaligned retrieved chunks)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recall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(failure to retrieve all relevant chunks).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Redundancy and Repetition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Context Length challenges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Generation are not grounded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Potential toxicity and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biases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RAG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0" y="1084750"/>
            <a:ext cx="6523379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RAG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97375" y="1152425"/>
            <a:ext cx="82344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7656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of high-quality content, coherent and factually correct.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656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relevant and complete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656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Doesn’t have lot of noise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656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not harmful, malicious and toxic</a:t>
            </a:r>
            <a:endParaRPr sz="47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656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Georgia"/>
              <a:buChar char="●"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fast in terms of performance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Evaluation of RAG is different than LLM (HELM, OpenAI/eval, Alpaca Evaluation etc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35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Reference: </a:t>
            </a:r>
            <a:r>
              <a:rPr lang="en" sz="4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Evaluation of RAG (Retrieval-Augmented Generation) performance (Part 5 of RAG Series) | by Chandan Durgia | Feb, 2024 | Medium</a:t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94725" y="575950"/>
            <a:ext cx="772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Algorithm of RAG</a:t>
            </a:r>
            <a:endParaRPr sz="20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97375" y="1152425"/>
            <a:ext cx="82344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435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00" y="941762"/>
            <a:ext cx="6357826" cy="38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