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ec3829e7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ec3829e7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ec3829e7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ec3829e7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ec3829e7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ec3829e7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ec3829e7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ec3829e7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ec3829e7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ec3829e7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ec3829e7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ec3829e7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ec3829e7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ec3829e7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ec3829e7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ec3829e7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ec3829e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ec3829e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ec3829e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ec3829e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ec3829e7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ec3829e7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ec3829e7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ec3829e7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ec3829e7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ec3829e7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ec3829e7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ec3829e7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ec3829e7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ec3829e7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ec3829e7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ec3829e7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towardsdatascience.com/how-to-use-hybrid-search-for-better-llm-rag-retrieval-032f66810eb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 RAG Retrieval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238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 of Sentence embedding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501" y="921975"/>
            <a:ext cx="5465001" cy="389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08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Similarity - Cosine Similarity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125" y="1443838"/>
            <a:ext cx="6572250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/>
          <p:nvPr/>
        </p:nvSpPr>
        <p:spPr>
          <a:xfrm>
            <a:off x="752125" y="3615000"/>
            <a:ext cx="7739400" cy="12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Range is between -1 to +1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+1 —&gt; Same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   —-&gt; Unrelated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-1 —&gt; Exactly in Opposite </a:t>
            </a:r>
            <a:r>
              <a:rPr lang="en" sz="1800">
                <a:solidFill>
                  <a:schemeClr val="dk2"/>
                </a:solidFill>
              </a:rPr>
              <a:t>direction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</a:t>
            </a:r>
            <a:r>
              <a:rPr lang="en"/>
              <a:t> Check Code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or Keyword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Keyword search with BM25 looks for exact matches of the query term.</a:t>
            </a:r>
            <a:endParaRPr b="1"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Font typeface="Georgia"/>
              <a:buChar char="-"/>
            </a:pPr>
            <a:r>
              <a:rPr b="1"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Semantic search, on the other hand, looks for semantically similar content</a:t>
            </a: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b="1"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Search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2355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" sz="1500">
                <a:solidFill>
                  <a:schemeClr val="dk1"/>
                </a:solidFill>
                <a:highlight>
                  <a:srgbClr val="E9F2FD"/>
                </a:highlight>
                <a:latin typeface="Georgia"/>
                <a:ea typeface="Georgia"/>
                <a:cs typeface="Georgia"/>
                <a:sym typeface="Georgia"/>
              </a:rPr>
              <a:t>Reciprocal Rank Fusion (RRF)</a:t>
            </a:r>
            <a:r>
              <a:rPr lang="en" sz="1500">
                <a:solidFill>
                  <a:schemeClr val="dk1"/>
                </a:solidFill>
                <a:highlight>
                  <a:srgbClr val="E9F2FD"/>
                </a:highlight>
                <a:latin typeface="Georgia"/>
                <a:ea typeface="Georgia"/>
                <a:cs typeface="Georgia"/>
                <a:sym typeface="Georgia"/>
              </a:rPr>
              <a:t>. RRF is a simple algorithm for combining the rankings of different scoring functions</a:t>
            </a: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. The idea behind RRF is to give higher weight to items that are ranked higher in any of the individual ranked lists. 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Use constant K avoid over-penalizing items ranked lower in the lists.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000" y="2571750"/>
            <a:ext cx="4913026" cy="19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RRF</a:t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75" y="1113800"/>
            <a:ext cx="5967275" cy="330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Let's Check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https://towardsdatascience.com/how-to-use-hybrid-search-for-better-llm-rag-retrieval-032f66810ebe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Dr. Leon Eversberg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RAG Retrieval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 model to search for similar documents when a given query.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Keyword 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Semantic 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Hybrid Search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575" y="1843900"/>
            <a:ext cx="6681725" cy="30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Keyword Search BM25 Based on TF-IDF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TF_IDF Algorithm - Term Frequency &amp; Inverse </a:t>
            </a:r>
            <a:r>
              <a:rPr lang="en"/>
              <a:t>Document</a:t>
            </a:r>
            <a:r>
              <a:rPr lang="en"/>
              <a:t> Frequency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TF - Measures how often a term t appears in a document d. indicates the term is more significant in the context of the document.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Inverse Document Frequency (IDF): how unique or rare a term is across the entire corpus D. If a term appears in many documents, its IDF is low, as it's less discriminative.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        </a:t>
            </a:r>
            <a:r>
              <a:rPr b="1" lang="en"/>
              <a:t> TF-IDF(t,d,D)=TF(t,d)×IDF(t,D)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38" y="3393863"/>
            <a:ext cx="461962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6625" y="4181825"/>
            <a:ext cx="5194176" cy="66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Langchain uses BM25Okapi 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225375" cy="37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9725" y="2856250"/>
            <a:ext cx="3805651" cy="75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 of TF-IDF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616600" cy="3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Non - Linear Term Saturation: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Increases linearly with the count of term in document.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Term appears many times, it </a:t>
            </a:r>
            <a:r>
              <a:rPr lang="en"/>
              <a:t>disproportionately</a:t>
            </a:r>
            <a:r>
              <a:rPr lang="en"/>
              <a:t> boosts the document relevance score even when </a:t>
            </a:r>
            <a:r>
              <a:rPr lang="en"/>
              <a:t>additional</a:t>
            </a:r>
            <a:r>
              <a:rPr lang="en"/>
              <a:t> </a:t>
            </a:r>
            <a:r>
              <a:rPr lang="en"/>
              <a:t>occurrences</a:t>
            </a:r>
            <a:r>
              <a:rPr lang="en"/>
              <a:t> provide diminishing informational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 - Control term saturation, diminish frequently </a:t>
            </a:r>
            <a:r>
              <a:rPr lang="en"/>
              <a:t>occurring</a:t>
            </a:r>
            <a:r>
              <a:rPr lang="en"/>
              <a:t> term 1.2 to 2.0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Document Length Normalization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Longer document might be </a:t>
            </a:r>
            <a:r>
              <a:rPr lang="en"/>
              <a:t>unfairly</a:t>
            </a:r>
            <a:r>
              <a:rPr lang="en"/>
              <a:t> favored based on the toral term count. Parameter term b (~ 0.75) Normalizes TF based on document length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Handling Rare &amp; </a:t>
            </a:r>
            <a:r>
              <a:rPr b="1" lang="en"/>
              <a:t>Common</a:t>
            </a:r>
            <a:r>
              <a:rPr b="1" lang="en"/>
              <a:t> word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Comparison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" y="1089625"/>
            <a:ext cx="870585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</a:t>
            </a:r>
            <a:r>
              <a:rPr lang="en"/>
              <a:t> check the code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Search Dense Embedding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225" y="1017737"/>
            <a:ext cx="4361876" cy="385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Embedding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 Dimensional Vectors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Dense Vectors (each entry is </a:t>
            </a:r>
            <a:r>
              <a:rPr lang="en"/>
              <a:t>meaningful</a:t>
            </a:r>
            <a:r>
              <a:rPr lang="en"/>
              <a:t> numbers) / Sparse - Zero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38" y="1988450"/>
            <a:ext cx="793432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