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bj+SWUaa3OxiGGs04ovj0n/Rw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47d0377d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47d0377d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47d0377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47d0377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47d0377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47d0377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47d0377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47d0377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2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5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4" name="Google Shape;24;p1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19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LAION-AI" TargetMode="External"/><Relationship Id="rId4" Type="http://schemas.openxmlformats.org/officeDocument/2006/relationships/hyperlink" Target="https://github.com/LAION-AI/Open-Assistant" TargetMode="External"/><Relationship Id="rId5" Type="http://schemas.openxmlformats.org/officeDocument/2006/relationships/hyperlink" Target="https://github.com/lucidrains" TargetMode="External"/><Relationship Id="rId6" Type="http://schemas.openxmlformats.org/officeDocument/2006/relationships/hyperlink" Target="https://github.com/lucidrains/PaLM-rlhf-pytorch" TargetMode="External"/><Relationship Id="rId7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assemblyai.com/blog/how-chatgpt-actually-works/" TargetMode="External"/><Relationship Id="rId4" Type="http://schemas.openxmlformats.org/officeDocument/2006/relationships/hyperlink" Target="https://arxiv.org/pdf/2203.02155.pdf" TargetMode="External"/><Relationship Id="rId5" Type="http://schemas.openxmlformats.org/officeDocument/2006/relationships/hyperlink" Target="https://huggingface.co/blog/rlhf" TargetMode="External"/><Relationship Id="rId6" Type="http://schemas.openxmlformats.org/officeDocument/2006/relationships/hyperlink" Target="https://openai.com/blog/chatgp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penai.com/blog/instruction-followi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Transformer_(machine_learning_model)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Transformer_(machine_learning_model)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penai.com/blog/openai-baselines-pp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chatGPT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715175" y="2585975"/>
            <a:ext cx="71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https://chat.openai.com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Component of chatGPT</a:t>
            </a:r>
            <a:endParaRPr/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100" y="1159800"/>
            <a:ext cx="70199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SFT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3595250" y="1039100"/>
            <a:ext cx="488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 of Prompt is selected and group of human labelers are asked to write down expected output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Open API request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12-15k datapoint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GPT3.5 ( text-davinci-003) - baseline model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025" y="1039100"/>
            <a:ext cx="239007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Reward Model</a:t>
            </a:r>
            <a:endParaRPr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170200"/>
            <a:ext cx="2098872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 txBox="1"/>
          <p:nvPr/>
        </p:nvSpPr>
        <p:spPr>
          <a:xfrm>
            <a:off x="3865425" y="1049475"/>
            <a:ext cx="4364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give a score to the SFT model outputs. This will mimic human preference.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PPO (Proximal Policy optimization)</a:t>
            </a:r>
            <a:endParaRPr/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150" y="1149425"/>
            <a:ext cx="2239666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0"/>
          <p:cNvSpPr txBox="1"/>
          <p:nvPr/>
        </p:nvSpPr>
        <p:spPr>
          <a:xfrm>
            <a:off x="3595250" y="1267700"/>
            <a:ext cx="4094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 policy algorithm(Learn from &amp; update current policy directly)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PPO used trust region optimization method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Uses value function to estimate the expected return of given state or action.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chatGPT value function initialized from the reward model.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KL penalty is added from SFT model at each token to mitigate over optimization of the reward model.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47d0377dd_0_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a prompt</a:t>
            </a:r>
            <a:endParaRPr/>
          </a:p>
        </p:txBody>
      </p:sp>
      <p:pic>
        <p:nvPicPr>
          <p:cNvPr id="166" name="Google Shape;166;g2047d0377dd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400" y="1017800"/>
            <a:ext cx="494080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Shortcomings</a:t>
            </a:r>
            <a:endParaRPr/>
          </a:p>
        </p:txBody>
      </p:sp>
      <p:sp>
        <p:nvSpPr>
          <p:cNvPr id="172" name="Google Shape;172;p11"/>
          <p:cNvSpPr txBox="1"/>
          <p:nvPr/>
        </p:nvSpPr>
        <p:spPr>
          <a:xfrm>
            <a:off x="124650" y="1361200"/>
            <a:ext cx="8894700" cy="20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685800" marR="0" rtl="0" algn="l">
              <a:lnSpc>
                <a:spcPct val="186724"/>
              </a:lnSpc>
              <a:spcBef>
                <a:spcPts val="0"/>
              </a:spcBef>
              <a:spcAft>
                <a:spcPts val="0"/>
              </a:spcAft>
              <a:buClr>
                <a:srgbClr val="050506"/>
              </a:buClr>
              <a:buSzPts val="1450"/>
              <a:buFont typeface="Roboto"/>
              <a:buChar char="●"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The preferences of the labelers who produce the demonstration data.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685800" marR="0" rtl="0" algn="l">
              <a:lnSpc>
                <a:spcPct val="186724"/>
              </a:lnSpc>
              <a:spcBef>
                <a:spcPts val="0"/>
              </a:spcBef>
              <a:spcAft>
                <a:spcPts val="0"/>
              </a:spcAft>
              <a:buClr>
                <a:srgbClr val="050506"/>
              </a:buClr>
              <a:buSzPts val="1450"/>
              <a:buFont typeface="Roboto"/>
              <a:buChar char="●"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The researchers who design the study and write the labeling instructions.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685800" marR="0" rtl="0" algn="l">
              <a:lnSpc>
                <a:spcPct val="186724"/>
              </a:lnSpc>
              <a:spcBef>
                <a:spcPts val="0"/>
              </a:spcBef>
              <a:spcAft>
                <a:spcPts val="0"/>
              </a:spcAft>
              <a:buClr>
                <a:srgbClr val="050506"/>
              </a:buClr>
              <a:buSzPts val="1450"/>
              <a:buFont typeface="Roboto"/>
              <a:buChar char="●"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The choice of prompts crafted by the developers or provided by the OpenAI customers.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685800" marR="0" rtl="0" algn="l">
              <a:lnSpc>
                <a:spcPct val="186724"/>
              </a:lnSpc>
              <a:spcBef>
                <a:spcPts val="0"/>
              </a:spcBef>
              <a:spcAft>
                <a:spcPts val="0"/>
              </a:spcAft>
              <a:buClr>
                <a:srgbClr val="050506"/>
              </a:buClr>
              <a:buSzPts val="1450"/>
              <a:buFont typeface="Roboto"/>
              <a:buChar char="●"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The labelers bias is both included in the reward model training (by ranking outputs) and in the model evaluation.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489175" y="1113050"/>
            <a:ext cx="5954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Any programming languages code with line by line code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Twitter Thread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Translation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Summarization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Respond to mail/review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Content creation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 assistants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Personalization AI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Other tools like ChatGPT</a:t>
            </a:r>
            <a:endParaRPr/>
          </a:p>
        </p:txBody>
      </p:sp>
      <p:sp>
        <p:nvSpPr>
          <p:cNvPr id="184" name="Google Shape;184;p13"/>
          <p:cNvSpPr txBox="1"/>
          <p:nvPr/>
        </p:nvSpPr>
        <p:spPr>
          <a:xfrm>
            <a:off x="436425" y="1070275"/>
            <a:ext cx="81672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hlink"/>
                </a:solidFill>
                <a:highlight>
                  <a:srgbClr val="F6F8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LAION-AI</a:t>
            </a: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6F8FA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500" u="none" cap="none" strike="noStrike">
                <a:solidFill>
                  <a:schemeClr val="hlink"/>
                </a:solidFill>
                <a:highlight>
                  <a:srgbClr val="F6F8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Open-Assistant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en" sz="13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OpenAssistant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chat-based assistant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understands </a:t>
            </a:r>
            <a:r>
              <a:rPr b="1" i="0" lang="en" sz="13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can interact with </a:t>
            </a:r>
            <a:r>
              <a:rPr b="1" i="0" lang="en" sz="1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third-party systems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" sz="13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retrieve information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dynamically to do so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Instruct GPT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Minimum Viable Prototype will release in Jan 2023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hlink"/>
                </a:solidFill>
                <a:highlight>
                  <a:srgbClr val="F6F8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lucidrains</a:t>
            </a: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6F8FA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500" u="none" cap="none" strike="noStrike">
                <a:solidFill>
                  <a:schemeClr val="hlink"/>
                </a:solidFill>
                <a:highlight>
                  <a:srgbClr val="F6F8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PaLM-rlhf-pytorch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RHLF . WIP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8950" y="1813075"/>
            <a:ext cx="3443349" cy="33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Resources: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https://www.assemblyai.com/blog/how-chatgpt-actually-works/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https://arxiv.org/pdf/2203.02155.pdf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https://huggingface.co/blog/rlhf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https://openai.com/blog/chatgpt/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chemeClr val="dk2"/>
                </a:solidFill>
              </a:rPr>
              <a:t>ByteByteGo.com – Linkedin post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47d0377dd_0_1"/>
          <p:cNvSpPr txBox="1"/>
          <p:nvPr>
            <p:ph type="ctrTitle"/>
          </p:nvPr>
        </p:nvSpPr>
        <p:spPr>
          <a:xfrm>
            <a:off x="598100" y="323545"/>
            <a:ext cx="8222100" cy="4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chatGPT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Demo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Drawback of </a:t>
            </a:r>
            <a:r>
              <a:rPr lang="en" sz="1800"/>
              <a:t>existing bot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Language model works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chatGPT model trained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Shortcomings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tools like chatGPT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chatGPT?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629450" y="1268925"/>
            <a:ext cx="8268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Language models for Dialogue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sibling model to </a:t>
            </a:r>
            <a:r>
              <a:rPr b="0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InstructGPT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(Language models to follow Instructions)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Latest release -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chatGPT Jan 30 Version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(Trained with 175 billion Parameter)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official API / Python package is available.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Voice assistant.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Image support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 do not have the ability to browse the internet or access current information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Currently free research preview. No Pricing model decided.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47d0377dd_0_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3" name="Google Shape;103;g2047d0377dd_0_6"/>
          <p:cNvSpPr txBox="1"/>
          <p:nvPr/>
        </p:nvSpPr>
        <p:spPr>
          <a:xfrm>
            <a:off x="423975" y="1193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https://chat.openai.com/chat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Drawback of existing bot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529925" y="1194950"/>
            <a:ext cx="65151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humans generate language by choosing text sequences that are best for the given situation, using our background knowledge and common sense to guide this process. - Drawback of intelligent bot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Lack of helpfulness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Hallucinations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Lack of interpretability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Generating biased or toxic output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DC9444"/>
                </a:solidFill>
                <a:highlight>
                  <a:srgbClr val="F4F7FA"/>
                </a:highlight>
                <a:latin typeface="Arial"/>
                <a:ea typeface="Arial"/>
                <a:cs typeface="Arial"/>
                <a:sym typeface="Arial"/>
              </a:rPr>
              <a:t>Next-token-prediction</a:t>
            </a: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0" i="0" lang="en" sz="1300" u="none" cap="none" strike="noStrike">
                <a:solidFill>
                  <a:srgbClr val="DC9444"/>
                </a:solidFill>
                <a:highlight>
                  <a:srgbClr val="F4F7FA"/>
                </a:highlight>
                <a:latin typeface="Arial"/>
                <a:ea typeface="Arial"/>
                <a:cs typeface="Arial"/>
                <a:sym typeface="Arial"/>
              </a:rPr>
              <a:t>masked-language-modeling</a:t>
            </a: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 are the core techniques used for training language models, such as </a:t>
            </a:r>
            <a:r>
              <a:rPr b="0" i="0" lang="en" sz="1450" u="none" cap="none" strike="noStrike">
                <a:solidFill>
                  <a:srgbClr val="6B2BD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transformers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Language model works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529925" y="1194950"/>
            <a:ext cx="65151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DC9444"/>
                </a:solidFill>
                <a:highlight>
                  <a:srgbClr val="F4F7FA"/>
                </a:highlight>
                <a:latin typeface="Arial"/>
                <a:ea typeface="Arial"/>
                <a:cs typeface="Arial"/>
                <a:sym typeface="Arial"/>
              </a:rPr>
              <a:t>Next-token-prediction</a:t>
            </a: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0" i="0" lang="en" sz="1300" u="none" cap="none" strike="noStrike">
                <a:solidFill>
                  <a:srgbClr val="DC9444"/>
                </a:solidFill>
                <a:highlight>
                  <a:srgbClr val="F4F7FA"/>
                </a:highlight>
                <a:latin typeface="Arial"/>
                <a:ea typeface="Arial"/>
                <a:cs typeface="Arial"/>
                <a:sym typeface="Arial"/>
              </a:rPr>
              <a:t>masked-language-modeling</a:t>
            </a: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 are the core techniques used for training language models, such as </a:t>
            </a:r>
            <a:r>
              <a:rPr b="0" i="0" lang="en" sz="1450" u="none" cap="none" strike="noStrike">
                <a:solidFill>
                  <a:srgbClr val="6B2BD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transformers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DC9444"/>
                </a:solidFill>
                <a:highlight>
                  <a:srgbClr val="F4F7FA"/>
                </a:highlight>
                <a:latin typeface="Arial"/>
                <a:ea typeface="Arial"/>
                <a:cs typeface="Arial"/>
                <a:sym typeface="Arial"/>
              </a:rPr>
              <a:t>Next-token-prediction</a:t>
            </a: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For ex. </a:t>
            </a:r>
            <a:r>
              <a:rPr b="0" i="1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"The cat sat on the" </a:t>
            </a:r>
            <a:endParaRPr b="0" i="1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1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Next word may be “mat"</a:t>
            </a: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1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"chair"</a:t>
            </a: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, or </a:t>
            </a:r>
            <a:r>
              <a:rPr b="0" i="1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"floor"</a:t>
            </a:r>
            <a:endParaRPr b="0" i="1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Most of the model estimate the likelihood of each possible word (in its vocabulary) given the previous sequence.</a:t>
            </a:r>
            <a:endParaRPr b="0" i="1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DC9444"/>
                </a:solidFill>
                <a:highlight>
                  <a:srgbClr val="F4F7FA"/>
                </a:highlight>
                <a:latin typeface="Arial"/>
                <a:ea typeface="Arial"/>
                <a:cs typeface="Arial"/>
                <a:sym typeface="Arial"/>
              </a:rPr>
              <a:t>Masked-language-modeling</a:t>
            </a:r>
            <a:endParaRPr b="0" i="0" sz="1300" u="none" cap="none" strike="noStrike">
              <a:solidFill>
                <a:srgbClr val="DC9444"/>
              </a:solidFill>
              <a:highlight>
                <a:srgbClr val="F4F7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variant of next token prediction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1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"The </a:t>
            </a:r>
            <a:r>
              <a:rPr b="0" i="1" lang="en" sz="1300" u="none" cap="none" strike="noStrike">
                <a:solidFill>
                  <a:srgbClr val="DC9444"/>
                </a:solidFill>
                <a:highlight>
                  <a:srgbClr val="F4F7FA"/>
                </a:highlight>
                <a:latin typeface="Roboto"/>
                <a:ea typeface="Roboto"/>
                <a:cs typeface="Roboto"/>
                <a:sym typeface="Roboto"/>
              </a:rPr>
              <a:t>[MASK]</a:t>
            </a:r>
            <a:r>
              <a:rPr b="0" i="1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 sat on the</a:t>
            </a:r>
            <a:endParaRPr b="0" i="1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It might predict the next word as </a:t>
            </a:r>
            <a:r>
              <a:rPr b="0" i="1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"cat"</a:t>
            </a: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1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"dog"</a:t>
            </a: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, or </a:t>
            </a:r>
            <a:r>
              <a:rPr b="0" i="1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"rabbit"</a:t>
            </a: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allows the model to learn the statistical structure of language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essential step in the pre-training phase of every language model.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Disadvantage of LM approach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77975" y="1122225"/>
            <a:ext cx="78867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LM model is not capable of distinguishing between an important error and an unimportant one.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1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"The Roman Empire </a:t>
            </a:r>
            <a:r>
              <a:rPr b="1" i="1" lang="en" sz="1300" u="none" cap="none" strike="noStrike">
                <a:solidFill>
                  <a:srgbClr val="DC9444"/>
                </a:solidFill>
                <a:highlight>
                  <a:srgbClr val="F4F7FA"/>
                </a:highlight>
                <a:latin typeface="Roboto"/>
                <a:ea typeface="Roboto"/>
                <a:cs typeface="Roboto"/>
                <a:sym typeface="Roboto"/>
              </a:rPr>
              <a:t>[MASK]</a:t>
            </a:r>
            <a:r>
              <a:rPr b="1" i="1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 with the reign of Augustus."</a:t>
            </a:r>
            <a:endParaRPr b="1" i="1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1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it might predict </a:t>
            </a:r>
            <a:r>
              <a:rPr b="0" i="1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"began"</a:t>
            </a: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0" i="1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“ended”</a:t>
            </a: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, as both words score high likelihood of occurrence.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none" cap="none" strike="noStrike">
                <a:solidFill>
                  <a:srgbClr val="050506"/>
                </a:solidFill>
                <a:latin typeface="Roboto"/>
                <a:ea typeface="Roboto"/>
                <a:cs typeface="Roboto"/>
                <a:sym typeface="Roboto"/>
              </a:rPr>
              <a:t>Hence the model struggles to generalize to tasks or contexts that require a deeper understanding of language.</a:t>
            </a:r>
            <a:endParaRPr b="0" i="0" sz="1450" u="none" cap="none" strike="noStrike">
              <a:solidFill>
                <a:srgbClr val="0505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chatGPT model Trained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424225" y="1102650"/>
            <a:ext cx="8143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Trained using </a:t>
            </a: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Reinforcement Learning from Human Feedback (RLHF). Same as Instrucut GPT.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➔"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Slight differences in data collection setup. (InstructGPT dataset + Dialogue dataset)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➔"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Fine tune model using </a:t>
            </a:r>
            <a:r>
              <a:rPr b="0" i="0" lang="en" sz="15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proximal policy optimization</a:t>
            </a: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47d0377dd_0_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pic>
        <p:nvPicPr>
          <p:cNvPr id="133" name="Google Shape;133;g2047d0377dd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00" y="1103275"/>
            <a:ext cx="5641641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