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712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1595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226469"/>
            <a:ext cx="7477601" cy="1666399"/>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Importance of Energy Access</a:t>
            </a:r>
            <a:endParaRPr lang="en-US" sz="5249" dirty="0"/>
          </a:p>
        </p:txBody>
      </p:sp>
      <p:sp>
        <p:nvSpPr>
          <p:cNvPr id="6" name="Text 2"/>
          <p:cNvSpPr/>
          <p:nvPr/>
        </p:nvSpPr>
        <p:spPr>
          <a:xfrm>
            <a:off x="6319599" y="4226123"/>
            <a:ext cx="7477601"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Access to affordable, reliable, sustainable, and modern energy is crucial for the development and well-being of communities worldwide. It's a fundamental need that underpins economic growth, enhances living standards, and enables access to critical services such as healthcare and education.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053941"/>
            <a:ext cx="79324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Challenges in Energy Access</a:t>
            </a:r>
            <a:endParaRPr lang="en-US" sz="4374" dirty="0"/>
          </a:p>
        </p:txBody>
      </p:sp>
      <p:pic>
        <p:nvPicPr>
          <p:cNvPr id="5" name="Image 1" descr="preencoded.png"/>
          <p:cNvPicPr>
            <a:picLocks noChangeAspect="1"/>
          </p:cNvPicPr>
          <p:nvPr/>
        </p:nvPicPr>
        <p:blipFill>
          <a:blip r:embed="rId4"/>
          <a:stretch>
            <a:fillRect/>
          </a:stretch>
        </p:blipFill>
        <p:spPr>
          <a:xfrm>
            <a:off x="2037993" y="2192655"/>
            <a:ext cx="5110520" cy="3158490"/>
          </a:xfrm>
          <a:prstGeom prst="rect">
            <a:avLst/>
          </a:prstGeom>
        </p:spPr>
      </p:pic>
      <p:sp>
        <p:nvSpPr>
          <p:cNvPr id="6" name="Text 2"/>
          <p:cNvSpPr/>
          <p:nvPr/>
        </p:nvSpPr>
        <p:spPr>
          <a:xfrm>
            <a:off x="2037993" y="5628799"/>
            <a:ext cx="414528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High Costs and Inconsistency</a:t>
            </a:r>
            <a:endParaRPr lang="en-US" sz="2187" dirty="0"/>
          </a:p>
        </p:txBody>
      </p:sp>
      <p:sp>
        <p:nvSpPr>
          <p:cNvPr id="7" name="Text 3"/>
          <p:cNvSpPr/>
          <p:nvPr/>
        </p:nvSpPr>
        <p:spPr>
          <a:xfrm>
            <a:off x="2037993" y="6109216"/>
            <a:ext cx="5110520"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Many countries face challenges with the affordability and reliability of energy, resulting in inconsistent access and hindering progress.</a:t>
            </a:r>
            <a:endParaRPr lang="en-US" sz="1750" dirty="0"/>
          </a:p>
        </p:txBody>
      </p:sp>
      <p:pic>
        <p:nvPicPr>
          <p:cNvPr id="8" name="Image 2" descr="preencoded.png"/>
          <p:cNvPicPr>
            <a:picLocks noChangeAspect="1"/>
          </p:cNvPicPr>
          <p:nvPr/>
        </p:nvPicPr>
        <p:blipFill>
          <a:blip r:embed="rId5"/>
          <a:stretch>
            <a:fillRect/>
          </a:stretch>
        </p:blipFill>
        <p:spPr>
          <a:xfrm>
            <a:off x="7481768" y="2192655"/>
            <a:ext cx="5110639" cy="3158609"/>
          </a:xfrm>
          <a:prstGeom prst="rect">
            <a:avLst/>
          </a:prstGeom>
        </p:spPr>
      </p:pic>
      <p:sp>
        <p:nvSpPr>
          <p:cNvPr id="9" name="Text 4"/>
          <p:cNvSpPr/>
          <p:nvPr/>
        </p:nvSpPr>
        <p:spPr>
          <a:xfrm>
            <a:off x="7481768" y="5628918"/>
            <a:ext cx="464058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Sustainability and Modernization</a:t>
            </a:r>
            <a:endParaRPr lang="en-US" sz="2187" dirty="0"/>
          </a:p>
        </p:txBody>
      </p:sp>
      <p:sp>
        <p:nvSpPr>
          <p:cNvPr id="10" name="Text 5"/>
          <p:cNvSpPr/>
          <p:nvPr/>
        </p:nvSpPr>
        <p:spPr>
          <a:xfrm>
            <a:off x="7481768" y="6109335"/>
            <a:ext cx="5110639"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Lacking access to sustainable and modern energy options poses significant obstacles to development and hinders environmental sustainability.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5016937" y="616744"/>
            <a:ext cx="6240780" cy="543044"/>
          </a:xfrm>
          <a:prstGeom prst="rect">
            <a:avLst/>
          </a:prstGeom>
          <a:noFill/>
          <a:ln/>
        </p:spPr>
        <p:txBody>
          <a:bodyPr wrap="none" rtlCol="0" anchor="t"/>
          <a:lstStyle/>
          <a:p>
            <a:pPr marL="0" indent="0">
              <a:lnSpc>
                <a:spcPts val="4276"/>
              </a:lnSpc>
              <a:buNone/>
            </a:pPr>
            <a:r>
              <a:rPr lang="en-US" sz="3421" dirty="0">
                <a:solidFill>
                  <a:srgbClr val="F2F0F4"/>
                </a:solidFill>
                <a:latin typeface="Montserrat" pitchFamily="34" charset="0"/>
                <a:ea typeface="Montserrat" pitchFamily="34" charset="-122"/>
                <a:cs typeface="Montserrat" pitchFamily="34" charset="-120"/>
              </a:rPr>
              <a:t>WEBSITE Purpose and Goals</a:t>
            </a:r>
            <a:endParaRPr lang="en-US" sz="3421" dirty="0"/>
          </a:p>
        </p:txBody>
      </p:sp>
      <p:sp>
        <p:nvSpPr>
          <p:cNvPr id="6" name="Shape 2"/>
          <p:cNvSpPr/>
          <p:nvPr/>
        </p:nvSpPr>
        <p:spPr>
          <a:xfrm>
            <a:off x="5260300" y="1420416"/>
            <a:ext cx="34647" cy="6192322"/>
          </a:xfrm>
          <a:prstGeom prst="roundRect">
            <a:avLst>
              <a:gd name="adj" fmla="val 225694"/>
            </a:avLst>
          </a:prstGeom>
          <a:solidFill>
            <a:srgbClr val="552C86"/>
          </a:solidFill>
          <a:ln/>
        </p:spPr>
      </p:sp>
      <p:sp>
        <p:nvSpPr>
          <p:cNvPr id="7" name="Shape 3"/>
          <p:cNvSpPr/>
          <p:nvPr/>
        </p:nvSpPr>
        <p:spPr>
          <a:xfrm>
            <a:off x="5473005" y="1734205"/>
            <a:ext cx="608171" cy="34647"/>
          </a:xfrm>
          <a:prstGeom prst="roundRect">
            <a:avLst>
              <a:gd name="adj" fmla="val 225694"/>
            </a:avLst>
          </a:prstGeom>
          <a:solidFill>
            <a:srgbClr val="552C86"/>
          </a:solidFill>
          <a:ln/>
        </p:spPr>
      </p:sp>
      <p:sp>
        <p:nvSpPr>
          <p:cNvPr id="8" name="Shape 4"/>
          <p:cNvSpPr/>
          <p:nvPr/>
        </p:nvSpPr>
        <p:spPr>
          <a:xfrm>
            <a:off x="5082123" y="1556147"/>
            <a:ext cx="390882" cy="390882"/>
          </a:xfrm>
          <a:prstGeom prst="roundRect">
            <a:avLst>
              <a:gd name="adj" fmla="val 20005"/>
            </a:avLst>
          </a:prstGeom>
          <a:solidFill>
            <a:srgbClr val="3C136D"/>
          </a:solidFill>
          <a:ln w="10835">
            <a:solidFill>
              <a:srgbClr val="552C86"/>
            </a:solidFill>
            <a:prstDash val="solid"/>
          </a:ln>
        </p:spPr>
      </p:sp>
      <p:sp>
        <p:nvSpPr>
          <p:cNvPr id="9" name="Text 5"/>
          <p:cNvSpPr/>
          <p:nvPr/>
        </p:nvSpPr>
        <p:spPr>
          <a:xfrm>
            <a:off x="5231785" y="1588651"/>
            <a:ext cx="91440" cy="325755"/>
          </a:xfrm>
          <a:prstGeom prst="rect">
            <a:avLst/>
          </a:prstGeom>
          <a:noFill/>
          <a:ln/>
        </p:spPr>
        <p:txBody>
          <a:bodyPr wrap="none" rtlCol="0" anchor="t"/>
          <a:lstStyle/>
          <a:p>
            <a:pPr marL="0" indent="0" algn="ctr">
              <a:lnSpc>
                <a:spcPts val="2565"/>
              </a:lnSpc>
              <a:buNone/>
            </a:pPr>
            <a:r>
              <a:rPr lang="en-US" sz="2052" dirty="0">
                <a:solidFill>
                  <a:srgbClr val="DCD7E5"/>
                </a:solidFill>
                <a:latin typeface="Montserrat" pitchFamily="34" charset="0"/>
                <a:ea typeface="Montserrat" pitchFamily="34" charset="-122"/>
                <a:cs typeface="Montserrat" pitchFamily="34" charset="-120"/>
              </a:rPr>
              <a:t>1</a:t>
            </a:r>
            <a:endParaRPr lang="en-US" sz="2052" dirty="0"/>
          </a:p>
        </p:txBody>
      </p:sp>
      <p:sp>
        <p:nvSpPr>
          <p:cNvPr id="10" name="Text 6"/>
          <p:cNvSpPr/>
          <p:nvPr/>
        </p:nvSpPr>
        <p:spPr>
          <a:xfrm>
            <a:off x="6233279" y="1594128"/>
            <a:ext cx="3962400" cy="271463"/>
          </a:xfrm>
          <a:prstGeom prst="rect">
            <a:avLst/>
          </a:prstGeom>
          <a:noFill/>
          <a:ln/>
        </p:spPr>
        <p:txBody>
          <a:bodyPr wrap="none" rtlCol="0" anchor="t"/>
          <a:lstStyle/>
          <a:p>
            <a:pPr marL="0" indent="0" algn="l">
              <a:lnSpc>
                <a:spcPts val="2138"/>
              </a:lnSpc>
              <a:buNone/>
            </a:pPr>
            <a:r>
              <a:rPr lang="en-US" sz="1710" dirty="0">
                <a:solidFill>
                  <a:srgbClr val="DCD7E5"/>
                </a:solidFill>
                <a:latin typeface="Montserrat" pitchFamily="34" charset="0"/>
                <a:ea typeface="Montserrat" pitchFamily="34" charset="-122"/>
                <a:cs typeface="Montserrat" pitchFamily="34" charset="-120"/>
              </a:rPr>
              <a:t>Empowerment through Information</a:t>
            </a:r>
            <a:endParaRPr lang="en-US" sz="1710" dirty="0"/>
          </a:p>
        </p:txBody>
      </p:sp>
      <p:sp>
        <p:nvSpPr>
          <p:cNvPr id="11" name="Text 7"/>
          <p:cNvSpPr/>
          <p:nvPr/>
        </p:nvSpPr>
        <p:spPr>
          <a:xfrm>
            <a:off x="6233279" y="1969770"/>
            <a:ext cx="7037665" cy="555784"/>
          </a:xfrm>
          <a:prstGeom prst="rect">
            <a:avLst/>
          </a:prstGeom>
          <a:noFill/>
          <a:ln/>
        </p:spPr>
        <p:txBody>
          <a:bodyPr wrap="square" rtlCol="0" anchor="t"/>
          <a:lstStyle/>
          <a:p>
            <a:pPr marL="0" indent="0" algn="l">
              <a:lnSpc>
                <a:spcPts val="2189"/>
              </a:lnSpc>
              <a:buNone/>
            </a:pPr>
            <a:r>
              <a:rPr lang="en-US" sz="1368" dirty="0">
                <a:solidFill>
                  <a:srgbClr val="DCD7E5"/>
                </a:solidFill>
                <a:latin typeface="Heebo" pitchFamily="34" charset="0"/>
                <a:ea typeface="Heebo" pitchFamily="34" charset="-122"/>
                <a:cs typeface="Heebo" pitchFamily="34" charset="-120"/>
              </a:rPr>
              <a:t>The WEBSITE aims to provide vital information and tools to empower communities and individuals to pursue sustainable energy solutions.</a:t>
            </a:r>
            <a:endParaRPr lang="en-US" sz="1368" dirty="0"/>
          </a:p>
        </p:txBody>
      </p:sp>
      <p:sp>
        <p:nvSpPr>
          <p:cNvPr id="12" name="Shape 8"/>
          <p:cNvSpPr/>
          <p:nvPr/>
        </p:nvSpPr>
        <p:spPr>
          <a:xfrm>
            <a:off x="5473005" y="3186767"/>
            <a:ext cx="608171" cy="34647"/>
          </a:xfrm>
          <a:prstGeom prst="roundRect">
            <a:avLst>
              <a:gd name="adj" fmla="val 225694"/>
            </a:avLst>
          </a:prstGeom>
          <a:solidFill>
            <a:srgbClr val="552C86"/>
          </a:solidFill>
          <a:ln/>
        </p:spPr>
      </p:sp>
      <p:sp>
        <p:nvSpPr>
          <p:cNvPr id="13" name="Shape 9"/>
          <p:cNvSpPr/>
          <p:nvPr/>
        </p:nvSpPr>
        <p:spPr>
          <a:xfrm>
            <a:off x="5082123" y="3008709"/>
            <a:ext cx="390882" cy="390882"/>
          </a:xfrm>
          <a:prstGeom prst="roundRect">
            <a:avLst>
              <a:gd name="adj" fmla="val 20005"/>
            </a:avLst>
          </a:prstGeom>
          <a:solidFill>
            <a:srgbClr val="3C136D"/>
          </a:solidFill>
          <a:ln w="10835">
            <a:solidFill>
              <a:srgbClr val="552C86"/>
            </a:solidFill>
            <a:prstDash val="solid"/>
          </a:ln>
        </p:spPr>
      </p:sp>
      <p:sp>
        <p:nvSpPr>
          <p:cNvPr id="14" name="Text 10"/>
          <p:cNvSpPr/>
          <p:nvPr/>
        </p:nvSpPr>
        <p:spPr>
          <a:xfrm>
            <a:off x="5205115" y="3041213"/>
            <a:ext cx="144780" cy="325755"/>
          </a:xfrm>
          <a:prstGeom prst="rect">
            <a:avLst/>
          </a:prstGeom>
          <a:noFill/>
          <a:ln/>
        </p:spPr>
        <p:txBody>
          <a:bodyPr wrap="none" rtlCol="0" anchor="t"/>
          <a:lstStyle/>
          <a:p>
            <a:pPr marL="0" indent="0" algn="ctr">
              <a:lnSpc>
                <a:spcPts val="2565"/>
              </a:lnSpc>
              <a:buNone/>
            </a:pPr>
            <a:r>
              <a:rPr lang="en-US" sz="2052" dirty="0">
                <a:solidFill>
                  <a:srgbClr val="DCD7E5"/>
                </a:solidFill>
                <a:latin typeface="Montserrat" pitchFamily="34" charset="0"/>
                <a:ea typeface="Montserrat" pitchFamily="34" charset="-122"/>
                <a:cs typeface="Montserrat" pitchFamily="34" charset="-120"/>
              </a:rPr>
              <a:t>2</a:t>
            </a:r>
            <a:endParaRPr lang="en-US" sz="2052" dirty="0"/>
          </a:p>
        </p:txBody>
      </p:sp>
      <p:sp>
        <p:nvSpPr>
          <p:cNvPr id="15" name="Text 11"/>
          <p:cNvSpPr/>
          <p:nvPr/>
        </p:nvSpPr>
        <p:spPr>
          <a:xfrm>
            <a:off x="6233279" y="3046690"/>
            <a:ext cx="3657600" cy="271463"/>
          </a:xfrm>
          <a:prstGeom prst="rect">
            <a:avLst/>
          </a:prstGeom>
          <a:noFill/>
          <a:ln/>
        </p:spPr>
        <p:txBody>
          <a:bodyPr wrap="none" rtlCol="0" anchor="t"/>
          <a:lstStyle/>
          <a:p>
            <a:pPr marL="0" indent="0" algn="l">
              <a:lnSpc>
                <a:spcPts val="2138"/>
              </a:lnSpc>
              <a:buNone/>
            </a:pPr>
            <a:r>
              <a:rPr lang="en-US" sz="1710" dirty="0">
                <a:solidFill>
                  <a:srgbClr val="DCD7E5"/>
                </a:solidFill>
                <a:latin typeface="Montserrat" pitchFamily="34" charset="0"/>
                <a:ea typeface="Montserrat" pitchFamily="34" charset="-122"/>
                <a:cs typeface="Montserrat" pitchFamily="34" charset="-120"/>
              </a:rPr>
              <a:t>Promotion of Innovative Practices</a:t>
            </a:r>
            <a:endParaRPr lang="en-US" sz="1710" dirty="0"/>
          </a:p>
        </p:txBody>
      </p:sp>
      <p:sp>
        <p:nvSpPr>
          <p:cNvPr id="16" name="Text 12"/>
          <p:cNvSpPr/>
          <p:nvPr/>
        </p:nvSpPr>
        <p:spPr>
          <a:xfrm>
            <a:off x="6233279" y="3422333"/>
            <a:ext cx="7037665" cy="555784"/>
          </a:xfrm>
          <a:prstGeom prst="rect">
            <a:avLst/>
          </a:prstGeom>
          <a:noFill/>
          <a:ln/>
        </p:spPr>
        <p:txBody>
          <a:bodyPr wrap="square" rtlCol="0" anchor="t"/>
          <a:lstStyle/>
          <a:p>
            <a:pPr marL="0" indent="0" algn="l">
              <a:lnSpc>
                <a:spcPts val="2189"/>
              </a:lnSpc>
              <a:buNone/>
            </a:pPr>
            <a:r>
              <a:rPr lang="en-US" sz="1368" dirty="0">
                <a:solidFill>
                  <a:srgbClr val="DCD7E5"/>
                </a:solidFill>
                <a:latin typeface="Heebo" pitchFamily="34" charset="0"/>
                <a:ea typeface="Heebo" pitchFamily="34" charset="-122"/>
                <a:cs typeface="Heebo" pitchFamily="34" charset="-120"/>
              </a:rPr>
              <a:t>It seeks to promote innovation and resourcefulness in addressing energy challenges, driving progress towards sustainable energy adoption.</a:t>
            </a:r>
            <a:endParaRPr lang="en-US" sz="1368" dirty="0"/>
          </a:p>
        </p:txBody>
      </p:sp>
      <p:sp>
        <p:nvSpPr>
          <p:cNvPr id="17" name="Shape 13"/>
          <p:cNvSpPr/>
          <p:nvPr/>
        </p:nvSpPr>
        <p:spPr>
          <a:xfrm>
            <a:off x="5473005" y="4639330"/>
            <a:ext cx="608171" cy="34647"/>
          </a:xfrm>
          <a:prstGeom prst="roundRect">
            <a:avLst>
              <a:gd name="adj" fmla="val 225694"/>
            </a:avLst>
          </a:prstGeom>
          <a:solidFill>
            <a:srgbClr val="552C86"/>
          </a:solidFill>
          <a:ln/>
        </p:spPr>
      </p:sp>
      <p:sp>
        <p:nvSpPr>
          <p:cNvPr id="18" name="Shape 14"/>
          <p:cNvSpPr/>
          <p:nvPr/>
        </p:nvSpPr>
        <p:spPr>
          <a:xfrm>
            <a:off x="5082123" y="4461272"/>
            <a:ext cx="390882" cy="390882"/>
          </a:xfrm>
          <a:prstGeom prst="roundRect">
            <a:avLst>
              <a:gd name="adj" fmla="val 20005"/>
            </a:avLst>
          </a:prstGeom>
          <a:solidFill>
            <a:srgbClr val="3C136D"/>
          </a:solidFill>
          <a:ln w="10835">
            <a:solidFill>
              <a:srgbClr val="552C86"/>
            </a:solidFill>
            <a:prstDash val="solid"/>
          </a:ln>
        </p:spPr>
      </p:sp>
      <p:sp>
        <p:nvSpPr>
          <p:cNvPr id="19" name="Text 15"/>
          <p:cNvSpPr/>
          <p:nvPr/>
        </p:nvSpPr>
        <p:spPr>
          <a:xfrm>
            <a:off x="5205115" y="4493776"/>
            <a:ext cx="144780" cy="325755"/>
          </a:xfrm>
          <a:prstGeom prst="rect">
            <a:avLst/>
          </a:prstGeom>
          <a:noFill/>
          <a:ln/>
        </p:spPr>
        <p:txBody>
          <a:bodyPr wrap="none" rtlCol="0" anchor="t"/>
          <a:lstStyle/>
          <a:p>
            <a:pPr marL="0" indent="0" algn="ctr">
              <a:lnSpc>
                <a:spcPts val="2565"/>
              </a:lnSpc>
              <a:buNone/>
            </a:pPr>
            <a:r>
              <a:rPr lang="en-US" sz="2052" dirty="0">
                <a:solidFill>
                  <a:srgbClr val="DCD7E5"/>
                </a:solidFill>
                <a:latin typeface="Montserrat" pitchFamily="34" charset="0"/>
                <a:ea typeface="Montserrat" pitchFamily="34" charset="-122"/>
                <a:cs typeface="Montserrat" pitchFamily="34" charset="-120"/>
              </a:rPr>
              <a:t>3</a:t>
            </a:r>
            <a:endParaRPr lang="en-US" sz="2052" dirty="0"/>
          </a:p>
        </p:txBody>
      </p:sp>
      <p:sp>
        <p:nvSpPr>
          <p:cNvPr id="20" name="Text 16"/>
          <p:cNvSpPr/>
          <p:nvPr/>
        </p:nvSpPr>
        <p:spPr>
          <a:xfrm>
            <a:off x="6233279" y="4499253"/>
            <a:ext cx="2964180" cy="271463"/>
          </a:xfrm>
          <a:prstGeom prst="rect">
            <a:avLst/>
          </a:prstGeom>
          <a:noFill/>
          <a:ln/>
        </p:spPr>
        <p:txBody>
          <a:bodyPr wrap="none" rtlCol="0" anchor="t"/>
          <a:lstStyle/>
          <a:p>
            <a:pPr marL="0" indent="0" algn="l">
              <a:lnSpc>
                <a:spcPts val="2138"/>
              </a:lnSpc>
              <a:buNone/>
            </a:pPr>
            <a:r>
              <a:rPr lang="en-US" sz="1710" dirty="0">
                <a:solidFill>
                  <a:srgbClr val="DCD7E5"/>
                </a:solidFill>
                <a:latin typeface="Montserrat" pitchFamily="34" charset="0"/>
                <a:ea typeface="Montserrat" pitchFamily="34" charset="-122"/>
                <a:cs typeface="Montserrat" pitchFamily="34" charset="-120"/>
              </a:rPr>
              <a:t>Strategic Capacity Building</a:t>
            </a:r>
            <a:endParaRPr lang="en-US" sz="1710" dirty="0"/>
          </a:p>
        </p:txBody>
      </p:sp>
      <p:sp>
        <p:nvSpPr>
          <p:cNvPr id="21" name="Text 17"/>
          <p:cNvSpPr/>
          <p:nvPr/>
        </p:nvSpPr>
        <p:spPr>
          <a:xfrm>
            <a:off x="6233279" y="4874895"/>
            <a:ext cx="7037665" cy="555784"/>
          </a:xfrm>
          <a:prstGeom prst="rect">
            <a:avLst/>
          </a:prstGeom>
          <a:noFill/>
          <a:ln/>
        </p:spPr>
        <p:txBody>
          <a:bodyPr wrap="square" rtlCol="0" anchor="t"/>
          <a:lstStyle/>
          <a:p>
            <a:pPr marL="0" indent="0" algn="l">
              <a:lnSpc>
                <a:spcPts val="2189"/>
              </a:lnSpc>
              <a:buNone/>
            </a:pPr>
            <a:r>
              <a:rPr lang="en-US" sz="1368" dirty="0">
                <a:solidFill>
                  <a:srgbClr val="DCD7E5"/>
                </a:solidFill>
                <a:latin typeface="Heebo" pitchFamily="34" charset="0"/>
                <a:ea typeface="Heebo" pitchFamily="34" charset="-122"/>
                <a:cs typeface="Heebo" pitchFamily="34" charset="-120"/>
              </a:rPr>
              <a:t>The WEBSITE is designed to facilitate capacity building, knowledge-sharing, and collaboration among stakeholders involved in energy access initiatives.</a:t>
            </a:r>
            <a:endParaRPr lang="en-US" sz="1368" dirty="0"/>
          </a:p>
        </p:txBody>
      </p:sp>
      <p:sp>
        <p:nvSpPr>
          <p:cNvPr id="22" name="Shape 18"/>
          <p:cNvSpPr/>
          <p:nvPr/>
        </p:nvSpPr>
        <p:spPr>
          <a:xfrm>
            <a:off x="5473005" y="6091892"/>
            <a:ext cx="608171" cy="34647"/>
          </a:xfrm>
          <a:prstGeom prst="roundRect">
            <a:avLst>
              <a:gd name="adj" fmla="val 225694"/>
            </a:avLst>
          </a:prstGeom>
          <a:solidFill>
            <a:srgbClr val="552C86"/>
          </a:solidFill>
          <a:ln/>
        </p:spPr>
      </p:sp>
      <p:sp>
        <p:nvSpPr>
          <p:cNvPr id="23" name="Shape 19"/>
          <p:cNvSpPr/>
          <p:nvPr/>
        </p:nvSpPr>
        <p:spPr>
          <a:xfrm>
            <a:off x="5082123" y="5913834"/>
            <a:ext cx="390882" cy="390882"/>
          </a:xfrm>
          <a:prstGeom prst="roundRect">
            <a:avLst>
              <a:gd name="adj" fmla="val 20005"/>
            </a:avLst>
          </a:prstGeom>
          <a:solidFill>
            <a:srgbClr val="3C136D"/>
          </a:solidFill>
          <a:ln w="10835">
            <a:solidFill>
              <a:srgbClr val="552C86"/>
            </a:solidFill>
            <a:prstDash val="solid"/>
          </a:ln>
        </p:spPr>
      </p:sp>
      <p:sp>
        <p:nvSpPr>
          <p:cNvPr id="24" name="Text 20"/>
          <p:cNvSpPr/>
          <p:nvPr/>
        </p:nvSpPr>
        <p:spPr>
          <a:xfrm>
            <a:off x="5189875" y="5946338"/>
            <a:ext cx="175260" cy="325755"/>
          </a:xfrm>
          <a:prstGeom prst="rect">
            <a:avLst/>
          </a:prstGeom>
          <a:noFill/>
          <a:ln/>
        </p:spPr>
        <p:txBody>
          <a:bodyPr wrap="none" rtlCol="0" anchor="t"/>
          <a:lstStyle/>
          <a:p>
            <a:pPr marL="0" indent="0" algn="ctr">
              <a:lnSpc>
                <a:spcPts val="2565"/>
              </a:lnSpc>
              <a:buNone/>
            </a:pPr>
            <a:r>
              <a:rPr lang="en-US" sz="2052" dirty="0">
                <a:solidFill>
                  <a:srgbClr val="DCD7E5"/>
                </a:solidFill>
                <a:latin typeface="Montserrat" pitchFamily="34" charset="0"/>
                <a:ea typeface="Montserrat" pitchFamily="34" charset="-122"/>
                <a:cs typeface="Montserrat" pitchFamily="34" charset="-120"/>
              </a:rPr>
              <a:t>4</a:t>
            </a:r>
            <a:endParaRPr lang="en-US" sz="2052" dirty="0"/>
          </a:p>
        </p:txBody>
      </p:sp>
      <p:sp>
        <p:nvSpPr>
          <p:cNvPr id="25" name="Text 21"/>
          <p:cNvSpPr/>
          <p:nvPr/>
        </p:nvSpPr>
        <p:spPr>
          <a:xfrm>
            <a:off x="6233279" y="5951815"/>
            <a:ext cx="4305300" cy="271463"/>
          </a:xfrm>
          <a:prstGeom prst="rect">
            <a:avLst/>
          </a:prstGeom>
          <a:noFill/>
          <a:ln/>
        </p:spPr>
        <p:txBody>
          <a:bodyPr wrap="none" rtlCol="0" anchor="t"/>
          <a:lstStyle/>
          <a:p>
            <a:pPr marL="0" indent="0" algn="l">
              <a:lnSpc>
                <a:spcPts val="2138"/>
              </a:lnSpc>
              <a:buNone/>
            </a:pPr>
            <a:r>
              <a:rPr lang="en-US" sz="1710" dirty="0">
                <a:solidFill>
                  <a:srgbClr val="DCD7E5"/>
                </a:solidFill>
                <a:latin typeface="Montserrat" pitchFamily="34" charset="0"/>
                <a:ea typeface="Montserrat" pitchFamily="34" charset="-122"/>
                <a:cs typeface="Montserrat" pitchFamily="34" charset="-120"/>
              </a:rPr>
              <a:t>Stepped-up efforts in renewable energy</a:t>
            </a:r>
            <a:endParaRPr lang="en-US" sz="1710" dirty="0"/>
          </a:p>
        </p:txBody>
      </p:sp>
      <p:sp>
        <p:nvSpPr>
          <p:cNvPr id="26" name="Text 22"/>
          <p:cNvSpPr/>
          <p:nvPr/>
        </p:nvSpPr>
        <p:spPr>
          <a:xfrm>
            <a:off x="6233279" y="6327458"/>
            <a:ext cx="7037665" cy="1111568"/>
          </a:xfrm>
          <a:prstGeom prst="rect">
            <a:avLst/>
          </a:prstGeom>
          <a:noFill/>
          <a:ln/>
        </p:spPr>
        <p:txBody>
          <a:bodyPr wrap="square" rtlCol="0" anchor="t"/>
          <a:lstStyle/>
          <a:p>
            <a:pPr marL="0" indent="0" algn="l">
              <a:lnSpc>
                <a:spcPts val="2189"/>
              </a:lnSpc>
              <a:buNone/>
            </a:pPr>
            <a:r>
              <a:rPr lang="en-US" sz="1368" dirty="0">
                <a:solidFill>
                  <a:srgbClr val="DCD7E5"/>
                </a:solidFill>
                <a:latin typeface="Heebo" pitchFamily="34" charset="0"/>
                <a:ea typeface="Heebo" pitchFamily="34" charset="-122"/>
                <a:cs typeface="Heebo" pitchFamily="34" charset="-120"/>
              </a:rPr>
              <a:t>The WEBSITE is designed to facilitate the energy supply to all the localities, after identifying the localities we forward the location info the availability of resources so that the companies are collaborated with us and the government at that location can together figure out what the things that could be done in to bring a change</a:t>
            </a:r>
            <a:endParaRPr lang="en-US" sz="136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46428"/>
            <a:ext cx="93064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website Features and Functionalities</a:t>
            </a:r>
            <a:endParaRPr lang="en-US" sz="4374" dirty="0"/>
          </a:p>
        </p:txBody>
      </p:sp>
      <p:sp>
        <p:nvSpPr>
          <p:cNvPr id="6" name="Shape 2"/>
          <p:cNvSpPr/>
          <p:nvPr/>
        </p:nvSpPr>
        <p:spPr>
          <a:xfrm>
            <a:off x="833199" y="2668429"/>
            <a:ext cx="4542115" cy="2018586"/>
          </a:xfrm>
          <a:prstGeom prst="roundRect">
            <a:avLst>
              <a:gd name="adj" fmla="val 4953"/>
            </a:avLst>
          </a:prstGeom>
          <a:solidFill>
            <a:srgbClr val="3C136D"/>
          </a:solidFill>
          <a:ln w="13811">
            <a:solidFill>
              <a:srgbClr val="552C86"/>
            </a:solidFill>
            <a:prstDash val="solid"/>
          </a:ln>
        </p:spPr>
      </p:sp>
      <p:sp>
        <p:nvSpPr>
          <p:cNvPr id="7" name="Text 3"/>
          <p:cNvSpPr/>
          <p:nvPr/>
        </p:nvSpPr>
        <p:spPr>
          <a:xfrm>
            <a:off x="1069181" y="2904411"/>
            <a:ext cx="288036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Resource Repository</a:t>
            </a:r>
            <a:endParaRPr lang="en-US" sz="2187" dirty="0"/>
          </a:p>
        </p:txBody>
      </p:sp>
      <p:sp>
        <p:nvSpPr>
          <p:cNvPr id="8" name="Text 4"/>
          <p:cNvSpPr/>
          <p:nvPr/>
        </p:nvSpPr>
        <p:spPr>
          <a:xfrm>
            <a:off x="1069181" y="3384828"/>
            <a:ext cx="4070152"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website includes a comprehensive repository of resources, guides, and best practices for energy access projects.</a:t>
            </a:r>
            <a:endParaRPr lang="en-US" sz="1750" dirty="0"/>
          </a:p>
        </p:txBody>
      </p:sp>
      <p:sp>
        <p:nvSpPr>
          <p:cNvPr id="9" name="Shape 5"/>
          <p:cNvSpPr/>
          <p:nvPr/>
        </p:nvSpPr>
        <p:spPr>
          <a:xfrm>
            <a:off x="5597485" y="2668429"/>
            <a:ext cx="4542115" cy="2018586"/>
          </a:xfrm>
          <a:prstGeom prst="roundRect">
            <a:avLst>
              <a:gd name="adj" fmla="val 4953"/>
            </a:avLst>
          </a:prstGeom>
          <a:solidFill>
            <a:srgbClr val="3C136D"/>
          </a:solidFill>
          <a:ln w="13811">
            <a:solidFill>
              <a:srgbClr val="552C86"/>
            </a:solidFill>
            <a:prstDash val="solid"/>
          </a:ln>
        </p:spPr>
      </p:sp>
      <p:sp>
        <p:nvSpPr>
          <p:cNvPr id="10" name="Text 6"/>
          <p:cNvSpPr/>
          <p:nvPr/>
        </p:nvSpPr>
        <p:spPr>
          <a:xfrm>
            <a:off x="5833467" y="2904411"/>
            <a:ext cx="318516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Collaboration Platform</a:t>
            </a:r>
            <a:endParaRPr lang="en-US" sz="2187" dirty="0"/>
          </a:p>
        </p:txBody>
      </p:sp>
      <p:sp>
        <p:nvSpPr>
          <p:cNvPr id="11" name="Text 7"/>
          <p:cNvSpPr/>
          <p:nvPr/>
        </p:nvSpPr>
        <p:spPr>
          <a:xfrm>
            <a:off x="5833467" y="3384828"/>
            <a:ext cx="4070152"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It provides a platform for stakeholders to collaborate, share insights, and engage in discussions on energy access strategies.</a:t>
            </a:r>
            <a:endParaRPr lang="en-US" sz="1750" dirty="0"/>
          </a:p>
        </p:txBody>
      </p:sp>
      <p:sp>
        <p:nvSpPr>
          <p:cNvPr id="12" name="Shape 8"/>
          <p:cNvSpPr/>
          <p:nvPr/>
        </p:nvSpPr>
        <p:spPr>
          <a:xfrm>
            <a:off x="833199" y="4909185"/>
            <a:ext cx="4542115" cy="2373987"/>
          </a:xfrm>
          <a:prstGeom prst="roundRect">
            <a:avLst>
              <a:gd name="adj" fmla="val 4212"/>
            </a:avLst>
          </a:prstGeom>
          <a:solidFill>
            <a:srgbClr val="3C136D"/>
          </a:solidFill>
          <a:ln w="13811">
            <a:solidFill>
              <a:srgbClr val="552C86"/>
            </a:solidFill>
            <a:prstDash val="solid"/>
          </a:ln>
        </p:spPr>
      </p:sp>
      <p:sp>
        <p:nvSpPr>
          <p:cNvPr id="13" name="Text 9"/>
          <p:cNvSpPr/>
          <p:nvPr/>
        </p:nvSpPr>
        <p:spPr>
          <a:xfrm>
            <a:off x="1069181" y="5145167"/>
            <a:ext cx="377952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Project Management Tools</a:t>
            </a:r>
            <a:endParaRPr lang="en-US" sz="2187" dirty="0"/>
          </a:p>
        </p:txBody>
      </p:sp>
      <p:sp>
        <p:nvSpPr>
          <p:cNvPr id="14" name="Text 10"/>
          <p:cNvSpPr/>
          <p:nvPr/>
        </p:nvSpPr>
        <p:spPr>
          <a:xfrm>
            <a:off x="1069181" y="5625584"/>
            <a:ext cx="4070152"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Integrated project management tools for planning, executing, and monitoring sustainable energy initiatives.</a:t>
            </a:r>
            <a:endParaRPr lang="en-US" sz="1750" dirty="0"/>
          </a:p>
        </p:txBody>
      </p:sp>
      <p:sp>
        <p:nvSpPr>
          <p:cNvPr id="15" name="Shape 11"/>
          <p:cNvSpPr/>
          <p:nvPr/>
        </p:nvSpPr>
        <p:spPr>
          <a:xfrm>
            <a:off x="5597485" y="4909185"/>
            <a:ext cx="4542115" cy="2373987"/>
          </a:xfrm>
          <a:prstGeom prst="roundRect">
            <a:avLst>
              <a:gd name="adj" fmla="val 4212"/>
            </a:avLst>
          </a:prstGeom>
          <a:solidFill>
            <a:srgbClr val="3C136D"/>
          </a:solidFill>
          <a:ln w="13811">
            <a:solidFill>
              <a:srgbClr val="552C86"/>
            </a:solidFill>
            <a:prstDash val="solid"/>
          </a:ln>
        </p:spPr>
      </p:sp>
      <p:sp>
        <p:nvSpPr>
          <p:cNvPr id="16" name="Text 12"/>
          <p:cNvSpPr/>
          <p:nvPr/>
        </p:nvSpPr>
        <p:spPr>
          <a:xfrm>
            <a:off x="5833467" y="5145167"/>
            <a:ext cx="360426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GOVERNMENT SUPPORT </a:t>
            </a:r>
            <a:endParaRPr lang="en-US" sz="2187" dirty="0"/>
          </a:p>
        </p:txBody>
      </p:sp>
      <p:sp>
        <p:nvSpPr>
          <p:cNvPr id="17" name="Text 13"/>
          <p:cNvSpPr/>
          <p:nvPr/>
        </p:nvSpPr>
        <p:spPr>
          <a:xfrm>
            <a:off x="5833467" y="5625584"/>
            <a:ext cx="4070152"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This should be possible only if the government at that place supports the organization, with minimum funding and resources </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337905"/>
            <a:ext cx="713232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Benefits of Using the App</a:t>
            </a:r>
            <a:endParaRPr lang="en-US" sz="4374" dirty="0"/>
          </a:p>
        </p:txBody>
      </p:sp>
      <p:sp>
        <p:nvSpPr>
          <p:cNvPr id="6" name="Shape 2"/>
          <p:cNvSpPr/>
          <p:nvPr/>
        </p:nvSpPr>
        <p:spPr>
          <a:xfrm>
            <a:off x="833199" y="2539127"/>
            <a:ext cx="499943" cy="499943"/>
          </a:xfrm>
          <a:prstGeom prst="roundRect">
            <a:avLst>
              <a:gd name="adj" fmla="val 20000"/>
            </a:avLst>
          </a:prstGeom>
          <a:solidFill>
            <a:srgbClr val="3C136D"/>
          </a:solidFill>
          <a:ln w="13811">
            <a:solidFill>
              <a:srgbClr val="552C86"/>
            </a:solidFill>
            <a:prstDash val="solid"/>
          </a:ln>
        </p:spPr>
      </p:sp>
      <p:sp>
        <p:nvSpPr>
          <p:cNvPr id="7" name="Text 3"/>
          <p:cNvSpPr/>
          <p:nvPr/>
        </p:nvSpPr>
        <p:spPr>
          <a:xfrm>
            <a:off x="1022152" y="2580799"/>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8" name="Text 4"/>
          <p:cNvSpPr/>
          <p:nvPr/>
        </p:nvSpPr>
        <p:spPr>
          <a:xfrm>
            <a:off x="1555313" y="2615446"/>
            <a:ext cx="368808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Knowledge Enhancement</a:t>
            </a:r>
            <a:endParaRPr lang="en-US" sz="2187" dirty="0"/>
          </a:p>
        </p:txBody>
      </p:sp>
      <p:sp>
        <p:nvSpPr>
          <p:cNvPr id="9" name="Text 5"/>
          <p:cNvSpPr/>
          <p:nvPr/>
        </p:nvSpPr>
        <p:spPr>
          <a:xfrm>
            <a:off x="1555313" y="3095863"/>
            <a:ext cx="382000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app facilitates the enhancement of knowledge and skills in sustainable energy practices.</a:t>
            </a:r>
            <a:endParaRPr lang="en-US" sz="1750" dirty="0"/>
          </a:p>
        </p:txBody>
      </p:sp>
      <p:sp>
        <p:nvSpPr>
          <p:cNvPr id="10" name="Shape 6"/>
          <p:cNvSpPr/>
          <p:nvPr/>
        </p:nvSpPr>
        <p:spPr>
          <a:xfrm>
            <a:off x="5597485" y="2539127"/>
            <a:ext cx="499943" cy="499943"/>
          </a:xfrm>
          <a:prstGeom prst="roundRect">
            <a:avLst>
              <a:gd name="adj" fmla="val 20000"/>
            </a:avLst>
          </a:prstGeom>
          <a:solidFill>
            <a:srgbClr val="3C136D"/>
          </a:solidFill>
          <a:ln w="13811">
            <a:solidFill>
              <a:srgbClr val="552C86"/>
            </a:solidFill>
            <a:prstDash val="solid"/>
          </a:ln>
        </p:spPr>
      </p:sp>
      <p:sp>
        <p:nvSpPr>
          <p:cNvPr id="11" name="Text 7"/>
          <p:cNvSpPr/>
          <p:nvPr/>
        </p:nvSpPr>
        <p:spPr>
          <a:xfrm>
            <a:off x="5752148" y="2580799"/>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2" name="Text 8"/>
          <p:cNvSpPr/>
          <p:nvPr/>
        </p:nvSpPr>
        <p:spPr>
          <a:xfrm>
            <a:off x="6319599" y="2615446"/>
            <a:ext cx="371094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Networking Opportunities</a:t>
            </a:r>
            <a:endParaRPr lang="en-US" sz="2187" dirty="0"/>
          </a:p>
        </p:txBody>
      </p:sp>
      <p:sp>
        <p:nvSpPr>
          <p:cNvPr id="13" name="Text 9"/>
          <p:cNvSpPr/>
          <p:nvPr/>
        </p:nvSpPr>
        <p:spPr>
          <a:xfrm>
            <a:off x="6319599" y="3095863"/>
            <a:ext cx="38200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Users gain access to a wide network of experts, organizations, and resources, fostering valuable connections and collaborations.</a:t>
            </a:r>
            <a:endParaRPr lang="en-US" sz="1750" dirty="0"/>
          </a:p>
        </p:txBody>
      </p:sp>
      <p:sp>
        <p:nvSpPr>
          <p:cNvPr id="14" name="Shape 10"/>
          <p:cNvSpPr/>
          <p:nvPr/>
        </p:nvSpPr>
        <p:spPr>
          <a:xfrm>
            <a:off x="833199" y="4913233"/>
            <a:ext cx="499943" cy="499943"/>
          </a:xfrm>
          <a:prstGeom prst="roundRect">
            <a:avLst>
              <a:gd name="adj" fmla="val 20000"/>
            </a:avLst>
          </a:prstGeom>
          <a:solidFill>
            <a:srgbClr val="3C136D"/>
          </a:solidFill>
          <a:ln w="13811">
            <a:solidFill>
              <a:srgbClr val="552C86"/>
            </a:solidFill>
            <a:prstDash val="solid"/>
          </a:ln>
        </p:spPr>
      </p:sp>
      <p:sp>
        <p:nvSpPr>
          <p:cNvPr id="15" name="Text 11"/>
          <p:cNvSpPr/>
          <p:nvPr/>
        </p:nvSpPr>
        <p:spPr>
          <a:xfrm>
            <a:off x="987862" y="4954905"/>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6" name="Text 12"/>
          <p:cNvSpPr/>
          <p:nvPr/>
        </p:nvSpPr>
        <p:spPr>
          <a:xfrm>
            <a:off x="1555313" y="4989552"/>
            <a:ext cx="277368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Impact Assessment</a:t>
            </a:r>
            <a:endParaRPr lang="en-US" sz="2187" dirty="0"/>
          </a:p>
        </p:txBody>
      </p:sp>
      <p:sp>
        <p:nvSpPr>
          <p:cNvPr id="17" name="Text 13"/>
          <p:cNvSpPr/>
          <p:nvPr/>
        </p:nvSpPr>
        <p:spPr>
          <a:xfrm>
            <a:off x="1555313" y="5469969"/>
            <a:ext cx="38200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It enables the assessment and measurement of the impact of energy access projects, and a way to assess overall development.</a:t>
            </a:r>
            <a:endParaRPr lang="en-US" sz="1750" dirty="0"/>
          </a:p>
        </p:txBody>
      </p:sp>
      <p:sp>
        <p:nvSpPr>
          <p:cNvPr id="18" name="Shape 14"/>
          <p:cNvSpPr/>
          <p:nvPr/>
        </p:nvSpPr>
        <p:spPr>
          <a:xfrm>
            <a:off x="5597485" y="4913233"/>
            <a:ext cx="499943" cy="499943"/>
          </a:xfrm>
          <a:prstGeom prst="roundRect">
            <a:avLst>
              <a:gd name="adj" fmla="val 20000"/>
            </a:avLst>
          </a:prstGeom>
          <a:solidFill>
            <a:srgbClr val="3C136D"/>
          </a:solidFill>
          <a:ln w="13811">
            <a:solidFill>
              <a:srgbClr val="552C86"/>
            </a:solidFill>
            <a:prstDash val="solid"/>
          </a:ln>
        </p:spPr>
      </p:sp>
      <p:sp>
        <p:nvSpPr>
          <p:cNvPr id="19" name="Text 15"/>
          <p:cNvSpPr/>
          <p:nvPr/>
        </p:nvSpPr>
        <p:spPr>
          <a:xfrm>
            <a:off x="5736908" y="4954905"/>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4</a:t>
            </a:r>
            <a:endParaRPr lang="en-US" sz="2624" dirty="0"/>
          </a:p>
        </p:txBody>
      </p:sp>
      <p:sp>
        <p:nvSpPr>
          <p:cNvPr id="20" name="Text 16"/>
          <p:cNvSpPr/>
          <p:nvPr/>
        </p:nvSpPr>
        <p:spPr>
          <a:xfrm>
            <a:off x="6319599" y="4989552"/>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JOBS</a:t>
            </a:r>
            <a:endParaRPr lang="en-US" sz="2187" dirty="0"/>
          </a:p>
        </p:txBody>
      </p:sp>
      <p:sp>
        <p:nvSpPr>
          <p:cNvPr id="21" name="Text 17"/>
          <p:cNvSpPr/>
          <p:nvPr/>
        </p:nvSpPr>
        <p:spPr>
          <a:xfrm>
            <a:off x="6319599" y="5469969"/>
            <a:ext cx="382000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this ensures with the working opportunities to the people who are in the reverent areas and this field </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0" y="0"/>
            <a:ext cx="14630400" cy="2518529"/>
          </a:xfrm>
          <a:prstGeom prst="rect">
            <a:avLst/>
          </a:prstGeom>
        </p:spPr>
      </p:pic>
      <p:sp>
        <p:nvSpPr>
          <p:cNvPr id="5" name="Text 1"/>
          <p:cNvSpPr/>
          <p:nvPr/>
        </p:nvSpPr>
        <p:spPr>
          <a:xfrm>
            <a:off x="2529840" y="3072527"/>
            <a:ext cx="6606540" cy="629603"/>
          </a:xfrm>
          <a:prstGeom prst="rect">
            <a:avLst/>
          </a:prstGeom>
          <a:noFill/>
          <a:ln/>
        </p:spPr>
        <p:txBody>
          <a:bodyPr wrap="none" rtlCol="0" anchor="t"/>
          <a:lstStyle/>
          <a:p>
            <a:pPr marL="0" indent="0">
              <a:lnSpc>
                <a:spcPts val="4958"/>
              </a:lnSpc>
              <a:buNone/>
            </a:pPr>
            <a:r>
              <a:rPr lang="en-US" sz="3966" dirty="0">
                <a:solidFill>
                  <a:srgbClr val="F2F0F4"/>
                </a:solidFill>
                <a:latin typeface="Montserrat" pitchFamily="34" charset="0"/>
                <a:ea typeface="Montserrat" pitchFamily="34" charset="-122"/>
                <a:cs typeface="Montserrat" pitchFamily="34" charset="-120"/>
              </a:rPr>
              <a:t>OVER VIEW OF WORKING</a:t>
            </a:r>
            <a:endParaRPr lang="en-US" sz="3966" dirty="0"/>
          </a:p>
        </p:txBody>
      </p:sp>
      <p:pic>
        <p:nvPicPr>
          <p:cNvPr id="6" name="Image 2" descr="preencoded.png"/>
          <p:cNvPicPr>
            <a:picLocks noChangeAspect="1"/>
          </p:cNvPicPr>
          <p:nvPr/>
        </p:nvPicPr>
        <p:blipFill>
          <a:blip r:embed="rId5"/>
          <a:stretch>
            <a:fillRect/>
          </a:stretch>
        </p:blipFill>
        <p:spPr>
          <a:xfrm>
            <a:off x="2529840" y="4004310"/>
            <a:ext cx="3190161" cy="805934"/>
          </a:xfrm>
          <a:prstGeom prst="rect">
            <a:avLst/>
          </a:prstGeom>
        </p:spPr>
      </p:pic>
      <p:sp>
        <p:nvSpPr>
          <p:cNvPr id="7" name="Text 2"/>
          <p:cNvSpPr/>
          <p:nvPr/>
        </p:nvSpPr>
        <p:spPr>
          <a:xfrm>
            <a:off x="2731294" y="5112425"/>
            <a:ext cx="2787253" cy="629364"/>
          </a:xfrm>
          <a:prstGeom prst="rect">
            <a:avLst/>
          </a:prstGeom>
          <a:noFill/>
          <a:ln/>
        </p:spPr>
        <p:txBody>
          <a:bodyPr wrap="square" rtlCol="0" anchor="t"/>
          <a:lstStyle/>
          <a:p>
            <a:pPr marL="0" indent="0" algn="l">
              <a:lnSpc>
                <a:spcPts val="2479"/>
              </a:lnSpc>
              <a:buNone/>
            </a:pPr>
            <a:r>
              <a:rPr lang="en-US" sz="1983" dirty="0">
                <a:solidFill>
                  <a:srgbClr val="DCD7E5"/>
                </a:solidFill>
                <a:latin typeface="Montserrat" pitchFamily="34" charset="0"/>
                <a:ea typeface="Montserrat" pitchFamily="34" charset="-122"/>
                <a:cs typeface="Montserrat" pitchFamily="34" charset="-120"/>
              </a:rPr>
              <a:t>Community Transformation</a:t>
            </a:r>
            <a:endParaRPr lang="en-US" sz="1983" dirty="0"/>
          </a:p>
        </p:txBody>
      </p:sp>
      <p:sp>
        <p:nvSpPr>
          <p:cNvPr id="8" name="Text 3"/>
          <p:cNvSpPr/>
          <p:nvPr/>
        </p:nvSpPr>
        <p:spPr>
          <a:xfrm>
            <a:off x="2731294" y="5862637"/>
            <a:ext cx="2787253" cy="1611511"/>
          </a:xfrm>
          <a:prstGeom prst="rect">
            <a:avLst/>
          </a:prstGeom>
          <a:noFill/>
          <a:ln/>
        </p:spPr>
        <p:txBody>
          <a:bodyPr wrap="square" rtlCol="0" anchor="t"/>
          <a:lstStyle/>
          <a:p>
            <a:pPr marL="0" indent="0" algn="l">
              <a:lnSpc>
                <a:spcPts val="2538"/>
              </a:lnSpc>
              <a:buNone/>
            </a:pPr>
            <a:r>
              <a:rPr lang="en-US" sz="1587" dirty="0">
                <a:solidFill>
                  <a:srgbClr val="DCD7E5"/>
                </a:solidFill>
                <a:latin typeface="Heebo" pitchFamily="34" charset="0"/>
                <a:ea typeface="Heebo" pitchFamily="34" charset="-122"/>
                <a:cs typeface="Heebo" pitchFamily="34" charset="-120"/>
              </a:rPr>
              <a:t>Examples of successful energy access projects leading to improved community well-being and economic development.</a:t>
            </a:r>
            <a:endParaRPr lang="en-US" sz="1587" dirty="0"/>
          </a:p>
        </p:txBody>
      </p:sp>
      <p:pic>
        <p:nvPicPr>
          <p:cNvPr id="9" name="Image 3" descr="preencoded.png"/>
          <p:cNvPicPr>
            <a:picLocks noChangeAspect="1"/>
          </p:cNvPicPr>
          <p:nvPr/>
        </p:nvPicPr>
        <p:blipFill>
          <a:blip r:embed="rId6"/>
          <a:stretch>
            <a:fillRect/>
          </a:stretch>
        </p:blipFill>
        <p:spPr>
          <a:xfrm>
            <a:off x="5720001" y="4004310"/>
            <a:ext cx="3190280" cy="805934"/>
          </a:xfrm>
          <a:prstGeom prst="rect">
            <a:avLst/>
          </a:prstGeom>
        </p:spPr>
      </p:pic>
      <p:sp>
        <p:nvSpPr>
          <p:cNvPr id="10" name="Text 4"/>
          <p:cNvSpPr/>
          <p:nvPr/>
        </p:nvSpPr>
        <p:spPr>
          <a:xfrm>
            <a:off x="5921454" y="5112425"/>
            <a:ext cx="2787372" cy="629364"/>
          </a:xfrm>
          <a:prstGeom prst="rect">
            <a:avLst/>
          </a:prstGeom>
          <a:noFill/>
          <a:ln/>
        </p:spPr>
        <p:txBody>
          <a:bodyPr wrap="square" rtlCol="0" anchor="t"/>
          <a:lstStyle/>
          <a:p>
            <a:pPr marL="0" indent="0" algn="l">
              <a:lnSpc>
                <a:spcPts val="2479"/>
              </a:lnSpc>
              <a:buNone/>
            </a:pPr>
            <a:r>
              <a:rPr lang="en-US" sz="1983" dirty="0">
                <a:solidFill>
                  <a:srgbClr val="DCD7E5"/>
                </a:solidFill>
                <a:latin typeface="Montserrat" pitchFamily="34" charset="0"/>
                <a:ea typeface="Montserrat" pitchFamily="34" charset="-122"/>
                <a:cs typeface="Montserrat" pitchFamily="34" charset="-120"/>
              </a:rPr>
              <a:t>Technological Innovations</a:t>
            </a:r>
            <a:endParaRPr lang="en-US" sz="1983" dirty="0"/>
          </a:p>
        </p:txBody>
      </p:sp>
      <p:sp>
        <p:nvSpPr>
          <p:cNvPr id="11" name="Text 5"/>
          <p:cNvSpPr/>
          <p:nvPr/>
        </p:nvSpPr>
        <p:spPr>
          <a:xfrm>
            <a:off x="5921454" y="5862637"/>
            <a:ext cx="2787372" cy="1289209"/>
          </a:xfrm>
          <a:prstGeom prst="rect">
            <a:avLst/>
          </a:prstGeom>
          <a:noFill/>
          <a:ln/>
        </p:spPr>
        <p:txBody>
          <a:bodyPr wrap="square" rtlCol="0" anchor="t"/>
          <a:lstStyle/>
          <a:p>
            <a:pPr marL="0" indent="0" algn="l">
              <a:lnSpc>
                <a:spcPts val="2538"/>
              </a:lnSpc>
              <a:buNone/>
            </a:pPr>
            <a:r>
              <a:rPr lang="en-US" sz="1587" dirty="0">
                <a:solidFill>
                  <a:srgbClr val="DCD7E5"/>
                </a:solidFill>
                <a:latin typeface="Heebo" pitchFamily="34" charset="0"/>
                <a:ea typeface="Heebo" pitchFamily="34" charset="-122"/>
                <a:cs typeface="Heebo" pitchFamily="34" charset="-120"/>
              </a:rPr>
              <a:t>Showcasing innovative technologies and applications driving sustainable energy adoption and progress.</a:t>
            </a:r>
            <a:endParaRPr lang="en-US" sz="1587" dirty="0"/>
          </a:p>
        </p:txBody>
      </p:sp>
      <p:pic>
        <p:nvPicPr>
          <p:cNvPr id="12" name="Image 4" descr="preencoded.png"/>
          <p:cNvPicPr>
            <a:picLocks noChangeAspect="1"/>
          </p:cNvPicPr>
          <p:nvPr/>
        </p:nvPicPr>
        <p:blipFill>
          <a:blip r:embed="rId7"/>
          <a:stretch>
            <a:fillRect/>
          </a:stretch>
        </p:blipFill>
        <p:spPr>
          <a:xfrm>
            <a:off x="8910280" y="4004310"/>
            <a:ext cx="3190280" cy="805934"/>
          </a:xfrm>
          <a:prstGeom prst="rect">
            <a:avLst/>
          </a:prstGeom>
        </p:spPr>
      </p:pic>
      <p:sp>
        <p:nvSpPr>
          <p:cNvPr id="13" name="Text 6"/>
          <p:cNvSpPr/>
          <p:nvPr/>
        </p:nvSpPr>
        <p:spPr>
          <a:xfrm>
            <a:off x="9111734" y="5112425"/>
            <a:ext cx="2787372" cy="629364"/>
          </a:xfrm>
          <a:prstGeom prst="rect">
            <a:avLst/>
          </a:prstGeom>
          <a:noFill/>
          <a:ln/>
        </p:spPr>
        <p:txBody>
          <a:bodyPr wrap="square" rtlCol="0" anchor="t"/>
          <a:lstStyle/>
          <a:p>
            <a:pPr marL="0" indent="0" algn="l">
              <a:lnSpc>
                <a:spcPts val="2479"/>
              </a:lnSpc>
              <a:buNone/>
            </a:pPr>
            <a:r>
              <a:rPr lang="en-US" sz="1983" dirty="0">
                <a:solidFill>
                  <a:srgbClr val="DCD7E5"/>
                </a:solidFill>
                <a:latin typeface="Montserrat" pitchFamily="34" charset="0"/>
                <a:ea typeface="Montserrat" pitchFamily="34" charset="-122"/>
                <a:cs typeface="Montserrat" pitchFamily="34" charset="-120"/>
              </a:rPr>
              <a:t>Policy and Advocacy Impact</a:t>
            </a:r>
            <a:endParaRPr lang="en-US" sz="1983" dirty="0"/>
          </a:p>
        </p:txBody>
      </p:sp>
      <p:sp>
        <p:nvSpPr>
          <p:cNvPr id="14" name="Text 7"/>
          <p:cNvSpPr/>
          <p:nvPr/>
        </p:nvSpPr>
        <p:spPr>
          <a:xfrm>
            <a:off x="9111734" y="5862637"/>
            <a:ext cx="2787372" cy="1611511"/>
          </a:xfrm>
          <a:prstGeom prst="rect">
            <a:avLst/>
          </a:prstGeom>
          <a:noFill/>
          <a:ln/>
        </p:spPr>
        <p:txBody>
          <a:bodyPr wrap="square" rtlCol="0" anchor="t"/>
          <a:lstStyle/>
          <a:p>
            <a:pPr marL="0" indent="0" algn="l">
              <a:lnSpc>
                <a:spcPts val="2538"/>
              </a:lnSpc>
              <a:buNone/>
            </a:pPr>
            <a:r>
              <a:rPr lang="en-US" sz="1587" dirty="0">
                <a:solidFill>
                  <a:srgbClr val="DCD7E5"/>
                </a:solidFill>
                <a:latin typeface="Heebo" pitchFamily="34" charset="0"/>
                <a:ea typeface="Heebo" pitchFamily="34" charset="-122"/>
                <a:cs typeface="Heebo" pitchFamily="34" charset="-120"/>
              </a:rPr>
              <a:t>Insights into the impact of policy frameworks and advocacy efforts in promoting energy access and sustainability.</a:t>
            </a:r>
            <a:endParaRPr lang="en-US" sz="15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002988"/>
            <a:ext cx="89077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Partnerships and Collaborations</a:t>
            </a:r>
            <a:endParaRPr lang="en-US" sz="4374" dirty="0"/>
          </a:p>
        </p:txBody>
      </p:sp>
      <p:sp>
        <p:nvSpPr>
          <p:cNvPr id="5" name="Shape 2"/>
          <p:cNvSpPr/>
          <p:nvPr/>
        </p:nvSpPr>
        <p:spPr>
          <a:xfrm>
            <a:off x="2037993" y="3141702"/>
            <a:ext cx="3370064" cy="3084790"/>
          </a:xfrm>
          <a:prstGeom prst="roundRect">
            <a:avLst>
              <a:gd name="adj" fmla="val 3241"/>
            </a:avLst>
          </a:prstGeom>
          <a:solidFill>
            <a:srgbClr val="3C136D"/>
          </a:solidFill>
          <a:ln w="13811">
            <a:solidFill>
              <a:srgbClr val="552C86"/>
            </a:solidFill>
            <a:prstDash val="solid"/>
          </a:ln>
        </p:spPr>
      </p:sp>
      <p:sp>
        <p:nvSpPr>
          <p:cNvPr id="6" name="Text 3"/>
          <p:cNvSpPr/>
          <p:nvPr/>
        </p:nvSpPr>
        <p:spPr>
          <a:xfrm>
            <a:off x="2273975" y="3377684"/>
            <a:ext cx="289810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Government Partnerships</a:t>
            </a:r>
            <a:endParaRPr lang="en-US" sz="2187" dirty="0"/>
          </a:p>
        </p:txBody>
      </p:sp>
      <p:sp>
        <p:nvSpPr>
          <p:cNvPr id="7" name="Text 4"/>
          <p:cNvSpPr/>
          <p:nvPr/>
        </p:nvSpPr>
        <p:spPr>
          <a:xfrm>
            <a:off x="2273975" y="4205288"/>
            <a:ext cx="2898100"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Collaborations with local governments and authorities to drive policy initiatives and regulatory support for energy access programs.</a:t>
            </a:r>
            <a:endParaRPr lang="en-US" sz="1750" dirty="0"/>
          </a:p>
        </p:txBody>
      </p:sp>
      <p:sp>
        <p:nvSpPr>
          <p:cNvPr id="8" name="Shape 5"/>
          <p:cNvSpPr/>
          <p:nvPr/>
        </p:nvSpPr>
        <p:spPr>
          <a:xfrm>
            <a:off x="5630228" y="3141702"/>
            <a:ext cx="3370064" cy="3084790"/>
          </a:xfrm>
          <a:prstGeom prst="roundRect">
            <a:avLst>
              <a:gd name="adj" fmla="val 3241"/>
            </a:avLst>
          </a:prstGeom>
          <a:solidFill>
            <a:srgbClr val="3C136D"/>
          </a:solidFill>
          <a:ln w="13811">
            <a:solidFill>
              <a:srgbClr val="552C86"/>
            </a:solidFill>
            <a:prstDash val="solid"/>
          </a:ln>
        </p:spPr>
      </p:sp>
      <p:sp>
        <p:nvSpPr>
          <p:cNvPr id="9" name="Text 6"/>
          <p:cNvSpPr/>
          <p:nvPr/>
        </p:nvSpPr>
        <p:spPr>
          <a:xfrm>
            <a:off x="5866209" y="3377684"/>
            <a:ext cx="2898100"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Industry Engagement</a:t>
            </a:r>
            <a:endParaRPr lang="en-US" sz="2187" dirty="0"/>
          </a:p>
        </p:txBody>
      </p:sp>
      <p:sp>
        <p:nvSpPr>
          <p:cNvPr id="10" name="Text 7"/>
          <p:cNvSpPr/>
          <p:nvPr/>
        </p:nvSpPr>
        <p:spPr>
          <a:xfrm>
            <a:off x="5866209" y="4205288"/>
            <a:ext cx="2898100"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Partnerships with industry leaders for knowledge exchange, technology transfer, and support for sustainable energy projects.</a:t>
            </a:r>
            <a:endParaRPr lang="en-US" sz="1750" dirty="0"/>
          </a:p>
        </p:txBody>
      </p:sp>
      <p:sp>
        <p:nvSpPr>
          <p:cNvPr id="11" name="Shape 8"/>
          <p:cNvSpPr/>
          <p:nvPr/>
        </p:nvSpPr>
        <p:spPr>
          <a:xfrm>
            <a:off x="9222462" y="3141702"/>
            <a:ext cx="3370064" cy="3084790"/>
          </a:xfrm>
          <a:prstGeom prst="roundRect">
            <a:avLst>
              <a:gd name="adj" fmla="val 3241"/>
            </a:avLst>
          </a:prstGeom>
          <a:solidFill>
            <a:srgbClr val="3C136D"/>
          </a:solidFill>
          <a:ln w="13811">
            <a:solidFill>
              <a:srgbClr val="552C86"/>
            </a:solidFill>
            <a:prstDash val="solid"/>
          </a:ln>
        </p:spPr>
      </p:sp>
      <p:sp>
        <p:nvSpPr>
          <p:cNvPr id="12" name="Text 9"/>
          <p:cNvSpPr/>
          <p:nvPr/>
        </p:nvSpPr>
        <p:spPr>
          <a:xfrm>
            <a:off x="9458444" y="3377684"/>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NGO Alliances</a:t>
            </a:r>
            <a:endParaRPr lang="en-US" sz="2187" dirty="0"/>
          </a:p>
        </p:txBody>
      </p:sp>
      <p:sp>
        <p:nvSpPr>
          <p:cNvPr id="13" name="Text 10"/>
          <p:cNvSpPr/>
          <p:nvPr/>
        </p:nvSpPr>
        <p:spPr>
          <a:xfrm>
            <a:off x="9458444" y="3858101"/>
            <a:ext cx="2898100"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Engagement with NGOs and civil society organizations to leverage their grassroots networks for community engagement and project implementation.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255520"/>
            <a:ext cx="76504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Call to Action: Contribution </a:t>
            </a:r>
            <a:endParaRPr lang="en-US" sz="4374" dirty="0"/>
          </a:p>
        </p:txBody>
      </p:sp>
      <p:sp>
        <p:nvSpPr>
          <p:cNvPr id="5" name="Text 2"/>
          <p:cNvSpPr/>
          <p:nvPr/>
        </p:nvSpPr>
        <p:spPr>
          <a:xfrm>
            <a:off x="2037993" y="3505319"/>
            <a:ext cx="10554414" cy="999887"/>
          </a:xfrm>
          <a:prstGeom prst="rect">
            <a:avLst/>
          </a:prstGeom>
          <a:noFill/>
          <a:ln/>
        </p:spPr>
        <p:txBody>
          <a:bodyPr wrap="none" rtlCol="0" anchor="t"/>
          <a:lstStyle/>
          <a:p>
            <a:pPr marL="0" indent="0" algn="ctr">
              <a:lnSpc>
                <a:spcPts val="7873"/>
              </a:lnSpc>
              <a:buNone/>
            </a:pPr>
            <a:r>
              <a:rPr lang="en-US" sz="7873" dirty="0">
                <a:solidFill>
                  <a:srgbClr val="DCD7E5"/>
                </a:solidFill>
                <a:latin typeface="Montserrat" pitchFamily="34" charset="0"/>
                <a:ea typeface="Montserrat" pitchFamily="34" charset="-122"/>
                <a:cs typeface="Montserrat" pitchFamily="34" charset="-120"/>
              </a:rPr>
              <a:t>746 million</a:t>
            </a:r>
            <a:endParaRPr lang="en-US" sz="7873" dirty="0"/>
          </a:p>
        </p:txBody>
      </p:sp>
      <p:sp>
        <p:nvSpPr>
          <p:cNvPr id="6" name="Text 3"/>
          <p:cNvSpPr/>
          <p:nvPr/>
        </p:nvSpPr>
        <p:spPr>
          <a:xfrm>
            <a:off x="5086350" y="4782860"/>
            <a:ext cx="4457700" cy="347186"/>
          </a:xfrm>
          <a:prstGeom prst="rect">
            <a:avLst/>
          </a:prstGeom>
          <a:noFill/>
          <a:ln/>
        </p:spPr>
        <p:txBody>
          <a:bodyPr wrap="none" rtlCol="0" anchor="t"/>
          <a:lstStyle/>
          <a:p>
            <a:pPr marL="0" indent="0" algn="ctr">
              <a:lnSpc>
                <a:spcPts val="2734"/>
              </a:lnSpc>
              <a:buNone/>
            </a:pPr>
            <a:r>
              <a:rPr lang="en-US" sz="2187" dirty="0">
                <a:solidFill>
                  <a:srgbClr val="DCD7E5"/>
                </a:solidFill>
                <a:latin typeface="Montserrat" pitchFamily="34" charset="0"/>
                <a:ea typeface="Montserrat" pitchFamily="34" charset="-122"/>
                <a:cs typeface="Montserrat" pitchFamily="34" charset="-120"/>
              </a:rPr>
              <a:t>Community Projects Supported</a:t>
            </a:r>
            <a:endParaRPr lang="en-US" sz="2187" dirty="0"/>
          </a:p>
        </p:txBody>
      </p:sp>
      <p:sp>
        <p:nvSpPr>
          <p:cNvPr id="7" name="Text 4"/>
          <p:cNvSpPr/>
          <p:nvPr/>
        </p:nvSpPr>
        <p:spPr>
          <a:xfrm>
            <a:off x="2037993" y="5263277"/>
            <a:ext cx="10554414" cy="710803"/>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Over 746M community-based energy access project, join hands together to support over all development worldwide and sprinkle a bright twinkling smile on millions of people face with electricity.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67066" y="2084724"/>
            <a:ext cx="7650480"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rPr>
              <a:t>OVERVIEW OF CODE</a:t>
            </a:r>
            <a:endParaRPr lang="en-US" sz="4374" dirty="0"/>
          </a:p>
        </p:txBody>
      </p:sp>
      <p:sp>
        <p:nvSpPr>
          <p:cNvPr id="5" name="Text 2"/>
          <p:cNvSpPr/>
          <p:nvPr/>
        </p:nvSpPr>
        <p:spPr>
          <a:xfrm>
            <a:off x="2037993" y="3505319"/>
            <a:ext cx="10554414" cy="999887"/>
          </a:xfrm>
          <a:prstGeom prst="rect">
            <a:avLst/>
          </a:prstGeom>
          <a:noFill/>
          <a:ln/>
        </p:spPr>
        <p:txBody>
          <a:bodyPr wrap="none" rtlCol="0" anchor="t"/>
          <a:lstStyle/>
          <a:p>
            <a:pPr marL="0" indent="0" algn="ctr">
              <a:lnSpc>
                <a:spcPts val="7873"/>
              </a:lnSpc>
              <a:buNone/>
            </a:pPr>
            <a:endParaRPr lang="en-US" sz="7873" dirty="0"/>
          </a:p>
        </p:txBody>
      </p:sp>
      <p:sp>
        <p:nvSpPr>
          <p:cNvPr id="6" name="Text 3"/>
          <p:cNvSpPr/>
          <p:nvPr/>
        </p:nvSpPr>
        <p:spPr>
          <a:xfrm>
            <a:off x="5086350" y="4782860"/>
            <a:ext cx="4457700" cy="347186"/>
          </a:xfrm>
          <a:prstGeom prst="rect">
            <a:avLst/>
          </a:prstGeom>
          <a:noFill/>
          <a:ln/>
        </p:spPr>
        <p:txBody>
          <a:bodyPr wrap="none" rtlCol="0" anchor="t"/>
          <a:lstStyle/>
          <a:p>
            <a:pPr marL="0" indent="0" algn="ctr">
              <a:lnSpc>
                <a:spcPts val="2734"/>
              </a:lnSpc>
              <a:buNone/>
            </a:pPr>
            <a:endParaRPr lang="en-US" sz="2187" dirty="0"/>
          </a:p>
        </p:txBody>
      </p:sp>
      <p:sp>
        <p:nvSpPr>
          <p:cNvPr id="7" name="Text 4"/>
          <p:cNvSpPr/>
          <p:nvPr/>
        </p:nvSpPr>
        <p:spPr>
          <a:xfrm>
            <a:off x="2037993" y="5263277"/>
            <a:ext cx="10554414" cy="710803"/>
          </a:xfrm>
          <a:prstGeom prst="rect">
            <a:avLst/>
          </a:prstGeom>
          <a:noFill/>
          <a:ln/>
        </p:spPr>
        <p:txBody>
          <a:bodyPr wrap="square" rtlCol="0" anchor="t"/>
          <a:lstStyle/>
          <a:p>
            <a:pPr marL="0" indent="0" algn="ctr">
              <a:lnSpc>
                <a:spcPts val="2799"/>
              </a:lnSpc>
              <a:buNone/>
            </a:pPr>
            <a:endParaRPr lang="en-US" sz="1750" dirty="0"/>
          </a:p>
        </p:txBody>
      </p:sp>
      <p:sp>
        <p:nvSpPr>
          <p:cNvPr id="8" name="TextBox 7">
            <a:extLst>
              <a:ext uri="{FF2B5EF4-FFF2-40B4-BE49-F238E27FC236}">
                <a16:creationId xmlns:a16="http://schemas.microsoft.com/office/drawing/2014/main" id="{D03C4AA1-0D02-E921-1DF4-DD0D6A3845B1}"/>
              </a:ext>
            </a:extLst>
          </p:cNvPr>
          <p:cNvSpPr txBox="1"/>
          <p:nvPr/>
        </p:nvSpPr>
        <p:spPr>
          <a:xfrm>
            <a:off x="2616534" y="3442336"/>
            <a:ext cx="8379415" cy="3539430"/>
          </a:xfrm>
          <a:prstGeom prst="rect">
            <a:avLst/>
          </a:prstGeom>
          <a:noFill/>
        </p:spPr>
        <p:txBody>
          <a:bodyPr wrap="square" rtlCol="0">
            <a:spAutoFit/>
          </a:bodyPr>
          <a:lstStyle/>
          <a:p>
            <a:r>
              <a:rPr lang="en-US" sz="2800" b="0" i="0" dirty="0">
                <a:solidFill>
                  <a:schemeClr val="bg1"/>
                </a:solidFill>
                <a:effectLst/>
                <a:latin typeface="Söhne"/>
              </a:rPr>
              <a:t>Creating a full website involves a detailed development process AND COMPLETE SUPPORT FROM ORGANIZATIONS AND GOVERNMENTS . However, I can provide you with a simplified HTML template that you can use as a starting point. This template includes sections for promoting sustainable energy, identifying areas in need, and inviting sponsors and non-profit organizations. The code is attached below </a:t>
            </a:r>
            <a:r>
              <a:rPr lang="en-US" sz="2800" b="0" i="0">
                <a:solidFill>
                  <a:schemeClr val="bg1"/>
                </a:solidFill>
                <a:effectLst/>
                <a:latin typeface="Söhne"/>
              </a:rPr>
              <a:t>in another file</a:t>
            </a:r>
            <a:endParaRPr lang="en-IN" sz="2800" dirty="0">
              <a:solidFill>
                <a:schemeClr val="bg1"/>
              </a:solidFill>
            </a:endParaRPr>
          </a:p>
        </p:txBody>
      </p:sp>
    </p:spTree>
    <p:extLst>
      <p:ext uri="{BB962C8B-B14F-4D97-AF65-F5344CB8AC3E}">
        <p14:creationId xmlns:p14="http://schemas.microsoft.com/office/powerpoint/2010/main" val="3351378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657</Words>
  <Application>Microsoft Office PowerPoint</Application>
  <PresentationFormat>Custom</PresentationFormat>
  <Paragraphs>71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Heebo</vt:lpstr>
      <vt:lpstr>Montserrat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sainathreddy akkala</cp:lastModifiedBy>
  <cp:revision>3</cp:revision>
  <dcterms:created xsi:type="dcterms:W3CDTF">2024-01-21T14:06:02Z</dcterms:created>
  <dcterms:modified xsi:type="dcterms:W3CDTF">2024-01-21T14:21:43Z</dcterms:modified>
</cp:coreProperties>
</file>