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FD5272ED-2D0B-401B-92EB-70AB974B20E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1" name="PlaceHolder 2"/>
          <p:cNvSpPr>
            <a:spLocks noGrp="1"/>
          </p:cNvSpPr>
          <p:nvPr>
            <p:ph/>
          </p:nvPr>
        </p:nvSpPr>
        <p:spPr>
          <a:xfrm>
            <a:off x="311760" y="122976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3"/>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A79D8C69-9547-4802-B275-A9EC75653CE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00B514D3-90D8-4B7A-B8F9-FE6BF2E9C76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9" name="PlaceHolder 2"/>
          <p:cNvSpPr>
            <a:spLocks noGrp="1"/>
          </p:cNvSpPr>
          <p:nvPr>
            <p:ph/>
          </p:nvPr>
        </p:nvSpPr>
        <p:spPr>
          <a:xfrm>
            <a:off x="31176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0" name="PlaceHolder 3"/>
          <p:cNvSpPr>
            <a:spLocks noGrp="1"/>
          </p:cNvSpPr>
          <p:nvPr>
            <p:ph/>
          </p:nvPr>
        </p:nvSpPr>
        <p:spPr>
          <a:xfrm>
            <a:off x="319248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1" name="PlaceHolder 4"/>
          <p:cNvSpPr>
            <a:spLocks noGrp="1"/>
          </p:cNvSpPr>
          <p:nvPr>
            <p:ph/>
          </p:nvPr>
        </p:nvSpPr>
        <p:spPr>
          <a:xfrm>
            <a:off x="607320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2" name="PlaceHolder 5"/>
          <p:cNvSpPr>
            <a:spLocks noGrp="1"/>
          </p:cNvSpPr>
          <p:nvPr>
            <p:ph/>
          </p:nvPr>
        </p:nvSpPr>
        <p:spPr>
          <a:xfrm>
            <a:off x="31176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3" name="PlaceHolder 6"/>
          <p:cNvSpPr>
            <a:spLocks noGrp="1"/>
          </p:cNvSpPr>
          <p:nvPr>
            <p:ph/>
          </p:nvPr>
        </p:nvSpPr>
        <p:spPr>
          <a:xfrm>
            <a:off x="319248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4" name="PlaceHolder 7"/>
          <p:cNvSpPr>
            <a:spLocks noGrp="1"/>
          </p:cNvSpPr>
          <p:nvPr>
            <p:ph/>
          </p:nvPr>
        </p:nvSpPr>
        <p:spPr>
          <a:xfrm>
            <a:off x="607320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B12BBB6E-8BB2-4112-9197-3D8834188C7D}"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97E8FB37-7D9B-490E-A4E6-55C151258BD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5" name="PlaceHolder 2"/>
          <p:cNvSpPr>
            <a:spLocks noGrp="1"/>
          </p:cNvSpPr>
          <p:nvPr>
            <p:ph type="subTitle"/>
          </p:nvPr>
        </p:nvSpPr>
        <p:spPr>
          <a:xfrm>
            <a:off x="311760" y="1229760"/>
            <a:ext cx="8520120" cy="3338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5F787DC5-5384-4696-880F-B4D88B378A0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7" name="PlaceHolder 2"/>
          <p:cNvSpPr>
            <a:spLocks noGrp="1"/>
          </p:cNvSpPr>
          <p:nvPr>
            <p:ph/>
          </p:nvPr>
        </p:nvSpPr>
        <p:spPr>
          <a:xfrm>
            <a:off x="311760" y="1229760"/>
            <a:ext cx="852012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2856C8CB-9389-4261-B923-083006947E26}"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9"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AB29E380-D93A-4828-AAFD-7C83E181CA9E}"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0344004F-8AD9-4D53-A81E-12248C756748}"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11760" y="410040"/>
            <a:ext cx="8520120" cy="2816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1285224B-EBBA-479E-A3E2-1D8C24B169DA}"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5"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6"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362E8E4F-DDD2-4C49-8B7A-62A9D28C3AE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 name="PlaceHolder 2"/>
          <p:cNvSpPr>
            <a:spLocks noGrp="1"/>
          </p:cNvSpPr>
          <p:nvPr>
            <p:ph type="subTitle"/>
          </p:nvPr>
        </p:nvSpPr>
        <p:spPr>
          <a:xfrm>
            <a:off x="311760" y="1229760"/>
            <a:ext cx="8520120" cy="3338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ED3B1EAD-1726-418B-840A-09A822F3E61A}"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8"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9"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4"/>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6A76B159-627D-49DB-AEFA-864EA91267D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3"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4" name="PlaceHolder 4"/>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A3595506-91D3-4866-947F-1AC50830C57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6" name="PlaceHolder 2"/>
          <p:cNvSpPr>
            <a:spLocks noGrp="1"/>
          </p:cNvSpPr>
          <p:nvPr>
            <p:ph/>
          </p:nvPr>
        </p:nvSpPr>
        <p:spPr>
          <a:xfrm>
            <a:off x="311760" y="122976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3"/>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28BD7786-612B-430F-A412-51EE3AB1DC3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9"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0"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1"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2" name="PlaceHolder 5"/>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8EA622C3-1376-4512-9BAA-2E6987D7E2B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4" name="PlaceHolder 2"/>
          <p:cNvSpPr>
            <a:spLocks noGrp="1"/>
          </p:cNvSpPr>
          <p:nvPr>
            <p:ph/>
          </p:nvPr>
        </p:nvSpPr>
        <p:spPr>
          <a:xfrm>
            <a:off x="31176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5" name="PlaceHolder 3"/>
          <p:cNvSpPr>
            <a:spLocks noGrp="1"/>
          </p:cNvSpPr>
          <p:nvPr>
            <p:ph/>
          </p:nvPr>
        </p:nvSpPr>
        <p:spPr>
          <a:xfrm>
            <a:off x="319248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6" name="PlaceHolder 4"/>
          <p:cNvSpPr>
            <a:spLocks noGrp="1"/>
          </p:cNvSpPr>
          <p:nvPr>
            <p:ph/>
          </p:nvPr>
        </p:nvSpPr>
        <p:spPr>
          <a:xfrm>
            <a:off x="6073200" y="122976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7" name="PlaceHolder 5"/>
          <p:cNvSpPr>
            <a:spLocks noGrp="1"/>
          </p:cNvSpPr>
          <p:nvPr>
            <p:ph/>
          </p:nvPr>
        </p:nvSpPr>
        <p:spPr>
          <a:xfrm>
            <a:off x="31176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8" name="PlaceHolder 6"/>
          <p:cNvSpPr>
            <a:spLocks noGrp="1"/>
          </p:cNvSpPr>
          <p:nvPr>
            <p:ph/>
          </p:nvPr>
        </p:nvSpPr>
        <p:spPr>
          <a:xfrm>
            <a:off x="319248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89" name="PlaceHolder 7"/>
          <p:cNvSpPr>
            <a:spLocks noGrp="1"/>
          </p:cNvSpPr>
          <p:nvPr>
            <p:ph/>
          </p:nvPr>
        </p:nvSpPr>
        <p:spPr>
          <a:xfrm>
            <a:off x="6073200" y="2973600"/>
            <a:ext cx="274320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094FB531-C263-47CE-B6BB-0A2BDBEBECA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2" name="PlaceHolder 2"/>
          <p:cNvSpPr>
            <a:spLocks noGrp="1"/>
          </p:cNvSpPr>
          <p:nvPr>
            <p:ph/>
          </p:nvPr>
        </p:nvSpPr>
        <p:spPr>
          <a:xfrm>
            <a:off x="311760" y="1229760"/>
            <a:ext cx="852012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FA88CE71-9342-491A-8347-EE3EE6EDB54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14F15A99-B469-47C4-B8E6-ED4A186209F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996C571A-B8F7-4F99-8779-7AC1C2648E0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1760" y="410040"/>
            <a:ext cx="8520120" cy="2816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99879F22-21BF-45F5-9F10-24AB5A327A8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9"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1"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D04E32E9-E9D2-4F5A-A1E0-8093101A0F9D}"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3"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5" name="PlaceHolder 4"/>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A9C4264E-461D-40C6-BDA7-0236DDBEFC6F}"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7"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8"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9" name="PlaceHolder 4"/>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109643AD-50FC-4201-9EB0-2B087D88054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oogle Shape;10;p2"/>
          <p:cNvGrpSpPr/>
          <p:nvPr/>
        </p:nvGrpSpPr>
        <p:grpSpPr>
          <a:xfrm>
            <a:off x="6098760" y="0"/>
            <a:ext cx="3045240" cy="2030400"/>
            <a:chOff x="6098760" y="0"/>
            <a:chExt cx="3045240" cy="2030400"/>
          </a:xfrm>
        </p:grpSpPr>
        <p:sp>
          <p:nvSpPr>
            <p:cNvPr id="1" name="Google Shape;11;p2"/>
            <p:cNvSpPr/>
            <p:nvPr/>
          </p:nvSpPr>
          <p:spPr>
            <a:xfrm>
              <a:off x="8128800" y="0"/>
              <a:ext cx="1014840" cy="1014840"/>
            </a:xfrm>
            <a:prstGeom prst="rect">
              <a:avLst/>
            </a:prstGeom>
            <a:solidFill>
              <a:schemeClr val="accent1"/>
            </a:solidFill>
            <a:ln w="0">
              <a:noFill/>
            </a:ln>
          </p:spPr>
          <p:style>
            <a:lnRef idx="0"/>
            <a:fillRef idx="0"/>
            <a:effectRef idx="0"/>
            <a:fontRef idx="minor"/>
          </p:style>
        </p:sp>
        <p:sp>
          <p:nvSpPr>
            <p:cNvPr id="2" name="Google Shape;12;p2"/>
            <p:cNvSpPr/>
            <p:nvPr/>
          </p:nvSpPr>
          <p:spPr>
            <a:xfrm flipH="1">
              <a:off x="7112880" y="0"/>
              <a:ext cx="1014840" cy="1014840"/>
            </a:xfrm>
            <a:prstGeom prst="rtTriangle">
              <a:avLst/>
            </a:prstGeom>
            <a:solidFill>
              <a:schemeClr val="accent2"/>
            </a:solidFill>
            <a:ln w="0">
              <a:noFill/>
            </a:ln>
          </p:spPr>
          <p:style>
            <a:lnRef idx="0"/>
            <a:fillRef idx="0"/>
            <a:effectRef idx="0"/>
            <a:fontRef idx="minor"/>
          </p:style>
        </p:sp>
        <p:sp>
          <p:nvSpPr>
            <p:cNvPr id="3" name="Google Shape;13;p2"/>
            <p:cNvSpPr/>
            <p:nvPr/>
          </p:nvSpPr>
          <p:spPr>
            <a:xfrm flipH="1" rot="10800000">
              <a:off x="7113240" y="360"/>
              <a:ext cx="1014840" cy="1014840"/>
            </a:xfrm>
            <a:prstGeom prst="rtTriangle">
              <a:avLst/>
            </a:prstGeom>
            <a:solidFill>
              <a:schemeClr val="accent6"/>
            </a:solidFill>
            <a:ln w="0">
              <a:noFill/>
            </a:ln>
          </p:spPr>
          <p:style>
            <a:lnRef idx="0"/>
            <a:fillRef idx="0"/>
            <a:effectRef idx="0"/>
            <a:fontRef idx="minor"/>
          </p:style>
        </p:sp>
        <p:sp>
          <p:nvSpPr>
            <p:cNvPr id="4" name="Google Shape;14;p2"/>
            <p:cNvSpPr/>
            <p:nvPr/>
          </p:nvSpPr>
          <p:spPr>
            <a:xfrm rot="10800000">
              <a:off x="6098760" y="360"/>
              <a:ext cx="1014840" cy="1014840"/>
            </a:xfrm>
            <a:prstGeom prst="rtTriangle">
              <a:avLst/>
            </a:prstGeom>
            <a:solidFill>
              <a:schemeClr val="accent1"/>
            </a:solidFill>
            <a:ln w="0">
              <a:noFill/>
            </a:ln>
          </p:spPr>
          <p:style>
            <a:lnRef idx="0"/>
            <a:fillRef idx="0"/>
            <a:effectRef idx="0"/>
            <a:fontRef idx="minor"/>
          </p:style>
        </p:sp>
        <p:sp>
          <p:nvSpPr>
            <p:cNvPr id="5" name="Google Shape;15;p2"/>
            <p:cNvSpPr/>
            <p:nvPr/>
          </p:nvSpPr>
          <p:spPr>
            <a:xfrm rot="10800000">
              <a:off x="8129160" y="1015560"/>
              <a:ext cx="1014840" cy="1014840"/>
            </a:xfrm>
            <a:prstGeom prst="rtTriangle">
              <a:avLst/>
            </a:prstGeom>
            <a:solidFill>
              <a:schemeClr val="accent6"/>
            </a:solidFill>
            <a:ln w="0">
              <a:noFill/>
            </a:ln>
          </p:spPr>
          <p:style>
            <a:lnRef idx="0"/>
            <a:fillRef idx="0"/>
            <a:effectRef idx="0"/>
            <a:fontRef idx="minor"/>
          </p:style>
        </p:sp>
      </p:grpSp>
      <p:sp>
        <p:nvSpPr>
          <p:cNvPr id="6" name="PlaceHolder 1"/>
          <p:cNvSpPr>
            <a:spLocks noGrp="1"/>
          </p:cNvSpPr>
          <p:nvPr>
            <p:ph type="title"/>
          </p:nvPr>
        </p:nvSpPr>
        <p:spPr>
          <a:xfrm>
            <a:off x="597960" y="1775160"/>
            <a:ext cx="8221680" cy="838440"/>
          </a:xfrm>
          <a:prstGeom prst="rect">
            <a:avLst/>
          </a:prstGeom>
          <a:noFill/>
          <a:ln w="0">
            <a:noFill/>
          </a:ln>
        </p:spPr>
        <p:txBody>
          <a:bodyPr tIns="91440" bIns="91440" anchor="b">
            <a:normAutofit/>
          </a:bodyPr>
          <a:p>
            <a:r>
              <a:rPr b="0" lang="en-IN" sz="4200" spc="-1" strike="noStrike">
                <a:solidFill>
                  <a:srgbClr val="000000"/>
                </a:solidFill>
                <a:latin typeface="Arial"/>
              </a:rPr>
              <a:t>Click to edit the title text format</a:t>
            </a:r>
            <a:endParaRPr b="0" lang="en-IN" sz="4200" spc="-1" strike="noStrike">
              <a:solidFill>
                <a:srgbClr val="000000"/>
              </a:solidFill>
              <a:latin typeface="Arial"/>
            </a:endParaRPr>
          </a:p>
        </p:txBody>
      </p:sp>
      <p:sp>
        <p:nvSpPr>
          <p:cNvPr id="7" name="PlaceHolder 2"/>
          <p:cNvSpPr>
            <a:spLocks noGrp="1"/>
          </p:cNvSpPr>
          <p:nvPr>
            <p:ph type="sldNum" idx="1"/>
          </p:nvPr>
        </p:nvSpPr>
        <p:spPr>
          <a:xfrm>
            <a:off x="8460360" y="465120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Roboto"/>
                <a:ea typeface="Roboto"/>
              </a:defRPr>
            </a:lvl1pPr>
          </a:lstStyle>
          <a:p>
            <a:pPr algn="r">
              <a:lnSpc>
                <a:spcPct val="100000"/>
              </a:lnSpc>
              <a:buNone/>
              <a:tabLst>
                <a:tab algn="l" pos="0"/>
              </a:tabLst>
            </a:pPr>
            <a:fld id="{6BE44AB4-1F33-483D-B5C7-58E9FCCDDDAE}" type="slidenum">
              <a:rPr b="0" lang="en" sz="1000" spc="-1" strike="noStrike">
                <a:solidFill>
                  <a:srgbClr val="ffffff"/>
                </a:solidFill>
                <a:latin typeface="Roboto"/>
                <a:ea typeface="Roboto"/>
              </a:rPr>
              <a:t>&lt;number&gt;</a:t>
            </a:fld>
            <a:endParaRPr b="0" lang="en-IN" sz="1000" spc="-1" strike="noStrike">
              <a:latin typeface="Times New Roman"/>
            </a:endParaRPr>
          </a:p>
        </p:txBody>
      </p:sp>
      <p:sp>
        <p:nvSpPr>
          <p:cNvPr id="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oogle Shape;29;p4"/>
          <p:cNvGrpSpPr/>
          <p:nvPr/>
        </p:nvGrpSpPr>
        <p:grpSpPr>
          <a:xfrm>
            <a:off x="0" y="3903840"/>
            <a:ext cx="9144000" cy="1239480"/>
            <a:chOff x="0" y="3903840"/>
            <a:chExt cx="9144000" cy="1239480"/>
          </a:xfrm>
        </p:grpSpPr>
        <p:sp>
          <p:nvSpPr>
            <p:cNvPr id="46" name="Google Shape;30;p4"/>
            <p:cNvSpPr/>
            <p:nvPr/>
          </p:nvSpPr>
          <p:spPr>
            <a:xfrm>
              <a:off x="8154720" y="3903840"/>
              <a:ext cx="988920" cy="987480"/>
            </a:xfrm>
            <a:prstGeom prst="rtTriangle">
              <a:avLst/>
            </a:prstGeom>
            <a:solidFill>
              <a:schemeClr val="accent5"/>
            </a:solidFill>
            <a:ln w="0">
              <a:noFill/>
            </a:ln>
          </p:spPr>
          <p:style>
            <a:lnRef idx="0"/>
            <a:fillRef idx="0"/>
            <a:effectRef idx="0"/>
            <a:fontRef idx="minor"/>
          </p:style>
        </p:sp>
        <p:sp>
          <p:nvSpPr>
            <p:cNvPr id="47" name="Google Shape;31;p4"/>
            <p:cNvSpPr/>
            <p:nvPr/>
          </p:nvSpPr>
          <p:spPr>
            <a:xfrm flipH="1">
              <a:off x="6180480" y="3903840"/>
              <a:ext cx="988920" cy="987480"/>
            </a:xfrm>
            <a:prstGeom prst="rtTriangle">
              <a:avLst/>
            </a:prstGeom>
            <a:solidFill>
              <a:schemeClr val="accent5"/>
            </a:solidFill>
            <a:ln w="0">
              <a:noFill/>
            </a:ln>
          </p:spPr>
          <p:style>
            <a:lnRef idx="0"/>
            <a:fillRef idx="0"/>
            <a:effectRef idx="0"/>
            <a:fontRef idx="minor"/>
          </p:style>
        </p:sp>
        <p:sp>
          <p:nvSpPr>
            <p:cNvPr id="48" name="Google Shape;32;p4"/>
            <p:cNvSpPr/>
            <p:nvPr/>
          </p:nvSpPr>
          <p:spPr>
            <a:xfrm>
              <a:off x="7170120" y="3903840"/>
              <a:ext cx="988920" cy="987480"/>
            </a:xfrm>
            <a:prstGeom prst="rect">
              <a:avLst/>
            </a:prstGeom>
            <a:solidFill>
              <a:schemeClr val="accent4"/>
            </a:solidFill>
            <a:ln w="0">
              <a:noFill/>
            </a:ln>
          </p:spPr>
          <p:style>
            <a:lnRef idx="0"/>
            <a:fillRef idx="0"/>
            <a:effectRef idx="0"/>
            <a:fontRef idx="minor"/>
          </p:style>
        </p:sp>
        <p:sp>
          <p:nvSpPr>
            <p:cNvPr id="49" name="Google Shape;33;p4"/>
            <p:cNvSpPr/>
            <p:nvPr/>
          </p:nvSpPr>
          <p:spPr>
            <a:xfrm rot="10800000">
              <a:off x="8155080" y="3904200"/>
              <a:ext cx="988920" cy="987480"/>
            </a:xfrm>
            <a:prstGeom prst="rtTriangle">
              <a:avLst/>
            </a:prstGeom>
            <a:solidFill>
              <a:schemeClr val="accent3"/>
            </a:solidFill>
            <a:ln w="0">
              <a:noFill/>
            </a:ln>
          </p:spPr>
          <p:style>
            <a:lnRef idx="0"/>
            <a:fillRef idx="0"/>
            <a:effectRef idx="0"/>
            <a:fontRef idx="minor"/>
          </p:style>
        </p:sp>
        <p:sp>
          <p:nvSpPr>
            <p:cNvPr id="50" name="Google Shape;34;p4"/>
            <p:cNvSpPr/>
            <p:nvPr/>
          </p:nvSpPr>
          <p:spPr>
            <a:xfrm>
              <a:off x="0" y="4891680"/>
              <a:ext cx="9143640" cy="251640"/>
            </a:xfrm>
            <a:prstGeom prst="rect">
              <a:avLst/>
            </a:prstGeom>
            <a:solidFill>
              <a:schemeClr val="dk1"/>
            </a:solidFill>
            <a:ln w="0">
              <a:noFill/>
            </a:ln>
          </p:spPr>
          <p:style>
            <a:lnRef idx="0"/>
            <a:fillRef idx="0"/>
            <a:effectRef idx="0"/>
            <a:fontRef idx="minor"/>
          </p:style>
        </p:sp>
      </p:grpSp>
      <p:sp>
        <p:nvSpPr>
          <p:cNvPr id="51"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52" name="PlaceHolder 2"/>
          <p:cNvSpPr>
            <a:spLocks noGrp="1"/>
          </p:cNvSpPr>
          <p:nvPr>
            <p:ph type="body"/>
          </p:nvPr>
        </p:nvSpPr>
        <p:spPr>
          <a:xfrm>
            <a:off x="311760" y="1229760"/>
            <a:ext cx="8520120" cy="33386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3" name="PlaceHolder 3"/>
          <p:cNvSpPr>
            <a:spLocks noGrp="1"/>
          </p:cNvSpPr>
          <p:nvPr>
            <p:ph type="sldNum" idx="2"/>
          </p:nvPr>
        </p:nvSpPr>
        <p:spPr>
          <a:xfrm>
            <a:off x="8460360" y="465120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n" sz="1000" spc="-1" strike="noStrike">
                <a:solidFill>
                  <a:srgbClr val="ffffff"/>
                </a:solidFill>
                <a:latin typeface="Roboto"/>
                <a:ea typeface="Roboto"/>
              </a:defRPr>
            </a:lvl1pPr>
          </a:lstStyle>
          <a:p>
            <a:pPr algn="r">
              <a:lnSpc>
                <a:spcPct val="100000"/>
              </a:lnSpc>
              <a:buNone/>
              <a:tabLst>
                <a:tab algn="l" pos="0"/>
              </a:tabLst>
            </a:pPr>
            <a:fld id="{7E02BD6B-7103-47C9-AA40-E7524EC707A3}" type="slidenum">
              <a:rPr b="0" lang="en" sz="1000" spc="-1" strike="noStrike">
                <a:solidFill>
                  <a:srgbClr val="ffffff"/>
                </a:solidFill>
                <a:latin typeface="Roboto"/>
                <a:ea typeface="Roboto"/>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hyperlink" Target="https://www.sciencedirect.com/science/article/pii/S1877050918307828" TargetMode="External"/><Relationship Id="rId2" Type="http://schemas.openxmlformats.org/officeDocument/2006/relationships/hyperlink" Target="https://youtu.be/H6du_pfuznE" TargetMode="External"/><Relationship Id="rId3" Type="http://schemas.openxmlformats.org/officeDocument/2006/relationships/hyperlink" Target="https://github.com/olof98johansson/StockPrediction" TargetMode="External"/><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284400"/>
            <a:ext cx="8520120" cy="2052360"/>
          </a:xfrm>
          <a:prstGeom prst="rect">
            <a:avLst/>
          </a:prstGeom>
          <a:noFill/>
          <a:ln w="0">
            <a:noFill/>
          </a:ln>
        </p:spPr>
        <p:txBody>
          <a:bodyPr tIns="91440" bIns="91440" anchor="b">
            <a:normAutofit/>
          </a:bodyPr>
          <a:p>
            <a:pPr>
              <a:lnSpc>
                <a:spcPct val="100000"/>
              </a:lnSpc>
              <a:buNone/>
              <a:tabLst>
                <a:tab algn="l" pos="0"/>
              </a:tabLst>
            </a:pPr>
            <a:r>
              <a:rPr b="0" lang="en" sz="4200" spc="-1" strike="noStrike">
                <a:solidFill>
                  <a:srgbClr val="ffffff"/>
                </a:solidFill>
                <a:latin typeface="Roboto"/>
                <a:ea typeface="Roboto"/>
              </a:rPr>
              <a:t>Stock Market Prediction</a:t>
            </a:r>
            <a:endParaRPr b="0" lang="en-IN" sz="4200" spc="-1" strike="noStrike">
              <a:solidFill>
                <a:srgbClr val="000000"/>
              </a:solidFill>
              <a:latin typeface="Arial"/>
            </a:endParaRPr>
          </a:p>
        </p:txBody>
      </p:sp>
      <p:sp>
        <p:nvSpPr>
          <p:cNvPr id="91" name="PlaceHolder 2"/>
          <p:cNvSpPr>
            <a:spLocks noGrp="1"/>
          </p:cNvSpPr>
          <p:nvPr>
            <p:ph type="subTitle"/>
          </p:nvPr>
        </p:nvSpPr>
        <p:spPr>
          <a:xfrm>
            <a:off x="3272400" y="2755800"/>
            <a:ext cx="4287600" cy="1707120"/>
          </a:xfrm>
          <a:prstGeom prst="rect">
            <a:avLst/>
          </a:prstGeom>
          <a:noFill/>
          <a:ln w="0">
            <a:noFill/>
          </a:ln>
        </p:spPr>
        <p:txBody>
          <a:bodyPr tIns="91440" bIns="91440" anchor="t">
            <a:normAutofit/>
          </a:bodyPr>
          <a:p>
            <a:pPr>
              <a:lnSpc>
                <a:spcPct val="100000"/>
              </a:lnSpc>
              <a:buNone/>
              <a:tabLst>
                <a:tab algn="l" pos="0"/>
              </a:tabLst>
            </a:pPr>
            <a:r>
              <a:rPr b="0" lang="en" sz="2100" spc="-1" strike="noStrike">
                <a:solidFill>
                  <a:srgbClr val="ffffff"/>
                </a:solidFill>
                <a:latin typeface="Roboto"/>
                <a:ea typeface="Roboto"/>
              </a:rPr>
              <a:t>200050020  </a:t>
            </a:r>
            <a:r>
              <a:rPr b="0" lang="en" sz="2100" spc="-1" strike="noStrike">
                <a:solidFill>
                  <a:srgbClr val="ffffff"/>
                </a:solidFill>
                <a:latin typeface="Roboto"/>
                <a:ea typeface="Roboto"/>
              </a:rPr>
              <a:t>	</a:t>
            </a:r>
            <a:r>
              <a:rPr b="0" lang="en" sz="2100" spc="-1" strike="noStrike">
                <a:solidFill>
                  <a:srgbClr val="ffffff"/>
                </a:solidFill>
                <a:latin typeface="Roboto"/>
                <a:ea typeface="Roboto"/>
              </a:rPr>
              <a:t>Teja Bale</a:t>
            </a:r>
            <a:endParaRPr b="0" lang="en-IN" sz="2100" spc="-1" strike="noStrike">
              <a:latin typeface="Arial"/>
            </a:endParaRPr>
          </a:p>
          <a:p>
            <a:pPr>
              <a:lnSpc>
                <a:spcPct val="100000"/>
              </a:lnSpc>
              <a:buNone/>
              <a:tabLst>
                <a:tab algn="l" pos="0"/>
              </a:tabLst>
            </a:pPr>
            <a:r>
              <a:rPr b="0" lang="en" sz="2100" spc="-1" strike="noStrike">
                <a:solidFill>
                  <a:srgbClr val="ffffff"/>
                </a:solidFill>
                <a:latin typeface="Roboto"/>
                <a:ea typeface="Roboto"/>
              </a:rPr>
              <a:t>200050044 </a:t>
            </a:r>
            <a:r>
              <a:rPr b="0" lang="en" sz="2100" spc="-1" strike="noStrike">
                <a:solidFill>
                  <a:srgbClr val="ffffff"/>
                </a:solidFill>
                <a:latin typeface="Roboto"/>
                <a:ea typeface="Roboto"/>
              </a:rPr>
              <a:t>	</a:t>
            </a:r>
            <a:r>
              <a:rPr b="0" lang="en" sz="2100" spc="-1" strike="noStrike">
                <a:solidFill>
                  <a:srgbClr val="ffffff"/>
                </a:solidFill>
                <a:latin typeface="Roboto"/>
                <a:ea typeface="Roboto"/>
              </a:rPr>
              <a:t>Guduru Manoj </a:t>
            </a:r>
            <a:endParaRPr b="0" lang="en-IN" sz="2100" spc="-1" strike="noStrike">
              <a:latin typeface="Arial"/>
            </a:endParaRPr>
          </a:p>
          <a:p>
            <a:pPr>
              <a:lnSpc>
                <a:spcPct val="100000"/>
              </a:lnSpc>
              <a:buNone/>
              <a:tabLst>
                <a:tab algn="l" pos="0"/>
              </a:tabLst>
            </a:pPr>
            <a:r>
              <a:rPr b="0" lang="en" sz="2100" spc="-1" strike="noStrike">
                <a:solidFill>
                  <a:srgbClr val="ffffff"/>
                </a:solidFill>
                <a:latin typeface="Roboto"/>
                <a:ea typeface="Roboto"/>
              </a:rPr>
              <a:t>200050112 </a:t>
            </a:r>
            <a:r>
              <a:rPr b="0" lang="en" sz="2100" spc="-1" strike="noStrike">
                <a:solidFill>
                  <a:srgbClr val="ffffff"/>
                </a:solidFill>
                <a:latin typeface="Roboto"/>
                <a:ea typeface="Roboto"/>
              </a:rPr>
              <a:t>	</a:t>
            </a:r>
            <a:r>
              <a:rPr b="0" lang="en" sz="2100" spc="-1" strike="noStrike">
                <a:solidFill>
                  <a:srgbClr val="ffffff"/>
                </a:solidFill>
                <a:latin typeface="Roboto"/>
                <a:ea typeface="Roboto"/>
              </a:rPr>
              <a:t>Janaki Ram</a:t>
            </a:r>
            <a:endParaRPr b="0" lang="en-IN" sz="2100" spc="-1" strike="noStrike">
              <a:latin typeface="Arial"/>
            </a:endParaRPr>
          </a:p>
          <a:p>
            <a:pPr>
              <a:lnSpc>
                <a:spcPct val="100000"/>
              </a:lnSpc>
              <a:buNone/>
              <a:tabLst>
                <a:tab algn="l" pos="0"/>
              </a:tabLst>
            </a:pPr>
            <a:r>
              <a:rPr b="0" lang="en" sz="2100" spc="-1" strike="noStrike">
                <a:solidFill>
                  <a:srgbClr val="ffffff"/>
                </a:solidFill>
                <a:latin typeface="Roboto"/>
                <a:ea typeface="Roboto"/>
              </a:rPr>
              <a:t>200050125 </a:t>
            </a:r>
            <a:r>
              <a:rPr b="0" lang="en" sz="2100" spc="-1" strike="noStrike">
                <a:solidFill>
                  <a:srgbClr val="ffffff"/>
                </a:solidFill>
                <a:latin typeface="Roboto"/>
                <a:ea typeface="Roboto"/>
              </a:rPr>
              <a:t>	</a:t>
            </a:r>
            <a:r>
              <a:rPr b="0" lang="en" sz="2100" spc="-1" strike="noStrike">
                <a:solidFill>
                  <a:srgbClr val="ffffff"/>
                </a:solidFill>
                <a:latin typeface="Roboto"/>
                <a:ea typeface="Roboto"/>
              </a:rPr>
              <a:t>Vavilapalli Sainath</a:t>
            </a:r>
            <a:endParaRPr b="0" lang="en-IN" sz="2100" spc="-1" strike="noStrike">
              <a:latin typeface="Arial"/>
            </a:endParaRPr>
          </a:p>
          <a:p>
            <a:pPr>
              <a:lnSpc>
                <a:spcPct val="100000"/>
              </a:lnSpc>
              <a:buNone/>
              <a:tabLst>
                <a:tab algn="l" pos="0"/>
              </a:tabLst>
            </a:pPr>
            <a:endParaRPr b="0" lang="en-IN" sz="21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Inferences</a:t>
            </a:r>
            <a:endParaRPr b="0" lang="en-IN" sz="3000" spc="-1" strike="noStrike">
              <a:solidFill>
                <a:srgbClr val="000000"/>
              </a:solidFill>
              <a:latin typeface="Arial"/>
            </a:endParaRPr>
          </a:p>
        </p:txBody>
      </p:sp>
      <p:sp>
        <p:nvSpPr>
          <p:cNvPr id="182" name="PlaceHolder 2"/>
          <p:cNvSpPr>
            <a:spLocks noGrp="1"/>
          </p:cNvSpPr>
          <p:nvPr>
            <p:ph/>
          </p:nvPr>
        </p:nvSpPr>
        <p:spPr>
          <a:xfrm>
            <a:off x="311760" y="1229760"/>
            <a:ext cx="8520120" cy="3338640"/>
          </a:xfrm>
          <a:prstGeom prst="rect">
            <a:avLst/>
          </a:prstGeom>
          <a:noFill/>
          <a:ln w="0">
            <a:noFill/>
          </a:ln>
        </p:spPr>
        <p:txBody>
          <a:bodyPr tIns="91440" bIns="91440" anchor="t">
            <a:normAutofit/>
          </a:bodyPr>
          <a:p>
            <a:pPr marL="457200" indent="-343080">
              <a:lnSpc>
                <a:spcPct val="115000"/>
              </a:lnSpc>
              <a:buClr>
                <a:srgbClr val="434343"/>
              </a:buClr>
              <a:buFont typeface="Roboto"/>
              <a:buChar char="●"/>
            </a:pPr>
            <a:r>
              <a:rPr b="0" lang="en" sz="1800" spc="-1" strike="noStrike">
                <a:solidFill>
                  <a:srgbClr val="434343"/>
                </a:solidFill>
                <a:latin typeface="Roboto"/>
                <a:ea typeface="Roboto"/>
              </a:rPr>
              <a:t>Among the models, </a:t>
            </a:r>
            <a:r>
              <a:rPr b="0" lang="en" sz="1800" spc="-1" strike="noStrike">
                <a:solidFill>
                  <a:srgbClr val="2a3990"/>
                </a:solidFill>
                <a:latin typeface="Roboto"/>
                <a:ea typeface="Roboto"/>
              </a:rPr>
              <a:t>LSTM</a:t>
            </a:r>
            <a:r>
              <a:rPr b="0" lang="en" sz="1800" spc="-1" strike="noStrike">
                <a:solidFill>
                  <a:srgbClr val="434343"/>
                </a:solidFill>
                <a:latin typeface="Roboto"/>
                <a:ea typeface="Roboto"/>
              </a:rPr>
              <a:t> and </a:t>
            </a:r>
            <a:r>
              <a:rPr b="0" lang="en" sz="1800" spc="-1" strike="noStrike">
                <a:solidFill>
                  <a:srgbClr val="2a3990"/>
                </a:solidFill>
                <a:latin typeface="Roboto"/>
                <a:ea typeface="Roboto"/>
              </a:rPr>
              <a:t>GRU</a:t>
            </a:r>
            <a:r>
              <a:rPr b="0" lang="en" sz="1800" spc="-1" strike="noStrike">
                <a:solidFill>
                  <a:srgbClr val="434343"/>
                </a:solidFill>
                <a:latin typeface="Roboto"/>
                <a:ea typeface="Roboto"/>
              </a:rPr>
              <a:t> </a:t>
            </a:r>
            <a:r>
              <a:rPr b="0" lang="en" sz="1800" spc="-1" strike="noStrike">
                <a:solidFill>
                  <a:srgbClr val="2a3990"/>
                </a:solidFill>
                <a:latin typeface="Roboto"/>
                <a:ea typeface="Roboto"/>
              </a:rPr>
              <a:t>generalised</a:t>
            </a:r>
            <a:r>
              <a:rPr b="0" lang="en" sz="1800" spc="-1" strike="noStrike">
                <a:solidFill>
                  <a:srgbClr val="434343"/>
                </a:solidFill>
                <a:latin typeface="Roboto"/>
                <a:ea typeface="Roboto"/>
              </a:rPr>
              <a:t> the learning well for other stocks as well compared to CNN</a:t>
            </a:r>
            <a:endParaRPr b="0" lang="en-IN" sz="1800" spc="-1" strike="noStrike">
              <a:solidFill>
                <a:srgbClr val="000000"/>
              </a:solidFill>
              <a:latin typeface="Arial"/>
            </a:endParaRPr>
          </a:p>
          <a:p>
            <a:pPr marL="457200" indent="-343080">
              <a:lnSpc>
                <a:spcPct val="115000"/>
              </a:lnSpc>
              <a:buClr>
                <a:srgbClr val="434343"/>
              </a:buClr>
              <a:buFont typeface="Roboto"/>
              <a:buChar char="●"/>
            </a:pPr>
            <a:r>
              <a:rPr b="0" lang="en" sz="1800" spc="-1" strike="noStrike">
                <a:solidFill>
                  <a:srgbClr val="434343"/>
                </a:solidFill>
                <a:latin typeface="Roboto"/>
                <a:ea typeface="Roboto"/>
              </a:rPr>
              <a:t>It is due to the fact that LSTM and GRU have memory property because of which they can remember the old patterns and dependencies</a:t>
            </a:r>
            <a:endParaRPr b="0" lang="en-IN" sz="1800" spc="-1" strike="noStrike">
              <a:solidFill>
                <a:srgbClr val="000000"/>
              </a:solidFill>
              <a:latin typeface="Arial"/>
            </a:endParaRPr>
          </a:p>
          <a:p>
            <a:pPr marL="457200" indent="-343080">
              <a:lnSpc>
                <a:spcPct val="115000"/>
              </a:lnSpc>
              <a:buClr>
                <a:srgbClr val="434343"/>
              </a:buClr>
              <a:buFont typeface="Roboto"/>
              <a:buChar char="●"/>
            </a:pPr>
            <a:r>
              <a:rPr b="0" lang="en" sz="1800" spc="-1" strike="noStrike">
                <a:solidFill>
                  <a:srgbClr val="434343"/>
                </a:solidFill>
                <a:latin typeface="Roboto"/>
                <a:ea typeface="Roboto"/>
              </a:rPr>
              <a:t>In all the cases, CNN picked the trend correctly but it failed to generalize the trend for other stocks in as the time steps got increased</a:t>
            </a:r>
            <a:endParaRPr b="0" lang="en-IN" sz="1800" spc="-1" strike="noStrike">
              <a:solidFill>
                <a:srgbClr val="000000"/>
              </a:solidFill>
              <a:latin typeface="Arial"/>
            </a:endParaRPr>
          </a:p>
          <a:p>
            <a:pPr marL="457200" indent="-343080">
              <a:lnSpc>
                <a:spcPct val="115000"/>
              </a:lnSpc>
              <a:buClr>
                <a:srgbClr val="434343"/>
              </a:buClr>
              <a:buFont typeface="Roboto"/>
              <a:buChar char="●"/>
            </a:pPr>
            <a:r>
              <a:rPr b="0" lang="en" sz="1800" spc="-1" strike="noStrike">
                <a:solidFill>
                  <a:srgbClr val="434343"/>
                </a:solidFill>
                <a:latin typeface="Roboto"/>
                <a:ea typeface="Roboto"/>
              </a:rPr>
              <a:t>Among LSTM and GRU, </a:t>
            </a:r>
            <a:r>
              <a:rPr b="0" lang="en" sz="1800" spc="-1" strike="noStrike">
                <a:solidFill>
                  <a:srgbClr val="2a3990"/>
                </a:solidFill>
                <a:latin typeface="Roboto"/>
                <a:ea typeface="Roboto"/>
              </a:rPr>
              <a:t>GRU seems to generalize well</a:t>
            </a:r>
            <a:r>
              <a:rPr b="0" lang="en" sz="1800" spc="-1" strike="noStrike">
                <a:solidFill>
                  <a:srgbClr val="434343"/>
                </a:solidFill>
                <a:latin typeface="Roboto"/>
                <a:ea typeface="Roboto"/>
              </a:rPr>
              <a:t> even though it is relatively less complex because LSTM could’ve been learning more about the training data because of it’s complexity resulting in it’s relative failure in generalising the data</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 </a:t>
            </a:r>
            <a:endParaRPr b="0" lang="en-IN" sz="3000" spc="-1" strike="noStrike">
              <a:solidFill>
                <a:srgbClr val="000000"/>
              </a:solidFill>
              <a:latin typeface="Arial"/>
            </a:endParaRPr>
          </a:p>
        </p:txBody>
      </p:sp>
      <p:sp>
        <p:nvSpPr>
          <p:cNvPr id="184" name="PlaceHolder 2"/>
          <p:cNvSpPr>
            <a:spLocks noGrp="1"/>
          </p:cNvSpPr>
          <p:nvPr>
            <p:ph/>
          </p:nvPr>
        </p:nvSpPr>
        <p:spPr>
          <a:xfrm>
            <a:off x="311760" y="753120"/>
            <a:ext cx="8520120" cy="381564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434343"/>
                </a:solidFill>
                <a:latin typeface="Roboto"/>
                <a:ea typeface="Roboto"/>
              </a:rPr>
              <a:t>Transformer is an attention-based model which uses positional encoding whose values represent the importance of the different input features in each time step, i.e which features that the model should pay more attention to. This along with multihead scaled dot product layers with residual connections and feed-forward linear bottleneck creates the transformer encoder.</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434343"/>
                </a:solidFill>
                <a:latin typeface="Roboto"/>
                <a:ea typeface="Roboto"/>
              </a:rPr>
              <a:t>Transformer was able to perform better compared better to other models as it uses a self-attention mechanism, allowing the model to focus on the relevant parts of the time-series to improve prediction quality.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References</a:t>
            </a:r>
            <a:endParaRPr b="0" lang="en-IN" sz="3000" spc="-1" strike="noStrike">
              <a:solidFill>
                <a:srgbClr val="000000"/>
              </a:solidFill>
              <a:latin typeface="Arial"/>
            </a:endParaRPr>
          </a:p>
        </p:txBody>
      </p:sp>
      <p:sp>
        <p:nvSpPr>
          <p:cNvPr id="186" name="PlaceHolder 2"/>
          <p:cNvSpPr>
            <a:spLocks noGrp="1"/>
          </p:cNvSpPr>
          <p:nvPr>
            <p:ph/>
          </p:nvPr>
        </p:nvSpPr>
        <p:spPr>
          <a:xfrm>
            <a:off x="311760" y="1229760"/>
            <a:ext cx="8520120" cy="3338640"/>
          </a:xfrm>
          <a:prstGeom prst="rect">
            <a:avLst/>
          </a:prstGeom>
          <a:noFill/>
          <a:ln w="0">
            <a:noFill/>
          </a:ln>
        </p:spPr>
        <p:txBody>
          <a:bodyPr tIns="91440" bIns="91440" anchor="t">
            <a:normAutofit/>
          </a:bodyPr>
          <a:p>
            <a:pPr marL="457200" indent="-343080">
              <a:lnSpc>
                <a:spcPct val="115000"/>
              </a:lnSpc>
              <a:buClr>
                <a:srgbClr val="434343"/>
              </a:buClr>
              <a:buFont typeface="Roboto"/>
              <a:buAutoNum type="arabicParenR"/>
            </a:pPr>
            <a:r>
              <a:rPr b="0" lang="en" sz="1800" spc="-1" strike="noStrike" u="sng">
                <a:solidFill>
                  <a:srgbClr val="f06292"/>
                </a:solidFill>
                <a:uFillTx/>
                <a:latin typeface="Roboto"/>
                <a:ea typeface="Roboto"/>
                <a:hlinkClick r:id="rId1"/>
              </a:rPr>
              <a:t>https://www.sciencedirect.com/science/article/pii/S1877050918307828</a:t>
            </a:r>
            <a:endParaRPr b="0" lang="en-IN" sz="1800" spc="-1" strike="noStrike">
              <a:solidFill>
                <a:srgbClr val="000000"/>
              </a:solidFill>
              <a:latin typeface="Arial"/>
            </a:endParaRPr>
          </a:p>
          <a:p>
            <a:pPr marL="457200" indent="-343080">
              <a:lnSpc>
                <a:spcPct val="115000"/>
              </a:lnSpc>
              <a:buClr>
                <a:srgbClr val="434343"/>
              </a:buClr>
              <a:buFont typeface="Roboto"/>
              <a:buAutoNum type="arabicParenR"/>
            </a:pPr>
            <a:r>
              <a:rPr b="0" lang="en" sz="1800" spc="-1" strike="noStrike" u="sng">
                <a:solidFill>
                  <a:srgbClr val="f06292"/>
                </a:solidFill>
                <a:uFillTx/>
                <a:latin typeface="Roboto"/>
                <a:ea typeface="Roboto"/>
                <a:hlinkClick r:id="rId2"/>
              </a:rPr>
              <a:t>https://youtu.be/H6du_pfuznE</a:t>
            </a:r>
            <a:endParaRPr b="0" lang="en-IN" sz="1800" spc="-1" strike="noStrike">
              <a:solidFill>
                <a:srgbClr val="000000"/>
              </a:solidFill>
              <a:latin typeface="Arial"/>
            </a:endParaRPr>
          </a:p>
          <a:p>
            <a:pPr marL="457200" indent="-343080">
              <a:lnSpc>
                <a:spcPct val="115000"/>
              </a:lnSpc>
              <a:buClr>
                <a:srgbClr val="434343"/>
              </a:buClr>
              <a:buFont typeface="Roboto"/>
              <a:buAutoNum type="arabicParenR"/>
            </a:pPr>
            <a:r>
              <a:rPr b="0" lang="en" sz="1800" spc="-1" strike="noStrike" u="sng">
                <a:solidFill>
                  <a:srgbClr val="f06292"/>
                </a:solidFill>
                <a:uFillTx/>
                <a:latin typeface="Roboto"/>
                <a:ea typeface="Roboto"/>
                <a:hlinkClick r:id="rId3"/>
              </a:rPr>
              <a:t>https://github.com/olof98johansson/StockPrediction</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Project Description</a:t>
            </a:r>
            <a:endParaRPr b="0" lang="en-IN" sz="3000" spc="-1" strike="noStrike">
              <a:solidFill>
                <a:srgbClr val="000000"/>
              </a:solidFill>
              <a:latin typeface="Arial"/>
            </a:endParaRPr>
          </a:p>
        </p:txBody>
      </p:sp>
      <p:sp>
        <p:nvSpPr>
          <p:cNvPr id="93" name="PlaceHolder 2"/>
          <p:cNvSpPr>
            <a:spLocks noGrp="1"/>
          </p:cNvSpPr>
          <p:nvPr>
            <p:ph/>
          </p:nvPr>
        </p:nvSpPr>
        <p:spPr>
          <a:xfrm>
            <a:off x="311760" y="1229760"/>
            <a:ext cx="8520120" cy="3338640"/>
          </a:xfrm>
          <a:prstGeom prst="rect">
            <a:avLst/>
          </a:prstGeom>
          <a:noFill/>
          <a:ln w="0">
            <a:noFill/>
          </a:ln>
        </p:spPr>
        <p:txBody>
          <a:bodyPr tIns="91440" bIns="91440" anchor="t">
            <a:normAutofit/>
          </a:bodyPr>
          <a:p>
            <a:pPr>
              <a:lnSpc>
                <a:spcPct val="115000"/>
              </a:lnSpc>
              <a:spcAft>
                <a:spcPts val="1199"/>
              </a:spcAft>
              <a:buNone/>
              <a:tabLst>
                <a:tab algn="l" pos="0"/>
              </a:tabLst>
            </a:pPr>
            <a:r>
              <a:rPr b="0" lang="en" sz="1900" spc="-1" strike="noStrike">
                <a:solidFill>
                  <a:srgbClr val="2a3990"/>
                </a:solidFill>
                <a:latin typeface="Roboto"/>
                <a:ea typeface="Roboto"/>
              </a:rPr>
              <a:t>The goal of this project is to perform stock price prediction using deep learning techniques. A stock price is a sequential data and thus a simple feed-forward network may not be appropriate for this task. We will need to use models that operate with input data that acts as a sequence. Eg, Recurrent networks, Transformers etc.</a:t>
            </a:r>
            <a:endParaRPr b="0" lang="en-IN"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Data Extraction</a:t>
            </a:r>
            <a:endParaRPr b="0" lang="en-IN" sz="3000" spc="-1" strike="noStrike">
              <a:solidFill>
                <a:srgbClr val="000000"/>
              </a:solidFill>
              <a:latin typeface="Arial"/>
            </a:endParaRPr>
          </a:p>
        </p:txBody>
      </p:sp>
      <p:sp>
        <p:nvSpPr>
          <p:cNvPr id="95" name="PlaceHolder 2"/>
          <p:cNvSpPr>
            <a:spLocks noGrp="1"/>
          </p:cNvSpPr>
          <p:nvPr>
            <p:ph/>
          </p:nvPr>
        </p:nvSpPr>
        <p:spPr>
          <a:xfrm>
            <a:off x="311760" y="1229760"/>
            <a:ext cx="8520120" cy="3338640"/>
          </a:xfrm>
          <a:prstGeom prst="rect">
            <a:avLst/>
          </a:prstGeom>
          <a:noFill/>
          <a:ln w="0">
            <a:noFill/>
          </a:ln>
        </p:spPr>
        <p:txBody>
          <a:bodyPr tIns="91440" bIns="91440" anchor="t">
            <a:normAutofit/>
          </a:bodyPr>
          <a:p>
            <a:pPr marL="457200" indent="-361800">
              <a:lnSpc>
                <a:spcPct val="115000"/>
              </a:lnSpc>
              <a:buClr>
                <a:srgbClr val="434343"/>
              </a:buClr>
              <a:buFont typeface="Roboto"/>
              <a:buChar char="●"/>
            </a:pPr>
            <a:r>
              <a:rPr b="0" lang="en" sz="2100" spc="-1" strike="noStrike">
                <a:solidFill>
                  <a:srgbClr val="434343"/>
                </a:solidFill>
                <a:latin typeface="Roboto"/>
                <a:ea typeface="Roboto"/>
              </a:rPr>
              <a:t>We used </a:t>
            </a:r>
            <a:r>
              <a:rPr b="0" lang="en" sz="2100" spc="-1" strike="noStrike">
                <a:solidFill>
                  <a:srgbClr val="2a3990"/>
                </a:solidFill>
                <a:latin typeface="Roboto"/>
                <a:ea typeface="Roboto"/>
              </a:rPr>
              <a:t>yfinance </a:t>
            </a:r>
            <a:r>
              <a:rPr b="0" lang="en" sz="2100" spc="-1" strike="noStrike">
                <a:solidFill>
                  <a:srgbClr val="434343"/>
                </a:solidFill>
                <a:latin typeface="Roboto"/>
                <a:ea typeface="Roboto"/>
              </a:rPr>
              <a:t>for data extraction</a:t>
            </a:r>
            <a:endParaRPr b="0" lang="en-IN" sz="2100" spc="-1" strike="noStrike">
              <a:solidFill>
                <a:srgbClr val="000000"/>
              </a:solidFill>
              <a:latin typeface="Arial"/>
            </a:endParaRPr>
          </a:p>
          <a:p>
            <a:pPr marL="457200" indent="-361800">
              <a:lnSpc>
                <a:spcPct val="115000"/>
              </a:lnSpc>
              <a:buClr>
                <a:srgbClr val="434343"/>
              </a:buClr>
              <a:buFont typeface="Roboto"/>
              <a:buChar char="●"/>
            </a:pPr>
            <a:r>
              <a:rPr b="0" lang="en" sz="2100" spc="-1" strike="noStrike">
                <a:solidFill>
                  <a:srgbClr val="434343"/>
                </a:solidFill>
                <a:latin typeface="Roboto"/>
                <a:ea typeface="Roboto"/>
              </a:rPr>
              <a:t>To extract data of Indian stocks, we should add .NS at the end of the scrip along with the start and end date</a:t>
            </a:r>
            <a:endParaRPr b="0" lang="en-IN" sz="2100" spc="-1" strike="noStrike">
              <a:solidFill>
                <a:srgbClr val="000000"/>
              </a:solidFill>
              <a:latin typeface="Arial"/>
            </a:endParaRPr>
          </a:p>
          <a:p>
            <a:pPr marL="457200" indent="-361800">
              <a:lnSpc>
                <a:spcPct val="115000"/>
              </a:lnSpc>
              <a:buClr>
                <a:srgbClr val="434343"/>
              </a:buClr>
              <a:buFont typeface="Roboto"/>
              <a:buChar char="●"/>
            </a:pPr>
            <a:r>
              <a:rPr b="0" lang="en" sz="2100" spc="-1" strike="noStrike">
                <a:solidFill>
                  <a:srgbClr val="434343"/>
                </a:solidFill>
                <a:latin typeface="Roboto"/>
                <a:ea typeface="Roboto"/>
              </a:rPr>
              <a:t>Reshaped the data to </a:t>
            </a:r>
            <a:r>
              <a:rPr b="0" lang="en" sz="2100" spc="-1" strike="noStrike">
                <a:solidFill>
                  <a:srgbClr val="2a3990"/>
                </a:solidFill>
                <a:latin typeface="Roboto"/>
                <a:ea typeface="Roboto"/>
              </a:rPr>
              <a:t>(200,1) </a:t>
            </a:r>
            <a:r>
              <a:rPr b="0" lang="en" sz="2100" spc="-1" strike="noStrike">
                <a:solidFill>
                  <a:srgbClr val="434343"/>
                </a:solidFill>
                <a:latin typeface="Roboto"/>
                <a:ea typeface="Roboto"/>
              </a:rPr>
              <a:t>to feed the data into the model</a:t>
            </a:r>
            <a:endParaRPr b="0" lang="en-IN" sz="2100" spc="-1" strike="noStrike">
              <a:solidFill>
                <a:srgbClr val="000000"/>
              </a:solidFill>
              <a:latin typeface="Arial"/>
            </a:endParaRPr>
          </a:p>
          <a:p>
            <a:pPr marL="457200" indent="-361800">
              <a:lnSpc>
                <a:spcPct val="115000"/>
              </a:lnSpc>
              <a:buClr>
                <a:srgbClr val="434343"/>
              </a:buClr>
              <a:buFont typeface="Roboto"/>
              <a:buChar char="●"/>
            </a:pPr>
            <a:r>
              <a:rPr b="0" lang="en" sz="2100" spc="-1" strike="noStrike">
                <a:solidFill>
                  <a:srgbClr val="434343"/>
                </a:solidFill>
                <a:latin typeface="Roboto"/>
                <a:ea typeface="Roboto"/>
              </a:rPr>
              <a:t>We trained the model on </a:t>
            </a:r>
            <a:r>
              <a:rPr b="0" lang="en" sz="2100" spc="-1" strike="noStrike">
                <a:solidFill>
                  <a:srgbClr val="2a3990"/>
                </a:solidFill>
                <a:latin typeface="Roboto"/>
                <a:ea typeface="Roboto"/>
              </a:rPr>
              <a:t>BTC-USD</a:t>
            </a:r>
            <a:r>
              <a:rPr b="0" lang="en" sz="2100" spc="-1" strike="noStrike">
                <a:solidFill>
                  <a:srgbClr val="434343"/>
                </a:solidFill>
                <a:latin typeface="Roboto"/>
                <a:ea typeface="Roboto"/>
              </a:rPr>
              <a:t>’s stock data because it being crypto, has lot of volatility and lot of patterns to generalize for other stocks as well</a:t>
            </a:r>
            <a:endParaRPr b="0" lang="en-IN"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Models &amp; their Architectures</a:t>
            </a:r>
            <a:endParaRPr b="0" lang="en-IN" sz="3000" spc="-1" strike="noStrike">
              <a:solidFill>
                <a:srgbClr val="000000"/>
              </a:solidFill>
              <a:latin typeface="Arial"/>
            </a:endParaRPr>
          </a:p>
        </p:txBody>
      </p:sp>
      <p:sp>
        <p:nvSpPr>
          <p:cNvPr id="97" name="PlaceHolder 2"/>
          <p:cNvSpPr>
            <a:spLocks noGrp="1"/>
          </p:cNvSpPr>
          <p:nvPr>
            <p:ph/>
          </p:nvPr>
        </p:nvSpPr>
        <p:spPr>
          <a:xfrm>
            <a:off x="311760" y="1229760"/>
            <a:ext cx="8520120" cy="3338640"/>
          </a:xfrm>
          <a:prstGeom prst="rect">
            <a:avLst/>
          </a:prstGeom>
          <a:noFill/>
          <a:ln w="0">
            <a:noFill/>
          </a:ln>
        </p:spPr>
        <p:txBody>
          <a:bodyPr tIns="91440" bIns="91440" anchor="t">
            <a:normAutofit fontScale="87000"/>
          </a:bodyPr>
          <a:p>
            <a:pPr>
              <a:lnSpc>
                <a:spcPct val="115000"/>
              </a:lnSpc>
              <a:buNone/>
              <a:tabLst>
                <a:tab algn="l" pos="0"/>
              </a:tabLst>
            </a:pPr>
            <a:r>
              <a:rPr b="0" lang="en" sz="1800" spc="-1" strike="noStrike">
                <a:solidFill>
                  <a:srgbClr val="434343"/>
                </a:solidFill>
                <a:latin typeface="Roboto"/>
                <a:ea typeface="Roboto"/>
              </a:rPr>
              <a:t>We used </a:t>
            </a:r>
            <a:r>
              <a:rPr b="0" lang="en" sz="1800" spc="-1" strike="noStrike">
                <a:solidFill>
                  <a:srgbClr val="2a3990"/>
                </a:solidFill>
                <a:latin typeface="Roboto"/>
                <a:ea typeface="Roboto"/>
              </a:rPr>
              <a:t>CNN, Transformer, LSTM, GRU </a:t>
            </a:r>
            <a:r>
              <a:rPr b="0" lang="en" sz="1800" spc="-1" strike="noStrike">
                <a:solidFill>
                  <a:srgbClr val="434343"/>
                </a:solidFill>
                <a:latin typeface="Roboto"/>
                <a:ea typeface="Roboto"/>
              </a:rPr>
              <a:t>to learn and forecast the market</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2a3990"/>
                </a:solidFill>
                <a:latin typeface="Roboto"/>
                <a:ea typeface="Roboto"/>
              </a:rPr>
              <a:t>LSTM </a:t>
            </a:r>
            <a:r>
              <a:rPr b="0" lang="en" sz="1800" spc="-1" strike="noStrike">
                <a:solidFill>
                  <a:srgbClr val="434343"/>
                </a:solidFill>
                <a:latin typeface="Roboto"/>
                <a:ea typeface="Roboto"/>
              </a:rPr>
              <a:t>and</a:t>
            </a:r>
            <a:r>
              <a:rPr b="0" lang="en" sz="1800" spc="-1" strike="noStrike">
                <a:solidFill>
                  <a:srgbClr val="2a3990"/>
                </a:solidFill>
                <a:latin typeface="Roboto"/>
                <a:ea typeface="Roboto"/>
              </a:rPr>
              <a:t> GRU </a:t>
            </a:r>
            <a:r>
              <a:rPr b="0" lang="en" sz="1800" spc="-1" strike="noStrike">
                <a:solidFill>
                  <a:srgbClr val="434343"/>
                </a:solidFill>
                <a:latin typeface="Roboto"/>
                <a:ea typeface="Roboto"/>
              </a:rPr>
              <a:t>have comprise of </a:t>
            </a:r>
            <a:r>
              <a:rPr b="0" lang="en" sz="1800" spc="-1" strike="noStrike">
                <a:solidFill>
                  <a:srgbClr val="2a3990"/>
                </a:solidFill>
                <a:latin typeface="Roboto"/>
                <a:ea typeface="Roboto"/>
              </a:rPr>
              <a:t>same architectures </a:t>
            </a:r>
            <a:r>
              <a:rPr b="0" lang="en" sz="1800" spc="-1" strike="noStrike">
                <a:solidFill>
                  <a:srgbClr val="434343"/>
                </a:solidFill>
                <a:latin typeface="Roboto"/>
                <a:ea typeface="Roboto"/>
              </a:rPr>
              <a:t>so that their comparison will be more precise and accurate</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434343"/>
                </a:solidFill>
                <a:latin typeface="Roboto"/>
                <a:ea typeface="Roboto"/>
              </a:rPr>
              <a:t>CNN consists of Conv1D layers followed by MaxPooling1D layers each, then a couple of dense layers</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434343"/>
                </a:solidFill>
                <a:latin typeface="Roboto"/>
                <a:ea typeface="Roboto"/>
              </a:rPr>
              <a:t>LSTM and GRU comprise of four hidden layers and a couple of dense layers</a:t>
            </a:r>
            <a:endParaRPr b="0" lang="en-IN" sz="1800" spc="-1" strike="noStrike">
              <a:solidFill>
                <a:srgbClr val="000000"/>
              </a:solidFill>
              <a:latin typeface="Arial"/>
            </a:endParaRPr>
          </a:p>
          <a:p>
            <a:pPr>
              <a:lnSpc>
                <a:spcPct val="115000"/>
              </a:lnSpc>
              <a:spcBef>
                <a:spcPts val="1199"/>
              </a:spcBef>
              <a:buNone/>
              <a:tabLst>
                <a:tab algn="l" pos="0"/>
              </a:tabLst>
            </a:pPr>
            <a:r>
              <a:rPr b="0" lang="en" sz="1800" spc="-1" strike="noStrike">
                <a:solidFill>
                  <a:srgbClr val="434343"/>
                </a:solidFill>
                <a:highlight>
                  <a:srgbClr val="ffffff"/>
                </a:highlight>
                <a:latin typeface="Roboto"/>
                <a:ea typeface="Roboto"/>
              </a:rPr>
              <a:t>Transformer</a:t>
            </a:r>
            <a:r>
              <a:rPr b="0" lang="en" sz="1800" spc="-1" strike="noStrike">
                <a:solidFill>
                  <a:srgbClr val="434343"/>
                </a:solidFill>
                <a:latin typeface="Roboto"/>
                <a:ea typeface="Roboto"/>
              </a:rPr>
              <a:t> model consists of an Encoder layer followed by a Linear layer and a ReLU Layer. We used Multihead Attention in the Encoder layer</a:t>
            </a:r>
            <a:endParaRPr b="0" lang="en-IN" sz="1800" spc="-1" strike="noStrike">
              <a:solidFill>
                <a:srgbClr val="000000"/>
              </a:solidFill>
              <a:latin typeface="Arial"/>
            </a:endParaRPr>
          </a:p>
          <a:p>
            <a:pPr>
              <a:lnSpc>
                <a:spcPct val="115000"/>
              </a:lnSpc>
              <a:spcBef>
                <a:spcPts val="1199"/>
              </a:spcBef>
              <a:spcAft>
                <a:spcPts val="1199"/>
              </a:spcAft>
              <a:buNone/>
              <a:tabLst>
                <a:tab algn="l" pos="0"/>
              </a:tabLst>
            </a:pPr>
            <a:r>
              <a:rPr b="0" lang="en" sz="1800" spc="-1" strike="noStrike">
                <a:solidFill>
                  <a:srgbClr val="434343"/>
                </a:solidFill>
                <a:latin typeface="Roboto"/>
                <a:ea typeface="Roboto"/>
              </a:rPr>
              <a:t>We trained the each of the models for </a:t>
            </a:r>
            <a:r>
              <a:rPr b="0" lang="en" sz="1800" spc="-1" strike="noStrike">
                <a:solidFill>
                  <a:srgbClr val="2a3990"/>
                </a:solidFill>
                <a:latin typeface="Roboto"/>
                <a:ea typeface="Roboto"/>
              </a:rPr>
              <a:t>100 epochs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p:nvPr>
        </p:nvSpPr>
        <p:spPr>
          <a:xfrm rot="10800000">
            <a:off x="-64800" y="515880"/>
            <a:ext cx="11520" cy="36360"/>
          </a:xfrm>
          <a:prstGeom prst="rect">
            <a:avLst/>
          </a:prstGeom>
          <a:noFill/>
          <a:ln w="0">
            <a:noFill/>
          </a:ln>
        </p:spPr>
        <p:txBody>
          <a:bodyPr tIns="36720" bIns="36720" anchor="t">
            <a:normAutofit/>
          </a:bodyPr>
          <a:p>
            <a:pPr>
              <a:lnSpc>
                <a:spcPct val="115000"/>
              </a:lnSpc>
              <a:spcAft>
                <a:spcPts val="1199"/>
              </a:spcAft>
              <a:buNone/>
              <a:tabLst>
                <a:tab algn="l" pos="0"/>
              </a:tabLst>
            </a:pPr>
            <a:r>
              <a:rPr b="0" lang="en" sz="1800" spc="-1" strike="noStrike">
                <a:solidFill>
                  <a:srgbClr val="434343"/>
                </a:solidFill>
                <a:latin typeface="Roboto"/>
                <a:ea typeface="Roboto"/>
              </a:rPr>
              <a:t> </a:t>
            </a:r>
            <a:endParaRPr b="0" lang="en-IN" sz="1800" spc="-1" strike="noStrike">
              <a:solidFill>
                <a:srgbClr val="000000"/>
              </a:solidFill>
              <a:latin typeface="Arial"/>
            </a:endParaRPr>
          </a:p>
        </p:txBody>
      </p:sp>
      <p:sp>
        <p:nvSpPr>
          <p:cNvPr id="99" name="Google Shape;110;p17"/>
          <p:cNvSpPr/>
          <p:nvPr/>
        </p:nvSpPr>
        <p:spPr>
          <a:xfrm>
            <a:off x="1245960" y="1030320"/>
            <a:ext cx="94140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Conv1D</a:t>
            </a:r>
            <a:endParaRPr b="0" lang="en-IN" sz="1200" spc="-1" strike="noStrike">
              <a:latin typeface="Arial"/>
            </a:endParaRPr>
          </a:p>
        </p:txBody>
      </p:sp>
      <p:sp>
        <p:nvSpPr>
          <p:cNvPr id="100" name="Google Shape;111;p17"/>
          <p:cNvSpPr/>
          <p:nvPr/>
        </p:nvSpPr>
        <p:spPr>
          <a:xfrm>
            <a:off x="2883240" y="1030320"/>
            <a:ext cx="1586160" cy="399960"/>
          </a:xfrm>
          <a:prstGeom prst="rect">
            <a:avLst/>
          </a:prstGeom>
          <a:solidFill>
            <a:srgbClr val="c6c6fb"/>
          </a:solidFill>
          <a:ln w="0">
            <a:noFill/>
          </a:ln>
        </p:spPr>
        <p:style>
          <a:lnRef idx="0"/>
          <a:fillRef idx="0"/>
          <a:effectRef idx="0"/>
          <a:fontRef idx="minor"/>
        </p:style>
        <p:txBody>
          <a:bodyPr tIns="91440" bIns="91440" anchor="t">
            <a:normAutofit fontScale="52000"/>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MaxPooling1D                            </a:t>
            </a:r>
            <a:endParaRPr b="0" lang="en-IN" sz="1400" spc="-1" strike="noStrike">
              <a:latin typeface="Arial"/>
            </a:endParaRPr>
          </a:p>
        </p:txBody>
      </p:sp>
      <p:sp>
        <p:nvSpPr>
          <p:cNvPr id="101" name="Google Shape;112;p17"/>
          <p:cNvSpPr/>
          <p:nvPr/>
        </p:nvSpPr>
        <p:spPr>
          <a:xfrm>
            <a:off x="6643080" y="1985400"/>
            <a:ext cx="158616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Flatten</a:t>
            </a:r>
            <a:endParaRPr b="0" lang="en-IN" sz="1400" spc="-1" strike="noStrike">
              <a:latin typeface="Arial"/>
            </a:endParaRPr>
          </a:p>
        </p:txBody>
      </p:sp>
      <p:sp>
        <p:nvSpPr>
          <p:cNvPr id="102" name="Google Shape;113;p17"/>
          <p:cNvSpPr/>
          <p:nvPr/>
        </p:nvSpPr>
        <p:spPr>
          <a:xfrm>
            <a:off x="6643080" y="2956320"/>
            <a:ext cx="158616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Dense</a:t>
            </a:r>
            <a:endParaRPr b="0" lang="en-IN" sz="1400" spc="-1" strike="noStrike">
              <a:latin typeface="Arial"/>
            </a:endParaRPr>
          </a:p>
        </p:txBody>
      </p:sp>
      <p:sp>
        <p:nvSpPr>
          <p:cNvPr id="103" name="Google Shape;114;p17"/>
          <p:cNvSpPr/>
          <p:nvPr/>
        </p:nvSpPr>
        <p:spPr>
          <a:xfrm>
            <a:off x="230724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04" name="Google Shape;115;p17"/>
          <p:cNvSpPr/>
          <p:nvPr/>
        </p:nvSpPr>
        <p:spPr>
          <a:xfrm>
            <a:off x="1883520" y="60840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193 x 32</a:t>
            </a:r>
            <a:endParaRPr b="0" lang="en-IN" sz="1400" spc="-1" strike="noStrike">
              <a:latin typeface="Arial"/>
            </a:endParaRPr>
          </a:p>
        </p:txBody>
      </p:sp>
      <p:sp>
        <p:nvSpPr>
          <p:cNvPr id="105" name="Google Shape;116;p17"/>
          <p:cNvSpPr/>
          <p:nvPr/>
        </p:nvSpPr>
        <p:spPr>
          <a:xfrm>
            <a:off x="62640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06" name="Google Shape;117;p17"/>
          <p:cNvSpPr/>
          <p:nvPr/>
        </p:nvSpPr>
        <p:spPr>
          <a:xfrm>
            <a:off x="143280" y="60840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a:t>
            </a:r>
            <a:endParaRPr b="0" lang="en-IN" sz="1400" spc="-1" strike="noStrike">
              <a:latin typeface="Arial"/>
            </a:endParaRPr>
          </a:p>
        </p:txBody>
      </p:sp>
      <p:sp>
        <p:nvSpPr>
          <p:cNvPr id="107" name="Google Shape;118;p17"/>
          <p:cNvSpPr/>
          <p:nvPr/>
        </p:nvSpPr>
        <p:spPr>
          <a:xfrm>
            <a:off x="280800" y="1245960"/>
            <a:ext cx="80532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ff0000"/>
                </a:solidFill>
                <a:latin typeface="Arial"/>
                <a:ea typeface="Arial"/>
              </a:rPr>
              <a:t>INPUT</a:t>
            </a:r>
            <a:endParaRPr b="0" lang="en-IN" sz="1500" spc="-1" strike="noStrike">
              <a:latin typeface="Arial"/>
            </a:endParaRPr>
          </a:p>
        </p:txBody>
      </p:sp>
      <p:sp>
        <p:nvSpPr>
          <p:cNvPr id="108" name="Google Shape;119;p17"/>
          <p:cNvSpPr/>
          <p:nvPr/>
        </p:nvSpPr>
        <p:spPr>
          <a:xfrm>
            <a:off x="5067720" y="1030320"/>
            <a:ext cx="94140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Conv1D</a:t>
            </a:r>
            <a:endParaRPr b="0" lang="en-IN" sz="1200" spc="-1" strike="noStrike">
              <a:latin typeface="Arial"/>
            </a:endParaRPr>
          </a:p>
        </p:txBody>
      </p:sp>
      <p:sp>
        <p:nvSpPr>
          <p:cNvPr id="109" name="Google Shape;120;p17"/>
          <p:cNvSpPr/>
          <p:nvPr/>
        </p:nvSpPr>
        <p:spPr>
          <a:xfrm>
            <a:off x="4538520" y="10706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10" name="Google Shape;121;p17"/>
          <p:cNvSpPr/>
          <p:nvPr/>
        </p:nvSpPr>
        <p:spPr>
          <a:xfrm>
            <a:off x="4015080" y="60840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96 x 32</a:t>
            </a:r>
            <a:endParaRPr b="0" lang="en-IN" sz="1400" spc="-1" strike="noStrike">
              <a:latin typeface="Arial"/>
            </a:endParaRPr>
          </a:p>
        </p:txBody>
      </p:sp>
      <p:sp>
        <p:nvSpPr>
          <p:cNvPr id="111" name="Google Shape;122;p17"/>
          <p:cNvSpPr/>
          <p:nvPr/>
        </p:nvSpPr>
        <p:spPr>
          <a:xfrm>
            <a:off x="6643080" y="1014840"/>
            <a:ext cx="1586160" cy="399960"/>
          </a:xfrm>
          <a:prstGeom prst="rect">
            <a:avLst/>
          </a:prstGeom>
          <a:solidFill>
            <a:srgbClr val="c6c6fb"/>
          </a:solidFill>
          <a:ln w="0">
            <a:noFill/>
          </a:ln>
        </p:spPr>
        <p:style>
          <a:lnRef idx="0"/>
          <a:fillRef idx="0"/>
          <a:effectRef idx="0"/>
          <a:fontRef idx="minor"/>
        </p:style>
        <p:txBody>
          <a:bodyPr tIns="91440" bIns="91440" anchor="t">
            <a:normAutofit fontScale="52000"/>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MaxPooling1D                            </a:t>
            </a:r>
            <a:endParaRPr b="0" lang="en-IN" sz="1400" spc="-1" strike="noStrike">
              <a:latin typeface="Arial"/>
            </a:endParaRPr>
          </a:p>
        </p:txBody>
      </p:sp>
      <p:sp>
        <p:nvSpPr>
          <p:cNvPr id="112" name="Google Shape;123;p17"/>
          <p:cNvSpPr/>
          <p:nvPr/>
        </p:nvSpPr>
        <p:spPr>
          <a:xfrm>
            <a:off x="6096240" y="10706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13" name="Google Shape;124;p17"/>
          <p:cNvSpPr/>
          <p:nvPr/>
        </p:nvSpPr>
        <p:spPr>
          <a:xfrm>
            <a:off x="5703120" y="60840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93 x 16</a:t>
            </a:r>
            <a:endParaRPr b="0" lang="en-IN" sz="1400" spc="-1" strike="noStrike">
              <a:latin typeface="Arial"/>
            </a:endParaRPr>
          </a:p>
        </p:txBody>
      </p:sp>
      <p:sp>
        <p:nvSpPr>
          <p:cNvPr id="114" name="Google Shape;125;p17"/>
          <p:cNvSpPr/>
          <p:nvPr/>
        </p:nvSpPr>
        <p:spPr>
          <a:xfrm rot="5400000">
            <a:off x="7206480" y="15559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15" name="Google Shape;126;p17"/>
          <p:cNvSpPr/>
          <p:nvPr/>
        </p:nvSpPr>
        <p:spPr>
          <a:xfrm rot="5400000">
            <a:off x="7206480" y="252648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16" name="Google Shape;127;p17"/>
          <p:cNvSpPr/>
          <p:nvPr/>
        </p:nvSpPr>
        <p:spPr>
          <a:xfrm rot="5400000">
            <a:off x="7206480" y="354816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17" name="Google Shape;128;p17"/>
          <p:cNvSpPr/>
          <p:nvPr/>
        </p:nvSpPr>
        <p:spPr>
          <a:xfrm>
            <a:off x="6643080" y="4028400"/>
            <a:ext cx="158616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Dense</a:t>
            </a:r>
            <a:endParaRPr b="0" lang="en-IN" sz="1400" spc="-1" strike="noStrike">
              <a:latin typeface="Arial"/>
            </a:endParaRPr>
          </a:p>
        </p:txBody>
      </p:sp>
      <p:sp>
        <p:nvSpPr>
          <p:cNvPr id="118" name="Google Shape;129;p17"/>
          <p:cNvSpPr/>
          <p:nvPr/>
        </p:nvSpPr>
        <p:spPr>
          <a:xfrm>
            <a:off x="5865120" y="150012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46 x 16</a:t>
            </a:r>
            <a:endParaRPr b="0" lang="en-IN" sz="1400" spc="-1" strike="noStrike">
              <a:latin typeface="Arial"/>
            </a:endParaRPr>
          </a:p>
        </p:txBody>
      </p:sp>
      <p:sp>
        <p:nvSpPr>
          <p:cNvPr id="119" name="Google Shape;130;p17"/>
          <p:cNvSpPr/>
          <p:nvPr/>
        </p:nvSpPr>
        <p:spPr>
          <a:xfrm>
            <a:off x="6059880" y="2471040"/>
            <a:ext cx="118584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736</a:t>
            </a:r>
            <a:endParaRPr b="0" lang="en-IN" sz="1400" spc="-1" strike="noStrike">
              <a:latin typeface="Arial"/>
            </a:endParaRPr>
          </a:p>
        </p:txBody>
      </p:sp>
      <p:sp>
        <p:nvSpPr>
          <p:cNvPr id="120" name="Google Shape;131;p17"/>
          <p:cNvSpPr/>
          <p:nvPr/>
        </p:nvSpPr>
        <p:spPr>
          <a:xfrm>
            <a:off x="6096240" y="3492360"/>
            <a:ext cx="11134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16</a:t>
            </a:r>
            <a:endParaRPr b="0" lang="en-IN" sz="1400" spc="-1" strike="noStrike">
              <a:latin typeface="Arial"/>
            </a:endParaRPr>
          </a:p>
        </p:txBody>
      </p:sp>
      <p:sp>
        <p:nvSpPr>
          <p:cNvPr id="121" name="Google Shape;132;p17"/>
          <p:cNvSpPr/>
          <p:nvPr/>
        </p:nvSpPr>
        <p:spPr>
          <a:xfrm rot="10800000">
            <a:off x="5317920" y="4028760"/>
            <a:ext cx="108036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22" name="Google Shape;133;p17"/>
          <p:cNvSpPr/>
          <p:nvPr/>
        </p:nvSpPr>
        <p:spPr>
          <a:xfrm>
            <a:off x="3890880" y="3957120"/>
            <a:ext cx="1361520" cy="425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600" spc="-1" strike="noStrike">
                <a:solidFill>
                  <a:srgbClr val="ff0000"/>
                </a:solidFill>
                <a:latin typeface="Arial"/>
                <a:ea typeface="Arial"/>
              </a:rPr>
              <a:t>  </a:t>
            </a:r>
            <a:r>
              <a:rPr b="0" lang="en" sz="1600" spc="-1" strike="noStrike">
                <a:solidFill>
                  <a:srgbClr val="ff0000"/>
                </a:solidFill>
                <a:latin typeface="Arial"/>
                <a:ea typeface="Arial"/>
              </a:rPr>
              <a:t>OUTPUT</a:t>
            </a:r>
            <a:endParaRPr b="0" lang="en-IN" sz="1600" spc="-1" strike="noStrike">
              <a:latin typeface="Arial"/>
            </a:endParaRPr>
          </a:p>
        </p:txBody>
      </p:sp>
      <p:sp>
        <p:nvSpPr>
          <p:cNvPr id="123" name="Google Shape;134;p17"/>
          <p:cNvSpPr/>
          <p:nvPr/>
        </p:nvSpPr>
        <p:spPr>
          <a:xfrm>
            <a:off x="4133160" y="3556800"/>
            <a:ext cx="11134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1</a:t>
            </a:r>
            <a:endParaRPr b="0" lang="en-IN" sz="1400" spc="-1" strike="noStrike">
              <a:latin typeface="Arial"/>
            </a:endParaRPr>
          </a:p>
        </p:txBody>
      </p:sp>
      <p:sp>
        <p:nvSpPr>
          <p:cNvPr id="124" name="Google Shape;135;p17"/>
          <p:cNvSpPr/>
          <p:nvPr/>
        </p:nvSpPr>
        <p:spPr>
          <a:xfrm>
            <a:off x="200880" y="108720"/>
            <a:ext cx="1311120" cy="5482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2400" spc="-1" strike="noStrike">
                <a:solidFill>
                  <a:srgbClr val="2a3990"/>
                </a:solidFill>
                <a:latin typeface="Arial"/>
                <a:ea typeface="Arial"/>
              </a:rPr>
              <a:t>CNN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p:nvPr>
        </p:nvSpPr>
        <p:spPr>
          <a:xfrm rot="10800000">
            <a:off x="-64800" y="515880"/>
            <a:ext cx="11520" cy="36360"/>
          </a:xfrm>
          <a:prstGeom prst="rect">
            <a:avLst/>
          </a:prstGeom>
          <a:noFill/>
          <a:ln w="0">
            <a:noFill/>
          </a:ln>
        </p:spPr>
        <p:txBody>
          <a:bodyPr tIns="36720" bIns="36720" anchor="t">
            <a:normAutofit/>
          </a:bodyPr>
          <a:p>
            <a:pPr>
              <a:lnSpc>
                <a:spcPct val="115000"/>
              </a:lnSpc>
              <a:spcAft>
                <a:spcPts val="1199"/>
              </a:spcAft>
              <a:buNone/>
              <a:tabLst>
                <a:tab algn="l" pos="0"/>
              </a:tabLst>
            </a:pPr>
            <a:r>
              <a:rPr b="0" lang="en" sz="1800" spc="-1" strike="noStrike">
                <a:solidFill>
                  <a:srgbClr val="434343"/>
                </a:solidFill>
                <a:latin typeface="Roboto"/>
                <a:ea typeface="Roboto"/>
              </a:rPr>
              <a:t> </a:t>
            </a:r>
            <a:endParaRPr b="0" lang="en-IN" sz="1800" spc="-1" strike="noStrike">
              <a:solidFill>
                <a:srgbClr val="000000"/>
              </a:solidFill>
              <a:latin typeface="Arial"/>
            </a:endParaRPr>
          </a:p>
        </p:txBody>
      </p:sp>
      <p:sp>
        <p:nvSpPr>
          <p:cNvPr id="126" name="Google Shape;141;p18"/>
          <p:cNvSpPr/>
          <p:nvPr/>
        </p:nvSpPr>
        <p:spPr>
          <a:xfrm>
            <a:off x="1245960" y="1030320"/>
            <a:ext cx="94140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LSTM</a:t>
            </a:r>
            <a:endParaRPr b="0" lang="en-IN" sz="1200" spc="-1" strike="noStrike">
              <a:latin typeface="Arial"/>
            </a:endParaRPr>
          </a:p>
        </p:txBody>
      </p:sp>
      <p:sp>
        <p:nvSpPr>
          <p:cNvPr id="127" name="Google Shape;142;p18"/>
          <p:cNvSpPr/>
          <p:nvPr/>
        </p:nvSpPr>
        <p:spPr>
          <a:xfrm>
            <a:off x="2883240" y="999360"/>
            <a:ext cx="1007280" cy="399960"/>
          </a:xfrm>
          <a:prstGeom prst="rect">
            <a:avLst/>
          </a:prstGeom>
          <a:solidFill>
            <a:srgbClr val="c6c6fb"/>
          </a:solidFill>
          <a:ln w="0">
            <a:noFill/>
          </a:ln>
        </p:spPr>
        <p:style>
          <a:lnRef idx="0"/>
          <a:fillRef idx="0"/>
          <a:effectRef idx="0"/>
          <a:fontRef idx="minor"/>
        </p:style>
        <p:txBody>
          <a:bodyPr tIns="91440" bIns="91440" anchor="t">
            <a:normAutofit fontScale="51000"/>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LSTM                            </a:t>
            </a:r>
            <a:endParaRPr b="0" lang="en-IN" sz="1400" spc="-1" strike="noStrike">
              <a:latin typeface="Arial"/>
            </a:endParaRPr>
          </a:p>
        </p:txBody>
      </p:sp>
      <p:sp>
        <p:nvSpPr>
          <p:cNvPr id="128" name="Google Shape;143;p18"/>
          <p:cNvSpPr/>
          <p:nvPr/>
        </p:nvSpPr>
        <p:spPr>
          <a:xfrm>
            <a:off x="7468920" y="1014840"/>
            <a:ext cx="128196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Dense</a:t>
            </a:r>
            <a:endParaRPr b="0" lang="en-IN" sz="1400" spc="-1" strike="noStrike">
              <a:latin typeface="Arial"/>
            </a:endParaRPr>
          </a:p>
        </p:txBody>
      </p:sp>
      <p:sp>
        <p:nvSpPr>
          <p:cNvPr id="129" name="Google Shape;144;p18"/>
          <p:cNvSpPr/>
          <p:nvPr/>
        </p:nvSpPr>
        <p:spPr>
          <a:xfrm>
            <a:off x="230724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30" name="Google Shape;145;p18"/>
          <p:cNvSpPr/>
          <p:nvPr/>
        </p:nvSpPr>
        <p:spPr>
          <a:xfrm>
            <a:off x="1883520" y="608400"/>
            <a:ext cx="16513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100</a:t>
            </a:r>
            <a:endParaRPr b="0" lang="en-IN" sz="1400" spc="-1" strike="noStrike">
              <a:latin typeface="Arial"/>
            </a:endParaRPr>
          </a:p>
        </p:txBody>
      </p:sp>
      <p:sp>
        <p:nvSpPr>
          <p:cNvPr id="131" name="Google Shape;146;p18"/>
          <p:cNvSpPr/>
          <p:nvPr/>
        </p:nvSpPr>
        <p:spPr>
          <a:xfrm>
            <a:off x="62640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32" name="Google Shape;147;p18"/>
          <p:cNvSpPr/>
          <p:nvPr/>
        </p:nvSpPr>
        <p:spPr>
          <a:xfrm>
            <a:off x="143280" y="60840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a:t>
            </a:r>
            <a:endParaRPr b="0" lang="en-IN" sz="1400" spc="-1" strike="noStrike">
              <a:latin typeface="Arial"/>
            </a:endParaRPr>
          </a:p>
        </p:txBody>
      </p:sp>
      <p:sp>
        <p:nvSpPr>
          <p:cNvPr id="133" name="Google Shape;148;p18"/>
          <p:cNvSpPr/>
          <p:nvPr/>
        </p:nvSpPr>
        <p:spPr>
          <a:xfrm>
            <a:off x="280800" y="1245960"/>
            <a:ext cx="80532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ff0000"/>
                </a:solidFill>
                <a:latin typeface="Arial"/>
                <a:ea typeface="Arial"/>
              </a:rPr>
              <a:t>INPUT</a:t>
            </a:r>
            <a:endParaRPr b="0" lang="en-IN" sz="1500" spc="-1" strike="noStrike">
              <a:latin typeface="Arial"/>
            </a:endParaRPr>
          </a:p>
        </p:txBody>
      </p:sp>
      <p:sp>
        <p:nvSpPr>
          <p:cNvPr id="134" name="Google Shape;149;p18"/>
          <p:cNvSpPr/>
          <p:nvPr/>
        </p:nvSpPr>
        <p:spPr>
          <a:xfrm>
            <a:off x="4532400" y="989640"/>
            <a:ext cx="80532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LSTM</a:t>
            </a:r>
            <a:endParaRPr b="0" lang="en-IN" sz="1200" spc="-1" strike="noStrike">
              <a:latin typeface="Arial"/>
            </a:endParaRPr>
          </a:p>
        </p:txBody>
      </p:sp>
      <p:sp>
        <p:nvSpPr>
          <p:cNvPr id="135" name="Google Shape;150;p18"/>
          <p:cNvSpPr/>
          <p:nvPr/>
        </p:nvSpPr>
        <p:spPr>
          <a:xfrm>
            <a:off x="400680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36" name="Google Shape;151;p18"/>
          <p:cNvSpPr/>
          <p:nvPr/>
        </p:nvSpPr>
        <p:spPr>
          <a:xfrm>
            <a:off x="3602160" y="60840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33</a:t>
            </a:r>
            <a:endParaRPr b="0" lang="en-IN" sz="1400" spc="-1" strike="noStrike">
              <a:latin typeface="Arial"/>
            </a:endParaRPr>
          </a:p>
        </p:txBody>
      </p:sp>
      <p:sp>
        <p:nvSpPr>
          <p:cNvPr id="137" name="Google Shape;152;p18"/>
          <p:cNvSpPr/>
          <p:nvPr/>
        </p:nvSpPr>
        <p:spPr>
          <a:xfrm>
            <a:off x="5979600" y="1014840"/>
            <a:ext cx="80532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LSTM</a:t>
            </a:r>
            <a:endParaRPr b="0" lang="en-IN" sz="1400" spc="-1" strike="noStrike">
              <a:latin typeface="Arial"/>
            </a:endParaRPr>
          </a:p>
        </p:txBody>
      </p:sp>
      <p:sp>
        <p:nvSpPr>
          <p:cNvPr id="138" name="Google Shape;153;p18"/>
          <p:cNvSpPr/>
          <p:nvPr/>
        </p:nvSpPr>
        <p:spPr>
          <a:xfrm>
            <a:off x="5480280" y="103032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39" name="Google Shape;154;p18"/>
          <p:cNvSpPr/>
          <p:nvPr/>
        </p:nvSpPr>
        <p:spPr>
          <a:xfrm>
            <a:off x="5203800" y="60840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12</a:t>
            </a:r>
            <a:endParaRPr b="0" lang="en-IN" sz="1400" spc="-1" strike="noStrike">
              <a:latin typeface="Arial"/>
            </a:endParaRPr>
          </a:p>
        </p:txBody>
      </p:sp>
      <p:sp>
        <p:nvSpPr>
          <p:cNvPr id="140" name="Google Shape;155;p18"/>
          <p:cNvSpPr/>
          <p:nvPr/>
        </p:nvSpPr>
        <p:spPr>
          <a:xfrm>
            <a:off x="6916320" y="10706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41" name="Google Shape;156;p18"/>
          <p:cNvSpPr/>
          <p:nvPr/>
        </p:nvSpPr>
        <p:spPr>
          <a:xfrm rot="5400000">
            <a:off x="7880040" y="174708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42" name="Google Shape;157;p18"/>
          <p:cNvSpPr/>
          <p:nvPr/>
        </p:nvSpPr>
        <p:spPr>
          <a:xfrm>
            <a:off x="6805800" y="60840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8</a:t>
            </a:r>
            <a:endParaRPr b="0" lang="en-IN" sz="1400" spc="-1" strike="noStrike">
              <a:latin typeface="Arial"/>
            </a:endParaRPr>
          </a:p>
        </p:txBody>
      </p:sp>
      <p:sp>
        <p:nvSpPr>
          <p:cNvPr id="143" name="Google Shape;158;p18"/>
          <p:cNvSpPr/>
          <p:nvPr/>
        </p:nvSpPr>
        <p:spPr>
          <a:xfrm>
            <a:off x="6643080" y="1721160"/>
            <a:ext cx="118584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     </a:t>
            </a:r>
            <a:r>
              <a:rPr b="0" lang="en" sz="1400" spc="-1" strike="noStrike">
                <a:solidFill>
                  <a:srgbClr val="2a3990"/>
                </a:solidFill>
                <a:latin typeface="Arial"/>
                <a:ea typeface="Arial"/>
              </a:rPr>
              <a:t>None x 1</a:t>
            </a:r>
            <a:endParaRPr b="0" lang="en-IN" sz="1400" spc="-1" strike="noStrike">
              <a:latin typeface="Arial"/>
            </a:endParaRPr>
          </a:p>
        </p:txBody>
      </p:sp>
      <p:sp>
        <p:nvSpPr>
          <p:cNvPr id="144" name="Google Shape;159;p18"/>
          <p:cNvSpPr/>
          <p:nvPr/>
        </p:nvSpPr>
        <p:spPr>
          <a:xfrm>
            <a:off x="7468920" y="2189520"/>
            <a:ext cx="1361520" cy="425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600" spc="-1" strike="noStrike">
                <a:solidFill>
                  <a:srgbClr val="ff0000"/>
                </a:solidFill>
                <a:latin typeface="Arial"/>
                <a:ea typeface="Arial"/>
              </a:rPr>
              <a:t>  </a:t>
            </a:r>
            <a:r>
              <a:rPr b="0" lang="en" sz="1600" spc="-1" strike="noStrike">
                <a:solidFill>
                  <a:srgbClr val="ff0000"/>
                </a:solidFill>
                <a:latin typeface="Arial"/>
                <a:ea typeface="Arial"/>
              </a:rPr>
              <a:t>OUTPUT</a:t>
            </a:r>
            <a:endParaRPr b="0" lang="en-IN" sz="1600" spc="-1" strike="noStrike">
              <a:latin typeface="Arial"/>
            </a:endParaRPr>
          </a:p>
        </p:txBody>
      </p:sp>
      <p:sp>
        <p:nvSpPr>
          <p:cNvPr id="145" name="Google Shape;160;p18"/>
          <p:cNvSpPr/>
          <p:nvPr/>
        </p:nvSpPr>
        <p:spPr>
          <a:xfrm>
            <a:off x="200880" y="108720"/>
            <a:ext cx="1311120" cy="5482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2400" spc="-1" strike="noStrike">
                <a:solidFill>
                  <a:srgbClr val="2a3990"/>
                </a:solidFill>
                <a:latin typeface="Arial"/>
                <a:ea typeface="Arial"/>
              </a:rPr>
              <a:t>LSTM</a:t>
            </a:r>
            <a:endParaRPr b="0" lang="en-IN" sz="2400" spc="-1" strike="noStrike">
              <a:latin typeface="Arial"/>
            </a:endParaRPr>
          </a:p>
        </p:txBody>
      </p:sp>
      <p:sp>
        <p:nvSpPr>
          <p:cNvPr id="146" name="Google Shape;161;p18"/>
          <p:cNvSpPr/>
          <p:nvPr/>
        </p:nvSpPr>
        <p:spPr>
          <a:xfrm>
            <a:off x="1245960" y="3493440"/>
            <a:ext cx="94140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GRU</a:t>
            </a:r>
            <a:endParaRPr b="0" lang="en-IN" sz="1200" spc="-1" strike="noStrike">
              <a:latin typeface="Arial"/>
            </a:endParaRPr>
          </a:p>
        </p:txBody>
      </p:sp>
      <p:sp>
        <p:nvSpPr>
          <p:cNvPr id="147" name="Google Shape;162;p18"/>
          <p:cNvSpPr/>
          <p:nvPr/>
        </p:nvSpPr>
        <p:spPr>
          <a:xfrm>
            <a:off x="2883240" y="3462480"/>
            <a:ext cx="1007280" cy="399960"/>
          </a:xfrm>
          <a:prstGeom prst="rect">
            <a:avLst/>
          </a:prstGeom>
          <a:solidFill>
            <a:srgbClr val="c6c6fb"/>
          </a:solidFill>
          <a:ln w="0">
            <a:noFill/>
          </a:ln>
        </p:spPr>
        <p:style>
          <a:lnRef idx="0"/>
          <a:fillRef idx="0"/>
          <a:effectRef idx="0"/>
          <a:fontRef idx="minor"/>
        </p:style>
        <p:txBody>
          <a:bodyPr tIns="91440" bIns="91440" anchor="t">
            <a:normAutofit fontScale="51000"/>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GRU                            </a:t>
            </a:r>
            <a:endParaRPr b="0" lang="en-IN" sz="1400" spc="-1" strike="noStrike">
              <a:latin typeface="Arial"/>
            </a:endParaRPr>
          </a:p>
        </p:txBody>
      </p:sp>
      <p:sp>
        <p:nvSpPr>
          <p:cNvPr id="148" name="Google Shape;163;p18"/>
          <p:cNvSpPr/>
          <p:nvPr/>
        </p:nvSpPr>
        <p:spPr>
          <a:xfrm>
            <a:off x="7468920" y="3477960"/>
            <a:ext cx="128196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Dense</a:t>
            </a:r>
            <a:endParaRPr b="0" lang="en-IN" sz="1400" spc="-1" strike="noStrike">
              <a:latin typeface="Arial"/>
            </a:endParaRPr>
          </a:p>
        </p:txBody>
      </p:sp>
      <p:sp>
        <p:nvSpPr>
          <p:cNvPr id="149" name="Google Shape;164;p18"/>
          <p:cNvSpPr/>
          <p:nvPr/>
        </p:nvSpPr>
        <p:spPr>
          <a:xfrm>
            <a:off x="2307240" y="34934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50" name="Google Shape;165;p18"/>
          <p:cNvSpPr/>
          <p:nvPr/>
        </p:nvSpPr>
        <p:spPr>
          <a:xfrm>
            <a:off x="1883520" y="3071520"/>
            <a:ext cx="165132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100</a:t>
            </a:r>
            <a:endParaRPr b="0" lang="en-IN" sz="1400" spc="-1" strike="noStrike">
              <a:latin typeface="Arial"/>
            </a:endParaRPr>
          </a:p>
        </p:txBody>
      </p:sp>
      <p:sp>
        <p:nvSpPr>
          <p:cNvPr id="151" name="Google Shape;166;p18"/>
          <p:cNvSpPr/>
          <p:nvPr/>
        </p:nvSpPr>
        <p:spPr>
          <a:xfrm>
            <a:off x="626400" y="34934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52" name="Google Shape;167;p18"/>
          <p:cNvSpPr/>
          <p:nvPr/>
        </p:nvSpPr>
        <p:spPr>
          <a:xfrm>
            <a:off x="143280" y="307152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a:t>
            </a:r>
            <a:endParaRPr b="0" lang="en-IN" sz="1400" spc="-1" strike="noStrike">
              <a:latin typeface="Arial"/>
            </a:endParaRPr>
          </a:p>
        </p:txBody>
      </p:sp>
      <p:sp>
        <p:nvSpPr>
          <p:cNvPr id="153" name="Google Shape;168;p18"/>
          <p:cNvSpPr/>
          <p:nvPr/>
        </p:nvSpPr>
        <p:spPr>
          <a:xfrm>
            <a:off x="280800" y="3708720"/>
            <a:ext cx="805320" cy="410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500" spc="-1" strike="noStrike">
                <a:solidFill>
                  <a:srgbClr val="ff0000"/>
                </a:solidFill>
                <a:latin typeface="Arial"/>
                <a:ea typeface="Arial"/>
              </a:rPr>
              <a:t>INPUT</a:t>
            </a:r>
            <a:endParaRPr b="0" lang="en-IN" sz="1500" spc="-1" strike="noStrike">
              <a:latin typeface="Arial"/>
            </a:endParaRPr>
          </a:p>
        </p:txBody>
      </p:sp>
      <p:sp>
        <p:nvSpPr>
          <p:cNvPr id="154" name="Google Shape;169;p18"/>
          <p:cNvSpPr/>
          <p:nvPr/>
        </p:nvSpPr>
        <p:spPr>
          <a:xfrm>
            <a:off x="4532400" y="3452760"/>
            <a:ext cx="805320" cy="365040"/>
          </a:xfrm>
          <a:prstGeom prst="rect">
            <a:avLst/>
          </a:prstGeom>
          <a:solidFill>
            <a:srgbClr val="c6c6fb"/>
          </a:solidFill>
          <a:ln w="0">
            <a:noFill/>
          </a:ln>
        </p:spPr>
        <p:style>
          <a:lnRef idx="0"/>
          <a:fillRef idx="0"/>
          <a:effectRef idx="0"/>
          <a:fontRef idx="minor"/>
        </p:style>
        <p:txBody>
          <a:bodyPr tIns="182880" bIns="182880" anchor="t">
            <a:spAutoFit/>
          </a:bodyPr>
          <a:p>
            <a:pPr>
              <a:lnSpc>
                <a:spcPct val="100000"/>
              </a:lnSpc>
              <a:buNone/>
              <a:tabLst>
                <a:tab algn="l" pos="0"/>
              </a:tabLst>
            </a:pPr>
            <a:r>
              <a:rPr b="0" lang="en" sz="1200" spc="-1" strike="noStrike">
                <a:solidFill>
                  <a:srgbClr val="000000"/>
                </a:solidFill>
                <a:latin typeface="Arial"/>
                <a:ea typeface="Arial"/>
              </a:rPr>
              <a:t>  </a:t>
            </a:r>
            <a:r>
              <a:rPr b="0" lang="en" sz="1200" spc="-1" strike="noStrike">
                <a:solidFill>
                  <a:srgbClr val="000000"/>
                </a:solidFill>
                <a:latin typeface="Arial"/>
                <a:ea typeface="Arial"/>
              </a:rPr>
              <a:t>GRU</a:t>
            </a:r>
            <a:endParaRPr b="0" lang="en-IN" sz="1200" spc="-1" strike="noStrike">
              <a:latin typeface="Arial"/>
            </a:endParaRPr>
          </a:p>
        </p:txBody>
      </p:sp>
      <p:sp>
        <p:nvSpPr>
          <p:cNvPr id="155" name="Google Shape;170;p18"/>
          <p:cNvSpPr/>
          <p:nvPr/>
        </p:nvSpPr>
        <p:spPr>
          <a:xfrm>
            <a:off x="4006800" y="34934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56" name="Google Shape;171;p18"/>
          <p:cNvSpPr/>
          <p:nvPr/>
        </p:nvSpPr>
        <p:spPr>
          <a:xfrm>
            <a:off x="3602160" y="307152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33</a:t>
            </a:r>
            <a:endParaRPr b="0" lang="en-IN" sz="1400" spc="-1" strike="noStrike">
              <a:latin typeface="Arial"/>
            </a:endParaRPr>
          </a:p>
        </p:txBody>
      </p:sp>
      <p:sp>
        <p:nvSpPr>
          <p:cNvPr id="157" name="Google Shape;172;p18"/>
          <p:cNvSpPr/>
          <p:nvPr/>
        </p:nvSpPr>
        <p:spPr>
          <a:xfrm>
            <a:off x="5979600" y="3477960"/>
            <a:ext cx="805320" cy="399960"/>
          </a:xfrm>
          <a:prstGeom prst="rect">
            <a:avLst/>
          </a:prstGeom>
          <a:solidFill>
            <a:srgbClr val="c6c6fb"/>
          </a:solidFill>
          <a:ln w="0">
            <a:noFill/>
          </a:ln>
        </p:spPr>
        <p:style>
          <a:lnRef idx="0"/>
          <a:fillRef idx="0"/>
          <a:effectRef idx="0"/>
          <a:fontRef idx="minor"/>
        </p:style>
        <p:txBody>
          <a:bodyPr tIns="91440" bIns="91440" anchor="t">
            <a:normAutofit/>
          </a:bodyPr>
          <a:p>
            <a:pPr>
              <a:lnSpc>
                <a:spcPct val="100000"/>
              </a:lnSpc>
              <a:buNone/>
              <a:tabLst>
                <a:tab algn="l" pos="0"/>
              </a:tabLst>
            </a:pPr>
            <a:r>
              <a:rPr b="0" lang="en" sz="1400" spc="-1" strike="noStrike">
                <a:solidFill>
                  <a:srgbClr val="000000"/>
                </a:solidFill>
                <a:latin typeface="Arial"/>
                <a:ea typeface="Arial"/>
              </a:rPr>
              <a:t>  </a:t>
            </a:r>
            <a:r>
              <a:rPr b="0" lang="en" sz="1400" spc="-1" strike="noStrike">
                <a:solidFill>
                  <a:srgbClr val="000000"/>
                </a:solidFill>
                <a:latin typeface="Arial"/>
                <a:ea typeface="Arial"/>
              </a:rPr>
              <a:t>GRU</a:t>
            </a:r>
            <a:endParaRPr b="0" lang="en-IN" sz="1400" spc="-1" strike="noStrike">
              <a:latin typeface="Arial"/>
            </a:endParaRPr>
          </a:p>
        </p:txBody>
      </p:sp>
      <p:sp>
        <p:nvSpPr>
          <p:cNvPr id="158" name="Google Shape;173;p18"/>
          <p:cNvSpPr/>
          <p:nvPr/>
        </p:nvSpPr>
        <p:spPr>
          <a:xfrm>
            <a:off x="5480280" y="349344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59" name="Google Shape;174;p18"/>
          <p:cNvSpPr/>
          <p:nvPr/>
        </p:nvSpPr>
        <p:spPr>
          <a:xfrm>
            <a:off x="5203800" y="3071520"/>
            <a:ext cx="150660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200 x 12</a:t>
            </a:r>
            <a:endParaRPr b="0" lang="en-IN" sz="1400" spc="-1" strike="noStrike">
              <a:latin typeface="Arial"/>
            </a:endParaRPr>
          </a:p>
        </p:txBody>
      </p:sp>
      <p:sp>
        <p:nvSpPr>
          <p:cNvPr id="160" name="Google Shape;175;p18"/>
          <p:cNvSpPr/>
          <p:nvPr/>
        </p:nvSpPr>
        <p:spPr>
          <a:xfrm>
            <a:off x="6916320" y="353376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61" name="Google Shape;176;p18"/>
          <p:cNvSpPr/>
          <p:nvPr/>
        </p:nvSpPr>
        <p:spPr>
          <a:xfrm rot="5400000">
            <a:off x="7880040" y="4210200"/>
            <a:ext cx="459720" cy="288000"/>
          </a:xfrm>
          <a:prstGeom prst="rightArrow">
            <a:avLst>
              <a:gd name="adj1" fmla="val 50000"/>
              <a:gd name="adj2" fmla="val 50000"/>
            </a:avLst>
          </a:prstGeom>
          <a:solidFill>
            <a:schemeClr val="lt2"/>
          </a:solidFill>
          <a:ln w="9525">
            <a:solidFill>
              <a:srgbClr val="434343"/>
            </a:solidFill>
            <a:round/>
          </a:ln>
        </p:spPr>
        <p:style>
          <a:lnRef idx="0"/>
          <a:fillRef idx="0"/>
          <a:effectRef idx="0"/>
          <a:fontRef idx="minor"/>
        </p:style>
      </p:sp>
      <p:sp>
        <p:nvSpPr>
          <p:cNvPr id="162" name="Google Shape;177;p18"/>
          <p:cNvSpPr/>
          <p:nvPr/>
        </p:nvSpPr>
        <p:spPr>
          <a:xfrm>
            <a:off x="6805800" y="3071520"/>
            <a:ext cx="142668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None x 8</a:t>
            </a:r>
            <a:endParaRPr b="0" lang="en-IN" sz="1400" spc="-1" strike="noStrike">
              <a:latin typeface="Arial"/>
            </a:endParaRPr>
          </a:p>
        </p:txBody>
      </p:sp>
      <p:sp>
        <p:nvSpPr>
          <p:cNvPr id="163" name="Google Shape;178;p18"/>
          <p:cNvSpPr/>
          <p:nvPr/>
        </p:nvSpPr>
        <p:spPr>
          <a:xfrm>
            <a:off x="6643080" y="4184280"/>
            <a:ext cx="1185840" cy="39564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2a3990"/>
                </a:solidFill>
                <a:latin typeface="Arial"/>
                <a:ea typeface="Arial"/>
              </a:rPr>
              <a:t>     </a:t>
            </a:r>
            <a:r>
              <a:rPr b="0" lang="en" sz="1400" spc="-1" strike="noStrike">
                <a:solidFill>
                  <a:srgbClr val="2a3990"/>
                </a:solidFill>
                <a:latin typeface="Arial"/>
                <a:ea typeface="Arial"/>
              </a:rPr>
              <a:t>None x 1</a:t>
            </a:r>
            <a:endParaRPr b="0" lang="en-IN" sz="1400" spc="-1" strike="noStrike">
              <a:latin typeface="Arial"/>
            </a:endParaRPr>
          </a:p>
        </p:txBody>
      </p:sp>
      <p:sp>
        <p:nvSpPr>
          <p:cNvPr id="164" name="Google Shape;179;p18"/>
          <p:cNvSpPr/>
          <p:nvPr/>
        </p:nvSpPr>
        <p:spPr>
          <a:xfrm>
            <a:off x="7468920" y="4652640"/>
            <a:ext cx="1361520" cy="4258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600" spc="-1" strike="noStrike">
                <a:solidFill>
                  <a:srgbClr val="ff0000"/>
                </a:solidFill>
                <a:latin typeface="Arial"/>
                <a:ea typeface="Arial"/>
              </a:rPr>
              <a:t>  </a:t>
            </a:r>
            <a:r>
              <a:rPr b="0" lang="en" sz="1600" spc="-1" strike="noStrike">
                <a:solidFill>
                  <a:srgbClr val="ff0000"/>
                </a:solidFill>
                <a:latin typeface="Arial"/>
                <a:ea typeface="Arial"/>
              </a:rPr>
              <a:t>OUTPUT</a:t>
            </a:r>
            <a:endParaRPr b="0" lang="en-IN" sz="1600" spc="-1" strike="noStrike">
              <a:latin typeface="Arial"/>
            </a:endParaRPr>
          </a:p>
        </p:txBody>
      </p:sp>
      <p:sp>
        <p:nvSpPr>
          <p:cNvPr id="165" name="Google Shape;180;p18"/>
          <p:cNvSpPr/>
          <p:nvPr/>
        </p:nvSpPr>
        <p:spPr>
          <a:xfrm>
            <a:off x="200880" y="2571840"/>
            <a:ext cx="1311120" cy="54828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2400" spc="-1" strike="noStrike">
                <a:solidFill>
                  <a:srgbClr val="2a3990"/>
                </a:solidFill>
                <a:latin typeface="Arial"/>
                <a:ea typeface="Arial"/>
              </a:rPr>
              <a:t>GRU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Metrics</a:t>
            </a:r>
            <a:endParaRPr b="0" lang="en-IN" sz="3000" spc="-1" strike="noStrike">
              <a:solidFill>
                <a:srgbClr val="000000"/>
              </a:solidFill>
              <a:latin typeface="Arial"/>
            </a:endParaRPr>
          </a:p>
        </p:txBody>
      </p:sp>
      <p:sp>
        <p:nvSpPr>
          <p:cNvPr id="167" name="PlaceHolder 2"/>
          <p:cNvSpPr>
            <a:spLocks noGrp="1"/>
          </p:cNvSpPr>
          <p:nvPr>
            <p:ph/>
          </p:nvPr>
        </p:nvSpPr>
        <p:spPr>
          <a:xfrm>
            <a:off x="311760" y="1152360"/>
            <a:ext cx="8520120" cy="3658320"/>
          </a:xfrm>
          <a:prstGeom prst="rect">
            <a:avLst/>
          </a:prstGeom>
          <a:noFill/>
          <a:ln w="0">
            <a:noFill/>
          </a:ln>
        </p:spPr>
        <p:txBody>
          <a:bodyPr tIns="91440" bIns="91440" anchor="t">
            <a:normAutofit/>
          </a:bodyPr>
          <a:p>
            <a:pPr>
              <a:lnSpc>
                <a:spcPct val="115000"/>
              </a:lnSpc>
              <a:buNone/>
              <a:tabLst>
                <a:tab algn="l" pos="0"/>
              </a:tabLst>
            </a:pPr>
            <a:r>
              <a:rPr b="0" lang="en" sz="1800" spc="-1" strike="noStrike">
                <a:solidFill>
                  <a:srgbClr val="434343"/>
                </a:solidFill>
                <a:latin typeface="Roboto"/>
                <a:ea typeface="Roboto"/>
              </a:rPr>
              <a:t>We used </a:t>
            </a:r>
            <a:r>
              <a:rPr b="0" lang="en" sz="1800" spc="-1" strike="noStrike">
                <a:solidFill>
                  <a:srgbClr val="2a3990"/>
                </a:solidFill>
                <a:latin typeface="Roboto"/>
                <a:ea typeface="Roboto"/>
              </a:rPr>
              <a:t>MSE </a:t>
            </a:r>
            <a:r>
              <a:rPr b="0" lang="en" sz="1800" spc="-1" strike="noStrike">
                <a:solidFill>
                  <a:srgbClr val="434343"/>
                </a:solidFill>
                <a:latin typeface="Roboto"/>
                <a:ea typeface="Roboto"/>
              </a:rPr>
              <a:t>(Mean Squared Error) as our metric to evaluate (On training data)</a:t>
            </a:r>
            <a:endParaRPr b="0" lang="en-IN" sz="1800" spc="-1" strike="noStrike">
              <a:solidFill>
                <a:srgbClr val="000000"/>
              </a:solidFill>
              <a:latin typeface="Arial"/>
            </a:endParaRPr>
          </a:p>
          <a:p>
            <a:pPr marL="457200" indent="-343080">
              <a:lnSpc>
                <a:spcPct val="115000"/>
              </a:lnSpc>
              <a:spcBef>
                <a:spcPts val="1199"/>
              </a:spcBef>
              <a:buClr>
                <a:srgbClr val="2a3990"/>
              </a:buClr>
              <a:buFont typeface="Roboto"/>
              <a:buChar char="●"/>
              <a:tabLst>
                <a:tab algn="l" pos="0"/>
              </a:tabLst>
            </a:pPr>
            <a:r>
              <a:rPr b="0" lang="en" sz="1800" spc="-1" strike="noStrike">
                <a:solidFill>
                  <a:srgbClr val="2a3990"/>
                </a:solidFill>
                <a:latin typeface="Roboto"/>
                <a:ea typeface="Roboto"/>
              </a:rPr>
              <a:t>CNN: 3.7451e-04</a:t>
            </a:r>
            <a:endParaRPr b="0" lang="en-IN" sz="1800" spc="-1" strike="noStrike">
              <a:solidFill>
                <a:srgbClr val="000000"/>
              </a:solidFill>
              <a:latin typeface="Arial"/>
            </a:endParaRPr>
          </a:p>
          <a:p>
            <a:pPr marL="457200" indent="-343080">
              <a:lnSpc>
                <a:spcPct val="115000"/>
              </a:lnSpc>
              <a:buClr>
                <a:srgbClr val="2a3990"/>
              </a:buClr>
              <a:buFont typeface="Roboto"/>
              <a:buChar char="●"/>
              <a:tabLst>
                <a:tab algn="l" pos="0"/>
              </a:tabLst>
            </a:pPr>
            <a:r>
              <a:rPr b="0" lang="en" sz="1800" spc="-1" strike="noStrike">
                <a:solidFill>
                  <a:srgbClr val="2a3990"/>
                </a:solidFill>
                <a:latin typeface="Roboto"/>
                <a:ea typeface="Roboto"/>
              </a:rPr>
              <a:t>LSTM: 1.9480e-04</a:t>
            </a:r>
            <a:endParaRPr b="0" lang="en-IN" sz="1800" spc="-1" strike="noStrike">
              <a:solidFill>
                <a:srgbClr val="000000"/>
              </a:solidFill>
              <a:latin typeface="Arial"/>
            </a:endParaRPr>
          </a:p>
          <a:p>
            <a:pPr marL="457200" indent="-343080">
              <a:lnSpc>
                <a:spcPct val="115000"/>
              </a:lnSpc>
              <a:buClr>
                <a:srgbClr val="2a3990"/>
              </a:buClr>
              <a:buFont typeface="Roboto"/>
              <a:buChar char="●"/>
              <a:tabLst>
                <a:tab algn="l" pos="0"/>
              </a:tabLst>
            </a:pPr>
            <a:r>
              <a:rPr b="0" lang="en" sz="1800" spc="-1" strike="noStrike">
                <a:solidFill>
                  <a:srgbClr val="2a3990"/>
                </a:solidFill>
                <a:latin typeface="Roboto"/>
                <a:ea typeface="Roboto"/>
              </a:rPr>
              <a:t>GRU: 2.2890e-04</a:t>
            </a:r>
            <a:endParaRPr b="0" lang="en-IN" sz="1800" spc="-1" strike="noStrike">
              <a:solidFill>
                <a:srgbClr val="000000"/>
              </a:solidFill>
              <a:latin typeface="Arial"/>
            </a:endParaRPr>
          </a:p>
          <a:p>
            <a:pPr marL="457200" indent="-343080">
              <a:lnSpc>
                <a:spcPct val="115000"/>
              </a:lnSpc>
              <a:buClr>
                <a:srgbClr val="2a3990"/>
              </a:buClr>
              <a:buFont typeface="Roboto"/>
              <a:buChar char="●"/>
              <a:tabLst>
                <a:tab algn="l" pos="0"/>
              </a:tabLst>
            </a:pPr>
            <a:r>
              <a:rPr b="0" lang="en" sz="1800" spc="-1" strike="noStrike">
                <a:solidFill>
                  <a:srgbClr val="2a3990"/>
                </a:solidFill>
                <a:latin typeface="Roboto"/>
                <a:ea typeface="Roboto"/>
              </a:rPr>
              <a:t>Transformer:3.8875e-05</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pPr>
              <a:lnSpc>
                <a:spcPct val="100000"/>
              </a:lnSpc>
              <a:buNone/>
              <a:tabLst>
                <a:tab algn="l" pos="0"/>
              </a:tabLst>
            </a:pPr>
            <a:r>
              <a:rPr b="0" lang="en" sz="3000" spc="-1" strike="noStrike">
                <a:solidFill>
                  <a:srgbClr val="2a3990"/>
                </a:solidFill>
                <a:latin typeface="Roboto"/>
                <a:ea typeface="Roboto"/>
              </a:rPr>
              <a:t>Testing</a:t>
            </a:r>
            <a:endParaRPr b="0" lang="en-IN" sz="3000" spc="-1" strike="noStrike">
              <a:solidFill>
                <a:srgbClr val="000000"/>
              </a:solidFill>
              <a:latin typeface="Arial"/>
            </a:endParaRPr>
          </a:p>
        </p:txBody>
      </p:sp>
      <p:sp>
        <p:nvSpPr>
          <p:cNvPr id="169" name="PlaceHolder 2"/>
          <p:cNvSpPr>
            <a:spLocks noGrp="1"/>
          </p:cNvSpPr>
          <p:nvPr>
            <p:ph/>
          </p:nvPr>
        </p:nvSpPr>
        <p:spPr>
          <a:xfrm>
            <a:off x="311760" y="938880"/>
            <a:ext cx="8520120" cy="4028400"/>
          </a:xfrm>
          <a:prstGeom prst="rect">
            <a:avLst/>
          </a:prstGeom>
          <a:noFill/>
          <a:ln w="0">
            <a:noFill/>
          </a:ln>
        </p:spPr>
        <p:txBody>
          <a:bodyPr tIns="91440" bIns="91440" anchor="t">
            <a:normAutofit/>
          </a:bodyPr>
          <a:p>
            <a:pPr>
              <a:lnSpc>
                <a:spcPct val="115000"/>
              </a:lnSpc>
              <a:buNone/>
              <a:tabLst>
                <a:tab algn="l" pos="0"/>
              </a:tabLst>
            </a:pPr>
            <a:r>
              <a:rPr b="0" lang="en" sz="2000" spc="-1" strike="noStrike">
                <a:solidFill>
                  <a:srgbClr val="434343"/>
                </a:solidFill>
                <a:latin typeface="Roboto"/>
                <a:ea typeface="Roboto"/>
              </a:rPr>
              <a:t>We tested the models on three other stocks which are completely different. The stocks are </a:t>
            </a:r>
            <a:r>
              <a:rPr b="0" lang="en" sz="2000" spc="-1" strike="noStrike">
                <a:solidFill>
                  <a:srgbClr val="2a3990"/>
                </a:solidFill>
                <a:latin typeface="Roboto"/>
                <a:ea typeface="Roboto"/>
              </a:rPr>
              <a:t>Google, Apple </a:t>
            </a:r>
            <a:r>
              <a:rPr b="0" lang="en" sz="2000" spc="-1" strike="noStrike">
                <a:solidFill>
                  <a:srgbClr val="434343"/>
                </a:solidFill>
                <a:latin typeface="Roboto"/>
                <a:ea typeface="Roboto"/>
              </a:rPr>
              <a:t>and</a:t>
            </a:r>
            <a:r>
              <a:rPr b="0" lang="en" sz="2000" spc="-1" strike="noStrike">
                <a:solidFill>
                  <a:srgbClr val="2a3990"/>
                </a:solidFill>
                <a:latin typeface="Roboto"/>
                <a:ea typeface="Roboto"/>
              </a:rPr>
              <a:t> Tesla. </a:t>
            </a:r>
            <a:r>
              <a:rPr b="0" lang="en" sz="2000" spc="-1" strike="noStrike">
                <a:solidFill>
                  <a:srgbClr val="434343"/>
                </a:solidFill>
                <a:latin typeface="Roboto"/>
                <a:ea typeface="Roboto"/>
              </a:rPr>
              <a:t>Losses came out to be as follows. Note that the loss mentioned for transformers is over the entire dataset</a:t>
            </a:r>
            <a:endParaRPr b="0" lang="en-IN" sz="2000" spc="-1" strike="noStrike">
              <a:solidFill>
                <a:srgbClr val="000000"/>
              </a:solidFill>
              <a:latin typeface="Arial"/>
            </a:endParaRPr>
          </a:p>
          <a:p>
            <a:pPr marL="457200">
              <a:lnSpc>
                <a:spcPct val="115000"/>
              </a:lnSpc>
              <a:spcBef>
                <a:spcPts val="1199"/>
              </a:spcBef>
              <a:buNone/>
              <a:tabLst>
                <a:tab algn="l" pos="0"/>
              </a:tabLst>
            </a:pPr>
            <a:endParaRPr b="0" lang="en-IN" sz="1700" spc="-1" strike="noStrike">
              <a:solidFill>
                <a:srgbClr val="000000"/>
              </a:solidFill>
              <a:latin typeface="Arial"/>
            </a:endParaRPr>
          </a:p>
          <a:p>
            <a:pPr>
              <a:lnSpc>
                <a:spcPct val="115000"/>
              </a:lnSpc>
              <a:spcBef>
                <a:spcPts val="1199"/>
              </a:spcBef>
              <a:buNone/>
              <a:tabLst>
                <a:tab algn="l" pos="0"/>
              </a:tabLst>
            </a:pPr>
            <a:endParaRPr b="0" lang="en-IN" sz="1200" spc="-1" strike="noStrike">
              <a:solidFill>
                <a:srgbClr val="000000"/>
              </a:solidFill>
              <a:latin typeface="Arial"/>
            </a:endParaRPr>
          </a:p>
          <a:p>
            <a:pPr>
              <a:lnSpc>
                <a:spcPct val="115000"/>
              </a:lnSpc>
              <a:spcBef>
                <a:spcPts val="1199"/>
              </a:spcBef>
              <a:buNone/>
              <a:tabLst>
                <a:tab algn="l" pos="0"/>
              </a:tabLst>
            </a:pPr>
            <a:endParaRPr b="0" lang="en-IN" sz="1200" spc="-1" strike="noStrike">
              <a:solidFill>
                <a:srgbClr val="000000"/>
              </a:solidFill>
              <a:latin typeface="Arial"/>
            </a:endParaRPr>
          </a:p>
          <a:p>
            <a:pPr>
              <a:lnSpc>
                <a:spcPct val="115000"/>
              </a:lnSpc>
              <a:spcBef>
                <a:spcPts val="1199"/>
              </a:spcBef>
              <a:buNone/>
              <a:tabLst>
                <a:tab algn="l" pos="0"/>
              </a:tabLst>
            </a:pPr>
            <a:endParaRPr b="0" lang="en-IN" sz="1200" spc="-1" strike="noStrike">
              <a:solidFill>
                <a:srgbClr val="000000"/>
              </a:solidFill>
              <a:latin typeface="Arial"/>
            </a:endParaRPr>
          </a:p>
          <a:p>
            <a:pPr>
              <a:lnSpc>
                <a:spcPct val="115000"/>
              </a:lnSpc>
              <a:spcBef>
                <a:spcPts val="1199"/>
              </a:spcBef>
              <a:buNone/>
              <a:tabLst>
                <a:tab algn="l" pos="0"/>
              </a:tabLst>
            </a:pPr>
            <a:endParaRPr b="0" lang="en-IN" sz="1200" spc="-1" strike="noStrike">
              <a:solidFill>
                <a:srgbClr val="000000"/>
              </a:solidFill>
              <a:latin typeface="Arial"/>
            </a:endParaRPr>
          </a:p>
          <a:p>
            <a:pPr>
              <a:lnSpc>
                <a:spcPct val="115000"/>
              </a:lnSpc>
              <a:spcBef>
                <a:spcPts val="1199"/>
              </a:spcBef>
              <a:spcAft>
                <a:spcPts val="1199"/>
              </a:spcAft>
              <a:buNone/>
              <a:tabLst>
                <a:tab algn="l" pos="0"/>
              </a:tabLst>
            </a:pPr>
            <a:endParaRPr b="0" lang="en-IN" sz="1200" spc="-1" strike="noStrike">
              <a:solidFill>
                <a:srgbClr val="000000"/>
              </a:solidFill>
              <a:latin typeface="Arial"/>
            </a:endParaRPr>
          </a:p>
        </p:txBody>
      </p:sp>
      <p:graphicFrame>
        <p:nvGraphicFramePr>
          <p:cNvPr id="170" name="Google Shape;193;p20"/>
          <p:cNvGraphicFramePr/>
          <p:nvPr/>
        </p:nvGraphicFramePr>
        <p:xfrm>
          <a:off x="752040" y="2462760"/>
          <a:ext cx="7238520" cy="2365200"/>
        </p:xfrm>
        <a:graphic>
          <a:graphicData uri="http://schemas.openxmlformats.org/drawingml/2006/table">
            <a:tbl>
              <a:tblPr/>
              <a:tblGrid>
                <a:gridCol w="1447560"/>
                <a:gridCol w="1447560"/>
                <a:gridCol w="1447560"/>
                <a:gridCol w="1447560"/>
                <a:gridCol w="1448280"/>
              </a:tblGrid>
              <a:tr h="574200">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Stocks</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CNN</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LSTM</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GRU</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Transformer</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96880">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Apple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6.8796</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0.5471</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0.2523</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0.086</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96880">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Google</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5.1853</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0.5898</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0.2968</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0.0558</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r h="597240">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Tesla</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5.6628</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0.5161</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0.3935</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chor="t">
                      <a:noAutofit/>
                    </a:bodyPr>
                    <a:p>
                      <a:pPr>
                        <a:lnSpc>
                          <a:spcPct val="100000"/>
                        </a:lnSpc>
                        <a:buNone/>
                        <a:tabLst>
                          <a:tab algn="l" pos="0"/>
                        </a:tabLst>
                      </a:pPr>
                      <a:r>
                        <a:rPr b="0" lang="en" sz="1800" spc="-1" strike="noStrike">
                          <a:solidFill>
                            <a:srgbClr val="2a3990"/>
                          </a:solidFill>
                          <a:latin typeface="Arial"/>
                          <a:ea typeface="Arial"/>
                        </a:rPr>
                        <a:t>0.8141</a:t>
                      </a:r>
                      <a:endParaRPr b="0" lang="en-IN" sz="1800" spc="-1" strike="noStrike">
                        <a:latin typeface="Arial"/>
                      </a:endParaRPr>
                    </a:p>
                  </a:txBody>
                  <a:tcPr anchor="t"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23120" y="91080"/>
            <a:ext cx="8520120" cy="314640"/>
          </a:xfrm>
          <a:prstGeom prst="rect">
            <a:avLst/>
          </a:prstGeom>
          <a:noFill/>
          <a:ln w="0">
            <a:noFill/>
          </a:ln>
        </p:spPr>
        <p:txBody>
          <a:bodyPr tIns="91440" bIns="91440" anchor="t">
            <a:noAutofit/>
          </a:bodyPr>
          <a:p>
            <a:pPr marL="1828800">
              <a:lnSpc>
                <a:spcPct val="100000"/>
              </a:lnSpc>
              <a:buNone/>
              <a:tabLst>
                <a:tab algn="l" pos="0"/>
              </a:tabLst>
            </a:pPr>
            <a:r>
              <a:rPr b="0" lang="en" sz="2000" spc="-1" strike="noStrike">
                <a:solidFill>
                  <a:srgbClr val="2a3990"/>
                </a:solidFill>
                <a:latin typeface="Roboto"/>
                <a:ea typeface="Roboto"/>
              </a:rPr>
              <a:t>  </a:t>
            </a:r>
            <a:r>
              <a:rPr b="0" lang="en" sz="2000" spc="-1" strike="noStrike">
                <a:solidFill>
                  <a:srgbClr val="2a3990"/>
                </a:solidFill>
                <a:latin typeface="Roboto"/>
                <a:ea typeface="Roboto"/>
              </a:rPr>
              <a:t>Few Plots on train and test stocks</a:t>
            </a:r>
            <a:endParaRPr b="0" lang="en-IN" sz="2000" spc="-1" strike="noStrike">
              <a:solidFill>
                <a:srgbClr val="000000"/>
              </a:solidFill>
              <a:latin typeface="Arial"/>
            </a:endParaRPr>
          </a:p>
        </p:txBody>
      </p:sp>
      <p:sp>
        <p:nvSpPr>
          <p:cNvPr id="172" name="PlaceHolder 2"/>
          <p:cNvSpPr>
            <a:spLocks noGrp="1"/>
          </p:cNvSpPr>
          <p:nvPr>
            <p:ph/>
          </p:nvPr>
        </p:nvSpPr>
        <p:spPr>
          <a:xfrm>
            <a:off x="311760" y="650160"/>
            <a:ext cx="8520120" cy="4317120"/>
          </a:xfrm>
          <a:prstGeom prst="rect">
            <a:avLst/>
          </a:prstGeom>
          <a:noFill/>
          <a:ln w="0">
            <a:noFill/>
          </a:ln>
        </p:spPr>
        <p:txBody>
          <a:bodyPr tIns="91440" bIns="91440" anchor="t">
            <a:normAutofit/>
          </a:bodyPr>
          <a:p>
            <a:endParaRPr b="0" lang="en-IN" sz="1400" spc="-1" strike="noStrike">
              <a:solidFill>
                <a:srgbClr val="000000"/>
              </a:solidFill>
              <a:latin typeface="Arial"/>
            </a:endParaRPr>
          </a:p>
        </p:txBody>
      </p:sp>
      <p:pic>
        <p:nvPicPr>
          <p:cNvPr id="173" name="Google Shape;200;p21" descr=""/>
          <p:cNvPicPr/>
          <p:nvPr/>
        </p:nvPicPr>
        <p:blipFill>
          <a:blip r:embed="rId1"/>
          <a:stretch/>
        </p:blipFill>
        <p:spPr>
          <a:xfrm>
            <a:off x="127440" y="406080"/>
            <a:ext cx="3155760" cy="2221560"/>
          </a:xfrm>
          <a:prstGeom prst="rect">
            <a:avLst/>
          </a:prstGeom>
          <a:ln w="0">
            <a:noFill/>
          </a:ln>
        </p:spPr>
      </p:pic>
      <p:sp>
        <p:nvSpPr>
          <p:cNvPr id="174" name="Google Shape;201;p21"/>
          <p:cNvSpPr/>
          <p:nvPr/>
        </p:nvSpPr>
        <p:spPr>
          <a:xfrm>
            <a:off x="471960" y="1097280"/>
            <a:ext cx="95508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 sz="1400" spc="-1" strike="noStrike">
                <a:solidFill>
                  <a:srgbClr val="000000"/>
                </a:solidFill>
                <a:latin typeface="Arial"/>
                <a:ea typeface="Arial"/>
              </a:rPr>
              <a:t>CNN </a:t>
            </a:r>
            <a:endParaRPr b="0" lang="en-IN" sz="1400" spc="-1" strike="noStrike">
              <a:latin typeface="Arial"/>
            </a:endParaRPr>
          </a:p>
          <a:p>
            <a:pPr algn="ctr">
              <a:lnSpc>
                <a:spcPct val="100000"/>
              </a:lnSpc>
              <a:buNone/>
              <a:tabLst>
                <a:tab algn="l" pos="0"/>
              </a:tabLst>
            </a:pPr>
            <a:r>
              <a:rPr b="0" lang="en" sz="1400" spc="-1" strike="noStrike">
                <a:solidFill>
                  <a:srgbClr val="000000"/>
                </a:solidFill>
                <a:latin typeface="Arial"/>
                <a:ea typeface="Arial"/>
              </a:rPr>
              <a:t>Google</a:t>
            </a:r>
            <a:endParaRPr b="0" lang="en-IN" sz="1400" spc="-1" strike="noStrike">
              <a:latin typeface="Arial"/>
            </a:endParaRPr>
          </a:p>
        </p:txBody>
      </p:sp>
      <p:pic>
        <p:nvPicPr>
          <p:cNvPr id="175" name="Google Shape;202;p21" descr=""/>
          <p:cNvPicPr/>
          <p:nvPr/>
        </p:nvPicPr>
        <p:blipFill>
          <a:blip r:embed="rId2"/>
          <a:stretch/>
        </p:blipFill>
        <p:spPr>
          <a:xfrm>
            <a:off x="59040" y="2629080"/>
            <a:ext cx="3224160" cy="2269800"/>
          </a:xfrm>
          <a:prstGeom prst="rect">
            <a:avLst/>
          </a:prstGeom>
          <a:ln w="0">
            <a:noFill/>
          </a:ln>
        </p:spPr>
      </p:pic>
      <p:sp>
        <p:nvSpPr>
          <p:cNvPr id="176" name="Google Shape;203;p21"/>
          <p:cNvSpPr/>
          <p:nvPr/>
        </p:nvSpPr>
        <p:spPr>
          <a:xfrm>
            <a:off x="507240" y="3055320"/>
            <a:ext cx="110844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 sz="1400" spc="-1" strike="noStrike">
                <a:solidFill>
                  <a:srgbClr val="000000"/>
                </a:solidFill>
                <a:latin typeface="Arial"/>
                <a:ea typeface="Arial"/>
              </a:rPr>
              <a:t>GRU</a:t>
            </a:r>
            <a:endParaRPr b="0" lang="en-IN" sz="1400" spc="-1" strike="noStrike">
              <a:latin typeface="Arial"/>
            </a:endParaRPr>
          </a:p>
          <a:p>
            <a:pPr algn="ctr">
              <a:lnSpc>
                <a:spcPct val="100000"/>
              </a:lnSpc>
              <a:buNone/>
              <a:tabLst>
                <a:tab algn="l" pos="0"/>
              </a:tabLst>
            </a:pPr>
            <a:r>
              <a:rPr b="0" lang="en" sz="1400" spc="-1" strike="noStrike">
                <a:solidFill>
                  <a:srgbClr val="000000"/>
                </a:solidFill>
                <a:latin typeface="Arial"/>
                <a:ea typeface="Arial"/>
              </a:rPr>
              <a:t>Apple</a:t>
            </a:r>
            <a:endParaRPr b="0" lang="en-IN" sz="1400" spc="-1" strike="noStrike">
              <a:latin typeface="Arial"/>
            </a:endParaRPr>
          </a:p>
        </p:txBody>
      </p:sp>
      <p:pic>
        <p:nvPicPr>
          <p:cNvPr id="177" name="Google Shape;204;p21" descr=""/>
          <p:cNvPicPr/>
          <p:nvPr/>
        </p:nvPicPr>
        <p:blipFill>
          <a:blip r:embed="rId3"/>
          <a:stretch/>
        </p:blipFill>
        <p:spPr>
          <a:xfrm>
            <a:off x="4912560" y="2629080"/>
            <a:ext cx="3155760" cy="2221560"/>
          </a:xfrm>
          <a:prstGeom prst="rect">
            <a:avLst/>
          </a:prstGeom>
          <a:ln w="0">
            <a:noFill/>
          </a:ln>
        </p:spPr>
      </p:pic>
      <p:sp>
        <p:nvSpPr>
          <p:cNvPr id="178" name="Google Shape;205;p21"/>
          <p:cNvSpPr/>
          <p:nvPr/>
        </p:nvSpPr>
        <p:spPr>
          <a:xfrm>
            <a:off x="5060880" y="3126240"/>
            <a:ext cx="884520" cy="60876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r>
              <a:rPr b="0" lang="en" sz="1400" spc="-1" strike="noStrike">
                <a:solidFill>
                  <a:srgbClr val="000000"/>
                </a:solidFill>
                <a:latin typeface="Arial"/>
                <a:ea typeface="Arial"/>
              </a:rPr>
              <a:t>LSTM</a:t>
            </a:r>
            <a:endParaRPr b="0" lang="en-IN" sz="1400" spc="-1" strike="noStrike">
              <a:latin typeface="Arial"/>
            </a:endParaRPr>
          </a:p>
          <a:p>
            <a:pPr algn="ctr">
              <a:lnSpc>
                <a:spcPct val="100000"/>
              </a:lnSpc>
              <a:buNone/>
              <a:tabLst>
                <a:tab algn="l" pos="0"/>
              </a:tabLst>
            </a:pPr>
            <a:r>
              <a:rPr b="0" lang="en" sz="1400" spc="-1" strike="noStrike">
                <a:solidFill>
                  <a:srgbClr val="000000"/>
                </a:solidFill>
                <a:latin typeface="Arial"/>
                <a:ea typeface="Arial"/>
              </a:rPr>
              <a:t>Tesla</a:t>
            </a:r>
            <a:endParaRPr b="0" lang="en-IN" sz="1400" spc="-1" strike="noStrike">
              <a:latin typeface="Arial"/>
            </a:endParaRPr>
          </a:p>
        </p:txBody>
      </p:sp>
      <p:pic>
        <p:nvPicPr>
          <p:cNvPr id="179" name="Google Shape;206;p21" descr=""/>
          <p:cNvPicPr/>
          <p:nvPr/>
        </p:nvPicPr>
        <p:blipFill>
          <a:blip r:embed="rId4"/>
          <a:stretch/>
        </p:blipFill>
        <p:spPr>
          <a:xfrm>
            <a:off x="4845960" y="406080"/>
            <a:ext cx="3344400" cy="2269800"/>
          </a:xfrm>
          <a:prstGeom prst="rect">
            <a:avLst/>
          </a:prstGeom>
          <a:ln w="0">
            <a:noFill/>
          </a:ln>
        </p:spPr>
      </p:pic>
      <p:sp>
        <p:nvSpPr>
          <p:cNvPr id="180" name="Google Shape;207;p21"/>
          <p:cNvSpPr/>
          <p:nvPr/>
        </p:nvSpPr>
        <p:spPr>
          <a:xfrm>
            <a:off x="5466240" y="979920"/>
            <a:ext cx="1251360" cy="608760"/>
          </a:xfrm>
          <a:prstGeom prst="rect">
            <a:avLst/>
          </a:prstGeom>
          <a:noFill/>
          <a:ln w="0">
            <a:noFill/>
          </a:ln>
        </p:spPr>
        <p:style>
          <a:lnRef idx="0"/>
          <a:fillRef idx="0"/>
          <a:effectRef idx="0"/>
          <a:fontRef idx="minor"/>
        </p:style>
        <p:txBody>
          <a:bodyPr tIns="91440" bIns="91440" anchor="t">
            <a:spAutoFit/>
          </a:bodyPr>
          <a:p>
            <a:pPr>
              <a:lnSpc>
                <a:spcPct val="100000"/>
              </a:lnSpc>
              <a:buNone/>
              <a:tabLst>
                <a:tab algn="l" pos="0"/>
              </a:tabLst>
            </a:pPr>
            <a:r>
              <a:rPr b="0" lang="en" sz="1400" spc="-1" strike="noStrike">
                <a:solidFill>
                  <a:srgbClr val="000000"/>
                </a:solidFill>
                <a:latin typeface="Arial"/>
                <a:ea typeface="Arial"/>
              </a:rPr>
              <a:t>Transformer </a:t>
            </a:r>
            <a:endParaRPr b="0" lang="en-IN" sz="1400" spc="-1" strike="noStrike">
              <a:latin typeface="Arial"/>
            </a:endParaRPr>
          </a:p>
          <a:p>
            <a:pPr>
              <a:lnSpc>
                <a:spcPct val="100000"/>
              </a:lnSpc>
              <a:buNone/>
              <a:tabLst>
                <a:tab algn="l" pos="0"/>
              </a:tabLst>
            </a:pPr>
            <a:r>
              <a:rPr b="0" lang="en" sz="1400" spc="-1" strike="noStrike">
                <a:solidFill>
                  <a:srgbClr val="000000"/>
                </a:solidFill>
                <a:latin typeface="Arial"/>
                <a:ea typeface="Arial"/>
              </a:rPr>
              <a:t>BTC-USD</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2022-11-25T14:38:48Z</dcterms:modified>
  <cp:revision>1</cp:revision>
  <dc:subject/>
  <dc:title/>
</cp:coreProperties>
</file>