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25236134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25236134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2f974833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2f974833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267689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267689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2f9748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2f97483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f97483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f97483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2523613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2523613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25236134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25236134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25236134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25236134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25236134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25236134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datasets/datafiniti/hotel-reviews?select=Datafiniti_Hotel_Reviews.csv" TargetMode="External"/><Relationship Id="rId4" Type="http://schemas.openxmlformats.org/officeDocument/2006/relationships/hyperlink" Target="https://pandas.pydata.org/" TargetMode="External"/><Relationship Id="rId9" Type="http://schemas.openxmlformats.org/officeDocument/2006/relationships/hyperlink" Target="https://scikit-learn.org/stable/modules/generated/sklearn.ensemble.RandomForestClassifier.html" TargetMode="External"/><Relationship Id="rId5" Type="http://schemas.openxmlformats.org/officeDocument/2006/relationships/hyperlink" Target="https://www.nltk.org/" TargetMode="External"/><Relationship Id="rId6" Type="http://schemas.openxmlformats.org/officeDocument/2006/relationships/hyperlink" Target="https://scikit-learn.org/stable/" TargetMode="External"/><Relationship Id="rId7" Type="http://schemas.openxmlformats.org/officeDocument/2006/relationships/hyperlink" Target="https://ieeexplore.ieee.org/abstract/document/9650096?casa_token=_QfXlN9hZ7cAAAAA:lfzQUIrAaHq9FYaUDssJ8Mkx7GSPfH6MarZQUDZzCplg5hRQNl4GaPmZG-raIbRPsdv7hNY" TargetMode="External"/><Relationship Id="rId8" Type="http://schemas.openxmlformats.org/officeDocument/2006/relationships/hyperlink" Target="https://scikit-learn.org/stable/modules/svm.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82000" y="135942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180"/>
              <a:t>Hotel Recommendation using Sentiment Analysis</a:t>
            </a:r>
            <a:endParaRPr sz="3180"/>
          </a:p>
        </p:txBody>
      </p:sp>
      <p:sp>
        <p:nvSpPr>
          <p:cNvPr id="68" name="Google Shape;68;p13"/>
          <p:cNvSpPr txBox="1"/>
          <p:nvPr>
            <p:ph idx="1" type="subTitle"/>
          </p:nvPr>
        </p:nvSpPr>
        <p:spPr>
          <a:xfrm>
            <a:off x="382000" y="3555525"/>
            <a:ext cx="3618900" cy="14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a:t>
            </a:r>
            <a:endParaRPr/>
          </a:p>
          <a:p>
            <a:pPr indent="0" lvl="0" marL="0" rtl="0" algn="l">
              <a:spcBef>
                <a:spcPts val="0"/>
              </a:spcBef>
              <a:spcAft>
                <a:spcPts val="0"/>
              </a:spcAft>
              <a:buNone/>
            </a:pPr>
            <a:r>
              <a:rPr lang="en" sz="1600"/>
              <a:t>Sai Naveen Chanumolu (017046991)</a:t>
            </a:r>
            <a:endParaRPr sz="1600"/>
          </a:p>
          <a:p>
            <a:pPr indent="0" lvl="0" marL="0" rtl="0" algn="l">
              <a:spcBef>
                <a:spcPts val="0"/>
              </a:spcBef>
              <a:spcAft>
                <a:spcPts val="0"/>
              </a:spcAft>
              <a:buNone/>
            </a:pPr>
            <a:r>
              <a:rPr lang="en" sz="1600"/>
              <a:t>Shashank Muthuraj (</a:t>
            </a:r>
            <a:r>
              <a:rPr lang="en" sz="1600">
                <a:latin typeface="Arial"/>
                <a:ea typeface="Arial"/>
                <a:cs typeface="Arial"/>
                <a:sym typeface="Arial"/>
              </a:rPr>
              <a:t>016888027)</a:t>
            </a:r>
            <a:endParaRPr sz="1600"/>
          </a:p>
          <a:p>
            <a:pPr indent="0" lvl="0" marL="0" rtl="0" algn="l">
              <a:spcBef>
                <a:spcPts val="0"/>
              </a:spcBef>
              <a:spcAft>
                <a:spcPts val="0"/>
              </a:spcAft>
              <a:buNone/>
            </a:pPr>
            <a:r>
              <a:rPr lang="en" sz="1600"/>
              <a:t>Vamsi Agnihothram (</a:t>
            </a:r>
            <a:r>
              <a:rPr lang="en" sz="1600">
                <a:latin typeface="Arial"/>
                <a:ea typeface="Arial"/>
                <a:cs typeface="Arial"/>
                <a:sym typeface="Arial"/>
              </a:rPr>
              <a:t>016920709)</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en" sz="4000"/>
              <a:t>Questions?</a:t>
            </a:r>
            <a:endParaRPr sz="5400"/>
          </a:p>
        </p:txBody>
      </p:sp>
      <p:sp>
        <p:nvSpPr>
          <p:cNvPr id="129" name="Google Shape;129;p22"/>
          <p:cNvSpPr txBox="1"/>
          <p:nvPr>
            <p:ph idx="1" type="body"/>
          </p:nvPr>
        </p:nvSpPr>
        <p:spPr>
          <a:xfrm>
            <a:off x="420800" y="2327825"/>
            <a:ext cx="4246500" cy="114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t>Thank You!!</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1919075"/>
            <a:ext cx="8222100" cy="295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rPr>
              <a:t>Sentiment analysis:</a:t>
            </a:r>
            <a:r>
              <a:rPr lang="en" sz="1200">
                <a:solidFill>
                  <a:schemeClr val="dk2"/>
                </a:solidFill>
              </a:rPr>
              <a:t> We used NLP techniques to extract subjective information, like opinions and emotions, from text data. We utilized this tech to ultimately give out ratings from reviews. We used Bidirectional Representation for Transformers to bring out 3 classes of sentiments from the reviews. Sometimes opinions in </a:t>
            </a:r>
            <a:r>
              <a:rPr lang="en" sz="1200">
                <a:solidFill>
                  <a:schemeClr val="dk2"/>
                </a:solidFill>
              </a:rPr>
              <a:t>reviews</a:t>
            </a:r>
            <a:r>
              <a:rPr lang="en" sz="1200">
                <a:solidFill>
                  <a:schemeClr val="dk2"/>
                </a:solidFill>
              </a:rPr>
              <a:t> give better ratings than numbers.</a:t>
            </a:r>
            <a:endParaRPr sz="1200">
              <a:solidFill>
                <a:schemeClr val="dk2"/>
              </a:solidFill>
            </a:endParaRPr>
          </a:p>
          <a:p>
            <a:pPr indent="0" lvl="0" marL="0" rtl="0" algn="l">
              <a:lnSpc>
                <a:spcPct val="100000"/>
              </a:lnSpc>
              <a:spcBef>
                <a:spcPts val="1200"/>
              </a:spcBef>
              <a:spcAft>
                <a:spcPts val="0"/>
              </a:spcAft>
              <a:buNone/>
            </a:pPr>
            <a:r>
              <a:rPr lang="en" sz="1200">
                <a:solidFill>
                  <a:schemeClr val="dk2"/>
                </a:solidFill>
              </a:rPr>
              <a:t>Sources for reviews in the dataset: online reviews from travel websites, social media, customer feedback forms, etc.</a:t>
            </a:r>
            <a:endParaRPr sz="1200">
              <a:solidFill>
                <a:schemeClr val="dk2"/>
              </a:solidFill>
            </a:endParaRPr>
          </a:p>
          <a:p>
            <a:pPr indent="0" lvl="0" marL="0" rtl="0" algn="l">
              <a:lnSpc>
                <a:spcPct val="115000"/>
              </a:lnSpc>
              <a:spcBef>
                <a:spcPts val="1200"/>
              </a:spcBef>
              <a:spcAft>
                <a:spcPts val="0"/>
              </a:spcAft>
              <a:buNone/>
            </a:pPr>
            <a:r>
              <a:rPr b="1" lang="en" sz="1200">
                <a:solidFill>
                  <a:schemeClr val="dk2"/>
                </a:solidFill>
              </a:rPr>
              <a:t>Dataset: </a:t>
            </a:r>
            <a:endParaRPr b="1"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Source: The dataset is obtained from Part of </a:t>
            </a:r>
            <a:r>
              <a:rPr b="1" i="1" lang="en" sz="1200">
                <a:solidFill>
                  <a:schemeClr val="dk2"/>
                </a:solidFill>
              </a:rPr>
              <a:t>Datafiniti Business Database</a:t>
            </a:r>
            <a:r>
              <a:rPr lang="en" sz="1200">
                <a:solidFill>
                  <a:schemeClr val="dk2"/>
                </a:solidFill>
              </a:rPr>
              <a:t> that focuses on hotel reviews from </a:t>
            </a:r>
            <a:r>
              <a:rPr b="1" i="1" lang="en" sz="1200">
                <a:solidFill>
                  <a:schemeClr val="dk2"/>
                </a:solidFill>
              </a:rPr>
              <a:t>Kaggle</a:t>
            </a:r>
            <a:r>
              <a:rPr lang="en" sz="1200">
                <a:solidFill>
                  <a:schemeClr val="dk2"/>
                </a:solidFill>
              </a:rPr>
              <a:t>, an extensive collection of data for analytics and ML.</a:t>
            </a:r>
            <a:endParaRPr sz="1200">
              <a:solidFill>
                <a:schemeClr val="dk2"/>
              </a:solidFill>
            </a:endParaRPr>
          </a:p>
          <a:p>
            <a:pPr indent="-301625" lvl="0" marL="457200" rtl="0" algn="l">
              <a:lnSpc>
                <a:spcPct val="115000"/>
              </a:lnSpc>
              <a:spcBef>
                <a:spcPts val="0"/>
              </a:spcBef>
              <a:spcAft>
                <a:spcPts val="0"/>
              </a:spcAft>
              <a:buClr>
                <a:schemeClr val="dk2"/>
              </a:buClr>
              <a:buSzPts val="1150"/>
              <a:buAutoNum type="arabicPeriod"/>
            </a:pPr>
            <a:r>
              <a:rPr lang="en" sz="1150">
                <a:solidFill>
                  <a:schemeClr val="dk2"/>
                </a:solidFill>
              </a:rPr>
              <a:t>Volume: 2 datasets of 10,000  records each that belongs to 2 different time frames &amp; dif hotels. Used Py code to Merge to approx 20,000 hotel reviews, a rich and diverse pool of data. Removed unnecessary columns &amp; null rows.</a:t>
            </a:r>
            <a:endParaRPr sz="1150">
              <a:solidFill>
                <a:schemeClr val="dk2"/>
              </a:solidFill>
            </a:endParaRPr>
          </a:p>
          <a:p>
            <a:pPr indent="-304800" lvl="0" marL="457200" rtl="0" algn="l">
              <a:lnSpc>
                <a:spcPct val="115000"/>
              </a:lnSpc>
              <a:spcBef>
                <a:spcPts val="0"/>
              </a:spcBef>
              <a:spcAft>
                <a:spcPts val="0"/>
              </a:spcAft>
              <a:buClr>
                <a:srgbClr val="1F1F1F"/>
              </a:buClr>
              <a:buSzPts val="1200"/>
              <a:buAutoNum type="arabicPeriod"/>
            </a:pPr>
            <a:r>
              <a:rPr lang="en" sz="1200">
                <a:solidFill>
                  <a:srgbClr val="1F1F1F"/>
                </a:solidFill>
              </a:rPr>
              <a:t>Composition: Essential details for our ML model like hotel name, address, city, geographical coordinates(L &amp; L), and customer reviews comprising ratings, review texts, titles, and other info. Allows comprehensive analysis.</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Preprocessing - mining methods</a:t>
            </a:r>
            <a:endParaRPr/>
          </a:p>
        </p:txBody>
      </p:sp>
      <p:sp>
        <p:nvSpPr>
          <p:cNvPr id="80" name="Google Shape;80;p15"/>
          <p:cNvSpPr txBox="1"/>
          <p:nvPr>
            <p:ph idx="1" type="body"/>
          </p:nvPr>
        </p:nvSpPr>
        <p:spPr>
          <a:xfrm>
            <a:off x="-75" y="1704900"/>
            <a:ext cx="9144000" cy="1908300"/>
          </a:xfrm>
          <a:prstGeom prst="rect">
            <a:avLst/>
          </a:prstGeom>
        </p:spPr>
        <p:txBody>
          <a:bodyPr anchorCtr="0" anchor="t" bIns="91425" lIns="91425" spcFirstLastPara="1" rIns="91425" wrap="square" tIns="91425">
            <a:normAutofit/>
          </a:bodyPr>
          <a:lstStyle/>
          <a:p>
            <a:pPr indent="0" lvl="0" marL="457200" rtl="0" algn="l">
              <a:lnSpc>
                <a:spcPct val="95000"/>
              </a:lnSpc>
              <a:spcBef>
                <a:spcPts val="0"/>
              </a:spcBef>
              <a:spcAft>
                <a:spcPts val="0"/>
              </a:spcAft>
              <a:buNone/>
            </a:pPr>
            <a:r>
              <a:rPr lang="en" sz="1200">
                <a:solidFill>
                  <a:srgbClr val="000000"/>
                </a:solidFill>
              </a:rPr>
              <a:t>Combine sub columns of </a:t>
            </a:r>
            <a:r>
              <a:rPr lang="en" sz="1200">
                <a:solidFill>
                  <a:srgbClr val="000000"/>
                </a:solidFill>
              </a:rPr>
              <a:t>reviews</a:t>
            </a:r>
            <a:r>
              <a:rPr lang="en" sz="1200">
                <a:solidFill>
                  <a:srgbClr val="000000"/>
                </a:solidFill>
              </a:rPr>
              <a:t> and then for each </a:t>
            </a:r>
            <a:r>
              <a:rPr lang="en" sz="1200">
                <a:solidFill>
                  <a:srgbClr val="000000"/>
                </a:solidFill>
              </a:rPr>
              <a:t>review entry:</a:t>
            </a:r>
            <a:endParaRPr sz="1200">
              <a:solidFill>
                <a:srgbClr val="000000"/>
              </a:solidFill>
            </a:endParaRPr>
          </a:p>
          <a:p>
            <a:pPr indent="-304800" lvl="0" marL="457200" rtl="0" algn="l">
              <a:lnSpc>
                <a:spcPct val="95000"/>
              </a:lnSpc>
              <a:spcBef>
                <a:spcPts val="1200"/>
              </a:spcBef>
              <a:spcAft>
                <a:spcPts val="0"/>
              </a:spcAft>
              <a:buSzPts val="1200"/>
              <a:buChar char="●"/>
            </a:pPr>
            <a:r>
              <a:rPr lang="en" sz="1200">
                <a:solidFill>
                  <a:srgbClr val="000000"/>
                </a:solidFill>
              </a:rPr>
              <a:t>Lowercase Conversion</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Removing Non-Alphanumeric Characters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Tokenization</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Removing Stopwords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Lemmatization: Running -&gt; Run</a:t>
            </a:r>
            <a:endParaRPr sz="1200">
              <a:solidFill>
                <a:srgbClr val="000000"/>
              </a:solidFill>
            </a:endParaRPr>
          </a:p>
        </p:txBody>
      </p:sp>
      <p:pic>
        <p:nvPicPr>
          <p:cNvPr id="81" name="Google Shape;81;p15"/>
          <p:cNvPicPr preferRelativeResize="0"/>
          <p:nvPr/>
        </p:nvPicPr>
        <p:blipFill>
          <a:blip r:embed="rId3">
            <a:alphaModFix/>
          </a:blip>
          <a:stretch>
            <a:fillRect/>
          </a:stretch>
        </p:blipFill>
        <p:spPr>
          <a:xfrm>
            <a:off x="3021725" y="2571750"/>
            <a:ext cx="5828100" cy="2101750"/>
          </a:xfrm>
          <a:prstGeom prst="rect">
            <a:avLst/>
          </a:prstGeom>
          <a:noFill/>
          <a:ln>
            <a:noFill/>
          </a:ln>
        </p:spPr>
      </p:pic>
      <p:sp>
        <p:nvSpPr>
          <p:cNvPr id="82" name="Google Shape;82;p15"/>
          <p:cNvSpPr txBox="1"/>
          <p:nvPr/>
        </p:nvSpPr>
        <p:spPr>
          <a:xfrm>
            <a:off x="3286450" y="4673500"/>
            <a:ext cx="5912700" cy="723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chemeClr val="lt1"/>
                </a:solidFill>
                <a:highlight>
                  <a:srgbClr val="1F1F1F"/>
                </a:highlight>
                <a:latin typeface="Courier New"/>
                <a:ea typeface="Courier New"/>
                <a:cs typeface="Courier New"/>
                <a:sym typeface="Courier New"/>
              </a:rPr>
              <a:t>df['review'] = df['review'].apply(clean_text)</a:t>
            </a:r>
            <a:endParaRPr sz="1250">
              <a:solidFill>
                <a:schemeClr val="lt1"/>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267325" y="738725"/>
            <a:ext cx="84267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Sentiment Analysis with BERT</a:t>
            </a:r>
            <a:endParaRPr/>
          </a:p>
        </p:txBody>
      </p:sp>
      <p:sp>
        <p:nvSpPr>
          <p:cNvPr id="88" name="Google Shape;88;p16"/>
          <p:cNvSpPr txBox="1"/>
          <p:nvPr>
            <p:ph idx="1" type="body"/>
          </p:nvPr>
        </p:nvSpPr>
        <p:spPr>
          <a:xfrm>
            <a:off x="-75" y="1704900"/>
            <a:ext cx="9144000" cy="343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225">
                <a:solidFill>
                  <a:srgbClr val="000000"/>
                </a:solidFill>
                <a:latin typeface="Arial"/>
                <a:ea typeface="Arial"/>
                <a:cs typeface="Arial"/>
                <a:sym typeface="Arial"/>
              </a:rPr>
              <a:t>BERT Model for Sentiment Analysis</a:t>
            </a:r>
            <a:endParaRPr sz="1225">
              <a:solidFill>
                <a:srgbClr val="000000"/>
              </a:solidFill>
              <a:latin typeface="Arial"/>
              <a:ea typeface="Arial"/>
              <a:cs typeface="Arial"/>
              <a:sym typeface="Arial"/>
            </a:endParaRPr>
          </a:p>
          <a:p>
            <a:pPr indent="-306387" lvl="0" marL="457200" rtl="0" algn="l">
              <a:lnSpc>
                <a:spcPct val="95000"/>
              </a:lnSpc>
              <a:spcBef>
                <a:spcPts val="1200"/>
              </a:spcBef>
              <a:spcAft>
                <a:spcPts val="0"/>
              </a:spcAft>
              <a:buClr>
                <a:srgbClr val="000000"/>
              </a:buClr>
              <a:buSzPts val="1225"/>
              <a:buFont typeface="Arial"/>
              <a:buChar char="●"/>
            </a:pPr>
            <a:r>
              <a:rPr b="1" lang="en" sz="1225">
                <a:solidFill>
                  <a:srgbClr val="000000"/>
                </a:solidFill>
                <a:latin typeface="Arial"/>
                <a:ea typeface="Arial"/>
                <a:cs typeface="Arial"/>
                <a:sym typeface="Arial"/>
              </a:rPr>
              <a:t>Model Used</a:t>
            </a:r>
            <a:r>
              <a:rPr lang="en" sz="1225">
                <a:solidFill>
                  <a:srgbClr val="000000"/>
                </a:solidFill>
                <a:latin typeface="Arial"/>
                <a:ea typeface="Arial"/>
                <a:cs typeface="Arial"/>
                <a:sym typeface="Arial"/>
              </a:rPr>
              <a:t>: </a:t>
            </a:r>
            <a:r>
              <a:rPr b="1" lang="en" sz="1225">
                <a:solidFill>
                  <a:srgbClr val="000000"/>
                </a:solidFill>
                <a:latin typeface="Arial"/>
                <a:ea typeface="Arial"/>
                <a:cs typeface="Arial"/>
                <a:sym typeface="Arial"/>
              </a:rPr>
              <a:t>bert-base-multilingual-uncased-sentiment,</a:t>
            </a:r>
            <a:r>
              <a:rPr lang="en" sz="1225">
                <a:solidFill>
                  <a:srgbClr val="000000"/>
                </a:solidFill>
                <a:latin typeface="Arial"/>
                <a:ea typeface="Arial"/>
                <a:cs typeface="Arial"/>
                <a:sym typeface="Arial"/>
              </a:rPr>
              <a:t> a pre-trained BERT model(From hugging face) capable of understanding multiple languages in an uncased format.</a:t>
            </a:r>
            <a:endParaRPr sz="1225">
              <a:solidFill>
                <a:srgbClr val="000000"/>
              </a:solidFill>
              <a:latin typeface="Arial"/>
              <a:ea typeface="Arial"/>
              <a:cs typeface="Arial"/>
              <a:sym typeface="Arial"/>
            </a:endParaRPr>
          </a:p>
          <a:p>
            <a:pPr indent="-306387" lvl="0" marL="457200" rtl="0" algn="l">
              <a:lnSpc>
                <a:spcPct val="95000"/>
              </a:lnSpc>
              <a:spcBef>
                <a:spcPts val="0"/>
              </a:spcBef>
              <a:spcAft>
                <a:spcPts val="0"/>
              </a:spcAft>
              <a:buClr>
                <a:srgbClr val="000000"/>
              </a:buClr>
              <a:buSzPts val="1225"/>
              <a:buFont typeface="Arial"/>
              <a:buChar char="●"/>
            </a:pPr>
            <a:r>
              <a:rPr b="1" lang="en" sz="1225">
                <a:solidFill>
                  <a:srgbClr val="000000"/>
                </a:solidFill>
                <a:latin typeface="Arial"/>
                <a:ea typeface="Arial"/>
                <a:cs typeface="Arial"/>
                <a:sym typeface="Arial"/>
              </a:rPr>
              <a:t>Purpose</a:t>
            </a:r>
            <a:r>
              <a:rPr lang="en" sz="1225">
                <a:solidFill>
                  <a:srgbClr val="000000"/>
                </a:solidFill>
                <a:latin typeface="Arial"/>
                <a:ea typeface="Arial"/>
                <a:cs typeface="Arial"/>
                <a:sym typeface="Arial"/>
              </a:rPr>
              <a:t>: Leverage BERT's advanced NLP capabilities to interpret and analyze the sentiment expressed in hotel reviews.</a:t>
            </a:r>
            <a:endParaRPr sz="1225">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lang="en" sz="1225">
                <a:solidFill>
                  <a:srgbClr val="000000"/>
                </a:solidFill>
                <a:latin typeface="Arial"/>
                <a:ea typeface="Arial"/>
                <a:cs typeface="Arial"/>
                <a:sym typeface="Arial"/>
              </a:rPr>
              <a:t>Sentiment Extraction</a:t>
            </a:r>
            <a:endParaRPr sz="1225">
              <a:solidFill>
                <a:srgbClr val="000000"/>
              </a:solidFill>
              <a:latin typeface="Arial"/>
              <a:ea typeface="Arial"/>
              <a:cs typeface="Arial"/>
              <a:sym typeface="Arial"/>
            </a:endParaRPr>
          </a:p>
          <a:p>
            <a:pPr indent="-306387" lvl="0" marL="457200" rtl="0" algn="l">
              <a:lnSpc>
                <a:spcPct val="95000"/>
              </a:lnSpc>
              <a:spcBef>
                <a:spcPts val="1200"/>
              </a:spcBef>
              <a:spcAft>
                <a:spcPts val="0"/>
              </a:spcAft>
              <a:buClr>
                <a:srgbClr val="000000"/>
              </a:buClr>
              <a:buSzPts val="1225"/>
              <a:buFont typeface="Arial"/>
              <a:buChar char="●"/>
            </a:pPr>
            <a:r>
              <a:rPr b="1" lang="en" sz="1225">
                <a:solidFill>
                  <a:srgbClr val="000000"/>
                </a:solidFill>
                <a:latin typeface="Arial"/>
                <a:ea typeface="Arial"/>
                <a:cs typeface="Arial"/>
                <a:sym typeface="Arial"/>
              </a:rPr>
              <a:t>Method</a:t>
            </a:r>
            <a:r>
              <a:rPr lang="en" sz="1225">
                <a:solidFill>
                  <a:srgbClr val="000000"/>
                </a:solidFill>
                <a:latin typeface="Arial"/>
                <a:ea typeface="Arial"/>
                <a:cs typeface="Arial"/>
                <a:sym typeface="Arial"/>
              </a:rPr>
              <a:t>: Applied the BERT model to the review column of the dataset to extract sentiment ratings.</a:t>
            </a:r>
            <a:endParaRPr sz="1225">
              <a:solidFill>
                <a:srgbClr val="000000"/>
              </a:solidFill>
              <a:latin typeface="Arial"/>
              <a:ea typeface="Arial"/>
              <a:cs typeface="Arial"/>
              <a:sym typeface="Arial"/>
            </a:endParaRPr>
          </a:p>
          <a:p>
            <a:pPr indent="-306387" lvl="0" marL="457200" rtl="0" algn="l">
              <a:lnSpc>
                <a:spcPct val="95000"/>
              </a:lnSpc>
              <a:spcBef>
                <a:spcPts val="0"/>
              </a:spcBef>
              <a:spcAft>
                <a:spcPts val="0"/>
              </a:spcAft>
              <a:buClr>
                <a:srgbClr val="000000"/>
              </a:buClr>
              <a:buSzPts val="1225"/>
              <a:buFont typeface="Arial"/>
              <a:buChar char="●"/>
            </a:pPr>
            <a:r>
              <a:rPr b="1" lang="en" sz="1225">
                <a:solidFill>
                  <a:srgbClr val="000000"/>
                </a:solidFill>
                <a:latin typeface="Arial"/>
                <a:ea typeface="Arial"/>
                <a:cs typeface="Arial"/>
                <a:sym typeface="Arial"/>
              </a:rPr>
              <a:t>Sentiment Ratings</a:t>
            </a:r>
            <a:r>
              <a:rPr lang="en" sz="1225">
                <a:solidFill>
                  <a:srgbClr val="000000"/>
                </a:solidFill>
                <a:latin typeface="Arial"/>
                <a:ea typeface="Arial"/>
                <a:cs typeface="Arial"/>
                <a:sym typeface="Arial"/>
              </a:rPr>
              <a:t>: The model outputs sentiment ratings as labels (e.g., "1 star" to "5 stars"), reflecting the sentiment intensity in each review.</a:t>
            </a:r>
            <a:endParaRPr sz="1225">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lang="en" sz="1225">
                <a:solidFill>
                  <a:srgbClr val="000000"/>
                </a:solidFill>
                <a:latin typeface="Arial"/>
                <a:ea typeface="Arial"/>
                <a:cs typeface="Arial"/>
                <a:sym typeface="Arial"/>
              </a:rPr>
              <a:t>Rationale for Using BERT</a:t>
            </a:r>
            <a:endParaRPr sz="1225">
              <a:solidFill>
                <a:srgbClr val="000000"/>
              </a:solidFill>
              <a:latin typeface="Arial"/>
              <a:ea typeface="Arial"/>
              <a:cs typeface="Arial"/>
              <a:sym typeface="Arial"/>
            </a:endParaRPr>
          </a:p>
          <a:p>
            <a:pPr indent="-306387" lvl="0" marL="457200" rtl="0" algn="l">
              <a:lnSpc>
                <a:spcPct val="95000"/>
              </a:lnSpc>
              <a:spcBef>
                <a:spcPts val="1200"/>
              </a:spcBef>
              <a:spcAft>
                <a:spcPts val="0"/>
              </a:spcAft>
              <a:buClr>
                <a:srgbClr val="000000"/>
              </a:buClr>
              <a:buSzPts val="1225"/>
              <a:buFont typeface="Arial"/>
              <a:buChar char="●"/>
            </a:pPr>
            <a:r>
              <a:rPr b="1" lang="en" sz="1225">
                <a:solidFill>
                  <a:srgbClr val="000000"/>
                </a:solidFill>
                <a:latin typeface="Arial"/>
                <a:ea typeface="Arial"/>
                <a:cs typeface="Arial"/>
                <a:sym typeface="Arial"/>
              </a:rPr>
              <a:t>Contextual Understanding</a:t>
            </a:r>
            <a:r>
              <a:rPr lang="en" sz="1225">
                <a:solidFill>
                  <a:srgbClr val="000000"/>
                </a:solidFill>
                <a:latin typeface="Arial"/>
                <a:ea typeface="Arial"/>
                <a:cs typeface="Arial"/>
                <a:sym typeface="Arial"/>
              </a:rPr>
              <a:t>: BERT's bidirectional training allows it to understand the context of each word in a sentence, a significant advantage for accurately gauging sentiments.</a:t>
            </a:r>
            <a:endParaRPr sz="1225">
              <a:solidFill>
                <a:srgbClr val="000000"/>
              </a:solidFill>
              <a:latin typeface="Arial"/>
              <a:ea typeface="Arial"/>
              <a:cs typeface="Arial"/>
              <a:sym typeface="Arial"/>
            </a:endParaRPr>
          </a:p>
          <a:p>
            <a:pPr indent="-306387" lvl="0" marL="457200" rtl="0" algn="l">
              <a:lnSpc>
                <a:spcPct val="95000"/>
              </a:lnSpc>
              <a:spcBef>
                <a:spcPts val="0"/>
              </a:spcBef>
              <a:spcAft>
                <a:spcPts val="0"/>
              </a:spcAft>
              <a:buClr>
                <a:srgbClr val="000000"/>
              </a:buClr>
              <a:buSzPts val="1225"/>
              <a:buFont typeface="Arial"/>
              <a:buChar char="●"/>
            </a:pPr>
            <a:r>
              <a:rPr b="1" lang="en" sz="1225">
                <a:solidFill>
                  <a:srgbClr val="000000"/>
                </a:solidFill>
                <a:latin typeface="Arial"/>
                <a:ea typeface="Arial"/>
                <a:cs typeface="Arial"/>
                <a:sym typeface="Arial"/>
              </a:rPr>
              <a:t>Handling Complex Patterns</a:t>
            </a:r>
            <a:r>
              <a:rPr lang="en" sz="1225">
                <a:solidFill>
                  <a:srgbClr val="000000"/>
                </a:solidFill>
                <a:latin typeface="Arial"/>
                <a:ea typeface="Arial"/>
                <a:cs typeface="Arial"/>
                <a:sym typeface="Arial"/>
              </a:rPr>
              <a:t>: Capable of capturing complex language patterns, idiomatic expressions, and subtle nuances in reviews, which are crucial for accurate sentiment analysis.</a:t>
            </a:r>
            <a:endParaRPr sz="1225">
              <a:solidFill>
                <a:srgbClr val="000000"/>
              </a:solidFill>
              <a:latin typeface="Arial"/>
              <a:ea typeface="Arial"/>
              <a:cs typeface="Arial"/>
              <a:sym typeface="Arial"/>
            </a:endParaRPr>
          </a:p>
          <a:p>
            <a:pPr indent="0" lvl="0" marL="457200" rtl="0" algn="l">
              <a:lnSpc>
                <a:spcPct val="75000"/>
              </a:lnSpc>
              <a:spcBef>
                <a:spcPts val="1200"/>
              </a:spcBef>
              <a:spcAft>
                <a:spcPts val="1200"/>
              </a:spcAft>
              <a:buSzPts val="1018"/>
              <a:buNone/>
            </a:pPr>
            <a:r>
              <a:t/>
            </a:r>
            <a:endParaRPr sz="121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67325" y="738725"/>
            <a:ext cx="84267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Sentiment Analysis with BERT</a:t>
            </a:r>
            <a:endParaRPr/>
          </a:p>
        </p:txBody>
      </p:sp>
      <p:sp>
        <p:nvSpPr>
          <p:cNvPr id="94" name="Google Shape;94;p17"/>
          <p:cNvSpPr txBox="1"/>
          <p:nvPr>
            <p:ph idx="1" type="body"/>
          </p:nvPr>
        </p:nvSpPr>
        <p:spPr>
          <a:xfrm>
            <a:off x="-75" y="1704900"/>
            <a:ext cx="9144000" cy="3438600"/>
          </a:xfrm>
          <a:prstGeom prst="rect">
            <a:avLst/>
          </a:prstGeom>
        </p:spPr>
        <p:txBody>
          <a:bodyPr anchorCtr="0" anchor="t" bIns="91425" lIns="91425" spcFirstLastPara="1" rIns="91425" wrap="square" tIns="91425">
            <a:noAutofit/>
          </a:bodyPr>
          <a:lstStyle/>
          <a:p>
            <a:pPr indent="0" lvl="0" marL="457200" rtl="0" algn="l">
              <a:lnSpc>
                <a:spcPct val="75000"/>
              </a:lnSpc>
              <a:spcBef>
                <a:spcPts val="0"/>
              </a:spcBef>
              <a:spcAft>
                <a:spcPts val="1200"/>
              </a:spcAft>
              <a:buSzPts val="1018"/>
              <a:buNone/>
            </a:pPr>
            <a:r>
              <a:t/>
            </a:r>
            <a:endParaRPr sz="1210">
              <a:solidFill>
                <a:srgbClr val="000000"/>
              </a:solidFill>
            </a:endParaRPr>
          </a:p>
        </p:txBody>
      </p:sp>
      <p:pic>
        <p:nvPicPr>
          <p:cNvPr id="95" name="Google Shape;95;p17"/>
          <p:cNvPicPr preferRelativeResize="0"/>
          <p:nvPr/>
        </p:nvPicPr>
        <p:blipFill>
          <a:blip r:embed="rId3">
            <a:alphaModFix/>
          </a:blip>
          <a:stretch>
            <a:fillRect/>
          </a:stretch>
        </p:blipFill>
        <p:spPr>
          <a:xfrm>
            <a:off x="4244050" y="3318375"/>
            <a:ext cx="4899877" cy="1726600"/>
          </a:xfrm>
          <a:prstGeom prst="rect">
            <a:avLst/>
          </a:prstGeom>
          <a:noFill/>
          <a:ln>
            <a:noFill/>
          </a:ln>
        </p:spPr>
      </p:pic>
      <p:pic>
        <p:nvPicPr>
          <p:cNvPr id="96" name="Google Shape;96;p17"/>
          <p:cNvPicPr preferRelativeResize="0"/>
          <p:nvPr/>
        </p:nvPicPr>
        <p:blipFill>
          <a:blip r:embed="rId4">
            <a:alphaModFix/>
          </a:blip>
          <a:stretch>
            <a:fillRect/>
          </a:stretch>
        </p:blipFill>
        <p:spPr>
          <a:xfrm>
            <a:off x="110600" y="1752000"/>
            <a:ext cx="5696575" cy="882375"/>
          </a:xfrm>
          <a:prstGeom prst="rect">
            <a:avLst/>
          </a:prstGeom>
          <a:noFill/>
          <a:ln>
            <a:noFill/>
          </a:ln>
        </p:spPr>
      </p:pic>
      <p:pic>
        <p:nvPicPr>
          <p:cNvPr id="97" name="Google Shape;97;p17"/>
          <p:cNvPicPr preferRelativeResize="0"/>
          <p:nvPr/>
        </p:nvPicPr>
        <p:blipFill>
          <a:blip r:embed="rId5">
            <a:alphaModFix/>
          </a:blip>
          <a:stretch>
            <a:fillRect/>
          </a:stretch>
        </p:blipFill>
        <p:spPr>
          <a:xfrm>
            <a:off x="0" y="3122900"/>
            <a:ext cx="4203299" cy="166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Training and Evaluation</a:t>
            </a:r>
            <a:endParaRPr/>
          </a:p>
        </p:txBody>
      </p:sp>
      <p:sp>
        <p:nvSpPr>
          <p:cNvPr id="103" name="Google Shape;103;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en" sz="1365">
                <a:solidFill>
                  <a:srgbClr val="1F1F1F"/>
                </a:solidFill>
              </a:rPr>
              <a:t>Models Used </a:t>
            </a:r>
            <a:endParaRPr b="1" sz="1365">
              <a:solidFill>
                <a:srgbClr val="1F1F1F"/>
              </a:solidFill>
            </a:endParaRPr>
          </a:p>
          <a:p>
            <a:pPr indent="0" lvl="0" marL="0" rtl="0" algn="l">
              <a:lnSpc>
                <a:spcPct val="95000"/>
              </a:lnSpc>
              <a:spcBef>
                <a:spcPts val="1200"/>
              </a:spcBef>
              <a:spcAft>
                <a:spcPts val="0"/>
              </a:spcAft>
              <a:buSzPts val="1018"/>
              <a:buNone/>
            </a:pPr>
            <a:r>
              <a:rPr b="1" lang="en" sz="1365">
                <a:solidFill>
                  <a:srgbClr val="1F1F1F"/>
                </a:solidFill>
              </a:rPr>
              <a:t>Random Forest Classifier</a:t>
            </a:r>
            <a:r>
              <a:rPr lang="en" sz="1365">
                <a:solidFill>
                  <a:srgbClr val="1F1F1F"/>
                </a:solidFill>
              </a:rPr>
              <a:t>: A versatile machine learning model that works well for classification tasks. It builds multiple decision trees and merges them together to get a more accurate and stable prediction. </a:t>
            </a:r>
            <a:endParaRPr sz="1365">
              <a:solidFill>
                <a:srgbClr val="1F1F1F"/>
              </a:solidFill>
            </a:endParaRPr>
          </a:p>
          <a:p>
            <a:pPr indent="0" lvl="0" marL="0" rtl="0" algn="l">
              <a:lnSpc>
                <a:spcPct val="95000"/>
              </a:lnSpc>
              <a:spcBef>
                <a:spcPts val="1200"/>
              </a:spcBef>
              <a:spcAft>
                <a:spcPts val="0"/>
              </a:spcAft>
              <a:buSzPts val="1018"/>
              <a:buNone/>
            </a:pPr>
            <a:r>
              <a:rPr b="1" lang="en" sz="1365">
                <a:solidFill>
                  <a:srgbClr val="1F1F1F"/>
                </a:solidFill>
              </a:rPr>
              <a:t>Support Vector Machine (SVM)</a:t>
            </a:r>
            <a:r>
              <a:rPr lang="en" sz="1365">
                <a:solidFill>
                  <a:srgbClr val="1F1F1F"/>
                </a:solidFill>
              </a:rPr>
              <a:t>: An effective classification model, especially known for its accuracy in high-dimensional spaces, like text data. It finds a hyperplane in an N-dimensional space that distinctly classifies the data points</a:t>
            </a:r>
            <a:endParaRPr sz="1365">
              <a:solidFill>
                <a:srgbClr val="1F1F1F"/>
              </a:solidFill>
            </a:endParaRPr>
          </a:p>
          <a:p>
            <a:pPr indent="0" lvl="0" marL="0" rtl="0" algn="l">
              <a:lnSpc>
                <a:spcPct val="95000"/>
              </a:lnSpc>
              <a:spcBef>
                <a:spcPts val="1200"/>
              </a:spcBef>
              <a:spcAft>
                <a:spcPts val="1200"/>
              </a:spcAft>
              <a:buSzPts val="1018"/>
              <a:buNone/>
            </a:pPr>
            <a:r>
              <a:rPr b="1" lang="en" sz="1365">
                <a:solidFill>
                  <a:srgbClr val="1F1F1F"/>
                </a:solidFill>
              </a:rPr>
              <a:t>XGBoost</a:t>
            </a:r>
            <a:r>
              <a:rPr lang="en" sz="1365">
                <a:solidFill>
                  <a:srgbClr val="1F1F1F"/>
                </a:solidFill>
              </a:rPr>
              <a:t>: A highly efficient and scalable implementation of gradient boosting. It also builds a </a:t>
            </a:r>
            <a:r>
              <a:rPr lang="en" sz="1365">
                <a:solidFill>
                  <a:srgbClr val="1F1F1F"/>
                </a:solidFill>
              </a:rPr>
              <a:t>ensemble</a:t>
            </a:r>
            <a:r>
              <a:rPr lang="en" sz="1365">
                <a:solidFill>
                  <a:srgbClr val="1F1F1F"/>
                </a:solidFill>
              </a:rPr>
              <a:t> decision trees sequentially and tries to correct the errors made by the </a:t>
            </a:r>
            <a:r>
              <a:rPr lang="en" sz="1365">
                <a:solidFill>
                  <a:srgbClr val="1F1F1F"/>
                </a:solidFill>
              </a:rPr>
              <a:t>previous</a:t>
            </a:r>
            <a:r>
              <a:rPr lang="en" sz="1365">
                <a:solidFill>
                  <a:srgbClr val="1F1F1F"/>
                </a:solidFill>
              </a:rPr>
              <a:t> trees</a:t>
            </a:r>
            <a:endParaRPr sz="1365">
              <a:solidFill>
                <a:srgbClr val="1F1F1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Training and Evaluation(Cont)</a:t>
            </a:r>
            <a:endParaRPr/>
          </a:p>
        </p:txBody>
      </p:sp>
      <p:sp>
        <p:nvSpPr>
          <p:cNvPr id="109" name="Google Shape;109;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1F1F1F"/>
                </a:solidFill>
              </a:rPr>
              <a:t>Each model was trained on the TF-IDF transformed text data(reviews) and the corresponding sentiment labels.</a:t>
            </a:r>
            <a:endParaRPr sz="1500">
              <a:solidFill>
                <a:srgbClr val="1F1F1F"/>
              </a:solidFill>
            </a:endParaRPr>
          </a:p>
        </p:txBody>
      </p:sp>
      <p:pic>
        <p:nvPicPr>
          <p:cNvPr id="110" name="Google Shape;110;p19"/>
          <p:cNvPicPr preferRelativeResize="0"/>
          <p:nvPr/>
        </p:nvPicPr>
        <p:blipFill>
          <a:blip r:embed="rId3">
            <a:alphaModFix/>
          </a:blip>
          <a:stretch>
            <a:fillRect/>
          </a:stretch>
        </p:blipFill>
        <p:spPr>
          <a:xfrm>
            <a:off x="861400" y="3952191"/>
            <a:ext cx="2911874" cy="1127784"/>
          </a:xfrm>
          <a:prstGeom prst="rect">
            <a:avLst/>
          </a:prstGeom>
          <a:noFill/>
          <a:ln>
            <a:noFill/>
          </a:ln>
        </p:spPr>
      </p:pic>
      <p:pic>
        <p:nvPicPr>
          <p:cNvPr id="111" name="Google Shape;111;p19"/>
          <p:cNvPicPr preferRelativeResize="0"/>
          <p:nvPr/>
        </p:nvPicPr>
        <p:blipFill>
          <a:blip r:embed="rId4">
            <a:alphaModFix/>
          </a:blip>
          <a:stretch>
            <a:fillRect/>
          </a:stretch>
        </p:blipFill>
        <p:spPr>
          <a:xfrm>
            <a:off x="861400" y="2648400"/>
            <a:ext cx="2986025" cy="1154525"/>
          </a:xfrm>
          <a:prstGeom prst="rect">
            <a:avLst/>
          </a:prstGeom>
          <a:noFill/>
          <a:ln>
            <a:noFill/>
          </a:ln>
        </p:spPr>
      </p:pic>
      <p:pic>
        <p:nvPicPr>
          <p:cNvPr id="112" name="Google Shape;112;p19"/>
          <p:cNvPicPr preferRelativeResize="0"/>
          <p:nvPr/>
        </p:nvPicPr>
        <p:blipFill>
          <a:blip r:embed="rId5">
            <a:alphaModFix/>
          </a:blip>
          <a:stretch>
            <a:fillRect/>
          </a:stretch>
        </p:blipFill>
        <p:spPr>
          <a:xfrm>
            <a:off x="5090226" y="3069500"/>
            <a:ext cx="3676774" cy="137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23" name="Google Shape;123;p21"/>
          <p:cNvSpPr txBox="1"/>
          <p:nvPr>
            <p:ph idx="1" type="body"/>
          </p:nvPr>
        </p:nvSpPr>
        <p:spPr>
          <a:xfrm>
            <a:off x="43450" y="1919075"/>
            <a:ext cx="8881800" cy="3081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rPr>
              <a:t>1.Hotel Reviews Dataset (kaggle):</a:t>
            </a:r>
            <a:r>
              <a:rPr lang="en" sz="1400" u="sng">
                <a:solidFill>
                  <a:srgbClr val="1155CC"/>
                </a:solidFill>
                <a:hlinkClick r:id="rId3">
                  <a:extLst>
                    <a:ext uri="{A12FA001-AC4F-418D-AE19-62706E023703}">
                      <ahyp:hlinkClr val="tx"/>
                    </a:ext>
                  </a:extLst>
                </a:hlinkClick>
              </a:rPr>
              <a:t>https://www.kaggle.com/datasets/datafiniti/hotel-reviews?select=Datafiniti_Hotel_Reviews.csv </a:t>
            </a:r>
            <a:endParaRPr b="1" sz="1400">
              <a:solidFill>
                <a:srgbClr val="000000"/>
              </a:solidFill>
            </a:endParaRPr>
          </a:p>
          <a:p>
            <a:pPr indent="0" lvl="0" marL="0" rtl="0" algn="l">
              <a:lnSpc>
                <a:spcPct val="100000"/>
              </a:lnSpc>
              <a:spcBef>
                <a:spcPts val="0"/>
              </a:spcBef>
              <a:spcAft>
                <a:spcPts val="0"/>
              </a:spcAft>
              <a:buNone/>
            </a:pPr>
            <a:r>
              <a:rPr lang="en" sz="1400">
                <a:solidFill>
                  <a:srgbClr val="000000"/>
                </a:solidFill>
              </a:rPr>
              <a:t>2.Pandas: </a:t>
            </a:r>
            <a:r>
              <a:rPr lang="en" sz="1400" u="sng">
                <a:solidFill>
                  <a:srgbClr val="1155CC"/>
                </a:solidFill>
                <a:hlinkClick r:id="rId4">
                  <a:extLst>
                    <a:ext uri="{A12FA001-AC4F-418D-AE19-62706E023703}">
                      <ahyp:hlinkClr val="tx"/>
                    </a:ext>
                  </a:extLst>
                </a:hlinkClick>
              </a:rPr>
              <a:t>https://pandas.pydata.org/</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3.NLTK: </a:t>
            </a:r>
            <a:r>
              <a:rPr lang="en" sz="1400" u="sng">
                <a:solidFill>
                  <a:srgbClr val="1155CC"/>
                </a:solidFill>
                <a:hlinkClick r:id="rId5">
                  <a:extLst>
                    <a:ext uri="{A12FA001-AC4F-418D-AE19-62706E023703}">
                      <ahyp:hlinkClr val="tx"/>
                    </a:ext>
                  </a:extLst>
                </a:hlinkClick>
              </a:rPr>
              <a:t>https://www.nltk.org/</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4.SKlearn:</a:t>
            </a:r>
            <a:r>
              <a:rPr lang="en" sz="1400" u="sng">
                <a:solidFill>
                  <a:srgbClr val="1155CC"/>
                </a:solidFill>
                <a:hlinkClick r:id="rId6">
                  <a:extLst>
                    <a:ext uri="{A12FA001-AC4F-418D-AE19-62706E023703}">
                      <ahyp:hlinkClr val="tx"/>
                    </a:ext>
                  </a:extLst>
                </a:hlinkClick>
              </a:rPr>
              <a:t>https://scikit-learn.org/stable/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5.</a:t>
            </a:r>
            <a:r>
              <a:rPr lang="en" sz="1400" u="sng">
                <a:solidFill>
                  <a:schemeClr val="hlink"/>
                </a:solidFill>
                <a:hlinkClick r:id="rId7"/>
              </a:rPr>
              <a:t>https://ieeexplore.ieee.org/abstract/document/9650096?casa_token=_QfXlN9hZ7cAAAAA:lfzQUIrAaHq9FYaUDssJ8Mkx7GSPfH6MarZQUDZzCplg5hRQNl4GaPmZG-raIbRPsdv7hNY</a:t>
            </a:r>
            <a:endParaRPr sz="1400">
              <a:solidFill>
                <a:srgbClr val="000000"/>
              </a:solidFill>
            </a:endParaRPr>
          </a:p>
          <a:p>
            <a:pPr indent="0" lvl="0" marL="0" rtl="0" algn="l">
              <a:lnSpc>
                <a:spcPct val="100000"/>
              </a:lnSpc>
              <a:spcBef>
                <a:spcPts val="0"/>
              </a:spcBef>
              <a:spcAft>
                <a:spcPts val="0"/>
              </a:spcAft>
              <a:buNone/>
            </a:pPr>
            <a:r>
              <a:rPr lang="en" sz="1400">
                <a:solidFill>
                  <a:srgbClr val="1F1F1F"/>
                </a:solidFill>
              </a:rPr>
              <a:t>6.</a:t>
            </a:r>
            <a:r>
              <a:rPr lang="en" sz="1400" u="sng">
                <a:solidFill>
                  <a:schemeClr val="hlink"/>
                </a:solidFill>
                <a:hlinkClick r:id="rId8"/>
              </a:rPr>
              <a:t>https://scikit-learn.org/stable/modules/svm.html</a:t>
            </a:r>
            <a:endParaRPr sz="1400">
              <a:solidFill>
                <a:srgbClr val="1F1F1F"/>
              </a:solidFill>
            </a:endParaRPr>
          </a:p>
          <a:p>
            <a:pPr indent="0" lvl="0" marL="0" rtl="0" algn="l">
              <a:lnSpc>
                <a:spcPct val="100000"/>
              </a:lnSpc>
              <a:spcBef>
                <a:spcPts val="0"/>
              </a:spcBef>
              <a:spcAft>
                <a:spcPts val="0"/>
              </a:spcAft>
              <a:buNone/>
            </a:pPr>
            <a:r>
              <a:rPr lang="en" sz="1400">
                <a:solidFill>
                  <a:srgbClr val="1F1F1F"/>
                </a:solidFill>
              </a:rPr>
              <a:t>7.</a:t>
            </a:r>
            <a:r>
              <a:rPr lang="en" sz="1400" u="sng">
                <a:solidFill>
                  <a:schemeClr val="hlink"/>
                </a:solidFill>
                <a:hlinkClick r:id="rId9"/>
              </a:rPr>
              <a:t>https://scikit-learn.org/stable/modules/generated/sklearn.ensemble.RandomForestClassifier.html</a:t>
            </a:r>
            <a:endParaRPr sz="1400">
              <a:solidFill>
                <a:srgbClr val="1F1F1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