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10/20/2021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65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470047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5843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039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9684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0168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602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22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41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819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06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334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6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64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488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47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781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10/20/2021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913439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C3CBDBF-F8AB-44A5-8722-4EACCBDDAB5E}"/>
              </a:ext>
            </a:extLst>
          </p:cNvPr>
          <p:cNvPicPr>
            <a:picLocks noChangeAspect="1"/>
          </p:cNvPicPr>
          <p:nvPr/>
        </p:nvPicPr>
        <p:blipFill rotWithShape="1">
          <a:blip r:embed="rId3"/>
          <a:srcRect l="19699" r="746" b="1"/>
          <a:stretch/>
        </p:blipFill>
        <p:spPr>
          <a:xfrm>
            <a:off x="0" y="10"/>
            <a:ext cx="12191695" cy="6857990"/>
          </a:xfrm>
          <a:prstGeom prst="rect">
            <a:avLst/>
          </a:prstGeom>
        </p:spPr>
      </p:pic>
      <p:sp>
        <p:nvSpPr>
          <p:cNvPr id="24" name="Rectangle 23">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8" name="Group 27">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9"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1"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891F26DA-7A80-448C-A333-21843387318B}"/>
              </a:ext>
            </a:extLst>
          </p:cNvPr>
          <p:cNvSpPr>
            <a:spLocks noGrp="1"/>
          </p:cNvSpPr>
          <p:nvPr>
            <p:ph type="ctrTitle"/>
          </p:nvPr>
        </p:nvSpPr>
        <p:spPr>
          <a:xfrm>
            <a:off x="2692398" y="1871131"/>
            <a:ext cx="6815669" cy="1515533"/>
          </a:xfrm>
        </p:spPr>
        <p:txBody>
          <a:bodyPr>
            <a:normAutofit fontScale="90000"/>
          </a:bodyPr>
          <a:lstStyle/>
          <a:p>
            <a:r>
              <a:rPr lang="en-US">
                <a:latin typeface="Bahnschrift" panose="020B0502040204020203" pitchFamily="34" charset="0"/>
              </a:rPr>
              <a:t>Steel Defect detection</a:t>
            </a:r>
            <a:endParaRPr lang="en-IN" dirty="0">
              <a:latin typeface="Bahnschrift" panose="020B0502040204020203" pitchFamily="34" charset="0"/>
            </a:endParaRPr>
          </a:p>
        </p:txBody>
      </p:sp>
      <p:sp>
        <p:nvSpPr>
          <p:cNvPr id="3" name="Subtitle 2">
            <a:extLst>
              <a:ext uri="{FF2B5EF4-FFF2-40B4-BE49-F238E27FC236}">
                <a16:creationId xmlns:a16="http://schemas.microsoft.com/office/drawing/2014/main" id="{56138CFF-297B-4ABD-919D-0FF3F0E8AFAB}"/>
              </a:ext>
            </a:extLst>
          </p:cNvPr>
          <p:cNvSpPr>
            <a:spLocks noGrp="1"/>
          </p:cNvSpPr>
          <p:nvPr>
            <p:ph type="subTitle" idx="1"/>
          </p:nvPr>
        </p:nvSpPr>
        <p:spPr>
          <a:xfrm>
            <a:off x="7981576" y="3694626"/>
            <a:ext cx="2309908" cy="1344709"/>
          </a:xfrm>
        </p:spPr>
        <p:txBody>
          <a:bodyPr>
            <a:normAutofit/>
          </a:bodyPr>
          <a:lstStyle/>
          <a:p>
            <a:pPr algn="l">
              <a:lnSpc>
                <a:spcPct val="90000"/>
              </a:lnSpc>
            </a:pPr>
            <a:r>
              <a:rPr lang="en-US" dirty="0"/>
              <a:t>By:</a:t>
            </a:r>
          </a:p>
          <a:p>
            <a:pPr algn="l">
              <a:lnSpc>
                <a:spcPct val="90000"/>
              </a:lnSpc>
            </a:pPr>
            <a:r>
              <a:rPr lang="en-US" dirty="0"/>
              <a:t>Ch Sai Naveen</a:t>
            </a:r>
          </a:p>
          <a:p>
            <a:pPr algn="l">
              <a:lnSpc>
                <a:spcPct val="90000"/>
              </a:lnSpc>
            </a:pPr>
            <a:r>
              <a:rPr lang="en-US" dirty="0"/>
              <a:t>180030534</a:t>
            </a:r>
          </a:p>
        </p:txBody>
      </p:sp>
      <p:cxnSp>
        <p:nvCxnSpPr>
          <p:cNvPr id="34" name="Straight Connector 33">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02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E54A-156B-4042-8C8C-DEFFD8A61DAA}"/>
              </a:ext>
            </a:extLst>
          </p:cNvPr>
          <p:cNvSpPr>
            <a:spLocks noGrp="1"/>
          </p:cNvSpPr>
          <p:nvPr>
            <p:ph type="title"/>
          </p:nvPr>
        </p:nvSpPr>
        <p:spPr>
          <a:xfrm>
            <a:off x="860376" y="1547697"/>
            <a:ext cx="3247902" cy="1051785"/>
          </a:xfrm>
        </p:spPr>
        <p:txBody>
          <a:bodyPr vert="horz" lIns="91440" tIns="45720" rIns="91440" bIns="0" rtlCol="0" anchor="ctr">
            <a:normAutofit/>
          </a:bodyPr>
          <a:lstStyle/>
          <a:p>
            <a:pPr algn="ctr"/>
            <a:r>
              <a:rPr lang="en-US" sz="2800" dirty="0">
                <a:solidFill>
                  <a:schemeClr val="bg1"/>
                </a:solidFill>
              </a:rPr>
              <a:t>Introduction:</a:t>
            </a:r>
          </a:p>
        </p:txBody>
      </p:sp>
      <p:sp>
        <p:nvSpPr>
          <p:cNvPr id="6" name="TextBox 5">
            <a:extLst>
              <a:ext uri="{FF2B5EF4-FFF2-40B4-BE49-F238E27FC236}">
                <a16:creationId xmlns:a16="http://schemas.microsoft.com/office/drawing/2014/main" id="{A23233FC-53E3-4F60-9261-D3518DF9DD81}"/>
              </a:ext>
            </a:extLst>
          </p:cNvPr>
          <p:cNvSpPr txBox="1"/>
          <p:nvPr/>
        </p:nvSpPr>
        <p:spPr>
          <a:xfrm>
            <a:off x="1360820" y="2599482"/>
            <a:ext cx="7415149" cy="3139321"/>
          </a:xfrm>
          <a:prstGeom prst="rect">
            <a:avLst/>
          </a:prstGeom>
          <a:noFill/>
        </p:spPr>
        <p:txBody>
          <a:bodyPr wrap="square" rtlCol="0">
            <a:spAutoFit/>
          </a:bodyPr>
          <a:lstStyle/>
          <a:p>
            <a:pPr marL="285750" indent="-285750">
              <a:buFont typeface="Arial" panose="020B0604020202020204" pitchFamily="34" charset="0"/>
              <a:buChar char="•"/>
            </a:pPr>
            <a:r>
              <a:rPr lang="en-US" b="0" i="1" dirty="0">
                <a:solidFill>
                  <a:schemeClr val="tx2">
                    <a:lumMod val="10000"/>
                  </a:schemeClr>
                </a:solidFill>
                <a:effectLst/>
                <a:latin typeface="charter"/>
              </a:rPr>
              <a:t>Steel is one of the most important building materials of modern times. Steel buildings are resistant to natural and man-made wear which has made the material ubiquitous around the world.</a:t>
            </a:r>
          </a:p>
          <a:p>
            <a:pPr marL="285750" indent="-285750">
              <a:buFont typeface="Arial" panose="020B0604020202020204" pitchFamily="34" charset="0"/>
              <a:buChar char="•"/>
            </a:pPr>
            <a:endParaRPr lang="en-US" b="0" i="1" dirty="0">
              <a:solidFill>
                <a:schemeClr val="tx2">
                  <a:lumMod val="10000"/>
                </a:schemeClr>
              </a:solidFill>
              <a:effectLst/>
              <a:latin typeface="charter"/>
            </a:endParaRPr>
          </a:p>
          <a:p>
            <a:pPr marL="285750" indent="-285750">
              <a:buFont typeface="Arial" panose="020B0604020202020204" pitchFamily="34" charset="0"/>
              <a:buChar char="•"/>
            </a:pPr>
            <a:r>
              <a:rPr lang="en-US" b="0" i="1" dirty="0">
                <a:solidFill>
                  <a:schemeClr val="tx2">
                    <a:lumMod val="10000"/>
                  </a:schemeClr>
                </a:solidFill>
                <a:effectLst/>
                <a:latin typeface="charter"/>
              </a:rPr>
              <a:t>This is main reason that let the growth of steel usage in the construction of buildings . Even Amazon’s </a:t>
            </a:r>
            <a:r>
              <a:rPr lang="en-US" i="1" dirty="0">
                <a:solidFill>
                  <a:schemeClr val="tx2">
                    <a:lumMod val="10000"/>
                  </a:schemeClr>
                </a:solidFill>
                <a:effectLst/>
                <a:latin typeface="Amazon Ember"/>
              </a:rPr>
              <a:t>largest campus building in Hyderabad is </a:t>
            </a:r>
            <a:r>
              <a:rPr lang="en-US" i="1" dirty="0">
                <a:solidFill>
                  <a:schemeClr val="tx2">
                    <a:lumMod val="10000"/>
                  </a:schemeClr>
                </a:solidFill>
                <a:effectLst/>
                <a:latin typeface="arial" panose="020B0604020202020204" pitchFamily="34" charset="0"/>
              </a:rPr>
              <a:t>Built with over 2.5 times more steel than the Eiffel Tower</a:t>
            </a:r>
            <a:endParaRPr lang="en-US" i="1" dirty="0">
              <a:solidFill>
                <a:schemeClr val="tx2">
                  <a:lumMod val="10000"/>
                </a:schemeClr>
              </a:solidFill>
              <a:effectLst/>
              <a:latin typeface="charter"/>
            </a:endParaRPr>
          </a:p>
          <a:p>
            <a:pPr marL="285750" indent="-285750">
              <a:buFont typeface="Arial" panose="020B0604020202020204" pitchFamily="34" charset="0"/>
              <a:buChar char="•"/>
            </a:pPr>
            <a:endParaRPr lang="en-US" b="0" i="1" dirty="0">
              <a:solidFill>
                <a:schemeClr val="tx2">
                  <a:lumMod val="10000"/>
                </a:schemeClr>
              </a:solidFill>
              <a:effectLst/>
              <a:latin typeface="charter"/>
            </a:endParaRPr>
          </a:p>
          <a:p>
            <a:pPr marL="285750" indent="-285750">
              <a:buFont typeface="Arial" panose="020B0604020202020204" pitchFamily="34" charset="0"/>
              <a:buChar char="•"/>
            </a:pPr>
            <a:r>
              <a:rPr lang="en-US" b="0" i="1" dirty="0">
                <a:solidFill>
                  <a:schemeClr val="tx2">
                    <a:lumMod val="10000"/>
                  </a:schemeClr>
                </a:solidFill>
                <a:effectLst/>
                <a:latin typeface="charter"/>
              </a:rPr>
              <a:t>To help make production of steel more efficient Steel Defect Detection is a competition hosted on </a:t>
            </a:r>
            <a:r>
              <a:rPr lang="en-US" i="1" dirty="0">
                <a:solidFill>
                  <a:schemeClr val="tx2">
                    <a:lumMod val="10000"/>
                  </a:schemeClr>
                </a:solidFill>
                <a:latin typeface="charter"/>
              </a:rPr>
              <a:t>Kaggle </a:t>
            </a:r>
            <a:r>
              <a:rPr lang="en-US" b="0" i="1" dirty="0">
                <a:solidFill>
                  <a:schemeClr val="tx2">
                    <a:lumMod val="10000"/>
                  </a:schemeClr>
                </a:solidFill>
                <a:effectLst/>
                <a:latin typeface="charter"/>
              </a:rPr>
              <a:t>by one of the largest steel manufacture company </a:t>
            </a:r>
            <a:r>
              <a:rPr lang="en-US" b="0" i="1" dirty="0" err="1">
                <a:solidFill>
                  <a:schemeClr val="tx2">
                    <a:lumMod val="10000"/>
                  </a:schemeClr>
                </a:solidFill>
                <a:effectLst/>
                <a:latin typeface="charter"/>
              </a:rPr>
              <a:t>Severstal</a:t>
            </a:r>
            <a:r>
              <a:rPr lang="en-US" b="0" i="1" dirty="0">
                <a:solidFill>
                  <a:schemeClr val="tx2">
                    <a:lumMod val="10000"/>
                  </a:schemeClr>
                </a:solidFill>
                <a:effectLst/>
                <a:latin typeface="charter"/>
              </a:rPr>
              <a:t> .</a:t>
            </a:r>
            <a:endParaRPr lang="en-IN" i="1" dirty="0">
              <a:solidFill>
                <a:schemeClr val="tx2">
                  <a:lumMod val="10000"/>
                </a:schemeClr>
              </a:solidFill>
            </a:endParaRPr>
          </a:p>
        </p:txBody>
      </p:sp>
    </p:spTree>
    <p:extLst>
      <p:ext uri="{BB962C8B-B14F-4D97-AF65-F5344CB8AC3E}">
        <p14:creationId xmlns:p14="http://schemas.microsoft.com/office/powerpoint/2010/main" val="37245775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CC8A-72B9-49E6-AACA-4917F301B194}"/>
              </a:ext>
            </a:extLst>
          </p:cNvPr>
          <p:cNvSpPr>
            <a:spLocks noGrp="1"/>
          </p:cNvSpPr>
          <p:nvPr>
            <p:ph type="title"/>
          </p:nvPr>
        </p:nvSpPr>
        <p:spPr>
          <a:xfrm>
            <a:off x="1295402" y="982132"/>
            <a:ext cx="2389092" cy="207483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45D420F-1EDB-4527-9991-5429E37ADAF7}"/>
              </a:ext>
            </a:extLst>
          </p:cNvPr>
          <p:cNvSpPr>
            <a:spLocks noGrp="1"/>
          </p:cNvSpPr>
          <p:nvPr>
            <p:ph idx="1"/>
          </p:nvPr>
        </p:nvSpPr>
        <p:spPr/>
        <p:txBody>
          <a:bodyPr>
            <a:normAutofit/>
          </a:bodyPr>
          <a:lstStyle/>
          <a:p>
            <a:r>
              <a:rPr lang="en-US" sz="2000" b="0" i="0" dirty="0">
                <a:solidFill>
                  <a:schemeClr val="tx2">
                    <a:lumMod val="90000"/>
                    <a:lumOff val="10000"/>
                  </a:schemeClr>
                </a:solidFill>
                <a:effectLst/>
                <a:latin typeface="charter"/>
              </a:rPr>
              <a:t>The production process of flat sheet steel is especially delicate. From heating and rolling, to drying and cutting, several machines touch flat steel by the time it’s ready to ship.</a:t>
            </a:r>
          </a:p>
          <a:p>
            <a:r>
              <a:rPr lang="en-US" sz="2000" b="0" i="0" dirty="0">
                <a:solidFill>
                  <a:schemeClr val="tx2">
                    <a:lumMod val="90000"/>
                    <a:lumOff val="10000"/>
                  </a:schemeClr>
                </a:solidFill>
                <a:effectLst/>
                <a:latin typeface="charter"/>
              </a:rPr>
              <a:t>The objective of this model is to predict the location and type of defects found in steel manufacturing using the images provided and get the perfect measures that gives the best scores.</a:t>
            </a:r>
          </a:p>
          <a:p>
            <a:r>
              <a:rPr lang="en-US" sz="2000" dirty="0">
                <a:solidFill>
                  <a:schemeClr val="tx2">
                    <a:lumMod val="90000"/>
                    <a:lumOff val="10000"/>
                  </a:schemeClr>
                </a:solidFill>
                <a:latin typeface="charter"/>
              </a:rPr>
              <a:t>Here we have taken a data set containing approx. 6000 images of steel with defects and 6000 images of steel without defect to train our model through semantic segmentation </a:t>
            </a:r>
            <a:r>
              <a:rPr lang="en-US" sz="2000" dirty="0" err="1">
                <a:solidFill>
                  <a:schemeClr val="tx2">
                    <a:lumMod val="90000"/>
                    <a:lumOff val="10000"/>
                  </a:schemeClr>
                </a:solidFill>
                <a:latin typeface="charter"/>
              </a:rPr>
              <a:t>catboost</a:t>
            </a:r>
            <a:r>
              <a:rPr lang="en-US" sz="2000" dirty="0">
                <a:solidFill>
                  <a:schemeClr val="tx2">
                    <a:lumMod val="90000"/>
                    <a:lumOff val="10000"/>
                  </a:schemeClr>
                </a:solidFill>
                <a:latin typeface="charter"/>
              </a:rPr>
              <a:t> classifier to get the results of best possible scores.</a:t>
            </a:r>
            <a:endParaRPr lang="en-US" sz="2000" b="0" i="0" dirty="0">
              <a:solidFill>
                <a:schemeClr val="tx2">
                  <a:lumMod val="90000"/>
                  <a:lumOff val="10000"/>
                </a:schemeClr>
              </a:solidFill>
              <a:effectLst/>
              <a:latin typeface="charter"/>
            </a:endParaRPr>
          </a:p>
          <a:p>
            <a:endParaRPr lang="en-IN" sz="1800" dirty="0">
              <a:solidFill>
                <a:schemeClr val="tx2">
                  <a:lumMod val="90000"/>
                  <a:lumOff val="10000"/>
                </a:schemeClr>
              </a:solidFill>
            </a:endParaRPr>
          </a:p>
        </p:txBody>
      </p:sp>
    </p:spTree>
    <p:extLst>
      <p:ext uri="{BB962C8B-B14F-4D97-AF65-F5344CB8AC3E}">
        <p14:creationId xmlns:p14="http://schemas.microsoft.com/office/powerpoint/2010/main" val="59588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0132F-5253-47DE-867E-98D8D85A0717}"/>
              </a:ext>
            </a:extLst>
          </p:cNvPr>
          <p:cNvSpPr txBox="1"/>
          <p:nvPr/>
        </p:nvSpPr>
        <p:spPr>
          <a:xfrm>
            <a:off x="735106" y="770964"/>
            <a:ext cx="2214283" cy="523220"/>
          </a:xfrm>
          <a:prstGeom prst="rect">
            <a:avLst/>
          </a:prstGeom>
          <a:noFill/>
        </p:spPr>
        <p:txBody>
          <a:bodyPr wrap="square" rtlCol="0">
            <a:spAutoFit/>
          </a:bodyPr>
          <a:lstStyle/>
          <a:p>
            <a:r>
              <a:rPr lang="en-US" sz="2800" dirty="0">
                <a:solidFill>
                  <a:schemeClr val="accent1"/>
                </a:solidFill>
              </a:rPr>
              <a:t>Application</a:t>
            </a:r>
            <a:r>
              <a:rPr lang="en-US" dirty="0"/>
              <a:t>:-</a:t>
            </a:r>
            <a:endParaRPr lang="en-IN" dirty="0"/>
          </a:p>
        </p:txBody>
      </p:sp>
      <p:sp>
        <p:nvSpPr>
          <p:cNvPr id="3" name="TextBox 2">
            <a:extLst>
              <a:ext uri="{FF2B5EF4-FFF2-40B4-BE49-F238E27FC236}">
                <a16:creationId xmlns:a16="http://schemas.microsoft.com/office/drawing/2014/main" id="{5E52A466-BCCB-45C6-9E23-DFCE5AAF4821}"/>
              </a:ext>
            </a:extLst>
          </p:cNvPr>
          <p:cNvSpPr txBox="1"/>
          <p:nvPr/>
        </p:nvSpPr>
        <p:spPr>
          <a:xfrm>
            <a:off x="797859" y="1586752"/>
            <a:ext cx="8570259"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model we use Semantic segmentation for the detections of defect areas on the steel from the image</a:t>
            </a:r>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9418A213-C984-4EBE-839C-51AB243DB025}"/>
              </a:ext>
            </a:extLst>
          </p:cNvPr>
          <p:cNvSpPr txBox="1"/>
          <p:nvPr/>
        </p:nvSpPr>
        <p:spPr>
          <a:xfrm>
            <a:off x="797858" y="2494873"/>
            <a:ext cx="8014447" cy="461665"/>
          </a:xfrm>
          <a:prstGeom prst="rect">
            <a:avLst/>
          </a:prstGeom>
          <a:noFill/>
        </p:spPr>
        <p:txBody>
          <a:bodyPr wrap="square" rtlCol="0">
            <a:spAutoFit/>
          </a:bodyPr>
          <a:lstStyle/>
          <a:p>
            <a:r>
              <a:rPr lang="en-US" sz="2400" dirty="0">
                <a:solidFill>
                  <a:schemeClr val="accent1"/>
                </a:solidFill>
              </a:rPr>
              <a:t>Why Semantic Segmentation </a:t>
            </a:r>
            <a:r>
              <a:rPr lang="en-IN" sz="2400" dirty="0">
                <a:solidFill>
                  <a:schemeClr val="accent1"/>
                </a:solidFill>
              </a:rPr>
              <a:t>? Why not object detection ?</a:t>
            </a:r>
            <a:endParaRPr lang="en-US" sz="2400" dirty="0">
              <a:solidFill>
                <a:schemeClr val="accent1"/>
              </a:solidFill>
            </a:endParaRPr>
          </a:p>
        </p:txBody>
      </p:sp>
      <p:pic>
        <p:nvPicPr>
          <p:cNvPr id="6" name="Picture 5" descr="A picture containing text, grass, dog, mammal&#10;&#10;Description automatically generated">
            <a:extLst>
              <a:ext uri="{FF2B5EF4-FFF2-40B4-BE49-F238E27FC236}">
                <a16:creationId xmlns:a16="http://schemas.microsoft.com/office/drawing/2014/main" id="{57BEE973-7833-4E34-B2D6-CFDD6D08C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88" y="3154444"/>
            <a:ext cx="7247248" cy="1844200"/>
          </a:xfrm>
          <a:prstGeom prst="rect">
            <a:avLst/>
          </a:prstGeom>
        </p:spPr>
      </p:pic>
      <p:sp>
        <p:nvSpPr>
          <p:cNvPr id="7" name="TextBox 6">
            <a:extLst>
              <a:ext uri="{FF2B5EF4-FFF2-40B4-BE49-F238E27FC236}">
                <a16:creationId xmlns:a16="http://schemas.microsoft.com/office/drawing/2014/main" id="{D76706C6-9485-4202-90DF-1C154A64986F}"/>
              </a:ext>
            </a:extLst>
          </p:cNvPr>
          <p:cNvSpPr txBox="1"/>
          <p:nvPr/>
        </p:nvSpPr>
        <p:spPr>
          <a:xfrm>
            <a:off x="797858" y="5271248"/>
            <a:ext cx="8507506" cy="646331"/>
          </a:xfrm>
          <a:prstGeom prst="rect">
            <a:avLst/>
          </a:prstGeom>
          <a:noFill/>
        </p:spPr>
        <p:txBody>
          <a:bodyPr wrap="square" rtlCol="0">
            <a:spAutoFit/>
          </a:bodyPr>
          <a:lstStyle/>
          <a:p>
            <a:pPr marL="285750" indent="-285750">
              <a:buFont typeface="Courier New" panose="02070309020205020404" pitchFamily="49" charset="0"/>
              <a:buChar char="o"/>
            </a:pPr>
            <a:r>
              <a:rPr lang="en-US" dirty="0"/>
              <a:t>Semantic Segmentations detects with respective to the pixels with shapes such just we can get the exact details of information and leave the unwanted data.</a:t>
            </a:r>
            <a:endParaRPr lang="en-IN" dirty="0"/>
          </a:p>
        </p:txBody>
      </p:sp>
    </p:spTree>
    <p:extLst>
      <p:ext uri="{BB962C8B-B14F-4D97-AF65-F5344CB8AC3E}">
        <p14:creationId xmlns:p14="http://schemas.microsoft.com/office/powerpoint/2010/main" val="256444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99DF13-CBF4-410A-9243-066D02D1A591}"/>
              </a:ext>
            </a:extLst>
          </p:cNvPr>
          <p:cNvSpPr txBox="1"/>
          <p:nvPr/>
        </p:nvSpPr>
        <p:spPr>
          <a:xfrm>
            <a:off x="914400" y="1165412"/>
            <a:ext cx="8937812"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t>We train our model with approx. 12k images of which around 6k with defects and 6k without defects to make the model learn the differences between the images with defects and images without defects .</a:t>
            </a:r>
          </a:p>
          <a:p>
            <a:pPr marL="285750" indent="-285750">
              <a:buFont typeface="Arial" panose="020B0604020202020204" pitchFamily="34" charset="0"/>
              <a:buChar char="•"/>
            </a:pPr>
            <a:r>
              <a:rPr lang="en-US" sz="2000" dirty="0"/>
              <a:t>Then we test the model to evaluate the images using the </a:t>
            </a:r>
            <a:r>
              <a:rPr lang="en-US" sz="2000" dirty="0" err="1"/>
              <a:t>Catboost</a:t>
            </a:r>
            <a:r>
              <a:rPr lang="en-US" sz="2000" dirty="0"/>
              <a:t> classifier and find the best possible measure to get the best scores using Learning rate and AUC curve.</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DF49A026-A568-4625-8D19-1C4E880C4D40}"/>
              </a:ext>
            </a:extLst>
          </p:cNvPr>
          <p:cNvSpPr txBox="1"/>
          <p:nvPr/>
        </p:nvSpPr>
        <p:spPr>
          <a:xfrm>
            <a:off x="1165412" y="2971800"/>
            <a:ext cx="5387788" cy="523220"/>
          </a:xfrm>
          <a:prstGeom prst="rect">
            <a:avLst/>
          </a:prstGeom>
          <a:noFill/>
        </p:spPr>
        <p:txBody>
          <a:bodyPr wrap="square" rtlCol="0">
            <a:spAutoFit/>
          </a:bodyPr>
          <a:lstStyle/>
          <a:p>
            <a:r>
              <a:rPr lang="en-US" sz="2800" dirty="0"/>
              <a:t>Why </a:t>
            </a:r>
            <a:r>
              <a:rPr lang="en-US" sz="2800" dirty="0" err="1"/>
              <a:t>Catboost</a:t>
            </a:r>
            <a:r>
              <a:rPr lang="en-US" sz="2800" dirty="0"/>
              <a:t> classifier ?</a:t>
            </a:r>
            <a:endParaRPr lang="en-IN" sz="2800" dirty="0"/>
          </a:p>
        </p:txBody>
      </p:sp>
      <p:pic>
        <p:nvPicPr>
          <p:cNvPr id="5" name="Picture 4" descr="Chart, line chart&#10;&#10;Description automatically generated">
            <a:extLst>
              <a:ext uri="{FF2B5EF4-FFF2-40B4-BE49-F238E27FC236}">
                <a16:creationId xmlns:a16="http://schemas.microsoft.com/office/drawing/2014/main" id="{100F0B51-89A6-4604-B4B6-858492DD1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007" y="3429000"/>
            <a:ext cx="2675404" cy="2176600"/>
          </a:xfrm>
          <a:prstGeom prst="rect">
            <a:avLst/>
          </a:prstGeom>
        </p:spPr>
      </p:pic>
      <p:sp>
        <p:nvSpPr>
          <p:cNvPr id="4" name="TextBox 3">
            <a:extLst>
              <a:ext uri="{FF2B5EF4-FFF2-40B4-BE49-F238E27FC236}">
                <a16:creationId xmlns:a16="http://schemas.microsoft.com/office/drawing/2014/main" id="{87EA2EC7-1443-4DB7-BA23-8AF86ED01A5A}"/>
              </a:ext>
            </a:extLst>
          </p:cNvPr>
          <p:cNvSpPr txBox="1"/>
          <p:nvPr/>
        </p:nvSpPr>
        <p:spPr>
          <a:xfrm>
            <a:off x="1230686" y="5464006"/>
            <a:ext cx="8155361" cy="646331"/>
          </a:xfrm>
          <a:prstGeom prst="rect">
            <a:avLst/>
          </a:prstGeom>
          <a:noFill/>
        </p:spPr>
        <p:txBody>
          <a:bodyPr wrap="square" rtlCol="0">
            <a:spAutoFit/>
          </a:bodyPr>
          <a:lstStyle/>
          <a:p>
            <a:pPr marL="285750" indent="-285750">
              <a:buFont typeface="Arial" panose="020B0604020202020204" pitchFamily="34" charset="0"/>
              <a:buChar char="•"/>
            </a:pPr>
            <a:r>
              <a:rPr lang="en-US" dirty="0"/>
              <a:t>By chart we can say that </a:t>
            </a:r>
            <a:r>
              <a:rPr lang="en-US" dirty="0" err="1"/>
              <a:t>catboost</a:t>
            </a:r>
            <a:r>
              <a:rPr lang="en-US" dirty="0"/>
              <a:t> classifier has less loss compared to other classifiers </a:t>
            </a:r>
            <a:r>
              <a:rPr lang="en-US" dirty="0" err="1"/>
              <a:t>i.e</a:t>
            </a:r>
            <a:r>
              <a:rPr lang="en-US" dirty="0"/>
              <a:t> </a:t>
            </a:r>
            <a:r>
              <a:rPr lang="en-US" dirty="0" err="1"/>
              <a:t>catboost</a:t>
            </a:r>
            <a:r>
              <a:rPr lang="en-US" dirty="0"/>
              <a:t> classifier is more accurate then the other classifiers</a:t>
            </a:r>
            <a:endParaRPr lang="en-IN" dirty="0"/>
          </a:p>
        </p:txBody>
      </p:sp>
    </p:spTree>
    <p:extLst>
      <p:ext uri="{BB962C8B-B14F-4D97-AF65-F5344CB8AC3E}">
        <p14:creationId xmlns:p14="http://schemas.microsoft.com/office/powerpoint/2010/main" val="35433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61C2-6F21-4B7D-A8FD-ECA139565403}"/>
              </a:ext>
            </a:extLst>
          </p:cNvPr>
          <p:cNvSpPr>
            <a:spLocks noGrp="1"/>
          </p:cNvSpPr>
          <p:nvPr>
            <p:ph type="title"/>
          </p:nvPr>
        </p:nvSpPr>
        <p:spPr>
          <a:xfrm>
            <a:off x="1295402" y="982132"/>
            <a:ext cx="2227727" cy="2092762"/>
          </a:xfrm>
        </p:spPr>
        <p:txBody>
          <a:bodyPr>
            <a:normAutofit/>
          </a:bodyPr>
          <a:lstStyle/>
          <a:p>
            <a:r>
              <a:rPr lang="en-US" sz="3200" dirty="0"/>
              <a:t>References:-</a:t>
            </a:r>
            <a:endParaRPr lang="en-IN" sz="3200" dirty="0"/>
          </a:p>
        </p:txBody>
      </p:sp>
      <p:sp>
        <p:nvSpPr>
          <p:cNvPr id="3" name="TextBox 2">
            <a:extLst>
              <a:ext uri="{FF2B5EF4-FFF2-40B4-BE49-F238E27FC236}">
                <a16:creationId xmlns:a16="http://schemas.microsoft.com/office/drawing/2014/main" id="{B059F0A7-63C9-4178-92BB-F78B4B978060}"/>
              </a:ext>
            </a:extLst>
          </p:cNvPr>
          <p:cNvSpPr txBox="1"/>
          <p:nvPr/>
        </p:nvSpPr>
        <p:spPr>
          <a:xfrm>
            <a:off x="1295402" y="3023809"/>
            <a:ext cx="5768786"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Understanding Convolution for Semantic Segmentation</a:t>
            </a:r>
          </a:p>
          <a:p>
            <a:pPr marL="285750" indent="-285750">
              <a:buFont typeface="Wingdings" panose="05000000000000000000" pitchFamily="2" charset="2"/>
              <a:buChar char="Ø"/>
            </a:pPr>
            <a:r>
              <a:rPr lang="en-US" sz="2000" dirty="0"/>
              <a:t>Detection of steel defect using the image processing algorithm</a:t>
            </a:r>
          </a:p>
          <a:p>
            <a:pPr marL="285750" indent="-285750">
              <a:buFont typeface="Wingdings" panose="05000000000000000000" pitchFamily="2" charset="2"/>
              <a:buChar char="Ø"/>
            </a:pPr>
            <a:r>
              <a:rPr lang="en-US" sz="2000" dirty="0"/>
              <a:t>Comparison of the </a:t>
            </a:r>
            <a:r>
              <a:rPr lang="en-US" sz="2000" dirty="0" err="1"/>
              <a:t>CatBoost</a:t>
            </a:r>
            <a:r>
              <a:rPr lang="en-US" sz="2000" dirty="0"/>
              <a:t> Classifier with other classifiers</a:t>
            </a:r>
            <a:endParaRPr lang="en-IN" sz="2000" dirty="0"/>
          </a:p>
        </p:txBody>
      </p:sp>
    </p:spTree>
    <p:extLst>
      <p:ext uri="{BB962C8B-B14F-4D97-AF65-F5344CB8AC3E}">
        <p14:creationId xmlns:p14="http://schemas.microsoft.com/office/powerpoint/2010/main" val="330600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48745F47-AC9D-4C3A-903F-BB8975779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5" y="1334793"/>
            <a:ext cx="6294063" cy="4188413"/>
          </a:xfrm>
          <a:prstGeom prst="rect">
            <a:avLst/>
          </a:prstGeom>
        </p:spPr>
      </p:pic>
    </p:spTree>
    <p:extLst>
      <p:ext uri="{BB962C8B-B14F-4D97-AF65-F5344CB8AC3E}">
        <p14:creationId xmlns:p14="http://schemas.microsoft.com/office/powerpoint/2010/main" val="35186400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278</TotalTime>
  <Words>394</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Amazon Ember</vt:lpstr>
      <vt:lpstr>arial</vt:lpstr>
      <vt:lpstr>arial</vt:lpstr>
      <vt:lpstr>Bahnschrift</vt:lpstr>
      <vt:lpstr>charter</vt:lpstr>
      <vt:lpstr>Courier New</vt:lpstr>
      <vt:lpstr>Garamond</vt:lpstr>
      <vt:lpstr>Wingdings</vt:lpstr>
      <vt:lpstr>Organic</vt:lpstr>
      <vt:lpstr>Steel Defect detection</vt:lpstr>
      <vt:lpstr>Introduction:</vt:lpstr>
      <vt:lpstr>Abstract:</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Defect detection</dc:title>
  <dc:creator>Sai Naveen Chanumolu</dc:creator>
  <cp:lastModifiedBy>Sai Naveen Chanumolu</cp:lastModifiedBy>
  <cp:revision>6</cp:revision>
  <dcterms:created xsi:type="dcterms:W3CDTF">2021-10-20T09:02:16Z</dcterms:created>
  <dcterms:modified xsi:type="dcterms:W3CDTF">2021-10-20T14:30:09Z</dcterms:modified>
</cp:coreProperties>
</file>