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5" r:id="rId10"/>
    <p:sldId id="266" r:id="rId11"/>
    <p:sldId id="269" r:id="rId12"/>
    <p:sldId id="267" r:id="rId13"/>
    <p:sldId id="268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37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1E39-5341-46D3-954D-48F606487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471" y="206478"/>
            <a:ext cx="9715142" cy="4570904"/>
          </a:xfrm>
        </p:spPr>
        <p:txBody>
          <a:bodyPr/>
          <a:lstStyle/>
          <a:p>
            <a:br>
              <a:rPr lang="en-US" sz="7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</a:br>
            <a:br>
              <a:rPr lang="en-US" sz="7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en-US" sz="7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br>
              <a:rPr lang="en-US" sz="7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</a:br>
            <a:br>
              <a:rPr lang="en-US" sz="7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</a:br>
            <a:br>
              <a:rPr lang="en-US" sz="7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</a:br>
            <a:br>
              <a:rPr lang="en-US" sz="7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</a:br>
            <a:br>
              <a:rPr lang="en-US" sz="7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en-US" sz="7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Online Shoppers </a:t>
            </a:r>
            <a:br>
              <a:rPr lang="en-US" sz="7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en-US" sz="7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Intentions</a:t>
            </a:r>
            <a:br>
              <a:rPr lang="en-US" sz="7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en-US" dirty="0"/>
              <a:t> </a:t>
            </a:r>
            <a:br>
              <a:rPr lang="en-US" dirty="0"/>
            </a:br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Predicting whether online shopper will generate  revenue for the company or not.</a:t>
            </a:r>
            <a:endParaRPr lang="en-IN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65483-89BE-4AB1-B90F-BD7DB11F9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23" y="5769342"/>
            <a:ext cx="9715142" cy="861420"/>
          </a:xfrm>
        </p:spPr>
        <p:txBody>
          <a:bodyPr/>
          <a:lstStyle/>
          <a:p>
            <a:r>
              <a:rPr lang="en-US" b="1" i="1" u="sng" dirty="0"/>
              <a:t>project by Arnav saini </a:t>
            </a:r>
            <a:endParaRPr lang="en-IN" b="1" i="1" u="sng" dirty="0"/>
          </a:p>
        </p:txBody>
      </p:sp>
    </p:spTree>
    <p:extLst>
      <p:ext uri="{BB962C8B-B14F-4D97-AF65-F5344CB8AC3E}">
        <p14:creationId xmlns:p14="http://schemas.microsoft.com/office/powerpoint/2010/main" val="53761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BE7D31-29D5-4E14-8B2F-DF0ACDAA46C4}"/>
              </a:ext>
            </a:extLst>
          </p:cNvPr>
          <p:cNvSpPr txBox="1"/>
          <p:nvPr/>
        </p:nvSpPr>
        <p:spPr>
          <a:xfrm>
            <a:off x="511277" y="412955"/>
            <a:ext cx="10353367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Taking 2nd Scenario i.e. after solving class Imbalance Problem </a:t>
            </a:r>
          </a:p>
          <a:p>
            <a:r>
              <a:rPr lang="en-IN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Using </a:t>
            </a:r>
            <a:r>
              <a:rPr lang="en-IN" sz="2000" i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RandomOverSampler</a:t>
            </a:r>
            <a:r>
              <a:rPr lang="en-IN" sz="20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from </a:t>
            </a:r>
            <a:r>
              <a:rPr lang="en-IN" sz="2000" i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imblearn</a:t>
            </a:r>
            <a:r>
              <a:rPr lang="en-IN" sz="20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which will make minority class equals to majority class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New shape of dataset = (16408,18)</a:t>
            </a:r>
          </a:p>
          <a:p>
            <a:endParaRPr lang="en-IN" sz="2000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IN" sz="20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Result for </a:t>
            </a:r>
            <a:r>
              <a:rPr lang="en-IN" sz="2000" i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LogisticRegression</a:t>
            </a:r>
            <a:r>
              <a:rPr lang="en-IN" sz="20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Test Accuracy                : 0.8074110190151146</a:t>
            </a:r>
          </a:p>
          <a:p>
            <a:r>
              <a:rPr lang="en-IN" sz="20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Result for </a:t>
            </a:r>
            <a:r>
              <a:rPr lang="en-IN" sz="2000" i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DecisionTreeClassifier</a:t>
            </a:r>
            <a:r>
              <a:rPr lang="en-IN" sz="20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Test Accuracy          : 0.9556313993174061</a:t>
            </a:r>
          </a:p>
          <a:p>
            <a:r>
              <a:rPr lang="en-IN" sz="20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Result for </a:t>
            </a:r>
            <a:r>
              <a:rPr lang="en-IN" sz="2000" i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ExtraTreeClassifier</a:t>
            </a:r>
            <a:r>
              <a:rPr lang="en-IN" sz="20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Test Accuracy                 : 0.947586543149683</a:t>
            </a:r>
          </a:p>
          <a:p>
            <a:r>
              <a:rPr lang="en-IN" sz="20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Result for </a:t>
            </a:r>
            <a:r>
              <a:rPr lang="en-IN" sz="2000" i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RandomForestClassifier</a:t>
            </a:r>
            <a:r>
              <a:rPr lang="en-IN" sz="20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Test Accuracy        : </a:t>
            </a:r>
            <a:r>
              <a:rPr lang="en-IN" sz="2000" i="1" u="sng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008000"/>
                </a:highlight>
              </a:rPr>
              <a:t>0.9646513895660653</a:t>
            </a:r>
          </a:p>
          <a:p>
            <a:r>
              <a:rPr lang="en-IN" sz="20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Result for </a:t>
            </a:r>
            <a:r>
              <a:rPr lang="en-IN" sz="2000" i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AdaBoostClassifier</a:t>
            </a:r>
            <a:r>
              <a:rPr lang="en-IN" sz="20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Test Accuracy                : 0.8403217942467089</a:t>
            </a:r>
          </a:p>
          <a:p>
            <a:r>
              <a:rPr lang="en-IN" sz="20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Result for </a:t>
            </a:r>
            <a:r>
              <a:rPr lang="en-IN" sz="2000" i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GradientBoostingClassifier</a:t>
            </a:r>
            <a:r>
              <a:rPr lang="en-IN" sz="20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Test Accuracy  : 0.8605558264261336</a:t>
            </a:r>
          </a:p>
          <a:p>
            <a:r>
              <a:rPr lang="en-IN" sz="20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Result for SVC Test Accuracy                                        </a:t>
            </a:r>
            <a:r>
              <a:rPr lang="en-IN" sz="2000" i="1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800000"/>
                </a:highlight>
              </a:rPr>
              <a:t>: 0.7208678693320332</a:t>
            </a:r>
          </a:p>
          <a:p>
            <a:r>
              <a:rPr lang="en-IN" sz="20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Result for </a:t>
            </a:r>
            <a:r>
              <a:rPr lang="en-IN" sz="2000" i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KNeighborsClassifier</a:t>
            </a:r>
            <a:r>
              <a:rPr lang="en-IN" sz="20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Test Accuracy             : 0.855680156021453</a:t>
            </a:r>
          </a:p>
          <a:p>
            <a:r>
              <a:rPr lang="en-IN" sz="20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Result for </a:t>
            </a:r>
            <a:r>
              <a:rPr lang="en-IN" sz="2000" i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GaussianNB</a:t>
            </a:r>
            <a:r>
              <a:rPr lang="en-IN" sz="20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Test Accuracy                           : 0.7564602632862019</a:t>
            </a:r>
          </a:p>
          <a:p>
            <a:r>
              <a:rPr lang="en-IN" sz="20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Result for </a:t>
            </a:r>
            <a:r>
              <a:rPr lang="en-IN" sz="2000" i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BernoulliNB</a:t>
            </a:r>
            <a:r>
              <a:rPr lang="en-IN" sz="20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Test Accuracy                             </a:t>
            </a:r>
            <a:r>
              <a:rPr lang="en-IN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0.7998537298878596</a:t>
            </a:r>
          </a:p>
          <a:p>
            <a:endParaRPr lang="en-IN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 Here we can see that Test accuracy has further increased to 96% in Random Forest classifier.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5007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C3390-E8C4-44D2-B28E-0728A3E49E05}"/>
              </a:ext>
            </a:extLst>
          </p:cNvPr>
          <p:cNvSpPr txBox="1"/>
          <p:nvPr/>
        </p:nvSpPr>
        <p:spPr>
          <a:xfrm>
            <a:off x="344129" y="570271"/>
            <a:ext cx="1090397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 Confusion matrix:</a:t>
            </a:r>
          </a:p>
          <a:p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Precision      Recall      f1-score     support</a:t>
            </a:r>
          </a:p>
          <a:p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0                  1.0             0.93            0.96         2087</a:t>
            </a:r>
          </a:p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1                   0.93         1.0               0.97         2015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Here we can clearly see that the precision and recall of class 1 has significantly improved .</a:t>
            </a:r>
          </a:p>
          <a:p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Let’s look at Confusion Matrix and ROC curve for the same;</a:t>
            </a:r>
          </a:p>
        </p:txBody>
      </p:sp>
    </p:spTree>
    <p:extLst>
      <p:ext uri="{BB962C8B-B14F-4D97-AF65-F5344CB8AC3E}">
        <p14:creationId xmlns:p14="http://schemas.microsoft.com/office/powerpoint/2010/main" val="2392893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AB6865-7FAB-439B-A28D-7CED688DC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24" y="373625"/>
            <a:ext cx="9085006" cy="582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2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79762E-711C-47BE-8250-3DEDA5EB0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462116"/>
            <a:ext cx="10287000" cy="608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83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2AA0-A0D2-4BCE-AC70-FEB65DFB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Difficulty faced :</a:t>
            </a:r>
            <a:endParaRPr lang="en-IN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E7171-7396-4DC2-8611-9691444DA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16" y="1853248"/>
            <a:ext cx="11415251" cy="439515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There were 2 categorical variable and 2 Boolean variable which needs to be converted to numerical value 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 have used Label Encoder to do the same 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There was class Imbalance problem which I solved using Random over sampler.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 have treated Outliers using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Zscore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method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 CONCLUSION  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Was able to build a model that predicts with an accuracy of 90 % with class imbalance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And gave accuracy of 96.5 % after fixing class imbalance with good Recall and Precision.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 model Selected : 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311066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889BC-A3B5-4710-BC61-66D5FFADF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Statement 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7F626-6C3D-4035-B03C-73B40DBBE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203423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This is the data of an online retailing company where they are trying to find which online shopper will generate revenue by his/her online shoppers’ activity on their site.</a:t>
            </a:r>
          </a:p>
          <a:p>
            <a:endParaRPr lang="en-IN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We will be using Multiple features to predict the categorical variable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i.e. Revenue ( Target Variable).  </a:t>
            </a:r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We have feature like Bounce rate , Exit rate , page Value, Traffic type, Region to predict Target variable.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00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5E0E-11BC-40B7-8225-7FFA0E76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21792"/>
            <a:ext cx="9404723" cy="1400530"/>
          </a:xfrm>
        </p:spPr>
        <p:txBody>
          <a:bodyPr/>
          <a:lstStyle/>
          <a:p>
            <a:r>
              <a:rPr lang="en-IN" sz="5400" b="1" dirty="0">
                <a:solidFill>
                  <a:schemeClr val="accent1"/>
                </a:solidFill>
              </a:rPr>
              <a:t>Pre-processing Steps Used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6BA94F-7A69-433A-9607-1FA973634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22322"/>
            <a:ext cx="8946541" cy="500461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 have 123380 rows and 18 columns .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Revenue is our Target Variable which has two category.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We have 18 features out of which 2 are of Object Datatype while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	rest are int, float and bool.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There are no Null values in the Dataset .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Treated Outliers using ‘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Zscore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’ method.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Shape of Dataset with Outlier = (12330,18)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Shape after treating Outlier =(9575,18)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Using Correlation Matrix , we can conclude how variables are related to each other , No feature has value above 0.7 in correlation Matrix.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Figure below:</a:t>
            </a:r>
          </a:p>
        </p:txBody>
      </p:sp>
    </p:spTree>
    <p:extLst>
      <p:ext uri="{BB962C8B-B14F-4D97-AF65-F5344CB8AC3E}">
        <p14:creationId xmlns:p14="http://schemas.microsoft.com/office/powerpoint/2010/main" val="608115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9E652B-7C7D-49E9-BB87-A34ADE412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600"/>
            <a:ext cx="12192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8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17648A-F279-4555-A36F-3BC703256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6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1BF7-C6C8-4A00-86EC-22907167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1953"/>
          </a:xfrm>
        </p:spPr>
        <p:txBody>
          <a:bodyPr/>
          <a:lstStyle/>
          <a:p>
            <a:r>
              <a:rPr lang="en-US" sz="5400" b="1" dirty="0"/>
              <a:t>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 selection </a:t>
            </a:r>
            <a:endParaRPr lang="en-IN" sz="5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8BB0D-4094-48B1-A00D-E601343EC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6684"/>
            <a:ext cx="12192000" cy="541757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en-US" sz="2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There is class imbalance in the dataset so I have predicted Target variable with and without solving the problem to get Comparative analysis.</a:t>
            </a:r>
          </a:p>
          <a:p>
            <a:pPr marL="0" indent="0">
              <a:buNone/>
            </a:pPr>
            <a:endParaRPr lang="en-US" sz="22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 Without solving Class imbalance Problem:</a:t>
            </a:r>
          </a:p>
          <a:p>
            <a:pPr marL="0" indent="0">
              <a:buNone/>
            </a:pPr>
            <a:endParaRPr lang="en-US" sz="22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22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LogisticRegression</a:t>
            </a:r>
            <a:r>
              <a:rPr lang="en-US" sz="2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Test Accuracy                    :  0.8939014202172096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DecisionTreeClassifier</a:t>
            </a:r>
            <a:r>
              <a:rPr lang="en-US" sz="2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Test Accuracy              : 0.8675856307435255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ExtraTreeClassifier</a:t>
            </a:r>
            <a:r>
              <a:rPr lang="en-US" sz="2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Test Accuracy                    : 0.8492063492063492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RandomForestClassifier</a:t>
            </a:r>
            <a:r>
              <a:rPr lang="en-US" sz="2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Test Accuracy           </a:t>
            </a:r>
            <a:r>
              <a:rPr lang="en-US" sz="2200" b="1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008000"/>
                </a:highlight>
              </a:rPr>
              <a:t>: 0.9035087719298246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AdaBoostClassifier</a:t>
            </a:r>
            <a:r>
              <a:rPr lang="en-US" sz="2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Test Accuracy                   : 0.8951545530492899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GradientBoostingClassifier</a:t>
            </a:r>
            <a:r>
              <a:rPr lang="en-US" sz="2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Test Accuracy      : </a:t>
            </a:r>
            <a:r>
              <a:rPr lang="en-US" sz="2200" b="1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008000"/>
                </a:highlight>
              </a:rPr>
              <a:t>0.9001670843776107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SVC Test Accuracy                                            : 0.8500417710944027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KNeighborsClassifier</a:t>
            </a:r>
            <a:r>
              <a:rPr lang="en-US" sz="2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Test Accuracy                : 0.8680033416875522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GaussianNB</a:t>
            </a:r>
            <a:r>
              <a:rPr lang="en-US" sz="2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Test Accuracy                              : </a:t>
            </a:r>
            <a:r>
              <a:rPr lang="en-US" sz="2200" b="1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800000"/>
                </a:highlight>
              </a:rPr>
              <a:t>0.83375104427736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BernoulliNB</a:t>
            </a:r>
            <a:r>
              <a:rPr lang="en-US" sz="2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Test Accuracy                               </a:t>
            </a:r>
            <a:r>
              <a:rPr lang="en-US" sz="2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0.8625730994152047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7908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29F82-82D6-4D6D-9E71-EECB23AB1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90" y="196646"/>
            <a:ext cx="11936362" cy="6518786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Random Forest classifier and Gradient boosting classifier is giving us the best accuracy</a:t>
            </a:r>
          </a:p>
          <a:p>
            <a:pPr marL="0" indent="0" algn="l">
              <a:buNone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/>
              </a:rPr>
              <a:t>     of  90 % ,</a:t>
            </a:r>
            <a:r>
              <a:rPr lang="en-US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let's try some other evaluation matrix to evaluate the model further.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As it is a Classification problem, Accuracy alone is not enough to pick the Final Model.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We have to use concept of Precision ,Recall , f1-score, confusion matrix to get proper understanding</a:t>
            </a:r>
          </a:p>
          <a:p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 Classification Report :</a:t>
            </a:r>
            <a:b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       Precision   recall    f1-score    support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0           0.92        0.96        0.94            2035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1           0.72        0.54        0.62            359</a:t>
            </a:r>
          </a:p>
          <a:p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Here we can clearly see the Precision and recall of class 1 is less because of class imbalance.</a:t>
            </a:r>
          </a:p>
          <a:p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Confusion matrix and Roc curve below:  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534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ECC9A5-6144-4826-9E3F-F39E403A6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186" y="378542"/>
            <a:ext cx="8829367" cy="631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36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D86438-EE1B-4769-844D-C72737636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7" y="580103"/>
            <a:ext cx="12004845" cy="607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10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227</TotalTime>
  <Words>705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Century Gothic</vt:lpstr>
      <vt:lpstr>Helvetica Neue</vt:lpstr>
      <vt:lpstr>Wingdings 3</vt:lpstr>
      <vt:lpstr>Ion</vt:lpstr>
      <vt:lpstr>        Online Shoppers  Intentions   Predicting whether online shopper will generate  revenue for the company or not.</vt:lpstr>
      <vt:lpstr>Problem Statement : </vt:lpstr>
      <vt:lpstr>Pre-processing Steps Used</vt:lpstr>
      <vt:lpstr>PowerPoint Presentation</vt:lpstr>
      <vt:lpstr>PowerPoint Presentation</vt:lpstr>
      <vt:lpstr> Model selection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Difficulty faced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Quality Prediction  using Machine learning</dc:title>
  <dc:creator>Abhishek Saini</dc:creator>
  <cp:lastModifiedBy>arnav saini</cp:lastModifiedBy>
  <cp:revision>21</cp:revision>
  <dcterms:created xsi:type="dcterms:W3CDTF">2022-07-08T20:01:41Z</dcterms:created>
  <dcterms:modified xsi:type="dcterms:W3CDTF">2023-01-23T14:40:17Z</dcterms:modified>
</cp:coreProperties>
</file>