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0" r:id="rId4"/>
    <p:sldId id="271" r:id="rId5"/>
    <p:sldId id="258" r:id="rId6"/>
    <p:sldId id="273" r:id="rId7"/>
    <p:sldId id="274" r:id="rId8"/>
    <p:sldId id="276" r:id="rId9"/>
    <p:sldId id="275" r:id="rId10"/>
    <p:sldId id="272" r:id="rId11"/>
    <p:sldId id="259" r:id="rId12"/>
    <p:sldId id="262" r:id="rId13"/>
    <p:sldId id="277" r:id="rId14"/>
    <p:sldId id="278" r:id="rId15"/>
    <p:sldId id="279" r:id="rId16"/>
    <p:sldId id="26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737" autoAdjust="0"/>
  </p:normalViewPr>
  <p:slideViewPr>
    <p:cSldViewPr snapToGrid="0">
      <p:cViewPr varScale="1">
        <p:scale>
          <a:sx n="81" d="100"/>
          <a:sy n="81" d="100"/>
        </p:scale>
        <p:origin x="-754" y="-72"/>
      </p:cViewPr>
      <p:guideLst>
        <p:guide orient="horz" pos="2160"/>
        <p:guide pos="3840"/>
      </p:guideLst>
    </p:cSldViewPr>
  </p:slideViewPr>
  <p:outlineViewPr>
    <p:cViewPr>
      <p:scale>
        <a:sx n="33" d="100"/>
        <a:sy n="33" d="100"/>
      </p:scale>
      <p:origin x="0" y="9725"/>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pPr/>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pPr/>
              <a:t>3/10/2023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3/10/2023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3/10/2023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pPr/>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pPr/>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96027F-7875-4030-9381-8BD8C4F21935}" type="datetimeFigureOut">
              <a:rPr lang="en-US" dirty="0"/>
              <a:pPr/>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pPr/>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pPr/>
              <a:t>3/10/2023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pPr/>
              <a:t>3/10/2023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pPr/>
              <a:t>3/10/2023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pPr/>
              <a:t>3/10/2023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pPr/>
              <a:t>3/10/2023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pPr/>
              <a:t>3/10/2023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pPr/>
              <a:t>3/10/2023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641E39-5341-46D3-954D-48F6064877F0}"/>
              </a:ext>
            </a:extLst>
          </p:cNvPr>
          <p:cNvSpPr>
            <a:spLocks noGrp="1"/>
          </p:cNvSpPr>
          <p:nvPr>
            <p:ph type="ctrTitle"/>
          </p:nvPr>
        </p:nvSpPr>
        <p:spPr>
          <a:xfrm>
            <a:off x="265471" y="206478"/>
            <a:ext cx="9715142" cy="4570904"/>
          </a:xfrm>
        </p:spPr>
        <p:txBody>
          <a:bodyPr/>
          <a:lstStyle/>
          <a:p>
            <a:r>
              <a:rPr lang="en-US" sz="7200" b="0" cap="none" spc="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t/>
            </a:r>
            <a:br>
              <a:rPr lang="en-US" sz="7200" b="0" cap="none" spc="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br>
            <a:r>
              <a:rPr lang="en-US" sz="7200" b="0" cap="none" spc="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t/>
            </a:r>
            <a:br>
              <a:rPr lang="en-US" sz="7200" b="0" cap="none" spc="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br>
            <a:r>
              <a:rPr lang="en-US" sz="7200" b="0" cap="none" spc="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t> </a:t>
            </a:r>
            <a:br>
              <a:rPr lang="en-US" sz="7200" b="0" cap="none" spc="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br>
            <a:r>
              <a:rPr lang="en-US" sz="7200" b="0" cap="none" spc="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t/>
            </a:r>
            <a:br>
              <a:rPr lang="en-US" sz="7200" b="0" cap="none" spc="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br>
            <a:r>
              <a:rPr lang="en-US" sz="7200" b="0" cap="none" spc="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t/>
            </a:r>
            <a:br>
              <a:rPr lang="en-US" sz="7200" b="0" cap="none" spc="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br>
            <a:r>
              <a:rPr lang="en-US" sz="7200" b="0" cap="none" spc="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t/>
            </a:r>
            <a:br>
              <a:rPr lang="en-US" sz="7200" b="0" cap="none" spc="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br>
            <a:r>
              <a:rPr lang="en-US" sz="7200" b="0" cap="none" spc="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t/>
            </a:r>
            <a:br>
              <a:rPr lang="en-US" sz="7200" b="0" cap="none" spc="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br>
            <a:r>
              <a:rPr lang="en-US" dirty="0" smtClean="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t>Supply Chain Management</a:t>
            </a:r>
            <a:r>
              <a:rPr lang="en-US" sz="7200" b="0" cap="none" spc="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t/>
            </a:r>
            <a:br>
              <a:rPr lang="en-US" sz="7200" b="0" cap="none" spc="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br>
            <a:r>
              <a:rPr lang="en-US" dirty="0"/>
              <a:t> </a:t>
            </a:r>
            <a:br>
              <a:rPr lang="en-US" dirty="0"/>
            </a:br>
            <a:endParaRPr lang="en-IN" sz="2800" b="1" dirty="0">
              <a:solidFill>
                <a:schemeClr val="accent1">
                  <a:lumMod val="20000"/>
                  <a:lumOff val="80000"/>
                </a:schemeClr>
              </a:solidFill>
            </a:endParaRPr>
          </a:p>
        </p:txBody>
      </p:sp>
      <p:sp>
        <p:nvSpPr>
          <p:cNvPr id="3" name="Subtitle 2">
            <a:extLst>
              <a:ext uri="{FF2B5EF4-FFF2-40B4-BE49-F238E27FC236}">
                <a16:creationId xmlns="" xmlns:a16="http://schemas.microsoft.com/office/drawing/2014/main" id="{85C65483-89BE-4AB1-B90F-BD7DB11F9DE5}"/>
              </a:ext>
            </a:extLst>
          </p:cNvPr>
          <p:cNvSpPr>
            <a:spLocks noGrp="1"/>
          </p:cNvSpPr>
          <p:nvPr>
            <p:ph type="subTitle" idx="1"/>
          </p:nvPr>
        </p:nvSpPr>
        <p:spPr>
          <a:xfrm>
            <a:off x="8210746" y="5250868"/>
            <a:ext cx="3506934" cy="861420"/>
          </a:xfrm>
        </p:spPr>
        <p:txBody>
          <a:bodyPr/>
          <a:lstStyle/>
          <a:p>
            <a:r>
              <a:rPr lang="en-US" b="1" i="1" u="sng" dirty="0" smtClean="0"/>
              <a:t>                                                                                       project </a:t>
            </a:r>
            <a:r>
              <a:rPr lang="en-US" b="1" i="1" u="sng" dirty="0"/>
              <a:t>by Arnav saini </a:t>
            </a:r>
            <a:endParaRPr lang="en-IN" b="1" i="1" u="sng" dirty="0"/>
          </a:p>
        </p:txBody>
      </p:sp>
    </p:spTree>
    <p:extLst>
      <p:ext uri="{BB962C8B-B14F-4D97-AF65-F5344CB8AC3E}">
        <p14:creationId xmlns="" xmlns:p14="http://schemas.microsoft.com/office/powerpoint/2010/main" val="5376131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216058"/>
            <a:ext cx="8946541" cy="5032341"/>
          </a:xfrm>
        </p:spPr>
        <p:txBody>
          <a:bodyPr>
            <a:normAutofit/>
          </a:bodyPr>
          <a:lstStyle/>
          <a:p>
            <a:r>
              <a:rPr lang="en-US" sz="2400" dirty="0" smtClean="0">
                <a:solidFill>
                  <a:schemeClr val="accent1">
                    <a:lumMod val="60000"/>
                    <a:lumOff val="40000"/>
                  </a:schemeClr>
                </a:solidFill>
              </a:rPr>
              <a:t> There are no duplicate values in the dataset .</a:t>
            </a:r>
          </a:p>
          <a:p>
            <a:r>
              <a:rPr lang="en-US" sz="2400" dirty="0" smtClean="0">
                <a:solidFill>
                  <a:schemeClr val="accent1">
                    <a:lumMod val="60000"/>
                    <a:lumOff val="40000"/>
                  </a:schemeClr>
                </a:solidFill>
              </a:rPr>
              <a:t>Converted categorical values to numerical values using Label Encoder .</a:t>
            </a:r>
          </a:p>
          <a:p>
            <a:r>
              <a:rPr lang="en-US" sz="2400" dirty="0" smtClean="0">
                <a:solidFill>
                  <a:schemeClr val="accent1">
                    <a:lumMod val="60000"/>
                    <a:lumOff val="40000"/>
                  </a:schemeClr>
                </a:solidFill>
              </a:rPr>
              <a:t>Used Box plot to identify outliers and only two columns had outliers </a:t>
            </a:r>
            <a:r>
              <a:rPr lang="en-US" sz="2400" dirty="0" err="1" smtClean="0">
                <a:solidFill>
                  <a:schemeClr val="accent1">
                    <a:lumMod val="60000"/>
                    <a:lumOff val="40000"/>
                  </a:schemeClr>
                </a:solidFill>
              </a:rPr>
              <a:t>i.e</a:t>
            </a:r>
            <a:r>
              <a:rPr lang="en-US" sz="2400" dirty="0" smtClean="0">
                <a:solidFill>
                  <a:schemeClr val="accent1">
                    <a:lumMod val="60000"/>
                    <a:lumOff val="40000"/>
                  </a:schemeClr>
                </a:solidFill>
              </a:rPr>
              <a:t> </a:t>
            </a:r>
            <a:r>
              <a:rPr lang="en-US" sz="2400" dirty="0" smtClean="0">
                <a:solidFill>
                  <a:srgbClr val="FF0000"/>
                </a:solidFill>
              </a:rPr>
              <a:t>workers number </a:t>
            </a:r>
            <a:r>
              <a:rPr lang="en-US" sz="2400" dirty="0" smtClean="0">
                <a:solidFill>
                  <a:schemeClr val="accent1">
                    <a:lumMod val="60000"/>
                    <a:lumOff val="40000"/>
                  </a:schemeClr>
                </a:solidFill>
              </a:rPr>
              <a:t>and </a:t>
            </a:r>
            <a:r>
              <a:rPr lang="en-US" sz="2400" dirty="0" smtClean="0">
                <a:solidFill>
                  <a:srgbClr val="FF0000"/>
                </a:solidFill>
              </a:rPr>
              <a:t>retail shop number</a:t>
            </a:r>
            <a:r>
              <a:rPr lang="en-US" sz="2400" dirty="0" smtClean="0">
                <a:solidFill>
                  <a:schemeClr val="accent1">
                    <a:lumMod val="60000"/>
                    <a:lumOff val="40000"/>
                  </a:schemeClr>
                </a:solidFill>
              </a:rPr>
              <a:t>.</a:t>
            </a:r>
          </a:p>
          <a:p>
            <a:r>
              <a:rPr lang="en-US" sz="2400" dirty="0" smtClean="0">
                <a:solidFill>
                  <a:schemeClr val="accent1">
                    <a:lumMod val="60000"/>
                    <a:lumOff val="40000"/>
                  </a:schemeClr>
                </a:solidFill>
              </a:rPr>
              <a:t> As it is </a:t>
            </a:r>
            <a:r>
              <a:rPr lang="en-US" sz="2400" dirty="0" smtClean="0">
                <a:solidFill>
                  <a:srgbClr val="00B050"/>
                </a:solidFill>
              </a:rPr>
              <a:t>True Outlier </a:t>
            </a:r>
            <a:r>
              <a:rPr lang="en-US" sz="2400" dirty="0" smtClean="0">
                <a:solidFill>
                  <a:schemeClr val="accent1">
                    <a:lumMod val="60000"/>
                    <a:lumOff val="40000"/>
                  </a:schemeClr>
                </a:solidFill>
              </a:rPr>
              <a:t>I will consider it .</a:t>
            </a:r>
          </a:p>
          <a:p>
            <a:r>
              <a:rPr lang="en-US" sz="2400" dirty="0" smtClean="0">
                <a:solidFill>
                  <a:schemeClr val="accent1">
                    <a:lumMod val="60000"/>
                    <a:lumOff val="40000"/>
                  </a:schemeClr>
                </a:solidFill>
              </a:rPr>
              <a:t>Using </a:t>
            </a:r>
            <a:r>
              <a:rPr lang="en-US" sz="2400" dirty="0" smtClean="0">
                <a:solidFill>
                  <a:srgbClr val="00B050"/>
                </a:solidFill>
              </a:rPr>
              <a:t>Correlation Matrix </a:t>
            </a:r>
            <a:r>
              <a:rPr lang="en-US" sz="2400" dirty="0" smtClean="0">
                <a:solidFill>
                  <a:schemeClr val="accent1">
                    <a:lumMod val="60000"/>
                    <a:lumOff val="40000"/>
                  </a:schemeClr>
                </a:solidFill>
              </a:rPr>
              <a:t>, we can conclude how variables are related to each other , No two features have correlation </a:t>
            </a:r>
            <a:r>
              <a:rPr lang="en-US" sz="2400" dirty="0" err="1" smtClean="0">
                <a:solidFill>
                  <a:schemeClr val="accent1">
                    <a:lumMod val="60000"/>
                    <a:lumOff val="40000"/>
                  </a:schemeClr>
                </a:solidFill>
              </a:rPr>
              <a:t>coefficeint</a:t>
            </a:r>
            <a:r>
              <a:rPr lang="en-US" sz="2400" dirty="0" smtClean="0">
                <a:solidFill>
                  <a:schemeClr val="accent1">
                    <a:lumMod val="60000"/>
                    <a:lumOff val="40000"/>
                  </a:schemeClr>
                </a:solidFill>
              </a:rPr>
              <a:t> above 0.7 in correlation Matrix. Thus , no </a:t>
            </a:r>
            <a:r>
              <a:rPr lang="en-US" sz="2400" dirty="0" smtClean="0">
                <a:solidFill>
                  <a:schemeClr val="accent1"/>
                </a:solidFill>
              </a:rPr>
              <a:t>Multi-</a:t>
            </a:r>
            <a:r>
              <a:rPr lang="en-US" sz="2400" dirty="0" err="1" smtClean="0">
                <a:solidFill>
                  <a:schemeClr val="accent1"/>
                </a:solidFill>
              </a:rPr>
              <a:t>Collinearity</a:t>
            </a:r>
            <a:r>
              <a:rPr lang="en-US" sz="2400" dirty="0" smtClean="0">
                <a:solidFill>
                  <a:schemeClr val="accent1">
                    <a:lumMod val="60000"/>
                    <a:lumOff val="40000"/>
                  </a:schemeClr>
                </a:solidFill>
              </a:rPr>
              <a:t> Problem .</a:t>
            </a:r>
          </a:p>
          <a:p>
            <a:r>
              <a:rPr lang="en-IN" sz="2400" dirty="0" smtClean="0">
                <a:solidFill>
                  <a:schemeClr val="accent1">
                    <a:lumMod val="60000"/>
                    <a:lumOff val="40000"/>
                  </a:schemeClr>
                </a:solidFill>
              </a:rPr>
              <a:t> Figure below:</a:t>
            </a:r>
            <a:endParaRPr lang="en-US" sz="2400" dirty="0" smtClean="0">
              <a:solidFill>
                <a:schemeClr val="accent1">
                  <a:lumMod val="60000"/>
                  <a:lumOff val="40000"/>
                </a:schemeClr>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124" name="Picture 4" descr="D:\Learnbay notes\Machine Learning\Learnbay Interview project_2\Correlation_matrix_actual.png"/>
          <p:cNvPicPr>
            <a:picLocks noChangeAspect="1" noChangeArrowheads="1"/>
          </p:cNvPicPr>
          <p:nvPr/>
        </p:nvPicPr>
        <p:blipFill>
          <a:blip r:embed="rId2"/>
          <a:srcRect/>
          <a:stretch>
            <a:fillRect/>
          </a:stretch>
        </p:blipFill>
        <p:spPr bwMode="auto">
          <a:xfrm>
            <a:off x="0" y="-1"/>
            <a:ext cx="12192000" cy="6858001"/>
          </a:xfrm>
          <a:prstGeom prst="rect">
            <a:avLst/>
          </a:prstGeom>
          <a:noFill/>
        </p:spPr>
      </p:pic>
    </p:spTree>
    <p:extLst>
      <p:ext uri="{BB962C8B-B14F-4D97-AF65-F5344CB8AC3E}">
        <p14:creationId xmlns="" xmlns:p14="http://schemas.microsoft.com/office/powerpoint/2010/main" val="26072849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EB1BF7-C6C8-4A00-86EC-229071679B65}"/>
              </a:ext>
            </a:extLst>
          </p:cNvPr>
          <p:cNvSpPr>
            <a:spLocks noGrp="1"/>
          </p:cNvSpPr>
          <p:nvPr>
            <p:ph type="title"/>
          </p:nvPr>
        </p:nvSpPr>
        <p:spPr>
          <a:xfrm>
            <a:off x="0" y="0"/>
            <a:ext cx="9404723" cy="1051038"/>
          </a:xfrm>
        </p:spPr>
        <p:txBody>
          <a:bodyPr/>
          <a:lstStyle/>
          <a:p>
            <a:r>
              <a:rPr lang="en-US" sz="5400" b="1" dirty="0"/>
              <a:t> </a:t>
            </a:r>
            <a:r>
              <a:rPr lang="en-US" sz="3200" b="1" dirty="0" smtClean="0">
                <a:solidFill>
                  <a:schemeClr val="accent1">
                    <a:lumMod val="60000"/>
                    <a:lumOff val="40000"/>
                  </a:schemeClr>
                </a:solidFill>
              </a:rPr>
              <a:t>Model Building and Evaluation</a:t>
            </a:r>
            <a:endParaRPr lang="en-IN" sz="3200" b="1" dirty="0">
              <a:solidFill>
                <a:schemeClr val="accent1">
                  <a:lumMod val="60000"/>
                  <a:lumOff val="40000"/>
                </a:schemeClr>
              </a:solidFill>
            </a:endParaRPr>
          </a:p>
        </p:txBody>
      </p:sp>
      <p:sp>
        <p:nvSpPr>
          <p:cNvPr id="3" name="Content Placeholder 2">
            <a:extLst>
              <a:ext uri="{FF2B5EF4-FFF2-40B4-BE49-F238E27FC236}">
                <a16:creationId xmlns="" xmlns:a16="http://schemas.microsoft.com/office/drawing/2014/main" id="{5C78BB0D-4094-48B1-A00D-E601343EC8E9}"/>
              </a:ext>
            </a:extLst>
          </p:cNvPr>
          <p:cNvSpPr>
            <a:spLocks noGrp="1"/>
          </p:cNvSpPr>
          <p:nvPr>
            <p:ph idx="1"/>
          </p:nvPr>
        </p:nvSpPr>
        <p:spPr>
          <a:xfrm>
            <a:off x="0" y="1366684"/>
            <a:ext cx="12192000" cy="5417574"/>
          </a:xfrm>
        </p:spPr>
        <p:txBody>
          <a:bodyPr>
            <a:normAutofit fontScale="92500" lnSpcReduction="20000"/>
          </a:bodyPr>
          <a:lstStyle/>
          <a:p>
            <a:pPr marL="0" indent="0">
              <a:buNone/>
            </a:pPr>
            <a:r>
              <a:rPr lang="en-IN" sz="2200" b="1" dirty="0" smtClean="0">
                <a:solidFill>
                  <a:schemeClr val="accent1">
                    <a:lumMod val="40000"/>
                    <a:lumOff val="60000"/>
                  </a:schemeClr>
                </a:solidFill>
              </a:rPr>
              <a:t>      Before Building the model I have scaled both </a:t>
            </a:r>
            <a:r>
              <a:rPr lang="en-IN" sz="2200" b="1" dirty="0" err="1" smtClean="0">
                <a:solidFill>
                  <a:schemeClr val="accent1">
                    <a:lumMod val="40000"/>
                    <a:lumOff val="60000"/>
                  </a:schemeClr>
                </a:solidFill>
              </a:rPr>
              <a:t>x_train</a:t>
            </a:r>
            <a:r>
              <a:rPr lang="en-IN" sz="2200" b="1" dirty="0" smtClean="0">
                <a:solidFill>
                  <a:schemeClr val="accent1">
                    <a:lumMod val="40000"/>
                    <a:lumOff val="60000"/>
                  </a:schemeClr>
                </a:solidFill>
              </a:rPr>
              <a:t> and </a:t>
            </a:r>
            <a:r>
              <a:rPr lang="en-IN" sz="2200" b="1" dirty="0" err="1" smtClean="0">
                <a:solidFill>
                  <a:schemeClr val="accent1">
                    <a:lumMod val="40000"/>
                    <a:lumOff val="60000"/>
                  </a:schemeClr>
                </a:solidFill>
              </a:rPr>
              <a:t>x_test</a:t>
            </a:r>
            <a:r>
              <a:rPr lang="en-IN" sz="2200" b="1" dirty="0" smtClean="0">
                <a:solidFill>
                  <a:schemeClr val="accent1">
                    <a:lumMod val="40000"/>
                    <a:lumOff val="60000"/>
                  </a:schemeClr>
                </a:solidFill>
              </a:rPr>
              <a:t> using Standard Scalar and to avoid </a:t>
            </a:r>
            <a:r>
              <a:rPr lang="en-IN" sz="2200" b="1" dirty="0" smtClean="0">
                <a:solidFill>
                  <a:srgbClr val="FF0000"/>
                </a:solidFill>
              </a:rPr>
              <a:t>DATA LEAKAGE </a:t>
            </a:r>
            <a:r>
              <a:rPr lang="en-IN" sz="2200" b="1" dirty="0" smtClean="0">
                <a:solidFill>
                  <a:schemeClr val="accent1">
                    <a:lumMod val="40000"/>
                    <a:lumOff val="60000"/>
                  </a:schemeClr>
                </a:solidFill>
              </a:rPr>
              <a:t>I have scaled them separately.</a:t>
            </a:r>
          </a:p>
          <a:p>
            <a:pPr marL="0" indent="0">
              <a:buNone/>
            </a:pPr>
            <a:endParaRPr lang="en-US" sz="2200" b="1" dirty="0">
              <a:solidFill>
                <a:schemeClr val="accent1">
                  <a:lumMod val="40000"/>
                  <a:lumOff val="60000"/>
                </a:schemeClr>
              </a:solidFill>
            </a:endParaRPr>
          </a:p>
          <a:p>
            <a:pPr marL="0" indent="0">
              <a:buNone/>
            </a:pPr>
            <a:r>
              <a:rPr lang="en-US" sz="2200" b="1" dirty="0" err="1" smtClean="0">
                <a:solidFill>
                  <a:schemeClr val="accent4"/>
                </a:solidFill>
              </a:rPr>
              <a:t>LinearRegression</a:t>
            </a:r>
            <a:r>
              <a:rPr lang="en-US" sz="2200" b="1" dirty="0" smtClean="0">
                <a:solidFill>
                  <a:schemeClr val="accent1">
                    <a:lumMod val="40000"/>
                    <a:lumOff val="60000"/>
                  </a:schemeClr>
                </a:solidFill>
              </a:rPr>
              <a:t> R2 score          </a:t>
            </a:r>
          </a:p>
          <a:p>
            <a:pPr marL="0" indent="0">
              <a:buNone/>
            </a:pPr>
            <a:r>
              <a:rPr lang="en-US" sz="2200" b="1" dirty="0" smtClean="0">
                <a:solidFill>
                  <a:schemeClr val="accent1">
                    <a:lumMod val="40000"/>
                    <a:lumOff val="60000"/>
                  </a:schemeClr>
                </a:solidFill>
              </a:rPr>
              <a:t>For Training : </a:t>
            </a:r>
            <a:r>
              <a:rPr lang="en-US" sz="2400" dirty="0" smtClean="0">
                <a:solidFill>
                  <a:schemeClr val="accent1">
                    <a:lumMod val="40000"/>
                    <a:lumOff val="60000"/>
                  </a:schemeClr>
                </a:solidFill>
              </a:rPr>
              <a:t>0.977</a:t>
            </a:r>
            <a:r>
              <a:rPr lang="en-US" sz="2200" b="1" dirty="0" smtClean="0">
                <a:solidFill>
                  <a:schemeClr val="accent1">
                    <a:lumMod val="40000"/>
                    <a:lumOff val="60000"/>
                  </a:schemeClr>
                </a:solidFill>
              </a:rPr>
              <a:t>                                            For Testing   : </a:t>
            </a:r>
            <a:r>
              <a:rPr lang="en-US" sz="2400" dirty="0" smtClean="0">
                <a:solidFill>
                  <a:schemeClr val="accent1">
                    <a:lumMod val="40000"/>
                    <a:lumOff val="60000"/>
                  </a:schemeClr>
                </a:solidFill>
              </a:rPr>
              <a:t>0.976</a:t>
            </a:r>
          </a:p>
          <a:p>
            <a:pPr marL="0" indent="0">
              <a:buNone/>
            </a:pPr>
            <a:r>
              <a:rPr lang="en-US" sz="2400" dirty="0" smtClean="0">
                <a:solidFill>
                  <a:schemeClr val="accent1">
                    <a:lumMod val="40000"/>
                    <a:lumOff val="60000"/>
                  </a:schemeClr>
                </a:solidFill>
              </a:rPr>
              <a:t>Root mean Squared error : </a:t>
            </a:r>
            <a:r>
              <a:rPr lang="en-US" sz="2400" dirty="0" smtClean="0">
                <a:solidFill>
                  <a:srgbClr val="FF0000"/>
                </a:solidFill>
              </a:rPr>
              <a:t>1786.96</a:t>
            </a:r>
          </a:p>
          <a:p>
            <a:pPr marL="0" indent="0">
              <a:buNone/>
            </a:pPr>
            <a:endParaRPr lang="en-US" sz="2200" b="1" dirty="0">
              <a:solidFill>
                <a:schemeClr val="accent1">
                  <a:lumMod val="40000"/>
                  <a:lumOff val="60000"/>
                </a:schemeClr>
              </a:solidFill>
            </a:endParaRPr>
          </a:p>
          <a:p>
            <a:pPr marL="0" indent="0">
              <a:buNone/>
            </a:pPr>
            <a:r>
              <a:rPr lang="en-US" sz="2200" b="1" dirty="0" err="1" smtClean="0">
                <a:solidFill>
                  <a:schemeClr val="accent4"/>
                </a:solidFill>
              </a:rPr>
              <a:t>DecisionTreeRegressor</a:t>
            </a:r>
            <a:r>
              <a:rPr lang="en-US" sz="2200" b="1" dirty="0" smtClean="0">
                <a:solidFill>
                  <a:schemeClr val="accent1">
                    <a:lumMod val="40000"/>
                    <a:lumOff val="60000"/>
                  </a:schemeClr>
                </a:solidFill>
              </a:rPr>
              <a:t> R2 score  </a:t>
            </a:r>
          </a:p>
          <a:p>
            <a:pPr marL="0" indent="0">
              <a:buNone/>
            </a:pPr>
            <a:r>
              <a:rPr lang="en-US" sz="2400" b="1" dirty="0" smtClean="0">
                <a:solidFill>
                  <a:schemeClr val="accent1">
                    <a:lumMod val="40000"/>
                    <a:lumOff val="60000"/>
                  </a:schemeClr>
                </a:solidFill>
              </a:rPr>
              <a:t>For Training : </a:t>
            </a:r>
            <a:r>
              <a:rPr lang="en-US" sz="2400" dirty="0" smtClean="0">
                <a:solidFill>
                  <a:srgbClr val="FF0000"/>
                </a:solidFill>
              </a:rPr>
              <a:t>1.0 </a:t>
            </a:r>
            <a:r>
              <a:rPr lang="en-US" sz="2400" dirty="0" smtClean="0">
                <a:solidFill>
                  <a:schemeClr val="accent1">
                    <a:lumMod val="40000"/>
                    <a:lumOff val="60000"/>
                  </a:schemeClr>
                </a:solidFill>
              </a:rPr>
              <a:t>                                         </a:t>
            </a:r>
            <a:r>
              <a:rPr lang="en-US" sz="2400" b="1" dirty="0" smtClean="0">
                <a:solidFill>
                  <a:schemeClr val="accent1">
                    <a:lumMod val="40000"/>
                    <a:lumOff val="60000"/>
                  </a:schemeClr>
                </a:solidFill>
              </a:rPr>
              <a:t>For Testing   : </a:t>
            </a:r>
            <a:r>
              <a:rPr lang="en-US" sz="2400" dirty="0" smtClean="0">
                <a:solidFill>
                  <a:schemeClr val="accent1">
                    <a:lumMod val="40000"/>
                    <a:lumOff val="60000"/>
                  </a:schemeClr>
                </a:solidFill>
              </a:rPr>
              <a:t>0.988</a:t>
            </a:r>
          </a:p>
          <a:p>
            <a:pPr marL="0" indent="0">
              <a:buNone/>
            </a:pPr>
            <a:r>
              <a:rPr lang="en-US" sz="2400" dirty="0" smtClean="0">
                <a:solidFill>
                  <a:schemeClr val="accent1">
                    <a:lumMod val="40000"/>
                    <a:lumOff val="60000"/>
                  </a:schemeClr>
                </a:solidFill>
              </a:rPr>
              <a:t>Root mean Squared error : </a:t>
            </a:r>
            <a:r>
              <a:rPr lang="en-US" sz="2400" dirty="0" smtClean="0">
                <a:solidFill>
                  <a:srgbClr val="FF0000"/>
                </a:solidFill>
              </a:rPr>
              <a:t>1234.13</a:t>
            </a:r>
          </a:p>
          <a:p>
            <a:pPr marL="0" indent="0">
              <a:buNone/>
            </a:pPr>
            <a:endParaRPr lang="en-US" sz="2400" dirty="0" smtClean="0">
              <a:solidFill>
                <a:schemeClr val="accent1">
                  <a:lumMod val="40000"/>
                  <a:lumOff val="60000"/>
                </a:schemeClr>
              </a:solidFill>
            </a:endParaRPr>
          </a:p>
          <a:p>
            <a:pPr marL="0" indent="0">
              <a:buNone/>
            </a:pPr>
            <a:r>
              <a:rPr lang="en-US" sz="2200" b="1" dirty="0" err="1" smtClean="0">
                <a:solidFill>
                  <a:schemeClr val="accent4"/>
                </a:solidFill>
              </a:rPr>
              <a:t>ExtraTreesRegressor</a:t>
            </a:r>
            <a:r>
              <a:rPr lang="en-US" sz="2200" b="1" dirty="0" smtClean="0">
                <a:solidFill>
                  <a:schemeClr val="accent1">
                    <a:lumMod val="40000"/>
                    <a:lumOff val="60000"/>
                  </a:schemeClr>
                </a:solidFill>
              </a:rPr>
              <a:t> R2 score       </a:t>
            </a:r>
          </a:p>
          <a:p>
            <a:pPr marL="0" indent="0">
              <a:buNone/>
            </a:pPr>
            <a:r>
              <a:rPr lang="en-US" sz="2400" b="1" dirty="0" smtClean="0">
                <a:solidFill>
                  <a:schemeClr val="accent1">
                    <a:lumMod val="40000"/>
                    <a:lumOff val="60000"/>
                  </a:schemeClr>
                </a:solidFill>
              </a:rPr>
              <a:t>For Training : </a:t>
            </a:r>
            <a:r>
              <a:rPr lang="en-US" sz="2400" dirty="0" smtClean="0">
                <a:solidFill>
                  <a:srgbClr val="FF0000"/>
                </a:solidFill>
              </a:rPr>
              <a:t>1.0</a:t>
            </a:r>
            <a:r>
              <a:rPr lang="en-US" sz="2400" dirty="0" smtClean="0">
                <a:solidFill>
                  <a:schemeClr val="accent1">
                    <a:lumMod val="40000"/>
                    <a:lumOff val="60000"/>
                  </a:schemeClr>
                </a:solidFill>
              </a:rPr>
              <a:t>                                          </a:t>
            </a:r>
            <a:r>
              <a:rPr lang="en-US" sz="2400" b="1" dirty="0" smtClean="0">
                <a:solidFill>
                  <a:schemeClr val="accent1">
                    <a:lumMod val="40000"/>
                    <a:lumOff val="60000"/>
                  </a:schemeClr>
                </a:solidFill>
              </a:rPr>
              <a:t>For Testing   : </a:t>
            </a:r>
            <a:r>
              <a:rPr lang="en-US" sz="2400" dirty="0" smtClean="0">
                <a:solidFill>
                  <a:schemeClr val="accent1">
                    <a:lumMod val="40000"/>
                    <a:lumOff val="60000"/>
                  </a:schemeClr>
                </a:solidFill>
              </a:rPr>
              <a:t>0.993</a:t>
            </a:r>
          </a:p>
          <a:p>
            <a:pPr marL="0" indent="0">
              <a:buNone/>
            </a:pPr>
            <a:r>
              <a:rPr lang="en-US" sz="2400" dirty="0" smtClean="0">
                <a:solidFill>
                  <a:schemeClr val="accent1">
                    <a:lumMod val="40000"/>
                    <a:lumOff val="60000"/>
                  </a:schemeClr>
                </a:solidFill>
              </a:rPr>
              <a:t>Root mean Squared error : </a:t>
            </a:r>
            <a:r>
              <a:rPr lang="en-US" sz="2400" dirty="0" smtClean="0">
                <a:solidFill>
                  <a:srgbClr val="00B050"/>
                </a:solidFill>
              </a:rPr>
              <a:t>954.87</a:t>
            </a:r>
          </a:p>
          <a:p>
            <a:pPr marL="0" indent="0">
              <a:buNone/>
            </a:pPr>
            <a:endParaRPr lang="en-US" sz="2200" b="1" dirty="0">
              <a:solidFill>
                <a:schemeClr val="accent1">
                  <a:lumMod val="40000"/>
                  <a:lumOff val="60000"/>
                </a:schemeClr>
              </a:solidFill>
            </a:endParaRPr>
          </a:p>
          <a:p>
            <a:pPr marL="457200" indent="-457200">
              <a:buAutoNum type="arabicPeriod"/>
            </a:pPr>
            <a:endParaRPr lang="en-US" dirty="0"/>
          </a:p>
          <a:p>
            <a:pPr marL="457200" indent="-457200">
              <a:buAutoNum type="arabicPeriod"/>
            </a:pPr>
            <a:endParaRPr lang="en-US" dirty="0"/>
          </a:p>
          <a:p>
            <a:pPr marL="457200" indent="-457200">
              <a:buAutoNum type="arabicPeriod"/>
            </a:pPr>
            <a:endParaRPr lang="en-US" dirty="0"/>
          </a:p>
          <a:p>
            <a:endParaRPr lang="en-IN" dirty="0"/>
          </a:p>
        </p:txBody>
      </p:sp>
      <p:sp>
        <p:nvSpPr>
          <p:cNvPr id="4" name="Right Arrow 3"/>
          <p:cNvSpPr/>
          <p:nvPr/>
        </p:nvSpPr>
        <p:spPr>
          <a:xfrm>
            <a:off x="0" y="1395167"/>
            <a:ext cx="452487" cy="3016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wn Arrow 4"/>
          <p:cNvSpPr/>
          <p:nvPr/>
        </p:nvSpPr>
        <p:spPr>
          <a:xfrm>
            <a:off x="3384222" y="2394409"/>
            <a:ext cx="484632" cy="3016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a:off x="3989109" y="3913695"/>
            <a:ext cx="484632" cy="3016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a:off x="3678024" y="5459692"/>
            <a:ext cx="484632" cy="3016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0479081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538844"/>
            <a:ext cx="8946541" cy="5709556"/>
          </a:xfrm>
        </p:spPr>
        <p:txBody>
          <a:bodyPr>
            <a:normAutofit lnSpcReduction="10000"/>
          </a:bodyPr>
          <a:lstStyle/>
          <a:p>
            <a:pPr marL="0" indent="0">
              <a:buNone/>
            </a:pPr>
            <a:r>
              <a:rPr lang="en-US" b="1" dirty="0" err="1" smtClean="0">
                <a:solidFill>
                  <a:schemeClr val="accent4"/>
                </a:solidFill>
              </a:rPr>
              <a:t>RandomForestRegressor</a:t>
            </a:r>
            <a:r>
              <a:rPr lang="en-US" b="1" dirty="0" smtClean="0">
                <a:solidFill>
                  <a:schemeClr val="accent1">
                    <a:lumMod val="40000"/>
                    <a:lumOff val="60000"/>
                  </a:schemeClr>
                </a:solidFill>
              </a:rPr>
              <a:t> R2 score </a:t>
            </a:r>
            <a:endParaRPr lang="en-US" b="1" dirty="0" smtClean="0">
              <a:solidFill>
                <a:schemeClr val="accent1">
                  <a:lumMod val="40000"/>
                  <a:lumOff val="60000"/>
                </a:schemeClr>
              </a:solidFill>
              <a:highlight>
                <a:srgbClr val="008000"/>
              </a:highlight>
            </a:endParaRPr>
          </a:p>
          <a:p>
            <a:pPr marL="0" indent="0">
              <a:buNone/>
            </a:pPr>
            <a:endParaRPr lang="en-US" b="1" dirty="0" smtClean="0">
              <a:solidFill>
                <a:schemeClr val="accent1">
                  <a:lumMod val="40000"/>
                  <a:lumOff val="60000"/>
                </a:schemeClr>
              </a:solidFill>
            </a:endParaRPr>
          </a:p>
          <a:p>
            <a:pPr marL="0" indent="0">
              <a:buNone/>
            </a:pPr>
            <a:r>
              <a:rPr lang="en-US" b="1" dirty="0" smtClean="0">
                <a:solidFill>
                  <a:schemeClr val="accent1">
                    <a:lumMod val="40000"/>
                    <a:lumOff val="60000"/>
                  </a:schemeClr>
                </a:solidFill>
              </a:rPr>
              <a:t>For Training : </a:t>
            </a:r>
            <a:r>
              <a:rPr lang="en-US" dirty="0" smtClean="0">
                <a:solidFill>
                  <a:schemeClr val="accent1">
                    <a:lumMod val="40000"/>
                    <a:lumOff val="60000"/>
                  </a:schemeClr>
                </a:solidFill>
              </a:rPr>
              <a:t>0.999                            </a:t>
            </a:r>
            <a:r>
              <a:rPr lang="en-US" b="1" dirty="0" smtClean="0">
                <a:solidFill>
                  <a:schemeClr val="accent1">
                    <a:lumMod val="40000"/>
                    <a:lumOff val="60000"/>
                  </a:schemeClr>
                </a:solidFill>
              </a:rPr>
              <a:t>For Testing   : </a:t>
            </a:r>
            <a:r>
              <a:rPr lang="en-US" dirty="0" smtClean="0">
                <a:solidFill>
                  <a:schemeClr val="accent1">
                    <a:lumMod val="40000"/>
                    <a:lumOff val="60000"/>
                  </a:schemeClr>
                </a:solidFill>
              </a:rPr>
              <a:t>0.993</a:t>
            </a:r>
          </a:p>
          <a:p>
            <a:pPr marL="0" indent="0">
              <a:buNone/>
            </a:pPr>
            <a:r>
              <a:rPr lang="en-US" dirty="0" smtClean="0">
                <a:solidFill>
                  <a:schemeClr val="accent1">
                    <a:lumMod val="40000"/>
                    <a:lumOff val="60000"/>
                  </a:schemeClr>
                </a:solidFill>
              </a:rPr>
              <a:t>Root mean Squared error : </a:t>
            </a:r>
            <a:r>
              <a:rPr lang="en-US" dirty="0" smtClean="0">
                <a:solidFill>
                  <a:srgbClr val="00B050"/>
                </a:solidFill>
              </a:rPr>
              <a:t>931.93</a:t>
            </a:r>
          </a:p>
          <a:p>
            <a:pPr marL="0" indent="0">
              <a:buNone/>
            </a:pPr>
            <a:endParaRPr lang="en-US" b="1" dirty="0" smtClean="0">
              <a:solidFill>
                <a:schemeClr val="accent1">
                  <a:lumMod val="40000"/>
                  <a:lumOff val="60000"/>
                </a:schemeClr>
              </a:solidFill>
              <a:highlight>
                <a:srgbClr val="008000"/>
              </a:highlight>
            </a:endParaRPr>
          </a:p>
          <a:p>
            <a:pPr marL="0" indent="0">
              <a:buNone/>
            </a:pPr>
            <a:r>
              <a:rPr lang="en-US" b="1" dirty="0" err="1" smtClean="0">
                <a:solidFill>
                  <a:schemeClr val="accent4"/>
                </a:solidFill>
              </a:rPr>
              <a:t>AdaBoostRegressor</a:t>
            </a:r>
            <a:r>
              <a:rPr lang="en-US" b="1" dirty="0" smtClean="0">
                <a:solidFill>
                  <a:schemeClr val="accent1">
                    <a:lumMod val="40000"/>
                    <a:lumOff val="60000"/>
                  </a:schemeClr>
                </a:solidFill>
              </a:rPr>
              <a:t> R2 score </a:t>
            </a:r>
          </a:p>
          <a:p>
            <a:pPr marL="0" indent="0">
              <a:buNone/>
            </a:pPr>
            <a:endParaRPr lang="en-US" b="1" dirty="0" smtClean="0">
              <a:solidFill>
                <a:schemeClr val="accent1">
                  <a:lumMod val="40000"/>
                  <a:lumOff val="60000"/>
                </a:schemeClr>
              </a:solidFill>
            </a:endParaRPr>
          </a:p>
          <a:p>
            <a:pPr marL="0" indent="0">
              <a:buNone/>
            </a:pPr>
            <a:r>
              <a:rPr lang="en-US" b="1" dirty="0" smtClean="0">
                <a:solidFill>
                  <a:schemeClr val="accent1">
                    <a:lumMod val="40000"/>
                    <a:lumOff val="60000"/>
                  </a:schemeClr>
                </a:solidFill>
              </a:rPr>
              <a:t>For Training : </a:t>
            </a:r>
            <a:r>
              <a:rPr lang="en-US" dirty="0" smtClean="0">
                <a:solidFill>
                  <a:schemeClr val="accent1">
                    <a:lumMod val="40000"/>
                    <a:lumOff val="60000"/>
                  </a:schemeClr>
                </a:solidFill>
              </a:rPr>
              <a:t>0.978                            </a:t>
            </a:r>
            <a:r>
              <a:rPr lang="en-US" b="1" dirty="0" smtClean="0">
                <a:solidFill>
                  <a:schemeClr val="accent1">
                    <a:lumMod val="40000"/>
                    <a:lumOff val="60000"/>
                  </a:schemeClr>
                </a:solidFill>
              </a:rPr>
              <a:t>For Testing   : </a:t>
            </a:r>
            <a:r>
              <a:rPr lang="en-US" dirty="0" smtClean="0">
                <a:solidFill>
                  <a:schemeClr val="accent1">
                    <a:lumMod val="40000"/>
                    <a:lumOff val="60000"/>
                  </a:schemeClr>
                </a:solidFill>
              </a:rPr>
              <a:t>0.979</a:t>
            </a:r>
          </a:p>
          <a:p>
            <a:pPr marL="0" indent="0">
              <a:buNone/>
            </a:pPr>
            <a:r>
              <a:rPr lang="en-US" dirty="0" smtClean="0">
                <a:solidFill>
                  <a:schemeClr val="accent1">
                    <a:lumMod val="40000"/>
                    <a:lumOff val="60000"/>
                  </a:schemeClr>
                </a:solidFill>
              </a:rPr>
              <a:t>Root mean Squared error : </a:t>
            </a:r>
            <a:r>
              <a:rPr lang="en-US" dirty="0" smtClean="0">
                <a:solidFill>
                  <a:srgbClr val="FF0000"/>
                </a:solidFill>
              </a:rPr>
              <a:t>1690.40</a:t>
            </a:r>
          </a:p>
          <a:p>
            <a:pPr marL="0" indent="0">
              <a:buNone/>
            </a:pPr>
            <a:endParaRPr lang="en-US" b="1" dirty="0" smtClean="0">
              <a:solidFill>
                <a:schemeClr val="accent1">
                  <a:lumMod val="40000"/>
                  <a:lumOff val="60000"/>
                </a:schemeClr>
              </a:solidFill>
            </a:endParaRPr>
          </a:p>
          <a:p>
            <a:pPr marL="0" indent="0">
              <a:buNone/>
            </a:pPr>
            <a:r>
              <a:rPr lang="en-US" b="1" dirty="0" err="1" smtClean="0">
                <a:solidFill>
                  <a:schemeClr val="accent4"/>
                </a:solidFill>
              </a:rPr>
              <a:t>GradientBoostingRegressor</a:t>
            </a:r>
            <a:r>
              <a:rPr lang="en-US" b="1" dirty="0" smtClean="0">
                <a:solidFill>
                  <a:schemeClr val="accent1">
                    <a:lumMod val="40000"/>
                    <a:lumOff val="60000"/>
                  </a:schemeClr>
                </a:solidFill>
              </a:rPr>
              <a:t> R2 score     :</a:t>
            </a:r>
            <a:endParaRPr lang="en-US" b="1" dirty="0" smtClean="0">
              <a:solidFill>
                <a:schemeClr val="accent1">
                  <a:lumMod val="40000"/>
                  <a:lumOff val="60000"/>
                </a:schemeClr>
              </a:solidFill>
              <a:highlight>
                <a:srgbClr val="008000"/>
              </a:highlight>
            </a:endParaRPr>
          </a:p>
          <a:p>
            <a:pPr marL="0" indent="0">
              <a:buNone/>
            </a:pPr>
            <a:endParaRPr lang="en-US" b="1" dirty="0" smtClean="0">
              <a:solidFill>
                <a:schemeClr val="accent1">
                  <a:lumMod val="40000"/>
                  <a:lumOff val="60000"/>
                </a:schemeClr>
              </a:solidFill>
            </a:endParaRPr>
          </a:p>
          <a:p>
            <a:pPr marL="0" indent="0">
              <a:buNone/>
            </a:pPr>
            <a:r>
              <a:rPr lang="en-US" b="1" dirty="0" smtClean="0">
                <a:solidFill>
                  <a:schemeClr val="accent1">
                    <a:lumMod val="40000"/>
                    <a:lumOff val="60000"/>
                  </a:schemeClr>
                </a:solidFill>
              </a:rPr>
              <a:t>For Training : </a:t>
            </a:r>
            <a:r>
              <a:rPr lang="en-US" dirty="0" smtClean="0">
                <a:solidFill>
                  <a:srgbClr val="00B050"/>
                </a:solidFill>
              </a:rPr>
              <a:t>0.994</a:t>
            </a:r>
            <a:r>
              <a:rPr lang="en-US" dirty="0" smtClean="0">
                <a:solidFill>
                  <a:schemeClr val="accent1">
                    <a:lumMod val="40000"/>
                    <a:lumOff val="60000"/>
                  </a:schemeClr>
                </a:solidFill>
              </a:rPr>
              <a:t>                            </a:t>
            </a:r>
            <a:r>
              <a:rPr lang="en-US" b="1" dirty="0" smtClean="0">
                <a:solidFill>
                  <a:schemeClr val="accent1">
                    <a:lumMod val="40000"/>
                    <a:lumOff val="60000"/>
                  </a:schemeClr>
                </a:solidFill>
              </a:rPr>
              <a:t>For Testing   : </a:t>
            </a:r>
            <a:r>
              <a:rPr lang="en-US" dirty="0" smtClean="0">
                <a:solidFill>
                  <a:srgbClr val="00B050"/>
                </a:solidFill>
              </a:rPr>
              <a:t>0.993</a:t>
            </a:r>
          </a:p>
          <a:p>
            <a:pPr marL="0" indent="0">
              <a:buNone/>
            </a:pPr>
            <a:r>
              <a:rPr lang="en-US" dirty="0" smtClean="0">
                <a:solidFill>
                  <a:schemeClr val="accent1">
                    <a:lumMod val="40000"/>
                    <a:lumOff val="60000"/>
                  </a:schemeClr>
                </a:solidFill>
              </a:rPr>
              <a:t>Root mean Squared error : </a:t>
            </a:r>
            <a:r>
              <a:rPr lang="en-US" dirty="0" smtClean="0">
                <a:solidFill>
                  <a:srgbClr val="00B050"/>
                </a:solidFill>
              </a:rPr>
              <a:t>918.53</a:t>
            </a:r>
          </a:p>
          <a:p>
            <a:pPr marL="0" indent="0">
              <a:buNone/>
            </a:pPr>
            <a:endParaRPr lang="en-US" b="1" dirty="0" smtClean="0">
              <a:solidFill>
                <a:schemeClr val="accent1">
                  <a:lumMod val="40000"/>
                  <a:lumOff val="60000"/>
                </a:schemeClr>
              </a:solidFill>
              <a:highlight>
                <a:srgbClr val="008000"/>
              </a:highlight>
            </a:endParaRPr>
          </a:p>
          <a:p>
            <a:endParaRPr lang="en-US" dirty="0"/>
          </a:p>
        </p:txBody>
      </p:sp>
      <p:sp>
        <p:nvSpPr>
          <p:cNvPr id="4" name="Down Arrow 3"/>
          <p:cNvSpPr/>
          <p:nvPr/>
        </p:nvSpPr>
        <p:spPr>
          <a:xfrm>
            <a:off x="5354424" y="641023"/>
            <a:ext cx="484632" cy="3016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wn Arrow 4"/>
          <p:cNvSpPr/>
          <p:nvPr/>
        </p:nvSpPr>
        <p:spPr>
          <a:xfrm>
            <a:off x="4846947" y="2329991"/>
            <a:ext cx="484632" cy="3016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a:off x="5723640" y="4073951"/>
            <a:ext cx="484632" cy="3016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87777"/>
            <a:ext cx="12000322" cy="5670223"/>
          </a:xfrm>
        </p:spPr>
        <p:txBody>
          <a:bodyPr>
            <a:normAutofit fontScale="85000" lnSpcReduction="20000"/>
          </a:bodyPr>
          <a:lstStyle/>
          <a:p>
            <a:pPr>
              <a:buNone/>
            </a:pPr>
            <a:endParaRPr lang="en-US" dirty="0" smtClean="0"/>
          </a:p>
          <a:p>
            <a:r>
              <a:rPr lang="en-US" dirty="0" smtClean="0">
                <a:solidFill>
                  <a:schemeClr val="accent5"/>
                </a:solidFill>
              </a:rPr>
              <a:t>Comparing Two best models:</a:t>
            </a:r>
          </a:p>
          <a:p>
            <a:r>
              <a:rPr lang="en-US" dirty="0" smtClean="0">
                <a:solidFill>
                  <a:schemeClr val="accent1">
                    <a:lumMod val="40000"/>
                    <a:lumOff val="60000"/>
                  </a:schemeClr>
                </a:solidFill>
              </a:rPr>
              <a:t>For </a:t>
            </a:r>
            <a:r>
              <a:rPr lang="en-US" dirty="0" err="1" smtClean="0">
                <a:solidFill>
                  <a:schemeClr val="accent4"/>
                </a:solidFill>
              </a:rPr>
              <a:t>RandomForestRegressor</a:t>
            </a:r>
            <a:endParaRPr lang="en-US" dirty="0" smtClean="0">
              <a:solidFill>
                <a:schemeClr val="accent4"/>
              </a:solidFill>
            </a:endParaRPr>
          </a:p>
          <a:p>
            <a:endParaRPr lang="en-US" dirty="0" smtClean="0">
              <a:solidFill>
                <a:schemeClr val="accent1">
                  <a:lumMod val="40000"/>
                  <a:lumOff val="60000"/>
                </a:schemeClr>
              </a:solidFill>
            </a:endParaRPr>
          </a:p>
          <a:p>
            <a:r>
              <a:rPr lang="en-US" dirty="0" smtClean="0">
                <a:solidFill>
                  <a:schemeClr val="accent1">
                    <a:lumMod val="40000"/>
                    <a:lumOff val="60000"/>
                  </a:schemeClr>
                </a:solidFill>
              </a:rPr>
              <a:t>R2 score for training: 0.998                                           R2 score for testing : 0.993</a:t>
            </a:r>
          </a:p>
          <a:p>
            <a:r>
              <a:rPr lang="en-US" dirty="0" smtClean="0">
                <a:solidFill>
                  <a:schemeClr val="accent1">
                    <a:lumMod val="40000"/>
                    <a:lumOff val="60000"/>
                  </a:schemeClr>
                </a:solidFill>
              </a:rPr>
              <a:t>Root mean Squared error : </a:t>
            </a:r>
            <a:r>
              <a:rPr lang="en-US" dirty="0" smtClean="0">
                <a:solidFill>
                  <a:srgbClr val="FF0000"/>
                </a:solidFill>
              </a:rPr>
              <a:t>932.00</a:t>
            </a:r>
          </a:p>
          <a:p>
            <a:endParaRPr lang="en-IN" dirty="0" smtClean="0">
              <a:solidFill>
                <a:schemeClr val="accent1">
                  <a:lumMod val="40000"/>
                  <a:lumOff val="60000"/>
                </a:schemeClr>
              </a:solidFill>
            </a:endParaRPr>
          </a:p>
          <a:p>
            <a:r>
              <a:rPr lang="en-US" dirty="0" smtClean="0">
                <a:solidFill>
                  <a:schemeClr val="accent1">
                    <a:lumMod val="40000"/>
                    <a:lumOff val="60000"/>
                  </a:schemeClr>
                </a:solidFill>
              </a:rPr>
              <a:t> Root mean Squared error hasn't improved much after Hyper parameter tuning </a:t>
            </a:r>
          </a:p>
          <a:p>
            <a:endParaRPr lang="en-IN" dirty="0" smtClean="0">
              <a:solidFill>
                <a:schemeClr val="accent1">
                  <a:lumMod val="40000"/>
                  <a:lumOff val="60000"/>
                </a:schemeClr>
              </a:solidFill>
            </a:endParaRPr>
          </a:p>
          <a:p>
            <a:r>
              <a:rPr lang="en-US" b="1" dirty="0" smtClean="0">
                <a:solidFill>
                  <a:schemeClr val="accent1">
                    <a:lumMod val="40000"/>
                    <a:lumOff val="60000"/>
                  </a:schemeClr>
                </a:solidFill>
              </a:rPr>
              <a:t>For </a:t>
            </a:r>
            <a:r>
              <a:rPr lang="en-US" b="1" dirty="0" smtClean="0">
                <a:solidFill>
                  <a:schemeClr val="accent4"/>
                </a:solidFill>
              </a:rPr>
              <a:t>Gradient Boosting </a:t>
            </a:r>
            <a:r>
              <a:rPr lang="en-US" b="1" dirty="0" err="1" smtClean="0">
                <a:solidFill>
                  <a:schemeClr val="accent4"/>
                </a:solidFill>
              </a:rPr>
              <a:t>Regressor</a:t>
            </a:r>
            <a:endParaRPr lang="en-US" b="1" dirty="0" smtClean="0">
              <a:solidFill>
                <a:schemeClr val="accent4"/>
              </a:solidFill>
            </a:endParaRPr>
          </a:p>
          <a:p>
            <a:endParaRPr lang="en-US" b="1" dirty="0" smtClean="0">
              <a:solidFill>
                <a:schemeClr val="accent1">
                  <a:lumMod val="40000"/>
                  <a:lumOff val="60000"/>
                </a:schemeClr>
              </a:solidFill>
            </a:endParaRPr>
          </a:p>
          <a:p>
            <a:r>
              <a:rPr lang="en-US" dirty="0" smtClean="0">
                <a:solidFill>
                  <a:schemeClr val="accent1">
                    <a:lumMod val="40000"/>
                    <a:lumOff val="60000"/>
                  </a:schemeClr>
                </a:solidFill>
              </a:rPr>
              <a:t>R2 score for training: 0.995                                           R2 score for testing : 0.994</a:t>
            </a:r>
          </a:p>
          <a:p>
            <a:r>
              <a:rPr lang="en-US" dirty="0" smtClean="0">
                <a:solidFill>
                  <a:schemeClr val="accent1">
                    <a:lumMod val="40000"/>
                    <a:lumOff val="60000"/>
                  </a:schemeClr>
                </a:solidFill>
              </a:rPr>
              <a:t> Root mean Squared error : </a:t>
            </a:r>
            <a:r>
              <a:rPr lang="en-US" dirty="0" smtClean="0">
                <a:solidFill>
                  <a:srgbClr val="92D050"/>
                </a:solidFill>
              </a:rPr>
              <a:t>882.47</a:t>
            </a:r>
          </a:p>
          <a:p>
            <a:endParaRPr lang="en-US" dirty="0" smtClean="0">
              <a:solidFill>
                <a:srgbClr val="92D050"/>
              </a:solidFill>
            </a:endParaRPr>
          </a:p>
          <a:p>
            <a:r>
              <a:rPr lang="en-US" dirty="0" smtClean="0">
                <a:solidFill>
                  <a:schemeClr val="accent1">
                    <a:lumMod val="40000"/>
                    <a:lumOff val="60000"/>
                  </a:schemeClr>
                </a:solidFill>
              </a:rPr>
              <a:t> RMSE further decreased form </a:t>
            </a:r>
            <a:r>
              <a:rPr lang="en-US" dirty="0" smtClean="0">
                <a:solidFill>
                  <a:srgbClr val="FF0000"/>
                </a:solidFill>
              </a:rPr>
              <a:t>918</a:t>
            </a:r>
            <a:r>
              <a:rPr lang="en-US" dirty="0" smtClean="0">
                <a:solidFill>
                  <a:schemeClr val="accent1">
                    <a:lumMod val="40000"/>
                    <a:lumOff val="60000"/>
                  </a:schemeClr>
                </a:solidFill>
              </a:rPr>
              <a:t> to </a:t>
            </a:r>
            <a:r>
              <a:rPr lang="en-US" dirty="0" smtClean="0">
                <a:solidFill>
                  <a:srgbClr val="92D050"/>
                </a:solidFill>
              </a:rPr>
              <a:t>882</a:t>
            </a:r>
            <a:r>
              <a:rPr lang="en-US" dirty="0" smtClean="0">
                <a:solidFill>
                  <a:schemeClr val="accent1">
                    <a:lumMod val="40000"/>
                    <a:lumOff val="60000"/>
                  </a:schemeClr>
                </a:solidFill>
              </a:rPr>
              <a:t>.</a:t>
            </a:r>
          </a:p>
          <a:p>
            <a:r>
              <a:rPr lang="en-US" dirty="0" smtClean="0">
                <a:solidFill>
                  <a:schemeClr val="accent1">
                    <a:lumMod val="40000"/>
                    <a:lumOff val="60000"/>
                  </a:schemeClr>
                </a:solidFill>
              </a:rPr>
              <a:t># Thus, selecting </a:t>
            </a:r>
            <a:r>
              <a:rPr lang="en-US" dirty="0" err="1" smtClean="0">
                <a:solidFill>
                  <a:srgbClr val="00B050"/>
                </a:solidFill>
              </a:rPr>
              <a:t>GradientBoostingRegressor</a:t>
            </a:r>
            <a:r>
              <a:rPr lang="en-US" dirty="0" smtClean="0">
                <a:solidFill>
                  <a:schemeClr val="accent1">
                    <a:lumMod val="40000"/>
                    <a:lumOff val="60000"/>
                  </a:schemeClr>
                </a:solidFill>
              </a:rPr>
              <a:t> as the Final Model .</a:t>
            </a:r>
            <a:endParaRPr lang="en-US" dirty="0">
              <a:solidFill>
                <a:schemeClr val="accent1">
                  <a:lumMod val="40000"/>
                  <a:lumOff val="60000"/>
                </a:schemeClr>
              </a:solidFill>
            </a:endParaRPr>
          </a:p>
        </p:txBody>
      </p:sp>
      <p:sp>
        <p:nvSpPr>
          <p:cNvPr id="5" name="Rounded Rectangle 4"/>
          <p:cNvSpPr/>
          <p:nvPr/>
        </p:nvSpPr>
        <p:spPr>
          <a:xfrm>
            <a:off x="3949832" y="197963"/>
            <a:ext cx="3497344" cy="13386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Hyper-Parameter Tuning</a:t>
            </a:r>
            <a:endParaRPr lang="en-US" sz="2800" b="1" dirty="0"/>
          </a:p>
        </p:txBody>
      </p:sp>
      <p:sp>
        <p:nvSpPr>
          <p:cNvPr id="6" name="Down Arrow 5"/>
          <p:cNvSpPr/>
          <p:nvPr/>
        </p:nvSpPr>
        <p:spPr>
          <a:xfrm>
            <a:off x="3421930" y="1894788"/>
            <a:ext cx="484632" cy="3016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a:off x="3846135" y="4270342"/>
            <a:ext cx="484632" cy="3016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2680" y="6023728"/>
            <a:ext cx="9502219" cy="603315"/>
          </a:xfrm>
        </p:spPr>
        <p:txBody>
          <a:bodyPr>
            <a:normAutofit fontScale="92500" lnSpcReduction="20000"/>
          </a:bodyPr>
          <a:lstStyle/>
          <a:p>
            <a:pPr>
              <a:buNone/>
            </a:pPr>
            <a:r>
              <a:rPr lang="en-IN" dirty="0" smtClean="0">
                <a:solidFill>
                  <a:schemeClr val="accent1">
                    <a:lumMod val="40000"/>
                    <a:lumOff val="60000"/>
                  </a:schemeClr>
                </a:solidFill>
              </a:rPr>
              <a:t>We are getting similar R2 score for all the models but RMSE helps in model selection. </a:t>
            </a:r>
            <a:endParaRPr lang="en-US" dirty="0">
              <a:solidFill>
                <a:schemeClr val="accent1">
                  <a:lumMod val="40000"/>
                  <a:lumOff val="60000"/>
                </a:schemeClr>
              </a:solidFill>
            </a:endParaRPr>
          </a:p>
        </p:txBody>
      </p:sp>
      <p:pic>
        <p:nvPicPr>
          <p:cNvPr id="6147" name="Picture 3" descr="D:\Learnbay notes\Machine Learning\Learnbay Interview project_2\Final_model_r2.png"/>
          <p:cNvPicPr>
            <a:picLocks noChangeAspect="1" noChangeArrowheads="1"/>
          </p:cNvPicPr>
          <p:nvPr/>
        </p:nvPicPr>
        <p:blipFill>
          <a:blip r:embed="rId2"/>
          <a:srcRect/>
          <a:stretch>
            <a:fillRect/>
          </a:stretch>
        </p:blipFill>
        <p:spPr bwMode="auto">
          <a:xfrm>
            <a:off x="848413" y="490194"/>
            <a:ext cx="10680569" cy="5461675"/>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C52AA0-A0D2-4BCE-AC70-FEB65DFB8D93}"/>
              </a:ext>
            </a:extLst>
          </p:cNvPr>
          <p:cNvSpPr>
            <a:spLocks noGrp="1"/>
          </p:cNvSpPr>
          <p:nvPr>
            <p:ph type="title"/>
          </p:nvPr>
        </p:nvSpPr>
        <p:spPr>
          <a:xfrm>
            <a:off x="0" y="0"/>
            <a:ext cx="9404723" cy="1400530"/>
          </a:xfrm>
        </p:spPr>
        <p:txBody>
          <a:bodyPr/>
          <a:lstStyle/>
          <a:p>
            <a:r>
              <a:rPr lang="en-US" sz="4400" b="1" dirty="0">
                <a:solidFill>
                  <a:schemeClr val="accent1">
                    <a:lumMod val="60000"/>
                    <a:lumOff val="40000"/>
                  </a:schemeClr>
                </a:solidFill>
              </a:rPr>
              <a:t>Difficulty faced :</a:t>
            </a:r>
            <a:endParaRPr lang="en-IN" sz="4400" b="1" dirty="0">
              <a:solidFill>
                <a:schemeClr val="accent1">
                  <a:lumMod val="60000"/>
                  <a:lumOff val="40000"/>
                </a:schemeClr>
              </a:solidFill>
            </a:endParaRPr>
          </a:p>
        </p:txBody>
      </p:sp>
      <p:sp>
        <p:nvSpPr>
          <p:cNvPr id="3" name="Content Placeholder 2">
            <a:extLst>
              <a:ext uri="{FF2B5EF4-FFF2-40B4-BE49-F238E27FC236}">
                <a16:creationId xmlns="" xmlns:a16="http://schemas.microsoft.com/office/drawing/2014/main" id="{275E7171-7396-4DC2-8611-9691444DA483}"/>
              </a:ext>
            </a:extLst>
          </p:cNvPr>
          <p:cNvSpPr>
            <a:spLocks noGrp="1"/>
          </p:cNvSpPr>
          <p:nvPr>
            <p:ph idx="1"/>
          </p:nvPr>
        </p:nvSpPr>
        <p:spPr>
          <a:xfrm>
            <a:off x="462116" y="923827"/>
            <a:ext cx="11415251" cy="5759777"/>
          </a:xfrm>
        </p:spPr>
        <p:txBody>
          <a:bodyPr>
            <a:normAutofit fontScale="92500" lnSpcReduction="20000"/>
          </a:bodyPr>
          <a:lstStyle/>
          <a:p>
            <a:r>
              <a:rPr lang="en-US" dirty="0">
                <a:solidFill>
                  <a:schemeClr val="accent1">
                    <a:lumMod val="40000"/>
                    <a:lumOff val="60000"/>
                  </a:schemeClr>
                </a:solidFill>
              </a:rPr>
              <a:t> There were </a:t>
            </a:r>
            <a:r>
              <a:rPr lang="en-US" dirty="0" smtClean="0">
                <a:solidFill>
                  <a:schemeClr val="accent1">
                    <a:lumMod val="40000"/>
                    <a:lumOff val="60000"/>
                  </a:schemeClr>
                </a:solidFill>
              </a:rPr>
              <a:t>8 categorical variables which </a:t>
            </a:r>
            <a:r>
              <a:rPr lang="en-US" dirty="0">
                <a:solidFill>
                  <a:schemeClr val="accent1">
                    <a:lumMod val="40000"/>
                    <a:lumOff val="60000"/>
                  </a:schemeClr>
                </a:solidFill>
              </a:rPr>
              <a:t>needs to be converted to numerical value </a:t>
            </a:r>
            <a:r>
              <a:rPr lang="en-US" dirty="0" smtClean="0">
                <a:solidFill>
                  <a:schemeClr val="accent1">
                    <a:lumMod val="40000"/>
                    <a:lumOff val="60000"/>
                  </a:schemeClr>
                </a:solidFill>
              </a:rPr>
              <a:t>and </a:t>
            </a:r>
          </a:p>
          <a:p>
            <a:pPr>
              <a:buNone/>
            </a:pPr>
            <a:r>
              <a:rPr lang="en-US" dirty="0" smtClean="0">
                <a:solidFill>
                  <a:schemeClr val="accent1">
                    <a:lumMod val="40000"/>
                    <a:lumOff val="60000"/>
                  </a:schemeClr>
                </a:solidFill>
              </a:rPr>
              <a:t>       I have used Label Encoder to do the same.</a:t>
            </a:r>
          </a:p>
          <a:p>
            <a:pPr>
              <a:buNone/>
            </a:pPr>
            <a:endParaRPr lang="en-US" dirty="0" smtClean="0">
              <a:solidFill>
                <a:schemeClr val="accent1">
                  <a:lumMod val="40000"/>
                  <a:lumOff val="60000"/>
                </a:schemeClr>
              </a:solidFill>
            </a:endParaRPr>
          </a:p>
          <a:p>
            <a:r>
              <a:rPr lang="en-US" dirty="0" smtClean="0">
                <a:solidFill>
                  <a:schemeClr val="accent1">
                    <a:lumMod val="40000"/>
                    <a:lumOff val="60000"/>
                  </a:schemeClr>
                </a:solidFill>
              </a:rPr>
              <a:t> There were some missing values which required imputing.</a:t>
            </a:r>
          </a:p>
          <a:p>
            <a:endParaRPr lang="en-US" dirty="0" smtClean="0">
              <a:solidFill>
                <a:schemeClr val="accent1">
                  <a:lumMod val="40000"/>
                  <a:lumOff val="60000"/>
                </a:schemeClr>
              </a:solidFill>
            </a:endParaRPr>
          </a:p>
          <a:p>
            <a:r>
              <a:rPr lang="en-US" dirty="0" smtClean="0">
                <a:solidFill>
                  <a:schemeClr val="accent1">
                    <a:lumMod val="40000"/>
                    <a:lumOff val="60000"/>
                  </a:schemeClr>
                </a:solidFill>
              </a:rPr>
              <a:t> There were some redundant columns which had to be dropped .</a:t>
            </a:r>
            <a:endParaRPr lang="en-US" dirty="0">
              <a:solidFill>
                <a:schemeClr val="accent1">
                  <a:lumMod val="40000"/>
                  <a:lumOff val="60000"/>
                </a:schemeClr>
              </a:solidFill>
            </a:endParaRPr>
          </a:p>
          <a:p>
            <a:pPr>
              <a:buNone/>
            </a:pPr>
            <a:endParaRPr lang="en-US" dirty="0">
              <a:solidFill>
                <a:schemeClr val="accent1">
                  <a:lumMod val="40000"/>
                  <a:lumOff val="60000"/>
                </a:schemeClr>
              </a:solidFill>
            </a:endParaRPr>
          </a:p>
          <a:p>
            <a:r>
              <a:rPr lang="en-US" dirty="0">
                <a:solidFill>
                  <a:schemeClr val="accent1">
                    <a:lumMod val="40000"/>
                    <a:lumOff val="60000"/>
                  </a:schemeClr>
                </a:solidFill>
              </a:rPr>
              <a:t> </a:t>
            </a:r>
            <a:r>
              <a:rPr lang="en-US" dirty="0" smtClean="0">
                <a:solidFill>
                  <a:schemeClr val="accent1">
                    <a:lumMod val="40000"/>
                    <a:lumOff val="60000"/>
                  </a:schemeClr>
                </a:solidFill>
              </a:rPr>
              <a:t>Treating</a:t>
            </a:r>
            <a:r>
              <a:rPr lang="en-US" dirty="0" smtClean="0">
                <a:solidFill>
                  <a:schemeClr val="accent1">
                    <a:lumMod val="40000"/>
                    <a:lumOff val="60000"/>
                  </a:schemeClr>
                </a:solidFill>
              </a:rPr>
              <a:t> Outliers.</a:t>
            </a:r>
            <a:endParaRPr lang="en-US" dirty="0" smtClean="0">
              <a:solidFill>
                <a:schemeClr val="accent1">
                  <a:lumMod val="40000"/>
                  <a:lumOff val="60000"/>
                </a:schemeClr>
              </a:solidFill>
            </a:endParaRPr>
          </a:p>
          <a:p>
            <a:endParaRPr lang="en-US" dirty="0" smtClean="0">
              <a:solidFill>
                <a:schemeClr val="accent1">
                  <a:lumMod val="40000"/>
                  <a:lumOff val="60000"/>
                </a:schemeClr>
              </a:solidFill>
            </a:endParaRPr>
          </a:p>
          <a:p>
            <a:r>
              <a:rPr lang="en-US" dirty="0" smtClean="0">
                <a:solidFill>
                  <a:schemeClr val="accent1">
                    <a:lumMod val="40000"/>
                    <a:lumOff val="60000"/>
                  </a:schemeClr>
                </a:solidFill>
              </a:rPr>
              <a:t> Had to use Hyper parameter tuning to get optimal results.</a:t>
            </a:r>
            <a:endParaRPr lang="en-US" dirty="0">
              <a:solidFill>
                <a:schemeClr val="accent1">
                  <a:lumMod val="40000"/>
                  <a:lumOff val="60000"/>
                </a:schemeClr>
              </a:solidFill>
            </a:endParaRPr>
          </a:p>
          <a:p>
            <a:pPr marL="0" indent="0">
              <a:buNone/>
            </a:pPr>
            <a:endParaRPr lang="en-US" dirty="0"/>
          </a:p>
          <a:p>
            <a:pPr marL="0" indent="0">
              <a:buNone/>
            </a:pPr>
            <a:r>
              <a:rPr lang="en-US" sz="3600" dirty="0">
                <a:solidFill>
                  <a:schemeClr val="accent1">
                    <a:lumMod val="60000"/>
                    <a:lumOff val="40000"/>
                  </a:schemeClr>
                </a:solidFill>
              </a:rPr>
              <a:t># CONCLUSION  :</a:t>
            </a:r>
          </a:p>
          <a:p>
            <a:pPr marL="0" indent="0">
              <a:buNone/>
            </a:pPr>
            <a:r>
              <a:rPr lang="en-US" dirty="0">
                <a:solidFill>
                  <a:schemeClr val="accent1">
                    <a:lumMod val="60000"/>
                    <a:lumOff val="40000"/>
                  </a:schemeClr>
                </a:solidFill>
              </a:rPr>
              <a:t>Was able to build a model that predicts with an </a:t>
            </a:r>
            <a:r>
              <a:rPr lang="en-US" dirty="0" smtClean="0">
                <a:solidFill>
                  <a:schemeClr val="accent1">
                    <a:lumMod val="60000"/>
                    <a:lumOff val="40000"/>
                  </a:schemeClr>
                </a:solidFill>
              </a:rPr>
              <a:t>R2 score of over </a:t>
            </a:r>
            <a:r>
              <a:rPr lang="en-US" dirty="0" smtClean="0">
                <a:solidFill>
                  <a:srgbClr val="00B050"/>
                </a:solidFill>
              </a:rPr>
              <a:t>99</a:t>
            </a:r>
            <a:r>
              <a:rPr lang="en-US" dirty="0" smtClean="0">
                <a:solidFill>
                  <a:schemeClr val="accent1">
                    <a:lumMod val="60000"/>
                    <a:lumOff val="40000"/>
                  </a:schemeClr>
                </a:solidFill>
              </a:rPr>
              <a:t> % in both Training and Testing with just 0.1 variance. Moreover RMSE was as low as </a:t>
            </a:r>
            <a:r>
              <a:rPr lang="en-US" dirty="0" smtClean="0">
                <a:solidFill>
                  <a:srgbClr val="00B050"/>
                </a:solidFill>
              </a:rPr>
              <a:t>882.</a:t>
            </a:r>
            <a:endParaRPr lang="en-US" dirty="0">
              <a:solidFill>
                <a:srgbClr val="00B050"/>
              </a:solidFill>
            </a:endParaRPr>
          </a:p>
          <a:p>
            <a:pPr marL="0" indent="0">
              <a:buNone/>
            </a:pPr>
            <a:r>
              <a:rPr lang="en-US" dirty="0" smtClean="0">
                <a:solidFill>
                  <a:schemeClr val="accent1">
                    <a:lumMod val="60000"/>
                    <a:lumOff val="40000"/>
                  </a:schemeClr>
                </a:solidFill>
              </a:rPr>
              <a:t> # </a:t>
            </a:r>
            <a:r>
              <a:rPr lang="en-US" dirty="0">
                <a:solidFill>
                  <a:schemeClr val="accent1">
                    <a:lumMod val="60000"/>
                    <a:lumOff val="40000"/>
                  </a:schemeClr>
                </a:solidFill>
              </a:rPr>
              <a:t>M</a:t>
            </a:r>
            <a:r>
              <a:rPr lang="en-US" dirty="0" smtClean="0">
                <a:solidFill>
                  <a:schemeClr val="accent1">
                    <a:lumMod val="60000"/>
                    <a:lumOff val="40000"/>
                  </a:schemeClr>
                </a:solidFill>
              </a:rPr>
              <a:t>odel </a:t>
            </a:r>
            <a:r>
              <a:rPr lang="en-US" dirty="0">
                <a:solidFill>
                  <a:schemeClr val="accent1">
                    <a:lumMod val="60000"/>
                    <a:lumOff val="40000"/>
                  </a:schemeClr>
                </a:solidFill>
              </a:rPr>
              <a:t>Selected : </a:t>
            </a:r>
            <a:r>
              <a:rPr lang="en-US" dirty="0" err="1" smtClean="0">
                <a:solidFill>
                  <a:srgbClr val="00B050"/>
                </a:solidFill>
              </a:rPr>
              <a:t>GradientBoostingRegressor</a:t>
            </a:r>
            <a:r>
              <a:rPr lang="en-US" dirty="0" smtClean="0">
                <a:solidFill>
                  <a:schemeClr val="accent1">
                    <a:lumMod val="40000"/>
                    <a:lumOff val="60000"/>
                  </a:schemeClr>
                </a:solidFill>
              </a:rPr>
              <a:t> .</a:t>
            </a:r>
            <a:endParaRPr lang="en-US" dirty="0">
              <a:solidFill>
                <a:schemeClr val="accent1">
                  <a:lumMod val="60000"/>
                  <a:lumOff val="40000"/>
                </a:schemeClr>
              </a:solidFill>
            </a:endParaRPr>
          </a:p>
        </p:txBody>
      </p:sp>
    </p:spTree>
    <p:extLst>
      <p:ext uri="{BB962C8B-B14F-4D97-AF65-F5344CB8AC3E}">
        <p14:creationId xmlns="" xmlns:p14="http://schemas.microsoft.com/office/powerpoint/2010/main" val="31106653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C889BC-A3B5-4710-BC61-66D5FFADF27F}"/>
              </a:ext>
            </a:extLst>
          </p:cNvPr>
          <p:cNvSpPr>
            <a:spLocks noGrp="1"/>
          </p:cNvSpPr>
          <p:nvPr>
            <p:ph type="title"/>
          </p:nvPr>
        </p:nvSpPr>
        <p:spPr>
          <a:xfrm>
            <a:off x="344453" y="160487"/>
            <a:ext cx="9404723" cy="791620"/>
          </a:xfrm>
        </p:spPr>
        <p:txBody>
          <a:bodyPr/>
          <a:lstStyle/>
          <a:p>
            <a:r>
              <a:rPr lang="en-US" sz="4400" b="1" dirty="0">
                <a:solidFill>
                  <a:schemeClr val="accent2"/>
                </a:solidFill>
              </a:rPr>
              <a:t>Problem Statement :</a:t>
            </a:r>
            <a:r>
              <a:rPr lang="en-US" dirty="0"/>
              <a:t/>
            </a:r>
            <a:br>
              <a:rPr lang="en-US" dirty="0"/>
            </a:br>
            <a:endParaRPr lang="en-IN" dirty="0"/>
          </a:p>
        </p:txBody>
      </p:sp>
      <p:sp>
        <p:nvSpPr>
          <p:cNvPr id="3" name="Content Placeholder 2">
            <a:extLst>
              <a:ext uri="{FF2B5EF4-FFF2-40B4-BE49-F238E27FC236}">
                <a16:creationId xmlns="" xmlns:a16="http://schemas.microsoft.com/office/drawing/2014/main" id="{D787F626-6C3D-4035-B03C-73B40DBBE18A}"/>
              </a:ext>
            </a:extLst>
          </p:cNvPr>
          <p:cNvSpPr>
            <a:spLocks noGrp="1"/>
          </p:cNvSpPr>
          <p:nvPr>
            <p:ph idx="1"/>
          </p:nvPr>
        </p:nvSpPr>
        <p:spPr>
          <a:xfrm>
            <a:off x="254524" y="1659117"/>
            <a:ext cx="11349871" cy="4034673"/>
          </a:xfrm>
        </p:spPr>
        <p:txBody>
          <a:bodyPr>
            <a:normAutofit/>
          </a:bodyPr>
          <a:lstStyle/>
          <a:p>
            <a:r>
              <a:rPr lang="en-US" sz="3000" b="1" dirty="0" smtClean="0">
                <a:solidFill>
                  <a:schemeClr val="accent1">
                    <a:lumMod val="40000"/>
                    <a:lumOff val="60000"/>
                  </a:schemeClr>
                </a:solidFill>
              </a:rPr>
              <a:t>An FMCG company entered into the instant noodles business two years back. Their higher management has noticed that there is a miss match in the demand and supply. Where the demand is high, supply is pretty low and where the demand is low, supply is pretty high. In both ways, it is an inventory cost loss to the company; hence, the higher management wants to optimize the supply quantity in every warehouse in the entire country.</a:t>
            </a:r>
            <a:endParaRPr lang="en-IN" sz="3000" b="1" dirty="0" smtClean="0">
              <a:solidFill>
                <a:schemeClr val="accent1">
                  <a:lumMod val="40000"/>
                  <a:lumOff val="60000"/>
                </a:schemeClr>
              </a:solidFill>
            </a:endParaRPr>
          </a:p>
          <a:p>
            <a:endParaRPr lang="en-IN" b="1" dirty="0">
              <a:solidFill>
                <a:schemeClr val="accent1">
                  <a:lumMod val="40000"/>
                  <a:lumOff val="60000"/>
                </a:schemeClr>
              </a:solidFill>
            </a:endParaRPr>
          </a:p>
          <a:p>
            <a:pPr marL="0" indent="0">
              <a:buNone/>
            </a:pPr>
            <a:endParaRPr lang="en-US" b="1" dirty="0">
              <a:solidFill>
                <a:schemeClr val="accent1">
                  <a:lumMod val="40000"/>
                  <a:lumOff val="60000"/>
                </a:schemeClr>
              </a:solidFill>
            </a:endParaRPr>
          </a:p>
          <a:p>
            <a:pPr marL="0" indent="0">
              <a:buNone/>
            </a:pPr>
            <a:endParaRPr lang="en-US" dirty="0"/>
          </a:p>
          <a:p>
            <a:pPr marL="0" indent="0">
              <a:buNone/>
            </a:pPr>
            <a:endParaRPr lang="en-US" dirty="0"/>
          </a:p>
          <a:p>
            <a:endParaRPr lang="en-US" dirty="0"/>
          </a:p>
        </p:txBody>
      </p:sp>
    </p:spTree>
    <p:extLst>
      <p:ext uri="{BB962C8B-B14F-4D97-AF65-F5344CB8AC3E}">
        <p14:creationId xmlns="" xmlns:p14="http://schemas.microsoft.com/office/powerpoint/2010/main" val="32000067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1"/>
                </a:solidFill>
              </a:rPr>
              <a:t>Data Summary</a:t>
            </a:r>
            <a:endParaRPr lang="en-US" dirty="0">
              <a:solidFill>
                <a:schemeClr val="accent1"/>
              </a:solidFill>
            </a:endParaRPr>
          </a:p>
        </p:txBody>
      </p:sp>
      <p:sp>
        <p:nvSpPr>
          <p:cNvPr id="3" name="Content Placeholder 2"/>
          <p:cNvSpPr>
            <a:spLocks noGrp="1"/>
          </p:cNvSpPr>
          <p:nvPr>
            <p:ph idx="1"/>
          </p:nvPr>
        </p:nvSpPr>
        <p:spPr>
          <a:xfrm>
            <a:off x="509047" y="1772239"/>
            <a:ext cx="11114201" cy="4826524"/>
          </a:xfrm>
        </p:spPr>
        <p:txBody>
          <a:bodyPr>
            <a:normAutofit fontScale="92500" lnSpcReduction="20000"/>
          </a:bodyPr>
          <a:lstStyle/>
          <a:p>
            <a:r>
              <a:rPr lang="en-US" b="1" dirty="0" smtClean="0">
                <a:solidFill>
                  <a:schemeClr val="accent6"/>
                </a:solidFill>
              </a:rPr>
              <a:t>We will be using Multiple features to predict the Target variable </a:t>
            </a:r>
          </a:p>
          <a:p>
            <a:pPr marL="0" indent="0">
              <a:buNone/>
            </a:pPr>
            <a:r>
              <a:rPr lang="en-US" b="1" dirty="0" smtClean="0">
                <a:solidFill>
                  <a:schemeClr val="accent6"/>
                </a:solidFill>
              </a:rPr>
              <a:t>     i.e. Product Weight in tons.</a:t>
            </a:r>
          </a:p>
          <a:p>
            <a:pPr marL="0" indent="0">
              <a:buNone/>
            </a:pPr>
            <a:endParaRPr lang="en-US" b="1" dirty="0" smtClean="0">
              <a:solidFill>
                <a:schemeClr val="accent6"/>
              </a:solidFill>
            </a:endParaRPr>
          </a:p>
          <a:p>
            <a:r>
              <a:rPr lang="en-US" sz="2400" b="1" dirty="0" smtClean="0">
                <a:solidFill>
                  <a:schemeClr val="accent6"/>
                </a:solidFill>
              </a:rPr>
              <a:t> </a:t>
            </a:r>
            <a:r>
              <a:rPr lang="en-US" sz="2400" b="1" dirty="0" smtClean="0">
                <a:solidFill>
                  <a:schemeClr val="accent1"/>
                </a:solidFill>
              </a:rPr>
              <a:t>We have some of the important feature as follows:</a:t>
            </a:r>
            <a:endParaRPr lang="en-IN" sz="2400" b="1" dirty="0" smtClean="0">
              <a:solidFill>
                <a:schemeClr val="accent1"/>
              </a:solidFill>
            </a:endParaRPr>
          </a:p>
          <a:p>
            <a:pPr fontAlgn="ctr"/>
            <a:r>
              <a:rPr lang="en-US" sz="2400" dirty="0" err="1" smtClean="0">
                <a:solidFill>
                  <a:schemeClr val="accent1"/>
                </a:solidFill>
              </a:rPr>
              <a:t>Location_type</a:t>
            </a:r>
            <a:r>
              <a:rPr lang="en-US" sz="2400" dirty="0" smtClean="0">
                <a:solidFill>
                  <a:schemeClr val="accent6"/>
                </a:solidFill>
              </a:rPr>
              <a:t>                :   Location of warehouse-like in city or village.</a:t>
            </a:r>
          </a:p>
          <a:p>
            <a:pPr fontAlgn="ctr"/>
            <a:r>
              <a:rPr lang="en-US" sz="2400" dirty="0" err="1" smtClean="0">
                <a:solidFill>
                  <a:schemeClr val="accent1"/>
                </a:solidFill>
              </a:rPr>
              <a:t>WH_capacity_size</a:t>
            </a:r>
            <a:r>
              <a:rPr lang="en-US" sz="2400" dirty="0" smtClean="0">
                <a:solidFill>
                  <a:schemeClr val="accent1"/>
                </a:solidFill>
              </a:rPr>
              <a:t> </a:t>
            </a:r>
            <a:r>
              <a:rPr lang="en-US" sz="2400" dirty="0" smtClean="0">
                <a:solidFill>
                  <a:schemeClr val="accent6"/>
                </a:solidFill>
              </a:rPr>
              <a:t>        :    Storage capacity size of the warehouse.</a:t>
            </a:r>
          </a:p>
          <a:p>
            <a:pPr fontAlgn="ctr"/>
            <a:r>
              <a:rPr lang="en-US" sz="2400" dirty="0" smtClean="0">
                <a:solidFill>
                  <a:schemeClr val="accent1"/>
                </a:solidFill>
              </a:rPr>
              <a:t>Zone </a:t>
            </a:r>
            <a:r>
              <a:rPr lang="en-US" sz="2400" dirty="0" smtClean="0">
                <a:solidFill>
                  <a:schemeClr val="accent6"/>
                </a:solidFill>
              </a:rPr>
              <a:t>                               : </a:t>
            </a:r>
            <a:r>
              <a:rPr lang="en-IN" sz="2400" dirty="0" smtClean="0">
                <a:solidFill>
                  <a:schemeClr val="accent6"/>
                </a:solidFill>
              </a:rPr>
              <a:t>   zone</a:t>
            </a:r>
            <a:r>
              <a:rPr lang="en-US" sz="2400" dirty="0" smtClean="0">
                <a:solidFill>
                  <a:schemeClr val="accent6"/>
                </a:solidFill>
              </a:rPr>
              <a:t> </a:t>
            </a:r>
            <a:r>
              <a:rPr lang="en-IN" sz="2400" dirty="0" smtClean="0">
                <a:solidFill>
                  <a:schemeClr val="accent6"/>
                </a:solidFill>
              </a:rPr>
              <a:t> and regional zone of the warehouse.</a:t>
            </a:r>
            <a:endParaRPr lang="en-US" sz="2400" dirty="0" smtClean="0">
              <a:solidFill>
                <a:schemeClr val="accent6"/>
              </a:solidFill>
            </a:endParaRPr>
          </a:p>
          <a:p>
            <a:pPr fontAlgn="ctr"/>
            <a:r>
              <a:rPr lang="en-IN" sz="2400" dirty="0" err="1" smtClean="0">
                <a:solidFill>
                  <a:schemeClr val="accent1"/>
                </a:solidFill>
              </a:rPr>
              <a:t>Transport_issue</a:t>
            </a:r>
            <a:r>
              <a:rPr lang="en-IN" sz="2400" dirty="0" smtClean="0">
                <a:solidFill>
                  <a:schemeClr val="accent6"/>
                </a:solidFill>
              </a:rPr>
              <a:t>               :    </a:t>
            </a:r>
            <a:r>
              <a:rPr lang="en-US" sz="2400" dirty="0" smtClean="0">
                <a:solidFill>
                  <a:schemeClr val="accent6"/>
                </a:solidFill>
              </a:rPr>
              <a:t>Any transport issue like accident or goods stolen reported .</a:t>
            </a:r>
          </a:p>
          <a:p>
            <a:pPr fontAlgn="ctr"/>
            <a:r>
              <a:rPr lang="en-IN" sz="2400" dirty="0" err="1" smtClean="0">
                <a:solidFill>
                  <a:schemeClr val="accent1"/>
                </a:solidFill>
              </a:rPr>
              <a:t>storage_issue_reported</a:t>
            </a:r>
            <a:r>
              <a:rPr lang="en-IN" sz="2400" dirty="0" smtClean="0">
                <a:solidFill>
                  <a:schemeClr val="accent6"/>
                </a:solidFill>
              </a:rPr>
              <a:t> :   </a:t>
            </a:r>
            <a:r>
              <a:rPr lang="en-US" sz="2400" dirty="0" smtClean="0">
                <a:solidFill>
                  <a:schemeClr val="accent6"/>
                </a:solidFill>
                <a:latin typeface="Calibri" panose="020F0502020204030204" pitchFamily="34" charset="0"/>
              </a:rPr>
              <a:t>Warehouse reported storage issue in last 3 months. Like rat, fungus because of moisture etc.</a:t>
            </a:r>
            <a:endParaRPr lang="en-US" sz="2400" dirty="0" smtClean="0">
              <a:solidFill>
                <a:schemeClr val="accent6"/>
              </a:solidFill>
            </a:endParaRPr>
          </a:p>
          <a:p>
            <a:pPr fontAlgn="ctr"/>
            <a:r>
              <a:rPr lang="en-IN" sz="2400" dirty="0" err="1" smtClean="0">
                <a:solidFill>
                  <a:schemeClr val="accent1"/>
                </a:solidFill>
              </a:rPr>
              <a:t>Wh_breakdown</a:t>
            </a:r>
            <a:r>
              <a:rPr lang="en-IN" sz="2400" dirty="0" smtClean="0">
                <a:solidFill>
                  <a:schemeClr val="accent6"/>
                </a:solidFill>
              </a:rPr>
              <a:t>              :   </a:t>
            </a:r>
            <a:r>
              <a:rPr lang="en-US" sz="2400" dirty="0" smtClean="0">
                <a:solidFill>
                  <a:schemeClr val="accent6"/>
                </a:solidFill>
                <a:latin typeface="Calibri" panose="020F0502020204030204" pitchFamily="34" charset="0"/>
              </a:rPr>
              <a:t>Number of time warehouse face a breakdown in last 3 months. Like strike from worker, flood, or electrical failure</a:t>
            </a:r>
            <a:endParaRPr lang="en-US" sz="2400" dirty="0" smtClean="0">
              <a:solidFill>
                <a:schemeClr val="accent6"/>
              </a:solidFill>
            </a:endParaRPr>
          </a:p>
          <a:p>
            <a:pPr fontAlgn="ctr"/>
            <a:endParaRPr lang="en-US" dirty="0" smtClean="0"/>
          </a:p>
          <a:p>
            <a:endParaRPr lang="en-IN" b="1" dirty="0" smtClean="0">
              <a:solidFill>
                <a:schemeClr val="accent1">
                  <a:lumMod val="40000"/>
                  <a:lumOff val="60000"/>
                </a:schemeClr>
              </a:solidFill>
            </a:endParaRPr>
          </a:p>
          <a:p>
            <a:endParaRPr lang="en-US" b="1" dirty="0" smtClean="0">
              <a:solidFill>
                <a:schemeClr val="accent1">
                  <a:lumMod val="40000"/>
                  <a:lumOff val="60000"/>
                </a:schemeClr>
              </a:solidFill>
            </a:endParaRP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047" y="810705"/>
            <a:ext cx="10878531" cy="5599521"/>
          </a:xfrm>
        </p:spPr>
        <p:txBody>
          <a:bodyPr>
            <a:normAutofit/>
          </a:bodyPr>
          <a:lstStyle/>
          <a:p>
            <a:pPr fontAlgn="ctr"/>
            <a:r>
              <a:rPr lang="en-IN" sz="2400" dirty="0" err="1" smtClean="0">
                <a:solidFill>
                  <a:schemeClr val="accent1"/>
                </a:solidFill>
                <a:latin typeface="Calibri" panose="020F0502020204030204" pitchFamily="34" charset="0"/>
              </a:rPr>
              <a:t>Competitor_in_mkt</a:t>
            </a:r>
            <a:r>
              <a:rPr lang="en-IN" sz="2400" dirty="0" smtClean="0">
                <a:solidFill>
                  <a:schemeClr val="accent6"/>
                </a:solidFill>
                <a:latin typeface="Calibri" panose="020F0502020204030204" pitchFamily="34" charset="0"/>
              </a:rPr>
              <a:t>  : </a:t>
            </a:r>
            <a:r>
              <a:rPr lang="en-US" sz="2400" dirty="0" smtClean="0">
                <a:solidFill>
                  <a:schemeClr val="accent6"/>
                </a:solidFill>
              </a:rPr>
              <a:t>Number of instant noodles competitors in the market.</a:t>
            </a:r>
          </a:p>
          <a:p>
            <a:pPr fontAlgn="ctr"/>
            <a:r>
              <a:rPr lang="en-US" sz="2400" dirty="0" err="1" smtClean="0">
                <a:solidFill>
                  <a:schemeClr val="accent1"/>
                </a:solidFill>
                <a:latin typeface="Calibri" panose="020F0502020204030204" pitchFamily="34" charset="0"/>
              </a:rPr>
              <a:t>retail_shop_num</a:t>
            </a:r>
            <a:r>
              <a:rPr lang="en-US" sz="2400" dirty="0" smtClean="0">
                <a:solidFill>
                  <a:schemeClr val="accent6"/>
                </a:solidFill>
                <a:latin typeface="Calibri" panose="020F0502020204030204" pitchFamily="34" charset="0"/>
              </a:rPr>
              <a:t>       : </a:t>
            </a:r>
            <a:r>
              <a:rPr lang="en-US" sz="2400" dirty="0" smtClean="0">
                <a:solidFill>
                  <a:schemeClr val="accent6"/>
                </a:solidFill>
              </a:rPr>
              <a:t>Number of the retail shop that sell the product under the warehouse area.</a:t>
            </a:r>
          </a:p>
          <a:p>
            <a:pPr fontAlgn="ctr"/>
            <a:r>
              <a:rPr lang="en-US" sz="2400" dirty="0" err="1" smtClean="0">
                <a:solidFill>
                  <a:schemeClr val="accent1"/>
                </a:solidFill>
                <a:latin typeface="Calibri" panose="020F0502020204030204" pitchFamily="34" charset="0"/>
              </a:rPr>
              <a:t>distributor_num</a:t>
            </a:r>
            <a:r>
              <a:rPr lang="en-US" sz="2400" dirty="0" smtClean="0">
                <a:solidFill>
                  <a:schemeClr val="accent6"/>
                </a:solidFill>
                <a:latin typeface="Calibri" panose="020F0502020204030204" pitchFamily="34" charset="0"/>
              </a:rPr>
              <a:t>        :</a:t>
            </a:r>
            <a:r>
              <a:rPr lang="en-US" sz="2400" dirty="0" smtClean="0">
                <a:solidFill>
                  <a:schemeClr val="accent6"/>
                </a:solidFill>
              </a:rPr>
              <a:t> The number of distributer works in between warehouse and retail shops. </a:t>
            </a:r>
          </a:p>
          <a:p>
            <a:pPr fontAlgn="ctr"/>
            <a:r>
              <a:rPr lang="en-IN" sz="2400" dirty="0" err="1" smtClean="0">
                <a:solidFill>
                  <a:schemeClr val="accent1"/>
                </a:solidFill>
              </a:rPr>
              <a:t>flood_impacted</a:t>
            </a:r>
            <a:r>
              <a:rPr lang="en-IN" sz="2400" dirty="0" smtClean="0">
                <a:solidFill>
                  <a:schemeClr val="accent6"/>
                </a:solidFill>
              </a:rPr>
              <a:t>  :  </a:t>
            </a:r>
            <a:r>
              <a:rPr lang="en-US" sz="2400" dirty="0" smtClean="0">
                <a:solidFill>
                  <a:schemeClr val="accent6"/>
                </a:solidFill>
              </a:rPr>
              <a:t>Warehouse is in the Flood impacted area indicator.</a:t>
            </a:r>
          </a:p>
          <a:p>
            <a:pPr fontAlgn="ctr"/>
            <a:r>
              <a:rPr lang="en-IN" sz="2400" dirty="0" err="1" smtClean="0">
                <a:solidFill>
                  <a:schemeClr val="accent1"/>
                </a:solidFill>
              </a:rPr>
              <a:t>Flood_proof</a:t>
            </a:r>
            <a:r>
              <a:rPr lang="en-IN" sz="2400" dirty="0" smtClean="0">
                <a:solidFill>
                  <a:schemeClr val="accent6"/>
                </a:solidFill>
              </a:rPr>
              <a:t>         :   </a:t>
            </a:r>
            <a:r>
              <a:rPr lang="en-US" sz="2400" dirty="0" smtClean="0">
                <a:solidFill>
                  <a:schemeClr val="accent6"/>
                </a:solidFill>
              </a:rPr>
              <a:t>Warehouse is a flood-proof indicator.  Like storage is at some specific height.</a:t>
            </a:r>
            <a:endParaRPr lang="en-IN" sz="2400" dirty="0" smtClean="0">
              <a:solidFill>
                <a:schemeClr val="accent6"/>
              </a:solidFill>
            </a:endParaRPr>
          </a:p>
          <a:p>
            <a:pPr fontAlgn="ctr"/>
            <a:r>
              <a:rPr lang="en-IN" sz="2400" dirty="0" err="1" smtClean="0">
                <a:solidFill>
                  <a:schemeClr val="accent1"/>
                </a:solidFill>
                <a:latin typeface="Calibri" panose="020F0502020204030204" pitchFamily="34" charset="0"/>
              </a:rPr>
              <a:t>dist_from_hub</a:t>
            </a:r>
            <a:r>
              <a:rPr lang="en-IN" sz="2400" dirty="0" smtClean="0">
                <a:solidFill>
                  <a:schemeClr val="accent6"/>
                </a:solidFill>
                <a:latin typeface="Calibri" panose="020F0502020204030204" pitchFamily="34" charset="0"/>
              </a:rPr>
              <a:t>          :    </a:t>
            </a:r>
            <a:r>
              <a:rPr lang="en-US" sz="2400" dirty="0" smtClean="0">
                <a:solidFill>
                  <a:schemeClr val="accent6"/>
                </a:solidFill>
              </a:rPr>
              <a:t>Distance between warehouse to the production hub in </a:t>
            </a:r>
            <a:r>
              <a:rPr lang="en-US" sz="2400" dirty="0" err="1" smtClean="0">
                <a:solidFill>
                  <a:schemeClr val="accent6"/>
                </a:solidFill>
              </a:rPr>
              <a:t>Kms</a:t>
            </a:r>
            <a:r>
              <a:rPr lang="en-US" sz="2400" dirty="0" smtClean="0">
                <a:solidFill>
                  <a:schemeClr val="accent6"/>
                </a:solidFill>
              </a:rPr>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BC5E0E-11BC-40B7-8225-7FFA0E7610A9}"/>
              </a:ext>
            </a:extLst>
          </p:cNvPr>
          <p:cNvSpPr>
            <a:spLocks noGrp="1"/>
          </p:cNvSpPr>
          <p:nvPr>
            <p:ph type="title"/>
          </p:nvPr>
        </p:nvSpPr>
        <p:spPr>
          <a:xfrm>
            <a:off x="645130" y="221792"/>
            <a:ext cx="9404723" cy="1400530"/>
          </a:xfrm>
        </p:spPr>
        <p:txBody>
          <a:bodyPr/>
          <a:lstStyle/>
          <a:p>
            <a:r>
              <a:rPr lang="en-IN" sz="5400" b="1" dirty="0">
                <a:solidFill>
                  <a:schemeClr val="accent1"/>
                </a:solidFill>
              </a:rPr>
              <a:t>Pre-processing Steps Used</a:t>
            </a:r>
          </a:p>
        </p:txBody>
      </p:sp>
      <p:sp>
        <p:nvSpPr>
          <p:cNvPr id="8" name="Content Placeholder 7">
            <a:extLst>
              <a:ext uri="{FF2B5EF4-FFF2-40B4-BE49-F238E27FC236}">
                <a16:creationId xmlns="" xmlns:a16="http://schemas.microsoft.com/office/drawing/2014/main" id="{9A6BA94F-7A69-433A-9607-1FA973634018}"/>
              </a:ext>
            </a:extLst>
          </p:cNvPr>
          <p:cNvSpPr>
            <a:spLocks noGrp="1"/>
          </p:cNvSpPr>
          <p:nvPr>
            <p:ph idx="1"/>
          </p:nvPr>
        </p:nvSpPr>
        <p:spPr>
          <a:xfrm>
            <a:off x="1103312" y="1461154"/>
            <a:ext cx="8946541" cy="4920791"/>
          </a:xfrm>
        </p:spPr>
        <p:txBody>
          <a:bodyPr>
            <a:noAutofit/>
          </a:bodyPr>
          <a:lstStyle/>
          <a:p>
            <a:r>
              <a:rPr lang="en-US" dirty="0">
                <a:solidFill>
                  <a:schemeClr val="accent1">
                    <a:lumMod val="60000"/>
                    <a:lumOff val="40000"/>
                  </a:schemeClr>
                </a:solidFill>
              </a:rPr>
              <a:t>We have </a:t>
            </a:r>
            <a:r>
              <a:rPr lang="en-US" dirty="0" smtClean="0">
                <a:solidFill>
                  <a:srgbClr val="00B050"/>
                </a:solidFill>
              </a:rPr>
              <a:t>25000</a:t>
            </a:r>
            <a:r>
              <a:rPr lang="en-US" dirty="0" smtClean="0"/>
              <a:t> </a:t>
            </a:r>
            <a:r>
              <a:rPr lang="en-US" dirty="0" smtClean="0">
                <a:solidFill>
                  <a:schemeClr val="accent1">
                    <a:lumMod val="60000"/>
                    <a:lumOff val="40000"/>
                  </a:schemeClr>
                </a:solidFill>
              </a:rPr>
              <a:t>rows and </a:t>
            </a:r>
            <a:r>
              <a:rPr lang="en-US" dirty="0" smtClean="0">
                <a:solidFill>
                  <a:srgbClr val="00B050"/>
                </a:solidFill>
              </a:rPr>
              <a:t>24</a:t>
            </a:r>
            <a:r>
              <a:rPr lang="en-US" dirty="0" smtClean="0">
                <a:solidFill>
                  <a:schemeClr val="accent1">
                    <a:lumMod val="60000"/>
                    <a:lumOff val="40000"/>
                  </a:schemeClr>
                </a:solidFill>
              </a:rPr>
              <a:t> columns </a:t>
            </a:r>
            <a:r>
              <a:rPr lang="en-US" dirty="0">
                <a:solidFill>
                  <a:schemeClr val="accent1">
                    <a:lumMod val="60000"/>
                    <a:lumOff val="40000"/>
                  </a:schemeClr>
                </a:solidFill>
              </a:rPr>
              <a:t>.</a:t>
            </a:r>
          </a:p>
          <a:p>
            <a:r>
              <a:rPr lang="en-US" dirty="0" smtClean="0">
                <a:solidFill>
                  <a:schemeClr val="accent1">
                    <a:lumMod val="60000"/>
                    <a:lumOff val="40000"/>
                  </a:schemeClr>
                </a:solidFill>
              </a:rPr>
              <a:t>We </a:t>
            </a:r>
            <a:r>
              <a:rPr lang="en-US" dirty="0">
                <a:solidFill>
                  <a:schemeClr val="accent1">
                    <a:lumMod val="60000"/>
                    <a:lumOff val="40000"/>
                  </a:schemeClr>
                </a:solidFill>
              </a:rPr>
              <a:t>have </a:t>
            </a:r>
            <a:r>
              <a:rPr lang="en-US" dirty="0" smtClean="0">
                <a:solidFill>
                  <a:schemeClr val="accent1">
                    <a:lumMod val="60000"/>
                    <a:lumOff val="40000"/>
                  </a:schemeClr>
                </a:solidFill>
              </a:rPr>
              <a:t>24 features </a:t>
            </a:r>
            <a:r>
              <a:rPr lang="en-US" dirty="0">
                <a:solidFill>
                  <a:schemeClr val="accent1">
                    <a:lumMod val="60000"/>
                    <a:lumOff val="40000"/>
                  </a:schemeClr>
                </a:solidFill>
              </a:rPr>
              <a:t>out of which </a:t>
            </a:r>
            <a:r>
              <a:rPr lang="en-US" dirty="0" smtClean="0">
                <a:solidFill>
                  <a:schemeClr val="accent1">
                    <a:lumMod val="60000"/>
                    <a:lumOff val="40000"/>
                  </a:schemeClr>
                </a:solidFill>
              </a:rPr>
              <a:t>8 </a:t>
            </a:r>
            <a:r>
              <a:rPr lang="en-US" dirty="0">
                <a:solidFill>
                  <a:schemeClr val="accent1">
                    <a:lumMod val="60000"/>
                    <a:lumOff val="40000"/>
                  </a:schemeClr>
                </a:solidFill>
              </a:rPr>
              <a:t>are of Object Datatype while</a:t>
            </a:r>
          </a:p>
          <a:p>
            <a:pPr marL="0" indent="0">
              <a:buNone/>
            </a:pPr>
            <a:r>
              <a:rPr lang="en-US" dirty="0">
                <a:solidFill>
                  <a:schemeClr val="accent1">
                    <a:lumMod val="60000"/>
                    <a:lumOff val="40000"/>
                  </a:schemeClr>
                </a:solidFill>
              </a:rPr>
              <a:t> 	rest are </a:t>
            </a:r>
            <a:r>
              <a:rPr lang="en-US" dirty="0" smtClean="0">
                <a:solidFill>
                  <a:schemeClr val="accent1">
                    <a:lumMod val="60000"/>
                    <a:lumOff val="40000"/>
                  </a:schemeClr>
                </a:solidFill>
              </a:rPr>
              <a:t>integer and float .</a:t>
            </a:r>
            <a:endParaRPr lang="en-US" dirty="0">
              <a:solidFill>
                <a:schemeClr val="accent1">
                  <a:lumMod val="60000"/>
                  <a:lumOff val="40000"/>
                </a:schemeClr>
              </a:solidFill>
            </a:endParaRPr>
          </a:p>
          <a:p>
            <a:r>
              <a:rPr lang="en-US" dirty="0">
                <a:solidFill>
                  <a:schemeClr val="accent1">
                    <a:lumMod val="60000"/>
                    <a:lumOff val="40000"/>
                  </a:schemeClr>
                </a:solidFill>
              </a:rPr>
              <a:t> There are </a:t>
            </a:r>
            <a:r>
              <a:rPr lang="en-US" dirty="0" smtClean="0">
                <a:solidFill>
                  <a:schemeClr val="accent1">
                    <a:lumMod val="60000"/>
                    <a:lumOff val="40000"/>
                  </a:schemeClr>
                </a:solidFill>
              </a:rPr>
              <a:t>some Null </a:t>
            </a:r>
            <a:r>
              <a:rPr lang="en-US" dirty="0">
                <a:solidFill>
                  <a:schemeClr val="accent1">
                    <a:lumMod val="60000"/>
                    <a:lumOff val="40000"/>
                  </a:schemeClr>
                </a:solidFill>
              </a:rPr>
              <a:t>values </a:t>
            </a:r>
            <a:r>
              <a:rPr lang="en-US" dirty="0" smtClean="0">
                <a:solidFill>
                  <a:schemeClr val="accent1">
                    <a:lumMod val="60000"/>
                    <a:lumOff val="40000"/>
                  </a:schemeClr>
                </a:solidFill>
              </a:rPr>
              <a:t>or missing values in </a:t>
            </a:r>
            <a:r>
              <a:rPr lang="en-US" dirty="0">
                <a:solidFill>
                  <a:schemeClr val="accent1">
                    <a:lumMod val="60000"/>
                    <a:lumOff val="40000"/>
                  </a:schemeClr>
                </a:solidFill>
              </a:rPr>
              <a:t>the Dataset </a:t>
            </a:r>
            <a:r>
              <a:rPr lang="en-US" dirty="0" smtClean="0">
                <a:solidFill>
                  <a:schemeClr val="accent1">
                    <a:lumMod val="60000"/>
                    <a:lumOff val="40000"/>
                  </a:schemeClr>
                </a:solidFill>
              </a:rPr>
              <a:t>. </a:t>
            </a:r>
          </a:p>
          <a:p>
            <a:r>
              <a:rPr lang="en-IN" dirty="0" smtClean="0">
                <a:solidFill>
                  <a:schemeClr val="accent1">
                    <a:lumMod val="60000"/>
                    <a:lumOff val="40000"/>
                  </a:schemeClr>
                </a:solidFill>
              </a:rPr>
              <a:t>I have Imputed Median and Mode respectively .</a:t>
            </a:r>
            <a:endParaRPr lang="en-US" dirty="0">
              <a:solidFill>
                <a:schemeClr val="accent1">
                  <a:lumMod val="60000"/>
                  <a:lumOff val="40000"/>
                </a:schemeClr>
              </a:solidFill>
            </a:endParaRPr>
          </a:p>
          <a:p>
            <a:r>
              <a:rPr lang="en-US" dirty="0" smtClean="0">
                <a:solidFill>
                  <a:schemeClr val="accent1">
                    <a:lumMod val="60000"/>
                    <a:lumOff val="40000"/>
                  </a:schemeClr>
                </a:solidFill>
              </a:rPr>
              <a:t>Dropping </a:t>
            </a:r>
            <a:r>
              <a:rPr lang="en-US" dirty="0" smtClean="0">
                <a:solidFill>
                  <a:srgbClr val="FF0000"/>
                </a:solidFill>
              </a:rPr>
              <a:t>Warehouse established Year </a:t>
            </a:r>
            <a:r>
              <a:rPr lang="en-US" dirty="0" smtClean="0">
                <a:solidFill>
                  <a:schemeClr val="accent1">
                    <a:lumMod val="60000"/>
                    <a:lumOff val="40000"/>
                  </a:schemeClr>
                </a:solidFill>
              </a:rPr>
              <a:t>as most of the values are missing and it is not relevant to Target Variable.</a:t>
            </a:r>
          </a:p>
          <a:p>
            <a:r>
              <a:rPr lang="en-IN" dirty="0" smtClean="0">
                <a:solidFill>
                  <a:schemeClr val="accent1">
                    <a:lumMod val="60000"/>
                    <a:lumOff val="40000"/>
                  </a:schemeClr>
                </a:solidFill>
              </a:rPr>
              <a:t> Moreover , we can’t impute any random values as it will cause bias</a:t>
            </a:r>
          </a:p>
          <a:p>
            <a:pPr>
              <a:buNone/>
            </a:pPr>
            <a:r>
              <a:rPr lang="en-IN" dirty="0" smtClean="0">
                <a:solidFill>
                  <a:schemeClr val="accent1">
                    <a:lumMod val="60000"/>
                    <a:lumOff val="40000"/>
                  </a:schemeClr>
                </a:solidFill>
              </a:rPr>
              <a:t>      and we don’t know the year it was established in.</a:t>
            </a:r>
            <a:endParaRPr lang="en-US" dirty="0" smtClean="0">
              <a:solidFill>
                <a:schemeClr val="accent1">
                  <a:lumMod val="60000"/>
                  <a:lumOff val="40000"/>
                </a:schemeClr>
              </a:solidFill>
            </a:endParaRPr>
          </a:p>
          <a:p>
            <a:r>
              <a:rPr lang="en-US" dirty="0" smtClean="0">
                <a:solidFill>
                  <a:schemeClr val="accent1">
                    <a:lumMod val="60000"/>
                    <a:lumOff val="40000"/>
                  </a:schemeClr>
                </a:solidFill>
              </a:rPr>
              <a:t>Also dropped </a:t>
            </a:r>
            <a:r>
              <a:rPr lang="en-US" dirty="0" smtClean="0">
                <a:solidFill>
                  <a:srgbClr val="FF0000"/>
                </a:solidFill>
              </a:rPr>
              <a:t>Id</a:t>
            </a:r>
            <a:r>
              <a:rPr lang="en-US" dirty="0" smtClean="0">
                <a:solidFill>
                  <a:schemeClr val="accent1">
                    <a:lumMod val="60000"/>
                    <a:lumOff val="40000"/>
                  </a:schemeClr>
                </a:solidFill>
              </a:rPr>
              <a:t> of manager and warehouse as it is similar to serial number.</a:t>
            </a:r>
          </a:p>
          <a:p>
            <a:r>
              <a:rPr lang="en-US" dirty="0" smtClean="0">
                <a:solidFill>
                  <a:schemeClr val="accent1">
                    <a:lumMod val="60000"/>
                    <a:lumOff val="40000"/>
                  </a:schemeClr>
                </a:solidFill>
              </a:rPr>
              <a:t>Plotting  </a:t>
            </a:r>
            <a:r>
              <a:rPr lang="en-US" dirty="0" err="1" smtClean="0">
                <a:solidFill>
                  <a:schemeClr val="accent1"/>
                </a:solidFill>
              </a:rPr>
              <a:t>Heatmap</a:t>
            </a:r>
            <a:r>
              <a:rPr lang="en-US" dirty="0" smtClean="0">
                <a:solidFill>
                  <a:schemeClr val="accent1">
                    <a:lumMod val="60000"/>
                    <a:lumOff val="40000"/>
                  </a:schemeClr>
                </a:solidFill>
              </a:rPr>
              <a:t> to check Null values , Figure </a:t>
            </a:r>
            <a:r>
              <a:rPr lang="en-US" dirty="0">
                <a:solidFill>
                  <a:schemeClr val="accent1">
                    <a:lumMod val="60000"/>
                    <a:lumOff val="40000"/>
                  </a:schemeClr>
                </a:solidFill>
              </a:rPr>
              <a:t>below</a:t>
            </a:r>
            <a:r>
              <a:rPr lang="en-US" dirty="0" smtClean="0">
                <a:solidFill>
                  <a:schemeClr val="accent1">
                    <a:lumMod val="60000"/>
                    <a:lumOff val="40000"/>
                  </a:schemeClr>
                </a:solidFill>
              </a:rPr>
              <a:t>: </a:t>
            </a:r>
            <a:endParaRPr lang="en-US" dirty="0">
              <a:solidFill>
                <a:schemeClr val="accent1">
                  <a:lumMod val="60000"/>
                  <a:lumOff val="40000"/>
                </a:schemeClr>
              </a:solidFill>
            </a:endParaRPr>
          </a:p>
        </p:txBody>
      </p:sp>
    </p:spTree>
    <p:extLst>
      <p:ext uri="{BB962C8B-B14F-4D97-AF65-F5344CB8AC3E}">
        <p14:creationId xmlns="" xmlns:p14="http://schemas.microsoft.com/office/powerpoint/2010/main" val="6081154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1027" name="Picture 3" descr="D:\Learnbay notes\Machine Learning\Learnbay Interview project_2\heatmap_missing_val_1.png"/>
          <p:cNvPicPr>
            <a:picLocks noChangeAspect="1" noChangeArrowheads="1"/>
          </p:cNvPicPr>
          <p:nvPr/>
        </p:nvPicPr>
        <p:blipFill>
          <a:blip r:embed="rId2"/>
          <a:srcRect/>
          <a:stretch>
            <a:fillRect/>
          </a:stretch>
        </p:blipFill>
        <p:spPr bwMode="auto">
          <a:xfrm>
            <a:off x="328121" y="-1"/>
            <a:ext cx="11643919" cy="6832203"/>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917" y="151060"/>
            <a:ext cx="3435695" cy="791620"/>
          </a:xfrm>
        </p:spPr>
        <p:txBody>
          <a:bodyPr/>
          <a:lstStyle/>
          <a:p>
            <a:r>
              <a:rPr lang="en-IN" dirty="0" smtClean="0">
                <a:solidFill>
                  <a:schemeClr val="accent1"/>
                </a:solidFill>
              </a:rPr>
              <a:t>Visualization</a:t>
            </a:r>
            <a:endParaRPr lang="en-US" dirty="0">
              <a:solidFill>
                <a:schemeClr val="accent1"/>
              </a:solidFill>
            </a:endParaRPr>
          </a:p>
        </p:txBody>
      </p:sp>
      <p:sp>
        <p:nvSpPr>
          <p:cNvPr id="3" name="Content Placeholder 2"/>
          <p:cNvSpPr>
            <a:spLocks noGrp="1"/>
          </p:cNvSpPr>
          <p:nvPr>
            <p:ph idx="1"/>
          </p:nvPr>
        </p:nvSpPr>
        <p:spPr/>
        <p:txBody>
          <a:bodyPr/>
          <a:lstStyle/>
          <a:p>
            <a:endParaRPr lang="en-US" dirty="0"/>
          </a:p>
        </p:txBody>
      </p:sp>
      <p:pic>
        <p:nvPicPr>
          <p:cNvPr id="2051" name="Picture 3" descr="D:\Learnbay notes\Machine Learning\Learnbay Interview project_2\HIST PLOT\Location_type.png"/>
          <p:cNvPicPr>
            <a:picLocks noChangeAspect="1" noChangeArrowheads="1"/>
          </p:cNvPicPr>
          <p:nvPr/>
        </p:nvPicPr>
        <p:blipFill>
          <a:blip r:embed="rId2"/>
          <a:srcRect/>
          <a:stretch>
            <a:fillRect/>
          </a:stretch>
        </p:blipFill>
        <p:spPr bwMode="auto">
          <a:xfrm>
            <a:off x="0" y="1253765"/>
            <a:ext cx="5486401" cy="5604235"/>
          </a:xfrm>
          <a:prstGeom prst="rect">
            <a:avLst/>
          </a:prstGeom>
          <a:noFill/>
        </p:spPr>
      </p:pic>
      <p:pic>
        <p:nvPicPr>
          <p:cNvPr id="2052" name="Picture 4" descr="D:\Learnbay notes\Machine Learning\Learnbay Interview project_2\HIST PLOT\approved_wh_govt_certificate.png"/>
          <p:cNvPicPr>
            <a:picLocks noChangeAspect="1" noChangeArrowheads="1"/>
          </p:cNvPicPr>
          <p:nvPr/>
        </p:nvPicPr>
        <p:blipFill>
          <a:blip r:embed="rId3"/>
          <a:srcRect/>
          <a:stretch>
            <a:fillRect/>
          </a:stretch>
        </p:blipFill>
        <p:spPr bwMode="auto">
          <a:xfrm>
            <a:off x="5505254" y="3355942"/>
            <a:ext cx="6686745" cy="3502058"/>
          </a:xfrm>
          <a:prstGeom prst="rect">
            <a:avLst/>
          </a:prstGeom>
          <a:noFill/>
        </p:spPr>
      </p:pic>
      <p:pic>
        <p:nvPicPr>
          <p:cNvPr id="2053" name="Picture 5" descr="D:\Learnbay notes\Machine Learning\Learnbay Interview project_2\HIST PLOT\dist_from_hub.png"/>
          <p:cNvPicPr>
            <a:picLocks noChangeAspect="1" noChangeArrowheads="1"/>
          </p:cNvPicPr>
          <p:nvPr/>
        </p:nvPicPr>
        <p:blipFill>
          <a:blip r:embed="rId4"/>
          <a:srcRect/>
          <a:stretch>
            <a:fillRect/>
          </a:stretch>
        </p:blipFill>
        <p:spPr bwMode="auto">
          <a:xfrm>
            <a:off x="5514680" y="0"/>
            <a:ext cx="6677320" cy="3421603"/>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descr="D:\Learnbay notes\Machine Learning\Learnbay Interview project_2\HIST PLOT\retail_shop_num.png"/>
          <p:cNvPicPr>
            <a:picLocks noChangeAspect="1" noChangeArrowheads="1"/>
          </p:cNvPicPr>
          <p:nvPr/>
        </p:nvPicPr>
        <p:blipFill>
          <a:blip r:embed="rId2"/>
          <a:srcRect/>
          <a:stretch>
            <a:fillRect/>
          </a:stretch>
        </p:blipFill>
        <p:spPr bwMode="auto">
          <a:xfrm>
            <a:off x="0" y="0"/>
            <a:ext cx="5486400" cy="3308808"/>
          </a:xfrm>
          <a:prstGeom prst="rect">
            <a:avLst/>
          </a:prstGeom>
          <a:noFill/>
        </p:spPr>
      </p:pic>
      <p:pic>
        <p:nvPicPr>
          <p:cNvPr id="4099" name="Picture 3" descr="D:\Learnbay notes\Machine Learning\Learnbay Interview project_2\HIST PLOT\WH_capacity_size.png"/>
          <p:cNvPicPr>
            <a:picLocks noChangeAspect="1" noChangeArrowheads="1"/>
          </p:cNvPicPr>
          <p:nvPr/>
        </p:nvPicPr>
        <p:blipFill>
          <a:blip r:embed="rId3"/>
          <a:srcRect/>
          <a:stretch>
            <a:fillRect/>
          </a:stretch>
        </p:blipFill>
        <p:spPr bwMode="auto">
          <a:xfrm>
            <a:off x="5524008" y="0"/>
            <a:ext cx="6667991" cy="3308808"/>
          </a:xfrm>
          <a:prstGeom prst="rect">
            <a:avLst/>
          </a:prstGeom>
          <a:noFill/>
        </p:spPr>
      </p:pic>
      <p:pic>
        <p:nvPicPr>
          <p:cNvPr id="4100" name="Picture 4" descr="D:\Learnbay notes\Machine Learning\Learnbay Interview project_2\HIST PLOT\wh_owner_type.png"/>
          <p:cNvPicPr>
            <a:picLocks noChangeAspect="1" noChangeArrowheads="1"/>
          </p:cNvPicPr>
          <p:nvPr/>
        </p:nvPicPr>
        <p:blipFill>
          <a:blip r:embed="rId4"/>
          <a:srcRect/>
          <a:stretch>
            <a:fillRect/>
          </a:stretch>
        </p:blipFill>
        <p:spPr bwMode="auto">
          <a:xfrm>
            <a:off x="0" y="3355942"/>
            <a:ext cx="5486400" cy="3502058"/>
          </a:xfrm>
          <a:prstGeom prst="rect">
            <a:avLst/>
          </a:prstGeom>
          <a:noFill/>
        </p:spPr>
      </p:pic>
      <p:pic>
        <p:nvPicPr>
          <p:cNvPr id="4101" name="Picture 5" descr="D:\Learnbay notes\Machine Learning\Learnbay Interview project_2\HIST PLOT\WH_regional_zone.png"/>
          <p:cNvPicPr>
            <a:picLocks noChangeAspect="1" noChangeArrowheads="1"/>
          </p:cNvPicPr>
          <p:nvPr/>
        </p:nvPicPr>
        <p:blipFill>
          <a:blip r:embed="rId5"/>
          <a:srcRect/>
          <a:stretch>
            <a:fillRect/>
          </a:stretch>
        </p:blipFill>
        <p:spPr bwMode="auto">
          <a:xfrm>
            <a:off x="5505254" y="3365370"/>
            <a:ext cx="6686746" cy="349263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3074" name="Picture 2" descr="D:\Learnbay notes\Machine Learning\Learnbay Interview project_2\HIST PLOT\product_wg_ton.png"/>
          <p:cNvPicPr>
            <a:picLocks noChangeAspect="1" noChangeArrowheads="1"/>
          </p:cNvPicPr>
          <p:nvPr/>
        </p:nvPicPr>
        <p:blipFill>
          <a:blip r:embed="rId2"/>
          <a:srcRect/>
          <a:stretch>
            <a:fillRect/>
          </a:stretch>
        </p:blipFill>
        <p:spPr bwMode="auto">
          <a:xfrm>
            <a:off x="5967167" y="0"/>
            <a:ext cx="6224832" cy="6858000"/>
          </a:xfrm>
          <a:prstGeom prst="rect">
            <a:avLst/>
          </a:prstGeom>
          <a:noFill/>
        </p:spPr>
      </p:pic>
      <p:pic>
        <p:nvPicPr>
          <p:cNvPr id="3075" name="Picture 3" descr="D:\Learnbay notes\Machine Learning\Learnbay Interview project_2\HIST PLOT\workers_num.png"/>
          <p:cNvPicPr>
            <a:picLocks noChangeAspect="1" noChangeArrowheads="1"/>
          </p:cNvPicPr>
          <p:nvPr/>
        </p:nvPicPr>
        <p:blipFill>
          <a:blip r:embed="rId3"/>
          <a:srcRect/>
          <a:stretch>
            <a:fillRect/>
          </a:stretch>
        </p:blipFill>
        <p:spPr bwMode="auto">
          <a:xfrm>
            <a:off x="0" y="0"/>
            <a:ext cx="6023506" cy="3610465"/>
          </a:xfrm>
          <a:prstGeom prst="rect">
            <a:avLst/>
          </a:prstGeom>
          <a:noFill/>
        </p:spPr>
      </p:pic>
      <p:pic>
        <p:nvPicPr>
          <p:cNvPr id="3076" name="Picture 4" descr="D:\Learnbay notes\Machine Learning\Learnbay Interview project_2\zone.png"/>
          <p:cNvPicPr>
            <a:picLocks noChangeAspect="1" noChangeArrowheads="1"/>
          </p:cNvPicPr>
          <p:nvPr/>
        </p:nvPicPr>
        <p:blipFill>
          <a:blip r:embed="rId4"/>
          <a:srcRect/>
          <a:stretch>
            <a:fillRect/>
          </a:stretch>
        </p:blipFill>
        <p:spPr bwMode="auto">
          <a:xfrm>
            <a:off x="-1" y="3591612"/>
            <a:ext cx="6061435" cy="3266388"/>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369</TotalTime>
  <Words>747</Words>
  <Application>Microsoft Office PowerPoint</Application>
  <PresentationFormat>Custom</PresentationFormat>
  <Paragraphs>108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Ion</vt:lpstr>
      <vt:lpstr>        Supply Chain Management   </vt:lpstr>
      <vt:lpstr>Problem Statement : </vt:lpstr>
      <vt:lpstr>Data Summary</vt:lpstr>
      <vt:lpstr>Slide 4</vt:lpstr>
      <vt:lpstr>Pre-processing Steps Used</vt:lpstr>
      <vt:lpstr>Slide 6</vt:lpstr>
      <vt:lpstr>Visualization</vt:lpstr>
      <vt:lpstr>Slide 8</vt:lpstr>
      <vt:lpstr>Slide 9</vt:lpstr>
      <vt:lpstr>Slide 10</vt:lpstr>
      <vt:lpstr>Slide 11</vt:lpstr>
      <vt:lpstr> Model Building and Evaluation</vt:lpstr>
      <vt:lpstr>Slide 13</vt:lpstr>
      <vt:lpstr>Slide 14</vt:lpstr>
      <vt:lpstr>Slide 15</vt:lpstr>
      <vt:lpstr>Difficulty faced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Quality Prediction  using Machine learning</dc:title>
  <dc:creator>Abhishek Saini</dc:creator>
  <cp:lastModifiedBy>Asus</cp:lastModifiedBy>
  <cp:revision>38</cp:revision>
  <dcterms:created xsi:type="dcterms:W3CDTF">2022-07-08T20:01:41Z</dcterms:created>
  <dcterms:modified xsi:type="dcterms:W3CDTF">2023-03-10T05:35:15Z</dcterms:modified>
</cp:coreProperties>
</file>