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80" r:id="rId7"/>
    <p:sldId id="276" r:id="rId8"/>
    <p:sldId id="277" r:id="rId9"/>
    <p:sldId id="263" r:id="rId10"/>
    <p:sldId id="266" r:id="rId11"/>
    <p:sldId id="267" r:id="rId12"/>
    <p:sldId id="268" r:id="rId13"/>
    <p:sldId id="264" r:id="rId14"/>
    <p:sldId id="269" r:id="rId15"/>
    <p:sldId id="270" r:id="rId16"/>
    <p:sldId id="278" r:id="rId17"/>
    <p:sldId id="279" r:id="rId18"/>
    <p:sldId id="274" r:id="rId19"/>
    <p:sldId id="271" r:id="rId20"/>
    <p:sldId id="272" r:id="rId21"/>
    <p:sldId id="273"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4670B-F366-46B0-BB5A-268E04216D3E}" type="doc">
      <dgm:prSet loTypeId="urn:microsoft.com/office/officeart/2005/8/layout/process2" loCatId="process" qsTypeId="urn:microsoft.com/office/officeart/2005/8/quickstyle/3d2" qsCatId="3D" csTypeId="urn:microsoft.com/office/officeart/2005/8/colors/colorful1" csCatId="colorful" phldr="1"/>
      <dgm:spPr/>
    </dgm:pt>
    <dgm:pt modelId="{B0CD8013-B5CD-4FE4-B87A-36FD1E14FC14}">
      <dgm:prSet phldrT="[Text]"/>
      <dgm:spPr/>
      <dgm:t>
        <a:bodyPr/>
        <a:lstStyle/>
        <a:p>
          <a:r>
            <a:rPr lang="en-US" dirty="0"/>
            <a:t>Data Collection</a:t>
          </a:r>
        </a:p>
      </dgm:t>
    </dgm:pt>
    <dgm:pt modelId="{5FF7A566-87C8-4F32-86F0-39D3111C69A0}" type="parTrans" cxnId="{ACE6AD8A-8423-4F7C-A012-69E916D00E0D}">
      <dgm:prSet/>
      <dgm:spPr/>
      <dgm:t>
        <a:bodyPr/>
        <a:lstStyle/>
        <a:p>
          <a:endParaRPr lang="en-US"/>
        </a:p>
      </dgm:t>
    </dgm:pt>
    <dgm:pt modelId="{DAA1B52E-7C43-452A-806F-DF0BB2A99D34}" type="sibTrans" cxnId="{ACE6AD8A-8423-4F7C-A012-69E916D00E0D}">
      <dgm:prSet/>
      <dgm:spPr/>
      <dgm:t>
        <a:bodyPr/>
        <a:lstStyle/>
        <a:p>
          <a:endParaRPr lang="en-US"/>
        </a:p>
      </dgm:t>
    </dgm:pt>
    <dgm:pt modelId="{95161747-41CA-4458-BA8B-9965EC21BB69}">
      <dgm:prSet phldrT="[Text]"/>
      <dgm:spPr/>
      <dgm:t>
        <a:bodyPr/>
        <a:lstStyle/>
        <a:p>
          <a:r>
            <a:rPr lang="en-US" dirty="0"/>
            <a:t>Data Preprocessing</a:t>
          </a:r>
        </a:p>
      </dgm:t>
    </dgm:pt>
    <dgm:pt modelId="{D42D4712-6050-4F3E-9AC4-D7F89C537AD4}" type="parTrans" cxnId="{29362BC7-F640-4FEB-A6BF-30CFED93EAAE}">
      <dgm:prSet/>
      <dgm:spPr/>
      <dgm:t>
        <a:bodyPr/>
        <a:lstStyle/>
        <a:p>
          <a:endParaRPr lang="en-US"/>
        </a:p>
      </dgm:t>
    </dgm:pt>
    <dgm:pt modelId="{9F8F1402-26CD-4D7B-A549-FBF351CEE006}" type="sibTrans" cxnId="{29362BC7-F640-4FEB-A6BF-30CFED93EAAE}">
      <dgm:prSet/>
      <dgm:spPr/>
      <dgm:t>
        <a:bodyPr/>
        <a:lstStyle/>
        <a:p>
          <a:endParaRPr lang="en-US"/>
        </a:p>
      </dgm:t>
    </dgm:pt>
    <dgm:pt modelId="{66C54142-C3A4-4C29-A48B-74C598F6FF25}">
      <dgm:prSet phldrT="[Text]"/>
      <dgm:spPr/>
      <dgm:t>
        <a:bodyPr/>
        <a:lstStyle/>
        <a:p>
          <a:r>
            <a:rPr lang="en-US" dirty="0"/>
            <a:t>Model Defining</a:t>
          </a:r>
        </a:p>
      </dgm:t>
    </dgm:pt>
    <dgm:pt modelId="{648AC445-7DCE-405A-B286-472F40BCA1DC}" type="parTrans" cxnId="{B9E1CED0-A2A8-4388-B86C-77D740AE8E42}">
      <dgm:prSet/>
      <dgm:spPr/>
      <dgm:t>
        <a:bodyPr/>
        <a:lstStyle/>
        <a:p>
          <a:endParaRPr lang="en-US"/>
        </a:p>
      </dgm:t>
    </dgm:pt>
    <dgm:pt modelId="{8E60E030-E52A-4933-BE5C-418A09C93389}" type="sibTrans" cxnId="{B9E1CED0-A2A8-4388-B86C-77D740AE8E42}">
      <dgm:prSet/>
      <dgm:spPr/>
      <dgm:t>
        <a:bodyPr/>
        <a:lstStyle/>
        <a:p>
          <a:endParaRPr lang="en-US"/>
        </a:p>
      </dgm:t>
    </dgm:pt>
    <dgm:pt modelId="{FF28E117-44ED-4E16-9DF5-B26EE5C75873}">
      <dgm:prSet phldrT="[Text]"/>
      <dgm:spPr/>
      <dgm:t>
        <a:bodyPr/>
        <a:lstStyle/>
        <a:p>
          <a:r>
            <a:rPr lang="en-US" dirty="0"/>
            <a:t>Model Testing</a:t>
          </a:r>
        </a:p>
      </dgm:t>
    </dgm:pt>
    <dgm:pt modelId="{F7CE6F5C-C143-4547-86B0-26E2657C02E6}" type="parTrans" cxnId="{9531B975-7479-4B81-81EE-65E0BC6237C3}">
      <dgm:prSet/>
      <dgm:spPr/>
      <dgm:t>
        <a:bodyPr/>
        <a:lstStyle/>
        <a:p>
          <a:endParaRPr lang="en-US"/>
        </a:p>
      </dgm:t>
    </dgm:pt>
    <dgm:pt modelId="{5B5F687A-679A-4738-BF41-7F4106F6CAB5}" type="sibTrans" cxnId="{9531B975-7479-4B81-81EE-65E0BC6237C3}">
      <dgm:prSet/>
      <dgm:spPr/>
      <dgm:t>
        <a:bodyPr/>
        <a:lstStyle/>
        <a:p>
          <a:endParaRPr lang="en-US"/>
        </a:p>
      </dgm:t>
    </dgm:pt>
    <dgm:pt modelId="{184E474D-58F2-4B25-843A-70DF85FB6AB3}">
      <dgm:prSet phldrT="[Text]"/>
      <dgm:spPr/>
      <dgm:t>
        <a:bodyPr/>
        <a:lstStyle/>
        <a:p>
          <a:r>
            <a:rPr lang="en-US" dirty="0"/>
            <a:t>Model Training</a:t>
          </a:r>
        </a:p>
      </dgm:t>
    </dgm:pt>
    <dgm:pt modelId="{29EC0FC5-7513-4F98-A984-3D47C4A2F4F7}" type="parTrans" cxnId="{3C743701-2964-4809-A1C0-8F93BFD5D1FA}">
      <dgm:prSet/>
      <dgm:spPr/>
      <dgm:t>
        <a:bodyPr/>
        <a:lstStyle/>
        <a:p>
          <a:endParaRPr lang="en-US"/>
        </a:p>
      </dgm:t>
    </dgm:pt>
    <dgm:pt modelId="{D35AF0A2-310E-4B74-96F1-AA3818F55627}" type="sibTrans" cxnId="{3C743701-2964-4809-A1C0-8F93BFD5D1FA}">
      <dgm:prSet/>
      <dgm:spPr/>
      <dgm:t>
        <a:bodyPr/>
        <a:lstStyle/>
        <a:p>
          <a:endParaRPr lang="en-US"/>
        </a:p>
      </dgm:t>
    </dgm:pt>
    <dgm:pt modelId="{7D0F93EC-8F84-47FC-A764-19574AF8862C}" type="pres">
      <dgm:prSet presAssocID="{8884670B-F366-46B0-BB5A-268E04216D3E}" presName="linearFlow" presStyleCnt="0">
        <dgm:presLayoutVars>
          <dgm:resizeHandles val="exact"/>
        </dgm:presLayoutVars>
      </dgm:prSet>
      <dgm:spPr/>
    </dgm:pt>
    <dgm:pt modelId="{E75F72FB-A5C4-44D1-96D9-0EA4121329CF}" type="pres">
      <dgm:prSet presAssocID="{B0CD8013-B5CD-4FE4-B87A-36FD1E14FC14}" presName="node" presStyleLbl="node1" presStyleIdx="0" presStyleCnt="5">
        <dgm:presLayoutVars>
          <dgm:bulletEnabled val="1"/>
        </dgm:presLayoutVars>
      </dgm:prSet>
      <dgm:spPr/>
    </dgm:pt>
    <dgm:pt modelId="{97EF08A2-413E-4C5B-B63D-2AE901661B87}" type="pres">
      <dgm:prSet presAssocID="{DAA1B52E-7C43-452A-806F-DF0BB2A99D34}" presName="sibTrans" presStyleLbl="sibTrans2D1" presStyleIdx="0" presStyleCnt="4"/>
      <dgm:spPr/>
    </dgm:pt>
    <dgm:pt modelId="{F62ADECC-692F-4305-8347-FA699CDC2C2A}" type="pres">
      <dgm:prSet presAssocID="{DAA1B52E-7C43-452A-806F-DF0BB2A99D34}" presName="connectorText" presStyleLbl="sibTrans2D1" presStyleIdx="0" presStyleCnt="4"/>
      <dgm:spPr/>
    </dgm:pt>
    <dgm:pt modelId="{82C5C8DD-5D61-4DBF-84DC-7909B5B3B647}" type="pres">
      <dgm:prSet presAssocID="{95161747-41CA-4458-BA8B-9965EC21BB69}" presName="node" presStyleLbl="node1" presStyleIdx="1" presStyleCnt="5">
        <dgm:presLayoutVars>
          <dgm:bulletEnabled val="1"/>
        </dgm:presLayoutVars>
      </dgm:prSet>
      <dgm:spPr/>
    </dgm:pt>
    <dgm:pt modelId="{C97882DA-B963-4086-A75B-80B7070C55FE}" type="pres">
      <dgm:prSet presAssocID="{9F8F1402-26CD-4D7B-A549-FBF351CEE006}" presName="sibTrans" presStyleLbl="sibTrans2D1" presStyleIdx="1" presStyleCnt="4"/>
      <dgm:spPr/>
    </dgm:pt>
    <dgm:pt modelId="{33DF6835-4E04-4A21-AB47-E6C3C7A681A1}" type="pres">
      <dgm:prSet presAssocID="{9F8F1402-26CD-4D7B-A549-FBF351CEE006}" presName="connectorText" presStyleLbl="sibTrans2D1" presStyleIdx="1" presStyleCnt="4"/>
      <dgm:spPr/>
    </dgm:pt>
    <dgm:pt modelId="{3A73DCEF-0E7F-464E-850B-AB9406FE56A9}" type="pres">
      <dgm:prSet presAssocID="{66C54142-C3A4-4C29-A48B-74C598F6FF25}" presName="node" presStyleLbl="node1" presStyleIdx="2" presStyleCnt="5">
        <dgm:presLayoutVars>
          <dgm:bulletEnabled val="1"/>
        </dgm:presLayoutVars>
      </dgm:prSet>
      <dgm:spPr/>
    </dgm:pt>
    <dgm:pt modelId="{B1915917-F3B3-4FDF-8058-57A83D972E81}" type="pres">
      <dgm:prSet presAssocID="{8E60E030-E52A-4933-BE5C-418A09C93389}" presName="sibTrans" presStyleLbl="sibTrans2D1" presStyleIdx="2" presStyleCnt="4"/>
      <dgm:spPr/>
    </dgm:pt>
    <dgm:pt modelId="{F033832F-EA7A-412C-B1D1-0BE85C4C84A3}" type="pres">
      <dgm:prSet presAssocID="{8E60E030-E52A-4933-BE5C-418A09C93389}" presName="connectorText" presStyleLbl="sibTrans2D1" presStyleIdx="2" presStyleCnt="4"/>
      <dgm:spPr/>
    </dgm:pt>
    <dgm:pt modelId="{0071A486-1146-4D6E-B3BE-733B78729822}" type="pres">
      <dgm:prSet presAssocID="{184E474D-58F2-4B25-843A-70DF85FB6AB3}" presName="node" presStyleLbl="node1" presStyleIdx="3" presStyleCnt="5">
        <dgm:presLayoutVars>
          <dgm:bulletEnabled val="1"/>
        </dgm:presLayoutVars>
      </dgm:prSet>
      <dgm:spPr/>
    </dgm:pt>
    <dgm:pt modelId="{61A6280F-AC2D-467C-82F7-74FB47B14419}" type="pres">
      <dgm:prSet presAssocID="{D35AF0A2-310E-4B74-96F1-AA3818F55627}" presName="sibTrans" presStyleLbl="sibTrans2D1" presStyleIdx="3" presStyleCnt="4"/>
      <dgm:spPr/>
    </dgm:pt>
    <dgm:pt modelId="{3446CE3B-F2FB-464E-82B5-49D10273E50E}" type="pres">
      <dgm:prSet presAssocID="{D35AF0A2-310E-4B74-96F1-AA3818F55627}" presName="connectorText" presStyleLbl="sibTrans2D1" presStyleIdx="3" presStyleCnt="4"/>
      <dgm:spPr/>
    </dgm:pt>
    <dgm:pt modelId="{5A7B5E1D-67B9-445E-BA9D-754E3D32A8DA}" type="pres">
      <dgm:prSet presAssocID="{FF28E117-44ED-4E16-9DF5-B26EE5C75873}" presName="node" presStyleLbl="node1" presStyleIdx="4" presStyleCnt="5">
        <dgm:presLayoutVars>
          <dgm:bulletEnabled val="1"/>
        </dgm:presLayoutVars>
      </dgm:prSet>
      <dgm:spPr/>
    </dgm:pt>
  </dgm:ptLst>
  <dgm:cxnLst>
    <dgm:cxn modelId="{3C743701-2964-4809-A1C0-8F93BFD5D1FA}" srcId="{8884670B-F366-46B0-BB5A-268E04216D3E}" destId="{184E474D-58F2-4B25-843A-70DF85FB6AB3}" srcOrd="3" destOrd="0" parTransId="{29EC0FC5-7513-4F98-A984-3D47C4A2F4F7}" sibTransId="{D35AF0A2-310E-4B74-96F1-AA3818F55627}"/>
    <dgm:cxn modelId="{680F7C25-F179-4342-BC19-7AF802B0E8FB}" type="presOf" srcId="{D35AF0A2-310E-4B74-96F1-AA3818F55627}" destId="{61A6280F-AC2D-467C-82F7-74FB47B14419}" srcOrd="0" destOrd="0" presId="urn:microsoft.com/office/officeart/2005/8/layout/process2"/>
    <dgm:cxn modelId="{850A0F3B-623C-459F-8A19-425F0EFF7495}" type="presOf" srcId="{DAA1B52E-7C43-452A-806F-DF0BB2A99D34}" destId="{97EF08A2-413E-4C5B-B63D-2AE901661B87}" srcOrd="0" destOrd="0" presId="urn:microsoft.com/office/officeart/2005/8/layout/process2"/>
    <dgm:cxn modelId="{DB34D15D-EC78-4D02-B617-E927A17C95AE}" type="presOf" srcId="{9F8F1402-26CD-4D7B-A549-FBF351CEE006}" destId="{33DF6835-4E04-4A21-AB47-E6C3C7A681A1}" srcOrd="1" destOrd="0" presId="urn:microsoft.com/office/officeart/2005/8/layout/process2"/>
    <dgm:cxn modelId="{8FD08243-AA12-4D01-93EF-C961C3730BD1}" type="presOf" srcId="{FF28E117-44ED-4E16-9DF5-B26EE5C75873}" destId="{5A7B5E1D-67B9-445E-BA9D-754E3D32A8DA}" srcOrd="0" destOrd="0" presId="urn:microsoft.com/office/officeart/2005/8/layout/process2"/>
    <dgm:cxn modelId="{43452F4D-2105-4DFA-9364-0401B4635413}" type="presOf" srcId="{B0CD8013-B5CD-4FE4-B87A-36FD1E14FC14}" destId="{E75F72FB-A5C4-44D1-96D9-0EA4121329CF}" srcOrd="0" destOrd="0" presId="urn:microsoft.com/office/officeart/2005/8/layout/process2"/>
    <dgm:cxn modelId="{6255754E-B563-4C77-A152-81229F5562BD}" type="presOf" srcId="{8884670B-F366-46B0-BB5A-268E04216D3E}" destId="{7D0F93EC-8F84-47FC-A764-19574AF8862C}" srcOrd="0" destOrd="0" presId="urn:microsoft.com/office/officeart/2005/8/layout/process2"/>
    <dgm:cxn modelId="{CEFAA36F-DDC8-40E5-AFA5-0B8A77C35ACB}" type="presOf" srcId="{8E60E030-E52A-4933-BE5C-418A09C93389}" destId="{B1915917-F3B3-4FDF-8058-57A83D972E81}" srcOrd="0" destOrd="0" presId="urn:microsoft.com/office/officeart/2005/8/layout/process2"/>
    <dgm:cxn modelId="{8E8D9172-79EA-485E-84A2-DF5CBBC22815}" type="presOf" srcId="{184E474D-58F2-4B25-843A-70DF85FB6AB3}" destId="{0071A486-1146-4D6E-B3BE-733B78729822}" srcOrd="0" destOrd="0" presId="urn:microsoft.com/office/officeart/2005/8/layout/process2"/>
    <dgm:cxn modelId="{9531B975-7479-4B81-81EE-65E0BC6237C3}" srcId="{8884670B-F366-46B0-BB5A-268E04216D3E}" destId="{FF28E117-44ED-4E16-9DF5-B26EE5C75873}" srcOrd="4" destOrd="0" parTransId="{F7CE6F5C-C143-4547-86B0-26E2657C02E6}" sibTransId="{5B5F687A-679A-4738-BF41-7F4106F6CAB5}"/>
    <dgm:cxn modelId="{3F92037F-7C18-41AC-B065-430F3E3D0E21}" type="presOf" srcId="{D35AF0A2-310E-4B74-96F1-AA3818F55627}" destId="{3446CE3B-F2FB-464E-82B5-49D10273E50E}" srcOrd="1" destOrd="0" presId="urn:microsoft.com/office/officeart/2005/8/layout/process2"/>
    <dgm:cxn modelId="{ACE6AD8A-8423-4F7C-A012-69E916D00E0D}" srcId="{8884670B-F366-46B0-BB5A-268E04216D3E}" destId="{B0CD8013-B5CD-4FE4-B87A-36FD1E14FC14}" srcOrd="0" destOrd="0" parTransId="{5FF7A566-87C8-4F32-86F0-39D3111C69A0}" sibTransId="{DAA1B52E-7C43-452A-806F-DF0BB2A99D34}"/>
    <dgm:cxn modelId="{4132D19F-182A-460A-9458-3E71CA94B733}" type="presOf" srcId="{DAA1B52E-7C43-452A-806F-DF0BB2A99D34}" destId="{F62ADECC-692F-4305-8347-FA699CDC2C2A}" srcOrd="1" destOrd="0" presId="urn:microsoft.com/office/officeart/2005/8/layout/process2"/>
    <dgm:cxn modelId="{5F2858AD-338A-4FC8-8EE2-B518E5E6F066}" type="presOf" srcId="{66C54142-C3A4-4C29-A48B-74C598F6FF25}" destId="{3A73DCEF-0E7F-464E-850B-AB9406FE56A9}" srcOrd="0" destOrd="0" presId="urn:microsoft.com/office/officeart/2005/8/layout/process2"/>
    <dgm:cxn modelId="{29362BC7-F640-4FEB-A6BF-30CFED93EAAE}" srcId="{8884670B-F366-46B0-BB5A-268E04216D3E}" destId="{95161747-41CA-4458-BA8B-9965EC21BB69}" srcOrd="1" destOrd="0" parTransId="{D42D4712-6050-4F3E-9AC4-D7F89C537AD4}" sibTransId="{9F8F1402-26CD-4D7B-A549-FBF351CEE006}"/>
    <dgm:cxn modelId="{B9E1CED0-A2A8-4388-B86C-77D740AE8E42}" srcId="{8884670B-F366-46B0-BB5A-268E04216D3E}" destId="{66C54142-C3A4-4C29-A48B-74C598F6FF25}" srcOrd="2" destOrd="0" parTransId="{648AC445-7DCE-405A-B286-472F40BCA1DC}" sibTransId="{8E60E030-E52A-4933-BE5C-418A09C93389}"/>
    <dgm:cxn modelId="{EF5D0BDB-FA63-4775-8C2C-68D523DBD4FA}" type="presOf" srcId="{95161747-41CA-4458-BA8B-9965EC21BB69}" destId="{82C5C8DD-5D61-4DBF-84DC-7909B5B3B647}" srcOrd="0" destOrd="0" presId="urn:microsoft.com/office/officeart/2005/8/layout/process2"/>
    <dgm:cxn modelId="{4EC4CBF4-0506-4BE7-9319-DEB2E19EDC75}" type="presOf" srcId="{8E60E030-E52A-4933-BE5C-418A09C93389}" destId="{F033832F-EA7A-412C-B1D1-0BE85C4C84A3}" srcOrd="1" destOrd="0" presId="urn:microsoft.com/office/officeart/2005/8/layout/process2"/>
    <dgm:cxn modelId="{72B7C3F5-6F17-46E1-B664-16AC4F555A90}" type="presOf" srcId="{9F8F1402-26CD-4D7B-A549-FBF351CEE006}" destId="{C97882DA-B963-4086-A75B-80B7070C55FE}" srcOrd="0" destOrd="0" presId="urn:microsoft.com/office/officeart/2005/8/layout/process2"/>
    <dgm:cxn modelId="{603D6533-B70A-4056-A64C-FF009A4ADC92}" type="presParOf" srcId="{7D0F93EC-8F84-47FC-A764-19574AF8862C}" destId="{E75F72FB-A5C4-44D1-96D9-0EA4121329CF}" srcOrd="0" destOrd="0" presId="urn:microsoft.com/office/officeart/2005/8/layout/process2"/>
    <dgm:cxn modelId="{D898DCD2-4D81-4632-8D07-824831702894}" type="presParOf" srcId="{7D0F93EC-8F84-47FC-A764-19574AF8862C}" destId="{97EF08A2-413E-4C5B-B63D-2AE901661B87}" srcOrd="1" destOrd="0" presId="urn:microsoft.com/office/officeart/2005/8/layout/process2"/>
    <dgm:cxn modelId="{03D19763-D52E-4737-82AB-A124350CDB49}" type="presParOf" srcId="{97EF08A2-413E-4C5B-B63D-2AE901661B87}" destId="{F62ADECC-692F-4305-8347-FA699CDC2C2A}" srcOrd="0" destOrd="0" presId="urn:microsoft.com/office/officeart/2005/8/layout/process2"/>
    <dgm:cxn modelId="{EF28729E-8BDB-4ADE-AB2A-E2282C2FE393}" type="presParOf" srcId="{7D0F93EC-8F84-47FC-A764-19574AF8862C}" destId="{82C5C8DD-5D61-4DBF-84DC-7909B5B3B647}" srcOrd="2" destOrd="0" presId="urn:microsoft.com/office/officeart/2005/8/layout/process2"/>
    <dgm:cxn modelId="{2BD497C0-D37E-4509-9573-292CFC54847A}" type="presParOf" srcId="{7D0F93EC-8F84-47FC-A764-19574AF8862C}" destId="{C97882DA-B963-4086-A75B-80B7070C55FE}" srcOrd="3" destOrd="0" presId="urn:microsoft.com/office/officeart/2005/8/layout/process2"/>
    <dgm:cxn modelId="{BC67E9A0-875F-4A0E-A83D-27AC1A2A42A9}" type="presParOf" srcId="{C97882DA-B963-4086-A75B-80B7070C55FE}" destId="{33DF6835-4E04-4A21-AB47-E6C3C7A681A1}" srcOrd="0" destOrd="0" presId="urn:microsoft.com/office/officeart/2005/8/layout/process2"/>
    <dgm:cxn modelId="{F722B46B-213B-443D-9B59-7DC55C54E1EA}" type="presParOf" srcId="{7D0F93EC-8F84-47FC-A764-19574AF8862C}" destId="{3A73DCEF-0E7F-464E-850B-AB9406FE56A9}" srcOrd="4" destOrd="0" presId="urn:microsoft.com/office/officeart/2005/8/layout/process2"/>
    <dgm:cxn modelId="{E9AAA382-2054-4D74-AC13-900B2D7B937A}" type="presParOf" srcId="{7D0F93EC-8F84-47FC-A764-19574AF8862C}" destId="{B1915917-F3B3-4FDF-8058-57A83D972E81}" srcOrd="5" destOrd="0" presId="urn:microsoft.com/office/officeart/2005/8/layout/process2"/>
    <dgm:cxn modelId="{401DA50D-8351-428A-BF82-C8C0A6CEABFA}" type="presParOf" srcId="{B1915917-F3B3-4FDF-8058-57A83D972E81}" destId="{F033832F-EA7A-412C-B1D1-0BE85C4C84A3}" srcOrd="0" destOrd="0" presId="urn:microsoft.com/office/officeart/2005/8/layout/process2"/>
    <dgm:cxn modelId="{B6E73CDF-5DBC-4AA9-91AC-2656B171932A}" type="presParOf" srcId="{7D0F93EC-8F84-47FC-A764-19574AF8862C}" destId="{0071A486-1146-4D6E-B3BE-733B78729822}" srcOrd="6" destOrd="0" presId="urn:microsoft.com/office/officeart/2005/8/layout/process2"/>
    <dgm:cxn modelId="{6C5BD7CA-C080-4860-8D0A-A6AADD0A8321}" type="presParOf" srcId="{7D0F93EC-8F84-47FC-A764-19574AF8862C}" destId="{61A6280F-AC2D-467C-82F7-74FB47B14419}" srcOrd="7" destOrd="0" presId="urn:microsoft.com/office/officeart/2005/8/layout/process2"/>
    <dgm:cxn modelId="{1DB16D51-339C-4CFB-A753-09F0E6B1B384}" type="presParOf" srcId="{61A6280F-AC2D-467C-82F7-74FB47B14419}" destId="{3446CE3B-F2FB-464E-82B5-49D10273E50E}" srcOrd="0" destOrd="0" presId="urn:microsoft.com/office/officeart/2005/8/layout/process2"/>
    <dgm:cxn modelId="{C70E1D13-DD74-4AF8-87E7-B80F58AA3A43}" type="presParOf" srcId="{7D0F93EC-8F84-47FC-A764-19574AF8862C}" destId="{5A7B5E1D-67B9-445E-BA9D-754E3D32A8DA}"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F72FB-A5C4-44D1-96D9-0EA4121329CF}">
      <dsp:nvSpPr>
        <dsp:cNvPr id="0" name=""/>
        <dsp:cNvSpPr/>
      </dsp:nvSpPr>
      <dsp:spPr>
        <a:xfrm>
          <a:off x="3181263" y="661"/>
          <a:ext cx="1765473" cy="773906"/>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a:t>
          </a:r>
        </a:p>
      </dsp:txBody>
      <dsp:txXfrm>
        <a:off x="3203930" y="23328"/>
        <a:ext cx="1720139" cy="728572"/>
      </dsp:txXfrm>
    </dsp:sp>
    <dsp:sp modelId="{97EF08A2-413E-4C5B-B63D-2AE901661B87}">
      <dsp:nvSpPr>
        <dsp:cNvPr id="0" name=""/>
        <dsp:cNvSpPr/>
      </dsp:nvSpPr>
      <dsp:spPr>
        <a:xfrm rot="5400000">
          <a:off x="3918892" y="793915"/>
          <a:ext cx="290214" cy="348257"/>
        </a:xfrm>
        <a:prstGeom prst="rightArrow">
          <a:avLst>
            <a:gd name="adj1" fmla="val 60000"/>
            <a:gd name="adj2" fmla="val 5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59522" y="822936"/>
        <a:ext cx="208955" cy="203150"/>
      </dsp:txXfrm>
    </dsp:sp>
    <dsp:sp modelId="{82C5C8DD-5D61-4DBF-84DC-7909B5B3B647}">
      <dsp:nvSpPr>
        <dsp:cNvPr id="0" name=""/>
        <dsp:cNvSpPr/>
      </dsp:nvSpPr>
      <dsp:spPr>
        <a:xfrm>
          <a:off x="3181263" y="1161520"/>
          <a:ext cx="1765473" cy="773906"/>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3203930" y="1184187"/>
        <a:ext cx="1720139" cy="728572"/>
      </dsp:txXfrm>
    </dsp:sp>
    <dsp:sp modelId="{C97882DA-B963-4086-A75B-80B7070C55FE}">
      <dsp:nvSpPr>
        <dsp:cNvPr id="0" name=""/>
        <dsp:cNvSpPr/>
      </dsp:nvSpPr>
      <dsp:spPr>
        <a:xfrm rot="5400000">
          <a:off x="3918892" y="1954774"/>
          <a:ext cx="290214" cy="348257"/>
        </a:xfrm>
        <a:prstGeom prst="rightArrow">
          <a:avLst>
            <a:gd name="adj1" fmla="val 60000"/>
            <a:gd name="adj2" fmla="val 5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59522" y="1983795"/>
        <a:ext cx="208955" cy="203150"/>
      </dsp:txXfrm>
    </dsp:sp>
    <dsp:sp modelId="{3A73DCEF-0E7F-464E-850B-AB9406FE56A9}">
      <dsp:nvSpPr>
        <dsp:cNvPr id="0" name=""/>
        <dsp:cNvSpPr/>
      </dsp:nvSpPr>
      <dsp:spPr>
        <a:xfrm>
          <a:off x="3181263" y="2322380"/>
          <a:ext cx="1765473" cy="773906"/>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Defining</a:t>
          </a:r>
        </a:p>
      </dsp:txBody>
      <dsp:txXfrm>
        <a:off x="3203930" y="2345047"/>
        <a:ext cx="1720139" cy="728572"/>
      </dsp:txXfrm>
    </dsp:sp>
    <dsp:sp modelId="{B1915917-F3B3-4FDF-8058-57A83D972E81}">
      <dsp:nvSpPr>
        <dsp:cNvPr id="0" name=""/>
        <dsp:cNvSpPr/>
      </dsp:nvSpPr>
      <dsp:spPr>
        <a:xfrm rot="5400000">
          <a:off x="3918892" y="3115634"/>
          <a:ext cx="290214" cy="348257"/>
        </a:xfrm>
        <a:prstGeom prst="rightArrow">
          <a:avLst>
            <a:gd name="adj1" fmla="val 60000"/>
            <a:gd name="adj2" fmla="val 5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59522" y="3144655"/>
        <a:ext cx="208955" cy="203150"/>
      </dsp:txXfrm>
    </dsp:sp>
    <dsp:sp modelId="{0071A486-1146-4D6E-B3BE-733B78729822}">
      <dsp:nvSpPr>
        <dsp:cNvPr id="0" name=""/>
        <dsp:cNvSpPr/>
      </dsp:nvSpPr>
      <dsp:spPr>
        <a:xfrm>
          <a:off x="3181263" y="3483239"/>
          <a:ext cx="1765473" cy="773906"/>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p>
      </dsp:txBody>
      <dsp:txXfrm>
        <a:off x="3203930" y="3505906"/>
        <a:ext cx="1720139" cy="728572"/>
      </dsp:txXfrm>
    </dsp:sp>
    <dsp:sp modelId="{61A6280F-AC2D-467C-82F7-74FB47B14419}">
      <dsp:nvSpPr>
        <dsp:cNvPr id="0" name=""/>
        <dsp:cNvSpPr/>
      </dsp:nvSpPr>
      <dsp:spPr>
        <a:xfrm rot="5400000">
          <a:off x="3918892" y="4276493"/>
          <a:ext cx="290214" cy="348257"/>
        </a:xfrm>
        <a:prstGeom prst="rightArrow">
          <a:avLst>
            <a:gd name="adj1" fmla="val 60000"/>
            <a:gd name="adj2" fmla="val 5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959522" y="4305514"/>
        <a:ext cx="208955" cy="203150"/>
      </dsp:txXfrm>
    </dsp:sp>
    <dsp:sp modelId="{5A7B5E1D-67B9-445E-BA9D-754E3D32A8DA}">
      <dsp:nvSpPr>
        <dsp:cNvPr id="0" name=""/>
        <dsp:cNvSpPr/>
      </dsp:nvSpPr>
      <dsp:spPr>
        <a:xfrm>
          <a:off x="3181263" y="4644099"/>
          <a:ext cx="1765473" cy="773906"/>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Testing</a:t>
          </a:r>
        </a:p>
      </dsp:txBody>
      <dsp:txXfrm>
        <a:off x="3203930" y="4666766"/>
        <a:ext cx="1720139" cy="7285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22-Apr-19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22-Apr-19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091454-B269-4236-AA9F-8B003D5578CB}"/>
              </a:ext>
            </a:extLst>
          </p:cNvPr>
          <p:cNvSpPr/>
          <p:nvPr/>
        </p:nvSpPr>
        <p:spPr>
          <a:xfrm>
            <a:off x="923750" y="2446831"/>
            <a:ext cx="10344499" cy="1323439"/>
          </a:xfrm>
          <a:prstGeom prst="rect">
            <a:avLst/>
          </a:prstGeom>
          <a:noFill/>
        </p:spPr>
        <p:txBody>
          <a:bodyPr wrap="none" lIns="91440" tIns="45720" rIns="91440" bIns="45720">
            <a:spAutoFit/>
          </a:bodyPr>
          <a:lstStyle/>
          <a:p>
            <a:pPr algn="ctr"/>
            <a:r>
              <a:rPr lang="en-US" sz="8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Target Detection &amp; Tracking</a:t>
            </a:r>
          </a:p>
        </p:txBody>
      </p:sp>
    </p:spTree>
    <p:extLst>
      <p:ext uri="{BB962C8B-B14F-4D97-AF65-F5344CB8AC3E}">
        <p14:creationId xmlns:p14="http://schemas.microsoft.com/office/powerpoint/2010/main" val="383625189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5876" y="3972046"/>
            <a:ext cx="57259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182529" y="-2184402"/>
            <a:ext cx="2698041" cy="8387645"/>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521199" y="620891"/>
            <a:ext cx="2731908" cy="9742311"/>
          </a:xfrm>
          <a:prstGeom prst="rect">
            <a:avLst/>
          </a:prstGeom>
          <a:noFill/>
          <a:ln>
            <a:noFill/>
          </a:ln>
        </p:spPr>
      </p:pic>
      <p:sp>
        <p:nvSpPr>
          <p:cNvPr id="3" name="Rectangle 2"/>
          <p:cNvSpPr/>
          <p:nvPr/>
        </p:nvSpPr>
        <p:spPr>
          <a:xfrm>
            <a:off x="4771048" y="86124"/>
            <a:ext cx="1882247" cy="584775"/>
          </a:xfrm>
          <a:prstGeom prst="rect">
            <a:avLst/>
          </a:prstGeom>
          <a:noFill/>
        </p:spPr>
        <p:txBody>
          <a:bodyPr wrap="none" lIns="91440" tIns="45720" rIns="91440" bIns="45720">
            <a:spAutoFit/>
          </a:bodyPr>
          <a:lstStyle/>
          <a:p>
            <a:pPr algn="ctr"/>
            <a:r>
              <a:rPr lang="en-US" sz="3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SCHEMA</a:t>
            </a:r>
          </a:p>
        </p:txBody>
      </p:sp>
      <p:sp>
        <p:nvSpPr>
          <p:cNvPr id="4" name="Rectangle 3"/>
          <p:cNvSpPr/>
          <p:nvPr/>
        </p:nvSpPr>
        <p:spPr>
          <a:xfrm>
            <a:off x="4929198" y="3525849"/>
            <a:ext cx="1915909" cy="523220"/>
          </a:xfrm>
          <a:prstGeom prst="rect">
            <a:avLst/>
          </a:prstGeom>
          <a:noFill/>
        </p:spPr>
        <p:txBody>
          <a:bodyPr wrap="none" lIns="91440" tIns="45720" rIns="91440" bIns="45720">
            <a:spAutoFit/>
          </a:bodyP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STEM CELL</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5220139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72929" y="510026"/>
            <a:ext cx="4730045" cy="288343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38219" y="4058356"/>
            <a:ext cx="4199467" cy="2799644"/>
          </a:xfrm>
          <a:prstGeom prst="rect">
            <a:avLst/>
          </a:prstGeom>
          <a:noFill/>
          <a:ln>
            <a:noFill/>
          </a:ln>
        </p:spPr>
      </p:pic>
      <p:sp>
        <p:nvSpPr>
          <p:cNvPr id="2" name="Rectangle 1"/>
          <p:cNvSpPr/>
          <p:nvPr/>
        </p:nvSpPr>
        <p:spPr>
          <a:xfrm>
            <a:off x="4936718" y="83906"/>
            <a:ext cx="2002471"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A</a:t>
            </a:r>
          </a:p>
        </p:txBody>
      </p:sp>
      <p:sp>
        <p:nvSpPr>
          <p:cNvPr id="3" name="Rectangle 2"/>
          <p:cNvSpPr/>
          <p:nvPr/>
        </p:nvSpPr>
        <p:spPr>
          <a:xfrm>
            <a:off x="4674624" y="3464296"/>
            <a:ext cx="2526654"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REDUCTION A</a:t>
            </a:r>
          </a:p>
        </p:txBody>
      </p:sp>
    </p:spTree>
    <p:extLst>
      <p:ext uri="{BB962C8B-B14F-4D97-AF65-F5344CB8AC3E}">
        <p14:creationId xmlns:p14="http://schemas.microsoft.com/office/powerpoint/2010/main" val="105580122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584084" y="-911262"/>
            <a:ext cx="2640013" cy="5508978"/>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826932" y="3951112"/>
            <a:ext cx="4492978" cy="2675466"/>
          </a:xfrm>
          <a:prstGeom prst="rect">
            <a:avLst/>
          </a:prstGeom>
          <a:noFill/>
          <a:ln>
            <a:noFill/>
          </a:ln>
        </p:spPr>
      </p:pic>
      <p:sp>
        <p:nvSpPr>
          <p:cNvPr id="2" name="Rectangle 1"/>
          <p:cNvSpPr/>
          <p:nvPr/>
        </p:nvSpPr>
        <p:spPr>
          <a:xfrm>
            <a:off x="5101040" y="0"/>
            <a:ext cx="1944763"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B</a:t>
            </a:r>
          </a:p>
        </p:txBody>
      </p:sp>
      <p:sp>
        <p:nvSpPr>
          <p:cNvPr id="3" name="Rectangle 2"/>
          <p:cNvSpPr/>
          <p:nvPr/>
        </p:nvSpPr>
        <p:spPr>
          <a:xfrm>
            <a:off x="4838948" y="3424844"/>
            <a:ext cx="2468945"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REDUCTION B</a:t>
            </a:r>
          </a:p>
        </p:txBody>
      </p:sp>
    </p:spTree>
    <p:extLst>
      <p:ext uri="{BB962C8B-B14F-4D97-AF65-F5344CB8AC3E}">
        <p14:creationId xmlns:p14="http://schemas.microsoft.com/office/powerpoint/2010/main" val="317492723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984978" y="1633533"/>
            <a:ext cx="3736621" cy="3714044"/>
          </a:xfrm>
          <a:prstGeom prst="rect">
            <a:avLst/>
          </a:prstGeom>
          <a:noFill/>
          <a:ln>
            <a:noFill/>
          </a:ln>
        </p:spPr>
      </p:pic>
      <p:sp>
        <p:nvSpPr>
          <p:cNvPr id="2" name="Rectangle 1"/>
          <p:cNvSpPr/>
          <p:nvPr/>
        </p:nvSpPr>
        <p:spPr>
          <a:xfrm>
            <a:off x="5008530" y="754713"/>
            <a:ext cx="2016898" cy="523220"/>
          </a:xfrm>
          <a:prstGeom prst="rect">
            <a:avLst/>
          </a:prstGeom>
          <a:noFill/>
        </p:spPr>
        <p:txBody>
          <a:bodyPr wrap="none" lIns="91440" tIns="45720" rIns="91440" bIns="45720">
            <a:spAutoFit/>
          </a:bodyPr>
          <a:lstStyle/>
          <a:p>
            <a:pPr algn="ctr"/>
            <a:r>
              <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MODULE C</a:t>
            </a:r>
          </a:p>
        </p:txBody>
      </p:sp>
    </p:spTree>
    <p:extLst>
      <p:ext uri="{BB962C8B-B14F-4D97-AF65-F5344CB8AC3E}">
        <p14:creationId xmlns:p14="http://schemas.microsoft.com/office/powerpoint/2010/main" val="295060064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556" y="562801"/>
            <a:ext cx="357982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TRAINING: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377556" y="1872312"/>
            <a:ext cx="5540299" cy="3939540"/>
          </a:xfrm>
          <a:prstGeom prst="rect">
            <a:avLst/>
          </a:prstGeom>
          <a:noFill/>
        </p:spPr>
        <p:txBody>
          <a:bodyPr wrap="none" lIns="91440" tIns="45720" rIns="91440" bIns="45720">
            <a:spAutoFit/>
          </a:bodyPr>
          <a:lstStyle/>
          <a:p>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EPOCHS: 25</a:t>
            </a:r>
          </a:p>
          <a:p>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BATCHES: 16</a:t>
            </a:r>
          </a:p>
          <a:p>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a:p>
            <a:r>
              <a:rPr lang="en-US" sz="2800" b="1" dirty="0">
                <a:ln w="6600">
                  <a:solidFill>
                    <a:schemeClr val="accent2"/>
                  </a:solidFill>
                  <a:prstDash val="solid"/>
                </a:ln>
                <a:solidFill>
                  <a:srgbClr val="FFFFFF"/>
                </a:solidFill>
                <a:effectLst>
                  <a:outerShdw dist="38100" dir="2700000" algn="tl" rotWithShape="0">
                    <a:schemeClr val="accent2"/>
                  </a:outerShdw>
                </a:effectLst>
              </a:rPr>
              <a:t>ACTIVATION: RELU ACTIVATION</a:t>
            </a:r>
          </a:p>
          <a:p>
            <a:r>
              <a:rPr lang="en-US" sz="2800" b="1" dirty="0">
                <a:ln w="6600">
                  <a:solidFill>
                    <a:schemeClr val="accent2"/>
                  </a:solidFill>
                  <a:prstDash val="solid"/>
                </a:ln>
                <a:solidFill>
                  <a:srgbClr val="FFFFFF"/>
                </a:solidFill>
                <a:effectLst>
                  <a:outerShdw dist="38100" dir="2700000" algn="tl" rotWithShape="0">
                    <a:schemeClr val="accent2"/>
                  </a:outerShdw>
                </a:effectLst>
              </a:rPr>
              <a:t>   					</a:t>
            </a:r>
          </a:p>
          <a:p>
            <a:r>
              <a:rPr lang="en-US" sz="2800" b="1" cap="none" spc="0" dirty="0">
                <a:ln w="6600">
                  <a:solidFill>
                    <a:schemeClr val="accent2"/>
                  </a:solidFill>
                  <a:prstDash val="solid"/>
                </a:ln>
                <a:solidFill>
                  <a:srgbClr val="FFFFFF"/>
                </a:solidFill>
                <a:effectLst>
                  <a:outerShdw dist="38100" dir="2700000" algn="tl" rotWithShape="0">
                    <a:schemeClr val="accent2"/>
                  </a:outerShdw>
                </a:effectLst>
              </a:rPr>
              <a:t>OPTIMIZATION: </a:t>
            </a:r>
            <a:r>
              <a:rPr lang="en-US" sz="2800" b="1" dirty="0">
                <a:ln w="6600">
                  <a:solidFill>
                    <a:schemeClr val="accent2"/>
                  </a:solidFill>
                  <a:prstDash val="solid"/>
                </a:ln>
                <a:solidFill>
                  <a:srgbClr val="FFFFFF"/>
                </a:solidFill>
                <a:effectLst>
                  <a:outerShdw dist="38100" dir="2700000" algn="tl" rotWithShape="0">
                    <a:schemeClr val="accent2"/>
                  </a:outerShdw>
                </a:effectLst>
              </a:rPr>
              <a:t>Adam</a:t>
            </a:r>
            <a:endParaRPr 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a:p>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452091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70" y="686980"/>
            <a:ext cx="5379999"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MODEL SAVING</a:t>
            </a:r>
          </a:p>
        </p:txBody>
      </p:sp>
      <p:sp>
        <p:nvSpPr>
          <p:cNvPr id="3" name="Rectangle 2"/>
          <p:cNvSpPr/>
          <p:nvPr/>
        </p:nvSpPr>
        <p:spPr>
          <a:xfrm>
            <a:off x="161038" y="2233557"/>
            <a:ext cx="6841938" cy="954107"/>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Our model is saved in Jason format.</a:t>
            </a:r>
          </a:p>
          <a:p>
            <a:pPr marL="457200" indent="-457200">
              <a:buFont typeface="Arial" panose="020B0604020202020204" pitchFamily="34" charset="0"/>
              <a:buChar char="•"/>
            </a:pPr>
            <a:r>
              <a:rPr lang="en-US" sz="2800" dirty="0">
                <a:ln w="0"/>
                <a:effectLst>
                  <a:outerShdw blurRad="38100" dist="19050" dir="2700000" algn="tl" rotWithShape="0">
                    <a:schemeClr val="dk1">
                      <a:alpha val="40000"/>
                    </a:schemeClr>
                  </a:outerShdw>
                </a:effectLst>
              </a:rPr>
              <a:t>Weight saved in H5 format.</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621840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886" y="653113"/>
            <a:ext cx="4602543"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OVERFITTING: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71" y="2066325"/>
            <a:ext cx="5379886" cy="40821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073" y="2077614"/>
            <a:ext cx="5549219" cy="4082127"/>
          </a:xfrm>
          <a:prstGeom prst="rect">
            <a:avLst/>
          </a:prstGeom>
        </p:spPr>
      </p:pic>
    </p:spTree>
    <p:extLst>
      <p:ext uri="{BB962C8B-B14F-4D97-AF65-F5344CB8AC3E}">
        <p14:creationId xmlns:p14="http://schemas.microsoft.com/office/powerpoint/2010/main" val="155861000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578" y="1549394"/>
            <a:ext cx="5695251" cy="42079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1549394"/>
            <a:ext cx="5554133" cy="4207939"/>
          </a:xfrm>
          <a:prstGeom prst="rect">
            <a:avLst/>
          </a:prstGeom>
        </p:spPr>
      </p:pic>
    </p:spTree>
    <p:extLst>
      <p:ext uri="{BB962C8B-B14F-4D97-AF65-F5344CB8AC3E}">
        <p14:creationId xmlns:p14="http://schemas.microsoft.com/office/powerpoint/2010/main" val="85621614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9780" y="619247"/>
            <a:ext cx="467307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IMAGE PREDICTION: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0812" y="2242079"/>
            <a:ext cx="2847975" cy="28479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22" y="2242079"/>
            <a:ext cx="2847975" cy="2847975"/>
          </a:xfrm>
          <a:prstGeom prst="rect">
            <a:avLst/>
          </a:prstGeom>
        </p:spPr>
      </p:pic>
    </p:spTree>
    <p:extLst>
      <p:ext uri="{BB962C8B-B14F-4D97-AF65-F5344CB8AC3E}">
        <p14:creationId xmlns:p14="http://schemas.microsoft.com/office/powerpoint/2010/main" val="406543666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672" y="517647"/>
            <a:ext cx="495199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402672" y="1654349"/>
            <a:ext cx="11410496" cy="4324261"/>
          </a:xfrm>
          <a:prstGeom prst="rect">
            <a:avLst/>
          </a:prstGeom>
          <a:noFill/>
        </p:spPr>
        <p:txBody>
          <a:bodyPr wrap="none" lIns="91440" tIns="45720" rIns="91440" bIns="45720">
            <a:spAutoFit/>
          </a:bodyPr>
          <a:lstStyle/>
          <a:p>
            <a:r>
              <a:rPr lang="en-US" sz="2500" dirty="0"/>
              <a:t>In this project, a ball detection and tracking algorithm is presented for </a:t>
            </a:r>
          </a:p>
          <a:p>
            <a:r>
              <a:rPr lang="en-US" sz="2500" dirty="0"/>
              <a:t>Object Detection, Object Tracking, Object Classification, Video </a:t>
            </a:r>
          </a:p>
          <a:p>
            <a:r>
              <a:rPr lang="en-US" sz="2500" dirty="0"/>
              <a:t>Surveillance, Background Modelling sequence. We have presented </a:t>
            </a:r>
          </a:p>
          <a:p>
            <a:r>
              <a:rPr lang="en-US" sz="2500" dirty="0"/>
              <a:t>our model based on research paper inception V4 and inception-</a:t>
            </a:r>
            <a:r>
              <a:rPr lang="en-US" sz="2500" dirty="0" err="1"/>
              <a:t>resnet</a:t>
            </a:r>
            <a:r>
              <a:rPr lang="en-US" sz="2500" dirty="0"/>
              <a:t>  </a:t>
            </a:r>
          </a:p>
          <a:p>
            <a:r>
              <a:rPr lang="en-US" sz="2500" dirty="0"/>
              <a:t>that classify images and label videos based on the training it received it </a:t>
            </a:r>
          </a:p>
          <a:p>
            <a:r>
              <a:rPr lang="en-US" sz="2500" dirty="0"/>
              <a:t>has many application in field of medical diagnoses, defense, games </a:t>
            </a:r>
          </a:p>
          <a:p>
            <a:r>
              <a:rPr lang="en-US" sz="2500" dirty="0"/>
              <a:t>and virtualization and have high accuracy and high speed compare to </a:t>
            </a:r>
          </a:p>
          <a:p>
            <a:r>
              <a:rPr lang="en-US" sz="2500" dirty="0"/>
              <a:t>other model presented so far. For this project, we achieve with an </a:t>
            </a:r>
          </a:p>
          <a:p>
            <a:r>
              <a:rPr lang="en-US" sz="2500" dirty="0"/>
              <a:t>object-tracking program that can automatically track multiple objects. </a:t>
            </a:r>
          </a:p>
          <a:p>
            <a:r>
              <a:rPr lang="en-US" sz="2500" dirty="0"/>
              <a:t>It can also use to detect multiple object in wide range.</a:t>
            </a:r>
          </a:p>
          <a:p>
            <a:pPr algn="ctr"/>
            <a:endParaRPr lang="en-US" sz="2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884422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292363-0697-4389-928C-E960D482855C}"/>
              </a:ext>
            </a:extLst>
          </p:cNvPr>
          <p:cNvSpPr/>
          <p:nvPr/>
        </p:nvSpPr>
        <p:spPr>
          <a:xfrm>
            <a:off x="831544" y="1557718"/>
            <a:ext cx="3369832" cy="646331"/>
          </a:xfrm>
          <a:prstGeom prst="rect">
            <a:avLst/>
          </a:prstGeom>
          <a:noFill/>
        </p:spPr>
        <p:txBody>
          <a:bodyPr wrap="non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Project Supervisor :</a:t>
            </a:r>
            <a:endParaRPr 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endParaRPr>
          </a:p>
        </p:txBody>
      </p:sp>
      <p:sp>
        <p:nvSpPr>
          <p:cNvPr id="3" name="Rectangle 2">
            <a:extLst>
              <a:ext uri="{FF2B5EF4-FFF2-40B4-BE49-F238E27FC236}">
                <a16:creationId xmlns:a16="http://schemas.microsoft.com/office/drawing/2014/main" id="{A4294736-3173-4EB7-8927-FC96896C7DF2}"/>
              </a:ext>
            </a:extLst>
          </p:cNvPr>
          <p:cNvSpPr/>
          <p:nvPr/>
        </p:nvSpPr>
        <p:spPr>
          <a:xfrm>
            <a:off x="7248366" y="1545548"/>
            <a:ext cx="2844047" cy="646331"/>
          </a:xfrm>
          <a:prstGeom prst="rect">
            <a:avLst/>
          </a:prstGeom>
        </p:spPr>
        <p:txBody>
          <a:bodyPr wrap="none">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 Team Members :</a:t>
            </a:r>
          </a:p>
        </p:txBody>
      </p:sp>
      <p:sp>
        <p:nvSpPr>
          <p:cNvPr id="5" name="Rectangle 4">
            <a:extLst>
              <a:ext uri="{FF2B5EF4-FFF2-40B4-BE49-F238E27FC236}">
                <a16:creationId xmlns:a16="http://schemas.microsoft.com/office/drawing/2014/main" id="{D080EA78-7435-4584-A266-BD0FEA1A64BF}"/>
              </a:ext>
            </a:extLst>
          </p:cNvPr>
          <p:cNvSpPr/>
          <p:nvPr/>
        </p:nvSpPr>
        <p:spPr>
          <a:xfrm>
            <a:off x="1337927" y="2875002"/>
            <a:ext cx="1882246" cy="1477328"/>
          </a:xfrm>
          <a:prstGeom prst="rect">
            <a:avLst/>
          </a:prstGeom>
          <a:noFill/>
        </p:spPr>
        <p:txBody>
          <a:bodyPr wrap="none" lIns="91440" tIns="45720" rIns="91440" bIns="45720">
            <a:spAutoFit/>
          </a:bodyPr>
          <a:lstStyle/>
          <a:p>
            <a:pPr algn="ctr"/>
            <a:r>
              <a:rPr lang="en-US" sz="3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Rohit Kamboj</a:t>
            </a:r>
          </a:p>
          <a:p>
            <a:pPr algn="ctr"/>
            <a:r>
              <a:rPr lang="en-US"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IBM Trainer</a:t>
            </a:r>
          </a:p>
          <a:p>
            <a:pPr algn="ctr"/>
            <a:r>
              <a:rPr lang="en-US"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DIT University</a:t>
            </a:r>
          </a:p>
          <a:p>
            <a:pPr algn="ctr"/>
            <a:endParaRPr lang="en-US" sz="2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p:txBody>
      </p:sp>
      <p:sp>
        <p:nvSpPr>
          <p:cNvPr id="6" name="Rectangle 5">
            <a:extLst>
              <a:ext uri="{FF2B5EF4-FFF2-40B4-BE49-F238E27FC236}">
                <a16:creationId xmlns:a16="http://schemas.microsoft.com/office/drawing/2014/main" id="{12B8EACA-BF64-4D0D-B70F-F3EA348E0610}"/>
              </a:ext>
            </a:extLst>
          </p:cNvPr>
          <p:cNvSpPr/>
          <p:nvPr/>
        </p:nvSpPr>
        <p:spPr>
          <a:xfrm>
            <a:off x="7442247" y="2880195"/>
            <a:ext cx="3145413" cy="2123658"/>
          </a:xfrm>
          <a:prstGeom prst="rect">
            <a:avLst/>
          </a:prstGeom>
        </p:spPr>
        <p:txBody>
          <a:bodyPr wrap="none">
            <a:spAutoFit/>
          </a:bodyPr>
          <a:lstStyle/>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Dhiraj Kumar Saini  160110084</a:t>
            </a: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 </a:t>
            </a: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Ritam Ghosh             160111046</a:t>
            </a:r>
          </a:p>
          <a:p>
            <a:endPar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a:p>
            <a:r>
              <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Rachit Goyal             160112002</a:t>
            </a:r>
          </a:p>
          <a:p>
            <a:pPr marL="342900" indent="-342900" algn="ctr">
              <a:buAutoNum type="arabicPeriod"/>
            </a:pPr>
            <a:endParaRPr lang="en-US" sz="2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endParaRPr>
          </a:p>
        </p:txBody>
      </p:sp>
    </p:spTree>
    <p:extLst>
      <p:ext uri="{BB962C8B-B14F-4D97-AF65-F5344CB8AC3E}">
        <p14:creationId xmlns:p14="http://schemas.microsoft.com/office/powerpoint/2010/main" val="284589705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495" y="382179"/>
            <a:ext cx="618470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SCOPE OF FUTURE:</a:t>
            </a:r>
          </a:p>
        </p:txBody>
      </p:sp>
      <p:sp>
        <p:nvSpPr>
          <p:cNvPr id="3" name="Rectangle 2"/>
          <p:cNvSpPr/>
          <p:nvPr/>
        </p:nvSpPr>
        <p:spPr>
          <a:xfrm>
            <a:off x="418495" y="1488491"/>
            <a:ext cx="11788805" cy="4708981"/>
          </a:xfrm>
          <a:prstGeom prst="rect">
            <a:avLst/>
          </a:prstGeom>
          <a:noFill/>
        </p:spPr>
        <p:txBody>
          <a:bodyPr wrap="none" lIns="91440" tIns="45720" rIns="91440" bIns="45720">
            <a:spAutoFit/>
          </a:bodyPr>
          <a:lstStyle/>
          <a:p>
            <a:pPr lvl="0"/>
            <a:r>
              <a:rPr lang="en-US" sz="2500" b="1" dirty="0"/>
              <a:t>Processing time:</a:t>
            </a:r>
            <a:r>
              <a:rPr lang="en-US" sz="2500" dirty="0"/>
              <a:t> Full search in the frame takes large amount of time. </a:t>
            </a:r>
          </a:p>
          <a:p>
            <a:pPr lvl="0"/>
            <a:r>
              <a:rPr lang="en-US" sz="2500" dirty="0"/>
              <a:t>We reduce searching time by searching only in some parts of the image. </a:t>
            </a:r>
          </a:p>
          <a:p>
            <a:pPr lvl="0"/>
            <a:r>
              <a:rPr lang="en-US" sz="2500" dirty="0"/>
              <a:t>We use motion to trigger the search and search only in the moving region, </a:t>
            </a:r>
          </a:p>
          <a:p>
            <a:pPr lvl="0"/>
            <a:r>
              <a:rPr lang="en-US" sz="2500" dirty="0"/>
              <a:t>However, this is still too slow for real time applications. Searching algorithm </a:t>
            </a:r>
          </a:p>
          <a:p>
            <a:pPr lvl="0"/>
            <a:r>
              <a:rPr lang="en-US" sz="2500" dirty="0"/>
              <a:t>such as Inception V4 and Inception resent version 2 algorithm might be </a:t>
            </a:r>
          </a:p>
          <a:p>
            <a:pPr lvl="0"/>
            <a:r>
              <a:rPr lang="en-US" sz="2500" dirty="0"/>
              <a:t>able to make this program faster because it reduce number of pixels </a:t>
            </a:r>
          </a:p>
          <a:p>
            <a:pPr lvl="0"/>
            <a:r>
              <a:rPr lang="en-US" sz="2500" dirty="0"/>
              <a:t>to be searched.</a:t>
            </a:r>
          </a:p>
          <a:p>
            <a:pPr lvl="0"/>
            <a:endParaRPr lang="en-US" sz="2500" dirty="0"/>
          </a:p>
          <a:p>
            <a:pPr lvl="0"/>
            <a:r>
              <a:rPr lang="en-US" sz="2500" b="1" dirty="0"/>
              <a:t>Motion Analysis:</a:t>
            </a:r>
            <a:r>
              <a:rPr lang="en-US" sz="2500" dirty="0"/>
              <a:t> Another area that is very challenging. The segmented </a:t>
            </a:r>
          </a:p>
          <a:p>
            <a:pPr lvl="0"/>
            <a:r>
              <a:rPr lang="en-US" sz="2500" dirty="0"/>
              <a:t>moving object from tracking can be further analyzed with the statistics </a:t>
            </a:r>
          </a:p>
          <a:p>
            <a:pPr lvl="0"/>
            <a:r>
              <a:rPr lang="en-US" sz="2500" dirty="0"/>
              <a:t>of each motion to verify whether object is spreading or not.</a:t>
            </a:r>
          </a:p>
          <a:p>
            <a:pPr lvl="0"/>
            <a:endParaRPr lang="en-US" sz="2500" dirty="0"/>
          </a:p>
        </p:txBody>
      </p:sp>
    </p:spTree>
    <p:extLst>
      <p:ext uri="{BB962C8B-B14F-4D97-AF65-F5344CB8AC3E}">
        <p14:creationId xmlns:p14="http://schemas.microsoft.com/office/powerpoint/2010/main" val="3401557803"/>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2085" y="1830705"/>
            <a:ext cx="11154015" cy="3554819"/>
          </a:xfrm>
          <a:prstGeom prst="rect">
            <a:avLst/>
          </a:prstGeom>
          <a:noFill/>
        </p:spPr>
        <p:txBody>
          <a:bodyPr wrap="none" lIns="91440" tIns="45720" rIns="91440" bIns="45720">
            <a:spAutoFit/>
          </a:bodyPr>
          <a:lstStyle/>
          <a:p>
            <a:pPr lvl="0"/>
            <a:r>
              <a:rPr lang="en-US" sz="2500" b="1" dirty="0"/>
              <a:t>Occlusion:</a:t>
            </a:r>
            <a:r>
              <a:rPr lang="en-US" sz="2500" dirty="0"/>
              <a:t> We do not include occlusion in this program. If occlusion </a:t>
            </a:r>
          </a:p>
          <a:p>
            <a:pPr lvl="0"/>
            <a:r>
              <a:rPr lang="en-US" sz="2500" dirty="0"/>
              <a:t>occurs, tracking accuracy will be severely degraded. One way to fix it </a:t>
            </a:r>
          </a:p>
          <a:p>
            <a:pPr lvl="0"/>
            <a:r>
              <a:rPr lang="en-US" sz="2500" dirty="0"/>
              <a:t>to use the template data of a couple of last frames, and keep track </a:t>
            </a:r>
          </a:p>
          <a:p>
            <a:pPr lvl="0"/>
            <a:r>
              <a:rPr lang="en-US" sz="2500" dirty="0"/>
              <a:t>of the mean absolute difference or correlation in template matching. </a:t>
            </a:r>
          </a:p>
          <a:p>
            <a:pPr lvl="0"/>
            <a:r>
              <a:rPr lang="en-US" sz="2500" dirty="0"/>
              <a:t>If the difference increases (or the correlation decreases) dramatically </a:t>
            </a:r>
          </a:p>
          <a:p>
            <a:pPr lvl="0"/>
            <a:r>
              <a:rPr lang="en-US" sz="2500" dirty="0"/>
              <a:t>and abruptly, it suggests that occlusion already occurs. Then, the </a:t>
            </a:r>
          </a:p>
          <a:p>
            <a:pPr lvl="0"/>
            <a:r>
              <a:rPr lang="en-US" sz="2500" dirty="0"/>
              <a:t>program could wait until the occlusion passes, or use an old template </a:t>
            </a:r>
          </a:p>
          <a:p>
            <a:pPr lvl="0"/>
            <a:r>
              <a:rPr lang="en-US" sz="2500" dirty="0"/>
              <a:t>in a database instead of an occluded object.</a:t>
            </a:r>
          </a:p>
          <a:p>
            <a:endParaRPr lang="en-US" sz="25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1714866"/>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BE5B80-F659-4777-A8C2-3D9BBDE091A7}"/>
              </a:ext>
            </a:extLst>
          </p:cNvPr>
          <p:cNvSpPr/>
          <p:nvPr/>
        </p:nvSpPr>
        <p:spPr>
          <a:xfrm>
            <a:off x="4203804" y="2585594"/>
            <a:ext cx="3456395" cy="1323439"/>
          </a:xfrm>
          <a:prstGeom prst="rect">
            <a:avLst/>
          </a:prstGeom>
        </p:spPr>
        <p:txBody>
          <a:bodyPr wrap="none">
            <a:spAutoFit/>
          </a:bodyPr>
          <a:lstStyle/>
          <a:p>
            <a:pPr algn="ctr"/>
            <a:r>
              <a:rPr lang="en-US"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Thankyou</a:t>
            </a:r>
            <a:endParaRPr lang="en-US"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0795405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7CC59F-3F0E-4CF4-9EBE-23297D2398D6}"/>
              </a:ext>
            </a:extLst>
          </p:cNvPr>
          <p:cNvSpPr/>
          <p:nvPr/>
        </p:nvSpPr>
        <p:spPr>
          <a:xfrm>
            <a:off x="200901" y="1173173"/>
            <a:ext cx="5828840" cy="1015663"/>
          </a:xfrm>
          <a:prstGeom prst="rect">
            <a:avLst/>
          </a:prstGeom>
          <a:noFill/>
        </p:spPr>
        <p:txBody>
          <a:bodyPr wrap="none" lIns="91440" tIns="45720" rIns="91440" bIns="45720">
            <a:spAutoFit/>
          </a:bodyPr>
          <a:lstStyle/>
          <a:p>
            <a:pPr algn="ctr"/>
            <a:r>
              <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Presentation Outline :</a:t>
            </a:r>
          </a:p>
        </p:txBody>
      </p:sp>
      <p:sp>
        <p:nvSpPr>
          <p:cNvPr id="3" name="Rectangle 2">
            <a:extLst>
              <a:ext uri="{FF2B5EF4-FFF2-40B4-BE49-F238E27FC236}">
                <a16:creationId xmlns:a16="http://schemas.microsoft.com/office/drawing/2014/main" id="{9A150438-5374-44D9-ABB3-9E11470350D4}"/>
              </a:ext>
            </a:extLst>
          </p:cNvPr>
          <p:cNvSpPr/>
          <p:nvPr/>
        </p:nvSpPr>
        <p:spPr>
          <a:xfrm>
            <a:off x="200901" y="2188836"/>
            <a:ext cx="3482043" cy="5170646"/>
          </a:xfrm>
          <a:prstGeom prst="rect">
            <a:avLst/>
          </a:prstGeom>
          <a:noFill/>
        </p:spPr>
        <p:txBody>
          <a:bodyPr wrap="none" lIns="91440" tIns="45720" rIns="91440" bIns="45720">
            <a:spAutoFit/>
          </a:bodyPr>
          <a:lstStyle/>
          <a:p>
            <a:pPr marL="457200" indent="-457200">
              <a:buFont typeface="Wingdings" panose="05000000000000000000" pitchFamily="2" charset="2"/>
              <a:buChar char="§"/>
            </a:pPr>
            <a:r>
              <a:rPr lang="en-US" sz="3000" b="1" dirty="0">
                <a:solidFill>
                  <a:schemeClr val="tx1">
                    <a:lumMod val="95000"/>
                  </a:schemeClr>
                </a:solidFill>
                <a:latin typeface="Agency FB" panose="020B0503020202020204" pitchFamily="34" charset="0"/>
              </a:rPr>
              <a:t>Introduction</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Objective</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Stages</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Datasets</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Model</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Conclusion</a:t>
            </a:r>
          </a:p>
          <a:p>
            <a:pPr marL="457200" indent="-457200">
              <a:buFont typeface="Wingdings" panose="05000000000000000000" pitchFamily="2" charset="2"/>
              <a:buChar char="§"/>
            </a:pPr>
            <a:r>
              <a:rPr lang="en-US" sz="3000" b="1"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rPr>
              <a:t>Scope of Future Work</a:t>
            </a:r>
          </a:p>
          <a:p>
            <a:pPr marL="457200" indent="-457200">
              <a:buFont typeface="Wingdings" panose="05000000000000000000" pitchFamily="2" charset="2"/>
              <a:buChar char="§"/>
            </a:pPr>
            <a:endParaRPr lang="en-US" sz="3000" b="1" cap="none" spc="0" dirty="0">
              <a:ln w="0"/>
              <a:solidFill>
                <a:schemeClr val="tx1">
                  <a:lumMod val="95000"/>
                </a:schemeClr>
              </a:solidFill>
              <a:effectLst>
                <a:outerShdw blurRad="38100" dist="25400" dir="5400000" algn="ctr" rotWithShape="0">
                  <a:srgbClr val="6E747A">
                    <a:alpha val="43000"/>
                  </a:srgbClr>
                </a:outerShdw>
              </a:effectLst>
              <a:latin typeface="Agency FB" panose="020B0503020202020204" pitchFamily="34" charset="0"/>
            </a:endParaRPr>
          </a:p>
          <a:p>
            <a:endParaRPr lang="en-US" sz="3000" b="1" cap="none" spc="0" dirty="0">
              <a:ln w="0"/>
              <a:solidFill>
                <a:srgbClr val="FF0000"/>
              </a:solidFill>
              <a:effectLst>
                <a:outerShdw blurRad="38100" dist="25400" dir="5400000" algn="ctr" rotWithShape="0">
                  <a:srgbClr val="6E747A">
                    <a:alpha val="43000"/>
                  </a:srgbClr>
                </a:outerShdw>
              </a:effectLst>
            </a:endParaRPr>
          </a:p>
          <a:p>
            <a:endParaRPr lang="en-US" sz="3000" b="1" cap="none" spc="0" dirty="0">
              <a:ln w="0"/>
              <a:solidFill>
                <a:srgbClr val="FF0000"/>
              </a:solidFill>
              <a:effectLst>
                <a:outerShdw blurRad="38100" dist="25400" dir="5400000" algn="ctr" rotWithShape="0">
                  <a:srgbClr val="6E747A">
                    <a:alpha val="43000"/>
                  </a:srgbClr>
                </a:outerShdw>
              </a:effectLst>
            </a:endParaRPr>
          </a:p>
          <a:p>
            <a:endParaRPr lang="en-US" sz="3000" b="1"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7072228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AE311-1070-4004-95F7-62F3A255A893}"/>
              </a:ext>
            </a:extLst>
          </p:cNvPr>
          <p:cNvSpPr/>
          <p:nvPr/>
        </p:nvSpPr>
        <p:spPr>
          <a:xfrm>
            <a:off x="300666" y="774164"/>
            <a:ext cx="3206326"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Introduction:</a:t>
            </a:r>
          </a:p>
        </p:txBody>
      </p:sp>
      <p:sp>
        <p:nvSpPr>
          <p:cNvPr id="3" name="Rectangle 2">
            <a:extLst>
              <a:ext uri="{FF2B5EF4-FFF2-40B4-BE49-F238E27FC236}">
                <a16:creationId xmlns:a16="http://schemas.microsoft.com/office/drawing/2014/main" id="{776AFB61-E9CA-412F-B670-B8DA94A6F9FB}"/>
              </a:ext>
            </a:extLst>
          </p:cNvPr>
          <p:cNvSpPr/>
          <p:nvPr/>
        </p:nvSpPr>
        <p:spPr>
          <a:xfrm>
            <a:off x="300666" y="1919552"/>
            <a:ext cx="11361451" cy="3046988"/>
          </a:xfrm>
          <a:prstGeom prst="rect">
            <a:avLst/>
          </a:prstGeom>
          <a:noFill/>
        </p:spPr>
        <p:txBody>
          <a:bodyPr wrap="square" lIns="91440" tIns="45720" rIns="91440" bIns="45720">
            <a:spAutoFit/>
          </a:bodyPr>
          <a:lstStyle/>
          <a:p>
            <a:r>
              <a:rPr lang="en-US" sz="2400" dirty="0">
                <a:latin typeface="Agency FB" panose="020B0503020202020204" pitchFamily="34" charset="0"/>
              </a:rPr>
              <a:t>This project is to recognize and identify the moving objects for (specific) interest, and to track those moving objects throughout their life spans. This project aims for the existing challenging issue in the area of unsupervised surveillance and security. This project also aims to solve the issue that video feeds can’t be processes in real time and we cannot track the object in real time with accuracy. In this project deep neural network have been implemented to provide accuracy. </a:t>
            </a:r>
          </a:p>
          <a:p>
            <a:r>
              <a:rPr lang="en-US" sz="2400" dirty="0">
                <a:latin typeface="Agency FB" panose="020B0503020202020204" pitchFamily="34" charset="0"/>
              </a:rPr>
              <a:t>It can be widely use  as  object Detection, Object Tracking, Object Classification, object segmentation, In real time as defense and security surveillance, gamming and virtualization, medical diagnosis and sports, to classify, detect and track.</a:t>
            </a:r>
          </a:p>
        </p:txBody>
      </p:sp>
    </p:spTree>
    <p:extLst>
      <p:ext uri="{BB962C8B-B14F-4D97-AF65-F5344CB8AC3E}">
        <p14:creationId xmlns:p14="http://schemas.microsoft.com/office/powerpoint/2010/main" val="9708356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225" y="788057"/>
            <a:ext cx="3924472"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2" name="TextBox 1">
            <a:extLst>
              <a:ext uri="{FF2B5EF4-FFF2-40B4-BE49-F238E27FC236}">
                <a16:creationId xmlns:a16="http://schemas.microsoft.com/office/drawing/2014/main" id="{945121BF-1BD8-4DD7-A1A0-393CE6121D77}"/>
              </a:ext>
            </a:extLst>
          </p:cNvPr>
          <p:cNvSpPr txBox="1"/>
          <p:nvPr/>
        </p:nvSpPr>
        <p:spPr>
          <a:xfrm>
            <a:off x="715618" y="2451652"/>
            <a:ext cx="10429461" cy="477054"/>
          </a:xfrm>
          <a:prstGeom prst="rect">
            <a:avLst/>
          </a:prstGeom>
          <a:noFill/>
        </p:spPr>
        <p:txBody>
          <a:bodyPr wrap="square" rtlCol="0">
            <a:spAutoFit/>
          </a:bodyPr>
          <a:lstStyle/>
          <a:p>
            <a:r>
              <a:rPr lang="en-US" sz="2500" b="1" dirty="0">
                <a:latin typeface="Agency FB" panose="020B0503020202020204" pitchFamily="34" charset="0"/>
              </a:rPr>
              <a:t>Our main aim is to detect the target objects and to track down it path through out its life span.</a:t>
            </a:r>
          </a:p>
        </p:txBody>
      </p:sp>
      <p:sp>
        <p:nvSpPr>
          <p:cNvPr id="6" name="TextBox 5">
            <a:extLst>
              <a:ext uri="{FF2B5EF4-FFF2-40B4-BE49-F238E27FC236}">
                <a16:creationId xmlns:a16="http://schemas.microsoft.com/office/drawing/2014/main" id="{1212C0C8-BC4C-414E-908F-88F163A3E08E}"/>
              </a:ext>
            </a:extLst>
          </p:cNvPr>
          <p:cNvSpPr txBox="1"/>
          <p:nvPr/>
        </p:nvSpPr>
        <p:spPr>
          <a:xfrm>
            <a:off x="874643" y="3975652"/>
            <a:ext cx="10270436" cy="923330"/>
          </a:xfrm>
          <a:prstGeom prst="rect">
            <a:avLst/>
          </a:prstGeom>
          <a:noFill/>
        </p:spPr>
        <p:txBody>
          <a:bodyPr wrap="square" rtlCol="0">
            <a:spAutoFit/>
          </a:bodyPr>
          <a:lstStyle/>
          <a:p>
            <a:r>
              <a:rPr lang="en-US" dirty="0"/>
              <a:t>We made our project basically to detect and identify a tennis ball and then to tack it path down. It can be used in gamming and sports, to track and detect ball in real time game play.</a:t>
            </a:r>
          </a:p>
        </p:txBody>
      </p:sp>
    </p:spTree>
    <p:extLst>
      <p:ext uri="{BB962C8B-B14F-4D97-AF65-F5344CB8AC3E}">
        <p14:creationId xmlns:p14="http://schemas.microsoft.com/office/powerpoint/2010/main" val="344542194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D1AE248-D63B-4128-AC35-523C53E540ED}"/>
              </a:ext>
            </a:extLst>
          </p:cNvPr>
          <p:cNvGraphicFramePr/>
          <p:nvPr>
            <p:extLst>
              <p:ext uri="{D42A27DB-BD31-4B8C-83A1-F6EECF244321}">
                <p14:modId xmlns:p14="http://schemas.microsoft.com/office/powerpoint/2010/main" val="79570193"/>
              </p:ext>
            </p:extLst>
          </p:nvPr>
        </p:nvGraphicFramePr>
        <p:xfrm>
          <a:off x="2032000" y="103771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3C840F0-80D1-45F3-A2C5-88F1C5D9C7B2}"/>
              </a:ext>
            </a:extLst>
          </p:cNvPr>
          <p:cNvSpPr/>
          <p:nvPr/>
        </p:nvSpPr>
        <p:spPr>
          <a:xfrm>
            <a:off x="344557" y="1041768"/>
            <a:ext cx="3631095" cy="553998"/>
          </a:xfrm>
          <a:prstGeom prst="rect">
            <a:avLst/>
          </a:prstGeom>
          <a:noFill/>
        </p:spPr>
        <p:txBody>
          <a:bodyPr wrap="square" lIns="91440" tIns="45720" rIns="91440" bIns="45720">
            <a:spAutoFit/>
          </a:bodyPr>
          <a:lstStyle/>
          <a:p>
            <a:r>
              <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Stages </a:t>
            </a:r>
            <a:r>
              <a:rPr lang="en-US" sz="3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Of </a:t>
            </a:r>
            <a:r>
              <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rPr>
              <a:t>Implementation</a:t>
            </a:r>
            <a:endParaRPr lang="en-US" sz="3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gency FB" panose="020B0503020202020204" pitchFamily="34" charset="0"/>
            </a:endParaRPr>
          </a:p>
        </p:txBody>
      </p:sp>
      <p:sp>
        <p:nvSpPr>
          <p:cNvPr id="4" name="Arrow: Notched Right 3">
            <a:extLst>
              <a:ext uri="{FF2B5EF4-FFF2-40B4-BE49-F238E27FC236}">
                <a16:creationId xmlns:a16="http://schemas.microsoft.com/office/drawing/2014/main" id="{4FBA92B1-934D-4B09-A865-B905E897C76F}"/>
              </a:ext>
            </a:extLst>
          </p:cNvPr>
          <p:cNvSpPr/>
          <p:nvPr/>
        </p:nvSpPr>
        <p:spPr>
          <a:xfrm>
            <a:off x="1524000" y="1828800"/>
            <a:ext cx="1364974" cy="71561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06183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568" y="585379"/>
            <a:ext cx="2996333"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DATASET</a:t>
            </a:r>
          </a:p>
        </p:txBody>
      </p:sp>
      <p:sp>
        <p:nvSpPr>
          <p:cNvPr id="3" name="Rectangle 2"/>
          <p:cNvSpPr/>
          <p:nvPr/>
        </p:nvSpPr>
        <p:spPr>
          <a:xfrm>
            <a:off x="601568" y="1737280"/>
            <a:ext cx="8872942" cy="4462760"/>
          </a:xfrm>
          <a:prstGeom prst="rect">
            <a:avLst/>
          </a:prstGeom>
          <a:noFill/>
        </p:spPr>
        <p:txBody>
          <a:bodyPr wrap="none" lIns="91440" tIns="45720" rIns="91440" bIns="45720">
            <a:spAutoFit/>
          </a:bodyPr>
          <a:lstStyle/>
          <a:p>
            <a:pPr marL="571500" indent="-571500">
              <a:buFont typeface="Arial" panose="020B0604020202020204" pitchFamily="34" charset="0"/>
              <a:buChar char="•"/>
            </a:pPr>
            <a:r>
              <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COLLECTION:</a:t>
            </a:r>
          </a:p>
          <a:p>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a:ln w="12700">
                  <a:solidFill>
                    <a:schemeClr val="accent3">
                      <a:lumMod val="50000"/>
                    </a:schemeClr>
                  </a:solidFill>
                  <a:prstDash val="solid"/>
                </a:ln>
                <a:effectLst>
                  <a:innerShdw blurRad="177800">
                    <a:schemeClr val="accent3">
                      <a:lumMod val="50000"/>
                    </a:schemeClr>
                  </a:innerShdw>
                </a:effectLst>
              </a:rPr>
              <a:t>We collect images from google images manually.</a:t>
            </a:r>
            <a:endParaRPr lang="en-US" sz="2800" b="1" cap="none" spc="0" dirty="0">
              <a:ln w="12700">
                <a:solidFill>
                  <a:schemeClr val="accent3">
                    <a:lumMod val="50000"/>
                  </a:schemeClr>
                </a:solidFill>
                <a:prstDash val="solid"/>
              </a:ln>
              <a:effectLst>
                <a:innerShdw blurRad="177800">
                  <a:schemeClr val="accent3">
                    <a:lumMod val="50000"/>
                  </a:schemeClr>
                </a:innerShdw>
              </a:effectLst>
            </a:endParaRPr>
          </a:p>
          <a:p>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571500" indent="-571500">
              <a:buFont typeface="Arial" panose="020B0604020202020204" pitchFamily="34" charset="0"/>
              <a:buChar char="•"/>
            </a:pP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PREPROCESSING:</a:t>
            </a:r>
          </a:p>
          <a:p>
            <a:endPar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a:ln w="12700">
                  <a:solidFill>
                    <a:schemeClr val="accent3">
                      <a:lumMod val="50000"/>
                    </a:schemeClr>
                  </a:solidFill>
                  <a:prstDash val="solid"/>
                </a:ln>
                <a:effectLst>
                  <a:innerShdw blurRad="177800">
                    <a:schemeClr val="accent3">
                      <a:lumMod val="50000"/>
                    </a:schemeClr>
                  </a:innerShdw>
                </a:effectLst>
              </a:rPr>
              <a:t>We resized our images into 299x299 because</a:t>
            </a:r>
          </a:p>
          <a:p>
            <a:r>
              <a:rPr lang="en-US" sz="2800" b="1" dirty="0">
                <a:ln w="12700">
                  <a:solidFill>
                    <a:schemeClr val="accent3">
                      <a:lumMod val="50000"/>
                    </a:schemeClr>
                  </a:solidFill>
                  <a:prstDash val="solid"/>
                </a:ln>
                <a:effectLst>
                  <a:innerShdw blurRad="177800">
                    <a:schemeClr val="accent3">
                      <a:lumMod val="50000"/>
                    </a:schemeClr>
                  </a:innerShdw>
                </a:effectLst>
              </a:rPr>
              <a:t> our model takes input size as 299x299</a:t>
            </a:r>
          </a:p>
          <a:p>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226309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68" y="4276846"/>
            <a:ext cx="10562507" cy="2000548"/>
          </a:xfrm>
          <a:prstGeom prst="rect">
            <a:avLst/>
          </a:prstGeom>
          <a:noFill/>
        </p:spPr>
        <p:txBody>
          <a:bodyPr wrap="none" lIns="91440" tIns="45720" rIns="91440" bIns="45720">
            <a:sp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BATCH NORMALIZATION:</a:t>
            </a:r>
          </a:p>
          <a:p>
            <a:endPar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mean gauss normalization. We normalize our data </a:t>
            </a:r>
          </a:p>
          <a:p>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so that All feature in the same range And contribute equally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156" y="1120654"/>
            <a:ext cx="7732889" cy="2770011"/>
          </a:xfrm>
          <a:prstGeom prst="rect">
            <a:avLst/>
          </a:prstGeom>
        </p:spPr>
      </p:pic>
      <p:sp>
        <p:nvSpPr>
          <p:cNvPr id="4" name="Rectangle 3"/>
          <p:cNvSpPr/>
          <p:nvPr/>
        </p:nvSpPr>
        <p:spPr>
          <a:xfrm>
            <a:off x="3668091" y="2967335"/>
            <a:ext cx="378630" cy="923330"/>
          </a:xfrm>
          <a:prstGeom prst="rect">
            <a:avLst/>
          </a:prstGeom>
          <a:noFill/>
        </p:spPr>
        <p:txBody>
          <a:bodyPr wrap="none" lIns="91440" tIns="45720" rIns="91440" bIns="45720">
            <a:spAutoFit/>
          </a:bodyPr>
          <a:lstStyle/>
          <a:p>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p>
        </p:txBody>
      </p:sp>
      <p:sp>
        <p:nvSpPr>
          <p:cNvPr id="5" name="Rectangle 4"/>
          <p:cNvSpPr/>
          <p:nvPr/>
        </p:nvSpPr>
        <p:spPr>
          <a:xfrm>
            <a:off x="236268" y="274765"/>
            <a:ext cx="3853940" cy="646331"/>
          </a:xfrm>
          <a:prstGeom prst="rect">
            <a:avLst/>
          </a:prstGeom>
        </p:spPr>
        <p:txBody>
          <a:bodyPr wrap="none">
            <a:spAutoFit/>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HOT ENCODING:</a:t>
            </a:r>
            <a:endParaRPr lang="en-US" sz="3600" dirty="0"/>
          </a:p>
        </p:txBody>
      </p:sp>
    </p:spTree>
    <p:extLst>
      <p:ext uri="{BB962C8B-B14F-4D97-AF65-F5344CB8AC3E}">
        <p14:creationId xmlns:p14="http://schemas.microsoft.com/office/powerpoint/2010/main" val="417064395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569" y="427335"/>
            <a:ext cx="2539478"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MODEL</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angle 4"/>
          <p:cNvSpPr/>
          <p:nvPr/>
        </p:nvSpPr>
        <p:spPr>
          <a:xfrm>
            <a:off x="344569" y="1350665"/>
            <a:ext cx="2754279" cy="646331"/>
          </a:xfrm>
          <a:prstGeom prst="rect">
            <a:avLst/>
          </a:prstGeom>
          <a:noFill/>
        </p:spPr>
        <p:txBody>
          <a:bodyPr wrap="none" lIns="91440" tIns="45720" rIns="91440" bIns="45720">
            <a:spAutoFit/>
          </a:bodyP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DEFINITION:</a:t>
            </a:r>
            <a:endParaRPr lang="en-US" sz="3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6" name="Rectangle 5"/>
          <p:cNvSpPr/>
          <p:nvPr/>
        </p:nvSpPr>
        <p:spPr>
          <a:xfrm>
            <a:off x="344569" y="2273995"/>
            <a:ext cx="10339690" cy="2015936"/>
          </a:xfrm>
          <a:prstGeom prst="rect">
            <a:avLst/>
          </a:prstGeom>
          <a:noFill/>
        </p:spPr>
        <p:txBody>
          <a:bodyPr wrap="none" lIns="91440" tIns="45720" rIns="91440" bIns="45720">
            <a:spAutoFit/>
          </a:bodyPr>
          <a:lstStyle/>
          <a:p>
            <a:r>
              <a:rPr lang="en-US" sz="2500" dirty="0"/>
              <a:t>This approach is also used in the Inception-ResnetV2.This project </a:t>
            </a:r>
          </a:p>
          <a:p>
            <a:r>
              <a:rPr lang="en-US" sz="2500" dirty="0"/>
              <a:t>is implementation on the basis of Inception-ResnetV2. It is one </a:t>
            </a:r>
          </a:p>
          <a:p>
            <a:r>
              <a:rPr lang="en-US" sz="2500" dirty="0"/>
              <a:t>of the fastest algorithms present now. Google came up with new </a:t>
            </a:r>
          </a:p>
          <a:p>
            <a:r>
              <a:rPr lang="en-US" sz="2500" dirty="0"/>
              <a:t>approach and divide the model In modules. Google came up </a:t>
            </a:r>
          </a:p>
          <a:p>
            <a:r>
              <a:rPr lang="en-US" sz="2500" dirty="0"/>
              <a:t>with new approach and divide the model In modules.</a:t>
            </a:r>
            <a:endParaRPr lang="en-US" sz="25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419147"/>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394</TotalTime>
  <Words>711</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Agency FB</vt: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Ritam Ghosh</dc:creator>
  <cp:lastModifiedBy>Dhiraj Saini</cp:lastModifiedBy>
  <cp:revision>36</cp:revision>
  <dcterms:created xsi:type="dcterms:W3CDTF">2019-01-30T02:39:44Z</dcterms:created>
  <dcterms:modified xsi:type="dcterms:W3CDTF">2019-04-22T03:47:32Z</dcterms:modified>
</cp:coreProperties>
</file>