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3" r:id="rId6"/>
    <p:sldId id="260" r:id="rId7"/>
    <p:sldId id="261" r:id="rId8"/>
    <p:sldId id="257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212"/>
    <a:srgbClr val="404040"/>
    <a:srgbClr val="66C5F3"/>
    <a:srgbClr val="E37777"/>
    <a:srgbClr val="7F7F7F"/>
    <a:srgbClr val="CE295E"/>
    <a:srgbClr val="A6A6A6"/>
    <a:srgbClr val="F2F2F2"/>
    <a:srgbClr val="BFBFBF"/>
    <a:srgbClr val="64A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58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ak\Downloads\Inflation%20Case%20Study%20V0.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ak\Downloads\Inflation%20Case%20Study%20V0.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ak\Downloads\Inflation%20Case%20Study%20V0.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ak\Downloads\Inflation%20Case%20Study%20V0.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mak\Downloads\Inflation%20Case%20Study%20V0.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bg1"/>
                </a:solidFill>
              </a:rPr>
              <a:t>May</a:t>
            </a:r>
            <a:r>
              <a:rPr lang="en-IN" b="1" baseline="0" dirty="0">
                <a:solidFill>
                  <a:schemeClr val="bg1"/>
                </a:solidFill>
              </a:rPr>
              <a:t> 2023</a:t>
            </a:r>
            <a:endParaRPr lang="en-IN" b="1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ln>
              <a:solidFill>
                <a:schemeClr val="tx1"/>
              </a:solidFill>
            </a:ln>
          </c:spPr>
          <c:explosion val="30"/>
          <c:dPt>
            <c:idx val="0"/>
            <c:bubble3D val="0"/>
            <c:explosion val="25"/>
            <c:spPr>
              <a:solidFill>
                <a:srgbClr val="F27212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162-4FE3-9494-41EA9367D312}"/>
              </c:ext>
            </c:extLst>
          </c:dPt>
          <c:dPt>
            <c:idx val="1"/>
            <c:bubble3D val="0"/>
            <c:spPr>
              <a:solidFill>
                <a:srgbClr val="404040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162-4FE3-9494-41EA9367D312}"/>
              </c:ext>
            </c:extLst>
          </c:dPt>
          <c:dPt>
            <c:idx val="2"/>
            <c:bubble3D val="0"/>
            <c:spPr>
              <a:solidFill>
                <a:srgbClr val="E37777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162-4FE3-9494-41EA9367D312}"/>
              </c:ext>
            </c:extLst>
          </c:dPt>
          <c:dPt>
            <c:idx val="3"/>
            <c:bubble3D val="0"/>
            <c:spPr>
              <a:solidFill>
                <a:srgbClr val="7030A0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162-4FE3-9494-41EA9367D312}"/>
              </c:ext>
            </c:extLst>
          </c:dPt>
          <c:dPt>
            <c:idx val="4"/>
            <c:bubble3D val="0"/>
            <c:spPr>
              <a:solidFill>
                <a:srgbClr val="0070C0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162-4FE3-9494-41EA9367D312}"/>
              </c:ext>
            </c:extLst>
          </c:dPt>
          <c:dPt>
            <c:idx val="5"/>
            <c:bubble3D val="0"/>
            <c:spPr>
              <a:solidFill>
                <a:srgbClr val="00B0F0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162-4FE3-9494-41EA9367D312}"/>
              </c:ext>
            </c:extLst>
          </c:dPt>
          <c:dPt>
            <c:idx val="6"/>
            <c:bubble3D val="0"/>
            <c:spPr>
              <a:solidFill>
                <a:srgbClr val="00B050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2162-4FE3-9494-41EA9367D312}"/>
              </c:ext>
            </c:extLst>
          </c:dPt>
          <c:dPt>
            <c:idx val="7"/>
            <c:bubble3D val="0"/>
            <c:spPr>
              <a:solidFill>
                <a:srgbClr val="FFC000"/>
              </a:solidFill>
              <a:ln w="25400">
                <a:solidFill>
                  <a:schemeClr val="tx1"/>
                </a:solidFill>
              </a:ln>
              <a:effectLst/>
              <a:sp3d contourW="25400">
                <a:contourClr>
                  <a:schemeClr val="tx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2162-4FE3-9494-41EA9367D31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 EDA &amp; Analysis'!$A$10:$A$17</c:f>
              <c:strCache>
                <c:ptCount val="8"/>
                <c:pt idx="0">
                  <c:v>Food Group</c:v>
                </c:pt>
                <c:pt idx="1">
                  <c:v>Energy Group</c:v>
                </c:pt>
                <c:pt idx="2">
                  <c:v>Transportation Group</c:v>
                </c:pt>
                <c:pt idx="3">
                  <c:v>Housing Group</c:v>
                </c:pt>
                <c:pt idx="4">
                  <c:v>Health Group</c:v>
                </c:pt>
                <c:pt idx="5">
                  <c:v>Education Group</c:v>
                </c:pt>
                <c:pt idx="6">
                  <c:v>Clothing &amp; Footwear Group</c:v>
                </c:pt>
                <c:pt idx="7">
                  <c:v>Miscellaneous Group</c:v>
                </c:pt>
              </c:strCache>
            </c:strRef>
          </c:cat>
          <c:val>
            <c:numRef>
              <c:f>'1 EDA &amp; Analysis'!$B$10:$B$17</c:f>
              <c:numCache>
                <c:formatCode>General</c:formatCode>
                <c:ptCount val="8"/>
                <c:pt idx="0">
                  <c:v>2290.7000000000007</c:v>
                </c:pt>
                <c:pt idx="1">
                  <c:v>182.5</c:v>
                </c:pt>
                <c:pt idx="2">
                  <c:v>169.7</c:v>
                </c:pt>
                <c:pt idx="3">
                  <c:v>175.6</c:v>
                </c:pt>
                <c:pt idx="4">
                  <c:v>187.8</c:v>
                </c:pt>
                <c:pt idx="5">
                  <c:v>180.3</c:v>
                </c:pt>
                <c:pt idx="6">
                  <c:v>569.90000000000009</c:v>
                </c:pt>
                <c:pt idx="7">
                  <c:v>917.9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2162-4FE3-9494-41EA9367D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5383332608285841E-2"/>
          <c:y val="0.8180757845683797"/>
          <c:w val="0.85818361102652219"/>
          <c:h val="0.164653058264090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dirty="0">
                <a:solidFill>
                  <a:schemeClr val="bg1"/>
                </a:solidFill>
              </a:rPr>
              <a:t>CPI (rural + urban) inflation starting 2017-23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 EDA &amp; Analysis'!$C$2</c:f>
              <c:strCache>
                <c:ptCount val="1"/>
                <c:pt idx="0">
                  <c:v>Inflation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'2 EDA &amp; Analysis'!$A$3:$A$10</c:f>
              <c:numCache>
                <c:formatCode>General</c:formatCode>
                <c:ptCount val="8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  <c:pt idx="6">
                  <c:v>2022</c:v>
                </c:pt>
                <c:pt idx="7">
                  <c:v>2023</c:v>
                </c:pt>
              </c:numCache>
            </c:numRef>
          </c:cat>
          <c:val>
            <c:numRef>
              <c:f>'2 EDA &amp; Analysis'!$C$3:$C$10</c:f>
              <c:numCache>
                <c:formatCode>0%</c:formatCode>
                <c:ptCount val="8"/>
                <c:pt idx="1">
                  <c:v>3.3281733746129895E-2</c:v>
                </c:pt>
                <c:pt idx="2">
                  <c:v>3.9513108614232254E-2</c:v>
                </c:pt>
                <c:pt idx="3">
                  <c:v>3.8961038961038953E-2</c:v>
                </c:pt>
                <c:pt idx="4">
                  <c:v>6.4787107781321476E-2</c:v>
                </c:pt>
                <c:pt idx="5">
                  <c:v>5.1688640772855447E-2</c:v>
                </c:pt>
                <c:pt idx="6">
                  <c:v>6.6219354838709471E-2</c:v>
                </c:pt>
                <c:pt idx="7">
                  <c:v>3.1774615161196791E-2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0E-4952-9E37-AD050AA40E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9872864"/>
        <c:axId val="1689874304"/>
      </c:barChart>
      <c:catAx>
        <c:axId val="1689872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874304"/>
        <c:crosses val="autoZero"/>
        <c:auto val="1"/>
        <c:lblAlgn val="ctr"/>
        <c:lblOffset val="100"/>
        <c:noMultiLvlLbl val="0"/>
      </c:catAx>
      <c:valAx>
        <c:axId val="1689874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87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b="1" dirty="0">
                <a:solidFill>
                  <a:schemeClr val="tx1"/>
                </a:solidFill>
              </a:rPr>
              <a:t>Chart </a:t>
            </a:r>
            <a:r>
              <a:rPr lang="en-IN" sz="1400" b="1" i="0" u="none" strike="noStrike" kern="1200" spc="0" baseline="0" dirty="0" err="1">
                <a:solidFill>
                  <a:schemeClr val="tx1"/>
                </a:solidFill>
              </a:rPr>
              <a:t>Analyze</a:t>
            </a:r>
            <a:r>
              <a:rPr lang="en-IN" sz="1400" b="1" i="0" u="none" strike="noStrike" kern="1200" spc="0" baseline="0" dirty="0">
                <a:solidFill>
                  <a:schemeClr val="tx1"/>
                </a:solidFill>
              </a:rPr>
              <a:t> of 12 months inflation ending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en-IN" sz="1400" b="1" i="0" u="none" strike="noStrike" kern="1200" spc="0" baseline="0" dirty="0">
                <a:solidFill>
                  <a:schemeClr val="tx1"/>
                </a:solidFill>
              </a:rPr>
              <a:t>May-2023</a:t>
            </a:r>
          </a:p>
        </c:rich>
      </c:tx>
      <c:layout>
        <c:manualLayout>
          <c:xMode val="edge"/>
          <c:yMode val="edge"/>
          <c:x val="0.1594144433072468"/>
          <c:y val="2.21220536407543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7984362734751086E-2"/>
          <c:y val="0.15564281252627021"/>
          <c:w val="0.88661119333792004"/>
          <c:h val="0.77274227676866469"/>
        </c:manualLayout>
      </c:layout>
      <c:bar3DChart>
        <c:barDir val="bar"/>
        <c:grouping val="clustered"/>
        <c:varyColors val="0"/>
        <c:ser>
          <c:idx val="0"/>
          <c:order val="0"/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6"/>
              <c:layout>
                <c:manualLayout>
                  <c:x val="-0.19724080306515315"/>
                  <c:y val="-1.0139157456933615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FB9-4ED3-B709-44D224052274}"/>
                </c:ext>
              </c:extLst>
            </c:dLbl>
            <c:dLbl>
              <c:idx val="9"/>
              <c:layout>
                <c:manualLayout>
                  <c:x val="-0.12574101195403509"/>
                  <c:y val="-8.29577011528289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FB9-4ED3-B709-44D2240522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'3 EDA &amp; Analysis'!$A$4:$A$15</c:f>
              <c:numCache>
                <c:formatCode>mmm\-yy</c:formatCode>
                <c:ptCount val="12"/>
                <c:pt idx="0">
                  <c:v>44713</c:v>
                </c:pt>
                <c:pt idx="1">
                  <c:v>44743</c:v>
                </c:pt>
                <c:pt idx="2">
                  <c:v>44774</c:v>
                </c:pt>
                <c:pt idx="3">
                  <c:v>44805</c:v>
                </c:pt>
                <c:pt idx="4">
                  <c:v>44835</c:v>
                </c:pt>
                <c:pt idx="5">
                  <c:v>44866</c:v>
                </c:pt>
                <c:pt idx="6">
                  <c:v>44896</c:v>
                </c:pt>
                <c:pt idx="7">
                  <c:v>44927</c:v>
                </c:pt>
                <c:pt idx="8">
                  <c:v>44958</c:v>
                </c:pt>
                <c:pt idx="9">
                  <c:v>44986</c:v>
                </c:pt>
                <c:pt idx="10">
                  <c:v>45017</c:v>
                </c:pt>
                <c:pt idx="11">
                  <c:v>45047</c:v>
                </c:pt>
              </c:numCache>
            </c:numRef>
          </c:cat>
          <c:val>
            <c:numRef>
              <c:f>'3 EDA &amp; Analysis'!$C$4:$C$15</c:f>
              <c:numCache>
                <c:formatCode>0.00%</c:formatCode>
                <c:ptCount val="12"/>
                <c:pt idx="0">
                  <c:v>6.9419562880687919E-3</c:v>
                </c:pt>
                <c:pt idx="1">
                  <c:v>4.3366098830227278E-3</c:v>
                </c:pt>
                <c:pt idx="2">
                  <c:v>2.9450189322646047E-3</c:v>
                </c:pt>
                <c:pt idx="3">
                  <c:v>4.9454673908243107E-3</c:v>
                </c:pt>
                <c:pt idx="4">
                  <c:v>6.129443297157088E-3</c:v>
                </c:pt>
                <c:pt idx="5">
                  <c:v>2.0962071751427546E-3</c:v>
                </c:pt>
                <c:pt idx="6">
                  <c:v>-9.8054169481224108E-4</c:v>
                </c:pt>
                <c:pt idx="7">
                  <c:v>4.4712964578609562E-3</c:v>
                </c:pt>
                <c:pt idx="8">
                  <c:v>4.5599635202906526E-4</c:v>
                </c:pt>
                <c:pt idx="9">
                  <c:v>-4.3408429917050421E-5</c:v>
                </c:pt>
                <c:pt idx="10">
                  <c:v>4.7534294148288848E-3</c:v>
                </c:pt>
                <c:pt idx="11">
                  <c:v>5.4654252446482239E-3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B9-4ED3-B709-44D22405227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83667583"/>
        <c:axId val="983672863"/>
        <c:axId val="0"/>
      </c:bar3DChart>
      <c:dateAx>
        <c:axId val="983667583"/>
        <c:scaling>
          <c:orientation val="minMax"/>
        </c:scaling>
        <c:delete val="0"/>
        <c:axPos val="l"/>
        <c:numFmt formatCode="mmm\-yy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672863"/>
        <c:crosses val="autoZero"/>
        <c:auto val="1"/>
        <c:lblOffset val="100"/>
        <c:baseTimeUnit val="months"/>
      </c:dateAx>
      <c:valAx>
        <c:axId val="983672863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667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Impact of pandemic (COVID) on Inflation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'4 EDA &amp; Analysis'!$H$2</c:f>
              <c:strCache>
                <c:ptCount val="1"/>
                <c:pt idx="0">
                  <c:v>Before Covid (2019-20)</c:v>
                </c:pt>
              </c:strCache>
            </c:strRef>
          </c:tx>
          <c:spPr>
            <a:ln w="317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strRef>
              <c:f>'4 EDA &amp; Analysis'!$I$1:$K$1</c:f>
              <c:strCache>
                <c:ptCount val="3"/>
                <c:pt idx="0">
                  <c:v>Food</c:v>
                </c:pt>
                <c:pt idx="1">
                  <c:v>Health Care</c:v>
                </c:pt>
                <c:pt idx="2">
                  <c:v>Essential services</c:v>
                </c:pt>
              </c:strCache>
            </c:strRef>
          </c:cat>
          <c:val>
            <c:numRef>
              <c:f>'4 EDA &amp; Analysis'!$I$2:$K$2</c:f>
              <c:numCache>
                <c:formatCode>0.00%</c:formatCode>
                <c:ptCount val="3"/>
                <c:pt idx="0">
                  <c:v>6.6389107685383142E-2</c:v>
                </c:pt>
                <c:pt idx="1">
                  <c:v>3.9235755714773113E-2</c:v>
                </c:pt>
                <c:pt idx="2">
                  <c:v>3.5056765879104057E-2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8-497C-8AAE-5F8256805AAE}"/>
            </c:ext>
          </c:extLst>
        </c:ser>
        <c:ser>
          <c:idx val="1"/>
          <c:order val="1"/>
          <c:tx>
            <c:strRef>
              <c:f>'4 EDA &amp; Analysis'!$H$3</c:f>
              <c:strCache>
                <c:ptCount val="1"/>
                <c:pt idx="0">
                  <c:v>After Covid (2020-21)</c:v>
                </c:pt>
              </c:strCache>
            </c:strRef>
          </c:tx>
          <c:spPr>
            <a:ln w="31750" cap="rnd">
              <a:solidFill>
                <a:srgbClr val="404040"/>
              </a:solidFill>
              <a:round/>
            </a:ln>
            <a:effectLst/>
          </c:spPr>
          <c:marker>
            <c:symbol val="none"/>
          </c:marker>
          <c:cat>
            <c:strRef>
              <c:f>'4 EDA &amp; Analysis'!$I$1:$K$1</c:f>
              <c:strCache>
                <c:ptCount val="3"/>
                <c:pt idx="0">
                  <c:v>Food</c:v>
                </c:pt>
                <c:pt idx="1">
                  <c:v>Health Care</c:v>
                </c:pt>
                <c:pt idx="2">
                  <c:v>Essential services</c:v>
                </c:pt>
              </c:strCache>
            </c:strRef>
          </c:cat>
          <c:val>
            <c:numRef>
              <c:f>'4 EDA &amp; Analysis'!$I$3:$K$3</c:f>
              <c:numCache>
                <c:formatCode>0.00%</c:formatCode>
                <c:ptCount val="3"/>
                <c:pt idx="0">
                  <c:v>5.7699736543909211E-2</c:v>
                </c:pt>
                <c:pt idx="1">
                  <c:v>7.0338420703384363E-2</c:v>
                </c:pt>
                <c:pt idx="2">
                  <c:v>0.13131769679489752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08-497C-8AAE-5F8256805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3651743"/>
        <c:axId val="983660863"/>
      </c:radarChart>
      <c:catAx>
        <c:axId val="983651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660863"/>
        <c:crosses val="autoZero"/>
        <c:auto val="1"/>
        <c:lblAlgn val="ctr"/>
        <c:lblOffset val="100"/>
        <c:noMultiLvlLbl val="0"/>
      </c:catAx>
      <c:valAx>
        <c:axId val="98366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651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Imported oil price fluctuations for years 2021 to 2023 </a:t>
            </a:r>
          </a:p>
          <a:p>
            <a:pPr>
              <a:defRPr/>
            </a:pPr>
            <a:r>
              <a:rPr lang="en-IN" dirty="0"/>
              <a:t>by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'5 EDA &amp; Analysis'!$A$3:$A$28</c:f>
              <c:strCache>
                <c:ptCount val="26"/>
                <c:pt idx="0">
                  <c:v>Cereals and products</c:v>
                </c:pt>
                <c:pt idx="1">
                  <c:v>Meat and fish</c:v>
                </c:pt>
                <c:pt idx="2">
                  <c:v>Egg</c:v>
                </c:pt>
                <c:pt idx="3">
                  <c:v>Milk and products</c:v>
                </c:pt>
                <c:pt idx="4">
                  <c:v>Oils and fats</c:v>
                </c:pt>
                <c:pt idx="5">
                  <c:v>Fruits</c:v>
                </c:pt>
                <c:pt idx="6">
                  <c:v>Vegetables</c:v>
                </c:pt>
                <c:pt idx="7">
                  <c:v>Pulses and products</c:v>
                </c:pt>
                <c:pt idx="8">
                  <c:v>Sugar and Confectionery</c:v>
                </c:pt>
                <c:pt idx="9">
                  <c:v>Spices</c:v>
                </c:pt>
                <c:pt idx="10">
                  <c:v>Non-alcoholic beverages</c:v>
                </c:pt>
                <c:pt idx="11">
                  <c:v>Prepared meals, snacks, sweets etc.</c:v>
                </c:pt>
                <c:pt idx="12">
                  <c:v>Food and beverages</c:v>
                </c:pt>
                <c:pt idx="13">
                  <c:v>Pan, tobacco and intoxicants</c:v>
                </c:pt>
                <c:pt idx="14">
                  <c:v>Clothing</c:v>
                </c:pt>
                <c:pt idx="15">
                  <c:v>Footwear</c:v>
                </c:pt>
                <c:pt idx="16">
                  <c:v>Clothing and footwear</c:v>
                </c:pt>
                <c:pt idx="17">
                  <c:v>Housing</c:v>
                </c:pt>
                <c:pt idx="18">
                  <c:v>Fuel and light</c:v>
                </c:pt>
                <c:pt idx="19">
                  <c:v>Household goods and services</c:v>
                </c:pt>
                <c:pt idx="20">
                  <c:v>Health</c:v>
                </c:pt>
                <c:pt idx="21">
                  <c:v>Transport and communication</c:v>
                </c:pt>
                <c:pt idx="22">
                  <c:v>Recreation and amusement</c:v>
                </c:pt>
                <c:pt idx="23">
                  <c:v>Education</c:v>
                </c:pt>
                <c:pt idx="24">
                  <c:v>Personal care and effects</c:v>
                </c:pt>
                <c:pt idx="25">
                  <c:v>Miscellaneous</c:v>
                </c:pt>
              </c:strCache>
            </c:strRef>
          </c:cat>
          <c:val>
            <c:numRef>
              <c:f>'5 EDA &amp; Analysis'!$B$3:$B$28</c:f>
              <c:numCache>
                <c:formatCode>0.00</c:formatCode>
                <c:ptCount val="26"/>
                <c:pt idx="0">
                  <c:v>0.44017675841832837</c:v>
                </c:pt>
                <c:pt idx="1">
                  <c:v>0.79268638395138591</c:v>
                </c:pt>
                <c:pt idx="2">
                  <c:v>-8.3230117728398945E-2</c:v>
                </c:pt>
                <c:pt idx="3">
                  <c:v>0.52801215784440125</c:v>
                </c:pt>
                <c:pt idx="4">
                  <c:v>0.75137562864761787</c:v>
                </c:pt>
                <c:pt idx="5">
                  <c:v>0.52580194973218175</c:v>
                </c:pt>
                <c:pt idx="6">
                  <c:v>0.32851585542562417</c:v>
                </c:pt>
                <c:pt idx="7">
                  <c:v>0.32272831877671143</c:v>
                </c:pt>
                <c:pt idx="8">
                  <c:v>0.60898859301652353</c:v>
                </c:pt>
                <c:pt idx="9">
                  <c:v>0.51253296913706514</c:v>
                </c:pt>
                <c:pt idx="10">
                  <c:v>0.67587166556768097</c:v>
                </c:pt>
                <c:pt idx="11">
                  <c:v>0.63554887759632284</c:v>
                </c:pt>
                <c:pt idx="12">
                  <c:v>0.70985767478792194</c:v>
                </c:pt>
                <c:pt idx="13">
                  <c:v>0.53257184105749322</c:v>
                </c:pt>
                <c:pt idx="14">
                  <c:v>0.6675210542467247</c:v>
                </c:pt>
                <c:pt idx="15">
                  <c:v>0.69262835349824226</c:v>
                </c:pt>
                <c:pt idx="16">
                  <c:v>0.67177408699418339</c:v>
                </c:pt>
                <c:pt idx="17">
                  <c:v>0.58292169810517414</c:v>
                </c:pt>
                <c:pt idx="18">
                  <c:v>0.71047151158581401</c:v>
                </c:pt>
                <c:pt idx="19">
                  <c:v>0.65447675113762371</c:v>
                </c:pt>
                <c:pt idx="20">
                  <c:v>0.61861423178649055</c:v>
                </c:pt>
                <c:pt idx="21">
                  <c:v>0.77877919315666566</c:v>
                </c:pt>
                <c:pt idx="22">
                  <c:v>0.72426727012919712</c:v>
                </c:pt>
                <c:pt idx="23">
                  <c:v>0.59640199467194921</c:v>
                </c:pt>
                <c:pt idx="24">
                  <c:v>0.55942828642482123</c:v>
                </c:pt>
                <c:pt idx="25">
                  <c:v>0.67574034126462101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FF-432E-99B5-DC65BEF19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3653183"/>
        <c:axId val="983661343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'5 EDA &amp; Analysis'!$A$3:$A$28</c15:sqref>
                        </c15:formulaRef>
                      </c:ext>
                    </c:extLst>
                    <c:strCache>
                      <c:ptCount val="26"/>
                      <c:pt idx="0">
                        <c:v>Cereals and products</c:v>
                      </c:pt>
                      <c:pt idx="1">
                        <c:v>Meat and fish</c:v>
                      </c:pt>
                      <c:pt idx="2">
                        <c:v>Egg</c:v>
                      </c:pt>
                      <c:pt idx="3">
                        <c:v>Milk and products</c:v>
                      </c:pt>
                      <c:pt idx="4">
                        <c:v>Oils and fats</c:v>
                      </c:pt>
                      <c:pt idx="5">
                        <c:v>Fruits</c:v>
                      </c:pt>
                      <c:pt idx="6">
                        <c:v>Vegetables</c:v>
                      </c:pt>
                      <c:pt idx="7">
                        <c:v>Pulses and products</c:v>
                      </c:pt>
                      <c:pt idx="8">
                        <c:v>Sugar and Confectionery</c:v>
                      </c:pt>
                      <c:pt idx="9">
                        <c:v>Spices</c:v>
                      </c:pt>
                      <c:pt idx="10">
                        <c:v>Non-alcoholic beverages</c:v>
                      </c:pt>
                      <c:pt idx="11">
                        <c:v>Prepared meals, snacks, sweets etc.</c:v>
                      </c:pt>
                      <c:pt idx="12">
                        <c:v>Food and beverages</c:v>
                      </c:pt>
                      <c:pt idx="13">
                        <c:v>Pan, tobacco and intoxicants</c:v>
                      </c:pt>
                      <c:pt idx="14">
                        <c:v>Clothing</c:v>
                      </c:pt>
                      <c:pt idx="15">
                        <c:v>Footwear</c:v>
                      </c:pt>
                      <c:pt idx="16">
                        <c:v>Clothing and footwear</c:v>
                      </c:pt>
                      <c:pt idx="17">
                        <c:v>Housing</c:v>
                      </c:pt>
                      <c:pt idx="18">
                        <c:v>Fuel and light</c:v>
                      </c:pt>
                      <c:pt idx="19">
                        <c:v>Household goods and services</c:v>
                      </c:pt>
                      <c:pt idx="20">
                        <c:v>Health</c:v>
                      </c:pt>
                      <c:pt idx="21">
                        <c:v>Transport and communication</c:v>
                      </c:pt>
                      <c:pt idx="22">
                        <c:v>Recreation and amusement</c:v>
                      </c:pt>
                      <c:pt idx="23">
                        <c:v>Education</c:v>
                      </c:pt>
                      <c:pt idx="24">
                        <c:v>Personal care and effects</c:v>
                      </c:pt>
                      <c:pt idx="25">
                        <c:v>Miscellaneous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'5 EDA &amp; Analysis'!$C$3:$C$28</c15:sqref>
                        </c15:formulaRef>
                      </c:ext>
                    </c:extLst>
                    <c:numCache>
                      <c:formatCode>0.00</c:formatCode>
                      <c:ptCount val="2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7FF-432E-99B5-DC65BEF19BA4}"/>
                  </c:ext>
                </c:extLst>
              </c15:ser>
            </c15:filteredLineSeries>
            <c15:filteredLineSeries>
              <c15:ser>
                <c:idx val="2"/>
                <c:order val="2"/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 EDA &amp; Analysis'!$A$3:$A$28</c15:sqref>
                        </c15:formulaRef>
                      </c:ext>
                    </c:extLst>
                    <c:strCache>
                      <c:ptCount val="26"/>
                      <c:pt idx="0">
                        <c:v>Cereals and products</c:v>
                      </c:pt>
                      <c:pt idx="1">
                        <c:v>Meat and fish</c:v>
                      </c:pt>
                      <c:pt idx="2">
                        <c:v>Egg</c:v>
                      </c:pt>
                      <c:pt idx="3">
                        <c:v>Milk and products</c:v>
                      </c:pt>
                      <c:pt idx="4">
                        <c:v>Oils and fats</c:v>
                      </c:pt>
                      <c:pt idx="5">
                        <c:v>Fruits</c:v>
                      </c:pt>
                      <c:pt idx="6">
                        <c:v>Vegetables</c:v>
                      </c:pt>
                      <c:pt idx="7">
                        <c:v>Pulses and products</c:v>
                      </c:pt>
                      <c:pt idx="8">
                        <c:v>Sugar and Confectionery</c:v>
                      </c:pt>
                      <c:pt idx="9">
                        <c:v>Spices</c:v>
                      </c:pt>
                      <c:pt idx="10">
                        <c:v>Non-alcoholic beverages</c:v>
                      </c:pt>
                      <c:pt idx="11">
                        <c:v>Prepared meals, snacks, sweets etc.</c:v>
                      </c:pt>
                      <c:pt idx="12">
                        <c:v>Food and beverages</c:v>
                      </c:pt>
                      <c:pt idx="13">
                        <c:v>Pan, tobacco and intoxicants</c:v>
                      </c:pt>
                      <c:pt idx="14">
                        <c:v>Clothing</c:v>
                      </c:pt>
                      <c:pt idx="15">
                        <c:v>Footwear</c:v>
                      </c:pt>
                      <c:pt idx="16">
                        <c:v>Clothing and footwear</c:v>
                      </c:pt>
                      <c:pt idx="17">
                        <c:v>Housing</c:v>
                      </c:pt>
                      <c:pt idx="18">
                        <c:v>Fuel and light</c:v>
                      </c:pt>
                      <c:pt idx="19">
                        <c:v>Household goods and services</c:v>
                      </c:pt>
                      <c:pt idx="20">
                        <c:v>Health</c:v>
                      </c:pt>
                      <c:pt idx="21">
                        <c:v>Transport and communication</c:v>
                      </c:pt>
                      <c:pt idx="22">
                        <c:v>Recreation and amusement</c:v>
                      </c:pt>
                      <c:pt idx="23">
                        <c:v>Education</c:v>
                      </c:pt>
                      <c:pt idx="24">
                        <c:v>Personal care and effects</c:v>
                      </c:pt>
                      <c:pt idx="25">
                        <c:v>Miscellaneous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'5 EDA &amp; Analysis'!$D$3:$D$28</c15:sqref>
                        </c15:formulaRef>
                      </c:ext>
                    </c:extLst>
                    <c:numCache>
                      <c:formatCode>0.00</c:formatCode>
                      <c:ptCount val="26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F7FF-432E-99B5-DC65BEF19BA4}"/>
                  </c:ext>
                </c:extLst>
              </c15:ser>
            </c15:filteredLineSeries>
          </c:ext>
        </c:extLst>
      </c:lineChart>
      <c:catAx>
        <c:axId val="983653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661343"/>
        <c:crosses val="autoZero"/>
        <c:auto val="1"/>
        <c:lblAlgn val="ctr"/>
        <c:lblOffset val="100"/>
        <c:noMultiLvlLbl val="0"/>
      </c:catAx>
      <c:valAx>
        <c:axId val="98366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653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16-May-25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16-May-25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23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32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3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94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7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5C03D-3ED5-72C6-CC93-FC8BB71B37EE}"/>
              </a:ext>
            </a:extLst>
          </p:cNvPr>
          <p:cNvSpPr txBox="1"/>
          <p:nvPr/>
        </p:nvSpPr>
        <p:spPr>
          <a:xfrm>
            <a:off x="3409506" y="2974019"/>
            <a:ext cx="545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</a:rPr>
              <a:t>Inflation Case Study</a:t>
            </a:r>
            <a:endParaRPr lang="en-IN" sz="3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69D04C-89D9-99ED-03BE-76E9F9089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79816"/>
            <a:ext cx="12192000" cy="537584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8B61B-BB92-4768-AFBB-C2D3F208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553998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Analyzing which broader category has the highest contribution towards CPI calculation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5BE32-A5E1-45B4-BD01-9003A5E2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5" name="TextBox 47">
            <a:extLst>
              <a:ext uri="{FF2B5EF4-FFF2-40B4-BE49-F238E27FC236}">
                <a16:creationId xmlns:a16="http://schemas.microsoft.com/office/drawing/2014/main" id="{DC0A9957-E152-49C0-B103-E3AA9D206C7A}"/>
              </a:ext>
            </a:extLst>
          </p:cNvPr>
          <p:cNvSpPr txBox="1"/>
          <p:nvPr/>
        </p:nvSpPr>
        <p:spPr>
          <a:xfrm>
            <a:off x="8529314" y="3767736"/>
            <a:ext cx="109139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F27212"/>
                </a:solidFill>
                <a:latin typeface="+mj-lt"/>
              </a:rPr>
              <a:t>49%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C5D380-E4F6-EB4B-4447-11C4726BB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479980"/>
              </p:ext>
            </p:extLst>
          </p:nvPr>
        </p:nvGraphicFramePr>
        <p:xfrm>
          <a:off x="153325" y="1079816"/>
          <a:ext cx="6896100" cy="441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8B2F2D-EFC3-0655-6A86-3A308EF7C040}"/>
              </a:ext>
            </a:extLst>
          </p:cNvPr>
          <p:cNvSpPr txBox="1"/>
          <p:nvPr/>
        </p:nvSpPr>
        <p:spPr>
          <a:xfrm>
            <a:off x="6673881" y="2962640"/>
            <a:ext cx="480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analyzing, the highest contribution was of "Food Group" from all sector.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653043-9706-4A8F-99E2-518CA3BA8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50256"/>
            <a:ext cx="12192000" cy="51054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19464-7408-4CB8-9C8D-6CAE84CA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553998"/>
          </a:xfrm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Analyzing a trend of CPI in rural &amp; urban inflation starting 2017 for the entire basket of products combined.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1D134-7BBF-451B-A631-5F4F57AB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9828-C3DA-4597-BCE6-9ABD37A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ED3DF7-870D-4095-B720-456252545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9988" y="1690904"/>
            <a:ext cx="3683936" cy="3683936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30D1-D889-4C98-9307-30DD9857B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06513" y="3175486"/>
            <a:ext cx="714772" cy="714772"/>
          </a:xfrm>
          <a:prstGeom prst="ellipse">
            <a:avLst/>
          </a:prstGeom>
          <a:solidFill>
            <a:srgbClr val="404040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CE0B65-EA3A-426C-85CA-4043448BB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42" y="1656128"/>
            <a:ext cx="714772" cy="714772"/>
          </a:xfrm>
          <a:prstGeom prst="ellipse">
            <a:avLst/>
          </a:prstGeom>
          <a:solidFill>
            <a:srgbClr val="CE295E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D69285-EE6C-45DF-95AC-EBA566A5F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42" y="4694845"/>
            <a:ext cx="714772" cy="714772"/>
          </a:xfrm>
          <a:prstGeom prst="ellipse">
            <a:avLst/>
          </a:prstGeom>
          <a:solidFill>
            <a:srgbClr val="7F7F7F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950" descr="This is an icon of a piece of paper.">
            <a:extLst>
              <a:ext uri="{FF2B5EF4-FFF2-40B4-BE49-F238E27FC236}">
                <a16:creationId xmlns:a16="http://schemas.microsoft.com/office/drawing/2014/main" id="{DF992E26-6825-42CE-8425-2CAA9340F6F3}"/>
              </a:ext>
            </a:extLst>
          </p:cNvPr>
          <p:cNvSpPr>
            <a:spLocks noEditPoints="1"/>
          </p:cNvSpPr>
          <p:nvPr/>
        </p:nvSpPr>
        <p:spPr bwMode="auto">
          <a:xfrm>
            <a:off x="3753568" y="3389997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8" name="Group 27" descr="This is an icon of four pieces of paper.">
            <a:extLst>
              <a:ext uri="{FF2B5EF4-FFF2-40B4-BE49-F238E27FC236}">
                <a16:creationId xmlns:a16="http://schemas.microsoft.com/office/drawing/2014/main" id="{5B5B605F-F62A-49BA-9079-509C90781CCE}"/>
              </a:ext>
            </a:extLst>
          </p:cNvPr>
          <p:cNvGrpSpPr/>
          <p:nvPr/>
        </p:nvGrpSpPr>
        <p:grpSpPr>
          <a:xfrm>
            <a:off x="4578972" y="4909356"/>
            <a:ext cx="239712" cy="285750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29" name="Freeform 961">
              <a:extLst>
                <a:ext uri="{FF2B5EF4-FFF2-40B4-BE49-F238E27FC236}">
                  <a16:creationId xmlns:a16="http://schemas.microsoft.com/office/drawing/2014/main" id="{88ABE40A-D5B7-41C8-A83E-B94B790A1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62">
              <a:extLst>
                <a:ext uri="{FF2B5EF4-FFF2-40B4-BE49-F238E27FC236}">
                  <a16:creationId xmlns:a16="http://schemas.microsoft.com/office/drawing/2014/main" id="{81A3E1A9-1805-4F8F-8A32-5756687F70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63">
              <a:extLst>
                <a:ext uri="{FF2B5EF4-FFF2-40B4-BE49-F238E27FC236}">
                  <a16:creationId xmlns:a16="http://schemas.microsoft.com/office/drawing/2014/main" id="{456AA9B7-CAC7-4A57-946D-E42CF436F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964">
              <a:extLst>
                <a:ext uri="{FF2B5EF4-FFF2-40B4-BE49-F238E27FC236}">
                  <a16:creationId xmlns:a16="http://schemas.microsoft.com/office/drawing/2014/main" id="{560B6CFC-E99C-4BF0-A5D2-C8085D173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3" name="Group 32" descr="This is an icon of a paper airplane. ">
            <a:extLst>
              <a:ext uri="{FF2B5EF4-FFF2-40B4-BE49-F238E27FC236}">
                <a16:creationId xmlns:a16="http://schemas.microsoft.com/office/drawing/2014/main" id="{0E4DB52D-35BC-430D-BD17-CBC693E02466}"/>
              </a:ext>
            </a:extLst>
          </p:cNvPr>
          <p:cNvGrpSpPr/>
          <p:nvPr/>
        </p:nvGrpSpPr>
        <p:grpSpPr>
          <a:xfrm>
            <a:off x="4555159" y="1883339"/>
            <a:ext cx="287338" cy="260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34" name="Freeform 3562">
              <a:extLst>
                <a:ext uri="{FF2B5EF4-FFF2-40B4-BE49-F238E27FC236}">
                  <a16:creationId xmlns:a16="http://schemas.microsoft.com/office/drawing/2014/main" id="{FAF14E47-7F49-4BA7-8585-B0E0287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563">
              <a:extLst>
                <a:ext uri="{FF2B5EF4-FFF2-40B4-BE49-F238E27FC236}">
                  <a16:creationId xmlns:a16="http://schemas.microsoft.com/office/drawing/2014/main" id="{C6E7DA52-146D-4723-BC22-DEA5BB942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12F29F0-E19B-43BF-BEF3-D4A48B394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09706" y="1410623"/>
            <a:ext cx="2482294" cy="3772838"/>
          </a:xfrm>
          <a:custGeom>
            <a:avLst/>
            <a:gdLst>
              <a:gd name="connsiteX0" fmla="*/ 1886419 w 2482294"/>
              <a:gd name="connsiteY0" fmla="*/ 0 h 3772838"/>
              <a:gd name="connsiteX1" fmla="*/ 2109942 w 2482294"/>
              <a:gd name="connsiteY1" fmla="*/ 92586 h 3772838"/>
              <a:gd name="connsiteX2" fmla="*/ 2482294 w 2482294"/>
              <a:gd name="connsiteY2" fmla="*/ 464938 h 3772838"/>
              <a:gd name="connsiteX3" fmla="*/ 2482294 w 2482294"/>
              <a:gd name="connsiteY3" fmla="*/ 3307900 h 3772838"/>
              <a:gd name="connsiteX4" fmla="*/ 2109942 w 2482294"/>
              <a:gd name="connsiteY4" fmla="*/ 3680252 h 3772838"/>
              <a:gd name="connsiteX5" fmla="*/ 1662896 w 2482294"/>
              <a:gd name="connsiteY5" fmla="*/ 3680252 h 3772838"/>
              <a:gd name="connsiteX6" fmla="*/ 92586 w 2482294"/>
              <a:gd name="connsiteY6" fmla="*/ 2109942 h 3772838"/>
              <a:gd name="connsiteX7" fmla="*/ 92586 w 2482294"/>
              <a:gd name="connsiteY7" fmla="*/ 1662896 h 3772838"/>
              <a:gd name="connsiteX8" fmla="*/ 1662896 w 2482294"/>
              <a:gd name="connsiteY8" fmla="*/ 92586 h 3772838"/>
              <a:gd name="connsiteX9" fmla="*/ 1886419 w 2482294"/>
              <a:gd name="connsiteY9" fmla="*/ 0 h 377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82294" h="3772838">
                <a:moveTo>
                  <a:pt x="1886419" y="0"/>
                </a:moveTo>
                <a:cubicBezTo>
                  <a:pt x="1967318" y="0"/>
                  <a:pt x="2048218" y="30862"/>
                  <a:pt x="2109942" y="92586"/>
                </a:cubicBezTo>
                <a:lnTo>
                  <a:pt x="2482294" y="464938"/>
                </a:lnTo>
                <a:lnTo>
                  <a:pt x="2482294" y="3307900"/>
                </a:lnTo>
                <a:lnTo>
                  <a:pt x="2109942" y="3680252"/>
                </a:lnTo>
                <a:cubicBezTo>
                  <a:pt x="1986494" y="3803700"/>
                  <a:pt x="1786344" y="3803700"/>
                  <a:pt x="1662896" y="3680252"/>
                </a:cubicBezTo>
                <a:lnTo>
                  <a:pt x="92586" y="2109942"/>
                </a:lnTo>
                <a:cubicBezTo>
                  <a:pt x="-30862" y="1986494"/>
                  <a:pt x="-30862" y="1786344"/>
                  <a:pt x="92586" y="1662896"/>
                </a:cubicBezTo>
                <a:lnTo>
                  <a:pt x="1662896" y="92586"/>
                </a:lnTo>
                <a:cubicBezTo>
                  <a:pt x="1724620" y="30862"/>
                  <a:pt x="1805520" y="0"/>
                  <a:pt x="1886419" y="0"/>
                </a:cubicBez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558C64-5F19-44FD-B6CB-6995E80A6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5000" y="1545599"/>
            <a:ext cx="5715000" cy="4605002"/>
            <a:chOff x="631829" y="3155370"/>
            <a:chExt cx="3458504" cy="278677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03C21F7-6F42-4001-9105-1392AB928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883" y="5538847"/>
              <a:ext cx="1174880" cy="372175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BADD212-C9EC-4549-BFBC-540585A96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103" y="5908428"/>
              <a:ext cx="1190442" cy="3371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D791EF4-39E0-4615-B2DA-2533EE298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397742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A2C0B88-74DA-45C0-BA2B-E2D1881F6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086515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DCBA333A-EC40-4F75-8BEA-578C20AC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3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D9EE697-72E5-4550-BEC8-BBC473AAE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33" y="5052556"/>
              <a:ext cx="1531494" cy="54465"/>
            </a:xfrm>
            <a:custGeom>
              <a:avLst/>
              <a:gdLst>
                <a:gd name="T0" fmla="*/ 112 w 4724"/>
                <a:gd name="T1" fmla="*/ 0 h 169"/>
                <a:gd name="T2" fmla="*/ 4569 w 4724"/>
                <a:gd name="T3" fmla="*/ 0 h 169"/>
                <a:gd name="T4" fmla="*/ 4724 w 4724"/>
                <a:gd name="T5" fmla="*/ 169 h 169"/>
                <a:gd name="T6" fmla="*/ 0 w 4724"/>
                <a:gd name="T7" fmla="*/ 169 h 169"/>
                <a:gd name="T8" fmla="*/ 112 w 472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4" h="169">
                  <a:moveTo>
                    <a:pt x="112" y="0"/>
                  </a:moveTo>
                  <a:lnTo>
                    <a:pt x="4569" y="0"/>
                  </a:lnTo>
                  <a:lnTo>
                    <a:pt x="4724" y="169"/>
                  </a:lnTo>
                  <a:lnTo>
                    <a:pt x="0" y="16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D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B6FC8DA-FF34-4385-94AD-1D87B3EE0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259" y="3155370"/>
              <a:ext cx="1901074" cy="204501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F4CA26-D2F0-4BB4-90D9-BDD68DA8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4061"/>
            <a:ext cx="747365" cy="1640222"/>
          </a:xfrm>
          <a:custGeom>
            <a:avLst/>
            <a:gdLst>
              <a:gd name="connsiteX0" fmla="*/ 0 w 747365"/>
              <a:gd name="connsiteY0" fmla="*/ 0 h 1640222"/>
              <a:gd name="connsiteX1" fmla="*/ 695927 w 747365"/>
              <a:gd name="connsiteY1" fmla="*/ 695927 h 1640222"/>
              <a:gd name="connsiteX2" fmla="*/ 695927 w 747365"/>
              <a:gd name="connsiteY2" fmla="*/ 944295 h 1640222"/>
              <a:gd name="connsiteX3" fmla="*/ 0 w 747365"/>
              <a:gd name="connsiteY3" fmla="*/ 1640222 h 1640222"/>
              <a:gd name="connsiteX4" fmla="*/ 0 w 747365"/>
              <a:gd name="connsiteY4" fmla="*/ 0 h 164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65" h="1640222">
                <a:moveTo>
                  <a:pt x="0" y="0"/>
                </a:moveTo>
                <a:lnTo>
                  <a:pt x="695927" y="695927"/>
                </a:lnTo>
                <a:cubicBezTo>
                  <a:pt x="764512" y="764512"/>
                  <a:pt x="764512" y="875710"/>
                  <a:pt x="695927" y="944295"/>
                </a:cubicBezTo>
                <a:lnTo>
                  <a:pt x="0" y="1640222"/>
                </a:lnTo>
                <a:lnTo>
                  <a:pt x="0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DB273AB-289E-70AE-E8F5-19227C9487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313917"/>
              </p:ext>
            </p:extLst>
          </p:nvPr>
        </p:nvGraphicFramePr>
        <p:xfrm>
          <a:off x="5715001" y="1824172"/>
          <a:ext cx="5702822" cy="2839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4749D13-6A3D-23B3-2E2C-6426082C8BDE}"/>
              </a:ext>
            </a:extLst>
          </p:cNvPr>
          <p:cNvSpPr txBox="1"/>
          <p:nvPr/>
        </p:nvSpPr>
        <p:spPr>
          <a:xfrm>
            <a:off x="129699" y="2926506"/>
            <a:ext cx="3364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Created a graph which depicting the growth and </a:t>
            </a:r>
            <a:r>
              <a:rPr lang="en-US" b="1" dirty="0" err="1">
                <a:solidFill>
                  <a:schemeClr val="bg1"/>
                </a:solidFill>
              </a:rPr>
              <a:t>identifed</a:t>
            </a:r>
            <a:r>
              <a:rPr lang="en-US" b="1" dirty="0">
                <a:solidFill>
                  <a:schemeClr val="bg1"/>
                </a:solidFill>
              </a:rPr>
              <a:t> the year with highest inflation rate which is "2022"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0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722C52-9CB4-45C1-82EB-9196F64D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1235756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1FC803C-5FC7-4A18-BA6E-5DBD33A7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2832238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433DA3-7C45-4A76-A8BA-7C9E688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4428720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95B40-5207-47C4-80D3-12F9AAE7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666751"/>
            <a:ext cx="12527730" cy="5695950"/>
            <a:chOff x="1250950" y="914400"/>
            <a:chExt cx="6398080" cy="2908996"/>
          </a:xfrm>
          <a:effectLst/>
        </p:grpSpPr>
        <p:sp>
          <p:nvSpPr>
            <p:cNvPr id="19" name="Rounded Rectangle 22">
              <a:extLst>
                <a:ext uri="{FF2B5EF4-FFF2-40B4-BE49-F238E27FC236}">
                  <a16:creationId xmlns:a16="http://schemas.microsoft.com/office/drawing/2014/main" id="{C1454E1C-BFBC-4A22-856A-E784DC9F0092}"/>
                </a:ext>
              </a:extLst>
            </p:cNvPr>
            <p:cNvSpPr/>
            <p:nvPr/>
          </p:nvSpPr>
          <p:spPr>
            <a:xfrm>
              <a:off x="1257299" y="3740139"/>
              <a:ext cx="6391731" cy="832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 Same Side Corner Rectangle 23">
              <a:extLst>
                <a:ext uri="{FF2B5EF4-FFF2-40B4-BE49-F238E27FC236}">
                  <a16:creationId xmlns:a16="http://schemas.microsoft.com/office/drawing/2014/main" id="{26DAC503-35EF-4C7A-98E1-7C2E500B299D}"/>
                </a:ext>
              </a:extLst>
            </p:cNvPr>
            <p:cNvSpPr/>
            <p:nvPr/>
          </p:nvSpPr>
          <p:spPr>
            <a:xfrm>
              <a:off x="2209800" y="914400"/>
              <a:ext cx="4605211" cy="2757714"/>
            </a:xfrm>
            <a:prstGeom prst="round2SameRect">
              <a:avLst>
                <a:gd name="adj1" fmla="val 5842"/>
                <a:gd name="adj2" fmla="val 0"/>
              </a:avLst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38100">
              <a:gradFill flip="none" rotWithShape="1">
                <a:gsLst>
                  <a:gs pos="0">
                    <a:schemeClr val="bg1">
                      <a:lumMod val="79000"/>
                    </a:schemeClr>
                  </a:gs>
                  <a:gs pos="100000">
                    <a:schemeClr val="bg1">
                      <a:lumMod val="87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  <a:effectLst/>
            <a:scene3d>
              <a:camera prst="orthographicFront"/>
              <a:lightRig rig="threePt" dir="t"/>
            </a:scene3d>
            <a:sp3d>
              <a:bevelT w="50800" h="508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53BCE3-CE7E-43A5-9A5C-DE2189790136}"/>
                </a:ext>
              </a:extLst>
            </p:cNvPr>
            <p:cNvSpPr/>
            <p:nvPr/>
          </p:nvSpPr>
          <p:spPr>
            <a:xfrm>
              <a:off x="2340705" y="1074057"/>
              <a:ext cx="4343400" cy="2435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C5411E-69A4-4222-B2CF-3312C24728B1}"/>
                </a:ext>
              </a:extLst>
            </p:cNvPr>
            <p:cNvSpPr/>
            <p:nvPr/>
          </p:nvSpPr>
          <p:spPr>
            <a:xfrm>
              <a:off x="1257299" y="3659415"/>
              <a:ext cx="6391729" cy="1254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43DFE1-83F6-43B2-93D7-B7EBB773F982}"/>
                </a:ext>
              </a:extLst>
            </p:cNvPr>
            <p:cNvCxnSpPr/>
            <p:nvPr/>
          </p:nvCxnSpPr>
          <p:spPr>
            <a:xfrm>
              <a:off x="1250950" y="3775402"/>
              <a:ext cx="6391729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83000"/>
                      <a:alpha val="46000"/>
                    </a:schemeClr>
                  </a:gs>
                </a:gsLst>
                <a:lin ang="10800000" scaled="1"/>
                <a:tileRect/>
              </a:gradFill>
            </a:ln>
            <a:effectLst>
              <a:outerShdw blurRad="12700" dir="5400000" algn="t" rotWithShape="0">
                <a:schemeClr val="bg1">
                  <a:lumMod val="75000"/>
                  <a:alpha val="64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7">
              <a:extLst>
                <a:ext uri="{FF2B5EF4-FFF2-40B4-BE49-F238E27FC236}">
                  <a16:creationId xmlns:a16="http://schemas.microsoft.com/office/drawing/2014/main" id="{3D1BE8A8-DA1B-423B-9829-BFA00D53EEEB}"/>
                </a:ext>
              </a:extLst>
            </p:cNvPr>
            <p:cNvSpPr/>
            <p:nvPr/>
          </p:nvSpPr>
          <p:spPr>
            <a:xfrm>
              <a:off x="7085489" y="3730171"/>
              <a:ext cx="267654" cy="36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 Single Corner Rectangle 28">
              <a:extLst>
                <a:ext uri="{FF2B5EF4-FFF2-40B4-BE49-F238E27FC236}">
                  <a16:creationId xmlns:a16="http://schemas.microsoft.com/office/drawing/2014/main" id="{848914F0-4B71-4120-8AAC-B1AC18F5E0D0}"/>
                </a:ext>
              </a:extLst>
            </p:cNvPr>
            <p:cNvSpPr/>
            <p:nvPr/>
          </p:nvSpPr>
          <p:spPr>
            <a:xfrm rot="10800000" flipH="1">
              <a:off x="7366908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64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 Single Corner Rectangle 29">
              <a:extLst>
                <a:ext uri="{FF2B5EF4-FFF2-40B4-BE49-F238E27FC236}">
                  <a16:creationId xmlns:a16="http://schemas.microsoft.com/office/drawing/2014/main" id="{9C0D9DD6-12DD-4898-ACA1-6EA3DAB989C9}"/>
                </a:ext>
              </a:extLst>
            </p:cNvPr>
            <p:cNvSpPr/>
            <p:nvPr/>
          </p:nvSpPr>
          <p:spPr>
            <a:xfrm rot="10800000">
              <a:off x="1257295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27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 Same Side Corner Rectangle 30">
              <a:extLst>
                <a:ext uri="{FF2B5EF4-FFF2-40B4-BE49-F238E27FC236}">
                  <a16:creationId xmlns:a16="http://schemas.microsoft.com/office/drawing/2014/main" id="{42757DC2-305F-4D2D-8A0C-0E58CA723687}"/>
                </a:ext>
              </a:extLst>
            </p:cNvPr>
            <p:cNvSpPr/>
            <p:nvPr/>
          </p:nvSpPr>
          <p:spPr>
            <a:xfrm rot="10800000">
              <a:off x="3931784" y="3672340"/>
              <a:ext cx="1042761" cy="67696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innerShdw blurRad="254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 Same Side Corner Rectangle 19">
              <a:extLst>
                <a:ext uri="{FF2B5EF4-FFF2-40B4-BE49-F238E27FC236}">
                  <a16:creationId xmlns:a16="http://schemas.microsoft.com/office/drawing/2014/main" id="{D78F18D8-4B90-4730-99AA-0BF8CCFDA4EE}"/>
                </a:ext>
              </a:extLst>
            </p:cNvPr>
            <p:cNvSpPr/>
            <p:nvPr/>
          </p:nvSpPr>
          <p:spPr>
            <a:xfrm>
              <a:off x="4574594" y="914400"/>
              <a:ext cx="2240418" cy="2757714"/>
            </a:xfrm>
            <a:custGeom>
              <a:avLst/>
              <a:gdLst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2757714 h 2757714"/>
                <a:gd name="connsiteX7" fmla="*/ 0 w 4605211"/>
                <a:gd name="connsiteY7" fmla="*/ 161106 h 2757714"/>
                <a:gd name="connsiteX8" fmla="*/ 161106 w 4605211"/>
                <a:gd name="connsiteY8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161106 w 4605211"/>
                <a:gd name="connsiteY6" fmla="*/ 0 h 2757714"/>
                <a:gd name="connsiteX0" fmla="*/ 37552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3755206 w 4605211"/>
                <a:gd name="connsiteY6" fmla="*/ 0 h 2757714"/>
                <a:gd name="connsiteX0" fmla="*/ 1735906 w 2585911"/>
                <a:gd name="connsiteY0" fmla="*/ 0 h 2757714"/>
                <a:gd name="connsiteX1" fmla="*/ 2424805 w 2585911"/>
                <a:gd name="connsiteY1" fmla="*/ 0 h 2757714"/>
                <a:gd name="connsiteX2" fmla="*/ 2585911 w 2585911"/>
                <a:gd name="connsiteY2" fmla="*/ 161106 h 2757714"/>
                <a:gd name="connsiteX3" fmla="*/ 2585911 w 2585911"/>
                <a:gd name="connsiteY3" fmla="*/ 2757714 h 2757714"/>
                <a:gd name="connsiteX4" fmla="*/ 2585911 w 2585911"/>
                <a:gd name="connsiteY4" fmla="*/ 2757714 h 2757714"/>
                <a:gd name="connsiteX5" fmla="*/ 0 w 2585911"/>
                <a:gd name="connsiteY5" fmla="*/ 2732314 h 2757714"/>
                <a:gd name="connsiteX6" fmla="*/ 1735906 w 2585911"/>
                <a:gd name="connsiteY6" fmla="*/ 0 h 2757714"/>
                <a:gd name="connsiteX0" fmla="*/ 1147198 w 1997203"/>
                <a:gd name="connsiteY0" fmla="*/ 0 h 2757714"/>
                <a:gd name="connsiteX1" fmla="*/ 1836097 w 1997203"/>
                <a:gd name="connsiteY1" fmla="*/ 0 h 2757714"/>
                <a:gd name="connsiteX2" fmla="*/ 1997203 w 1997203"/>
                <a:gd name="connsiteY2" fmla="*/ 161106 h 2757714"/>
                <a:gd name="connsiteX3" fmla="*/ 1997203 w 1997203"/>
                <a:gd name="connsiteY3" fmla="*/ 2757714 h 2757714"/>
                <a:gd name="connsiteX4" fmla="*/ 1997203 w 1997203"/>
                <a:gd name="connsiteY4" fmla="*/ 2757714 h 2757714"/>
                <a:gd name="connsiteX5" fmla="*/ 0 w 1997203"/>
                <a:gd name="connsiteY5" fmla="*/ 2732314 h 2757714"/>
                <a:gd name="connsiteX6" fmla="*/ 1147198 w 1997203"/>
                <a:gd name="connsiteY6" fmla="*/ 0 h 275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7203" h="2757714">
                  <a:moveTo>
                    <a:pt x="1147198" y="0"/>
                  </a:moveTo>
                  <a:lnTo>
                    <a:pt x="1836097" y="0"/>
                  </a:lnTo>
                  <a:cubicBezTo>
                    <a:pt x="1925073" y="0"/>
                    <a:pt x="1997203" y="72130"/>
                    <a:pt x="1997203" y="161106"/>
                  </a:cubicBezTo>
                  <a:lnTo>
                    <a:pt x="1997203" y="2757714"/>
                  </a:lnTo>
                  <a:lnTo>
                    <a:pt x="1997203" y="2757714"/>
                  </a:lnTo>
                  <a:lnTo>
                    <a:pt x="0" y="2732314"/>
                  </a:lnTo>
                  <a:lnTo>
                    <a:pt x="1147198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8C39A2F-EB98-421A-9196-A1F82FA0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1329942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BABAAE-D145-4E69-9C95-2BF9E7E8D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2926424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EAFB8C-B68B-4DDE-875A-CD4EB5E2A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4522906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 descr="This is an icon of three boxes. ">
            <a:extLst>
              <a:ext uri="{FF2B5EF4-FFF2-40B4-BE49-F238E27FC236}">
                <a16:creationId xmlns:a16="http://schemas.microsoft.com/office/drawing/2014/main" id="{A5340DAF-B574-4E29-BCFD-75116FFA2F8E}"/>
              </a:ext>
            </a:extLst>
          </p:cNvPr>
          <p:cNvGrpSpPr/>
          <p:nvPr/>
        </p:nvGrpSpPr>
        <p:grpSpPr>
          <a:xfrm>
            <a:off x="1247178" y="4814641"/>
            <a:ext cx="347678" cy="345758"/>
            <a:chOff x="5465763" y="3068638"/>
            <a:chExt cx="287337" cy="285750"/>
          </a:xfrm>
          <a:solidFill>
            <a:srgbClr val="7F7F7F"/>
          </a:solidFill>
        </p:grpSpPr>
        <p:sp>
          <p:nvSpPr>
            <p:cNvPr id="37" name="Freeform 617">
              <a:extLst>
                <a:ext uri="{FF2B5EF4-FFF2-40B4-BE49-F238E27FC236}">
                  <a16:creationId xmlns:a16="http://schemas.microsoft.com/office/drawing/2014/main" id="{560F0304-DB18-4871-9394-DA353CAE4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18">
              <a:extLst>
                <a:ext uri="{FF2B5EF4-FFF2-40B4-BE49-F238E27FC236}">
                  <a16:creationId xmlns:a16="http://schemas.microsoft.com/office/drawing/2014/main" id="{F24D198E-92D9-4A19-8B75-61FB0D9B1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619">
              <a:extLst>
                <a:ext uri="{FF2B5EF4-FFF2-40B4-BE49-F238E27FC236}">
                  <a16:creationId xmlns:a16="http://schemas.microsoft.com/office/drawing/2014/main" id="{3B0BF256-8DAA-4CDF-8652-6DCD8C79F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620">
              <a:extLst>
                <a:ext uri="{FF2B5EF4-FFF2-40B4-BE49-F238E27FC236}">
                  <a16:creationId xmlns:a16="http://schemas.microsoft.com/office/drawing/2014/main" id="{686DAC32-9C84-4DC9-88C6-7E85E274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621">
              <a:extLst>
                <a:ext uri="{FF2B5EF4-FFF2-40B4-BE49-F238E27FC236}">
                  <a16:creationId xmlns:a16="http://schemas.microsoft.com/office/drawing/2014/main" id="{433A1745-F3E6-4D9F-AE78-D0669E73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622">
              <a:extLst>
                <a:ext uri="{FF2B5EF4-FFF2-40B4-BE49-F238E27FC236}">
                  <a16:creationId xmlns:a16="http://schemas.microsoft.com/office/drawing/2014/main" id="{CF743A6A-34E4-4283-A2FA-73DA2A8E7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623">
              <a:extLst>
                <a:ext uri="{FF2B5EF4-FFF2-40B4-BE49-F238E27FC236}">
                  <a16:creationId xmlns:a16="http://schemas.microsoft.com/office/drawing/2014/main" id="{EE7D9486-123C-45C9-BDB3-DA00258A9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624">
              <a:extLst>
                <a:ext uri="{FF2B5EF4-FFF2-40B4-BE49-F238E27FC236}">
                  <a16:creationId xmlns:a16="http://schemas.microsoft.com/office/drawing/2014/main" id="{B5DFBDB0-3DFF-4D8F-BEC2-90463686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625">
              <a:extLst>
                <a:ext uri="{FF2B5EF4-FFF2-40B4-BE49-F238E27FC236}">
                  <a16:creationId xmlns:a16="http://schemas.microsoft.com/office/drawing/2014/main" id="{94374C16-9B1D-4DD6-A4B6-930D71F94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 descr="This is an icon of a shield. ">
            <a:extLst>
              <a:ext uri="{FF2B5EF4-FFF2-40B4-BE49-F238E27FC236}">
                <a16:creationId xmlns:a16="http://schemas.microsoft.com/office/drawing/2014/main" id="{B734B159-E7DC-4D75-9BE6-B7C7C24BB9DF}"/>
              </a:ext>
            </a:extLst>
          </p:cNvPr>
          <p:cNvGrpSpPr/>
          <p:nvPr/>
        </p:nvGrpSpPr>
        <p:grpSpPr>
          <a:xfrm>
            <a:off x="1275991" y="3220080"/>
            <a:ext cx="290052" cy="341916"/>
            <a:chOff x="2627313" y="3071813"/>
            <a:chExt cx="239713" cy="282575"/>
          </a:xfrm>
          <a:solidFill>
            <a:srgbClr val="404040"/>
          </a:solidFill>
        </p:grpSpPr>
        <p:sp>
          <p:nvSpPr>
            <p:cNvPr id="47" name="Freeform 747">
              <a:extLst>
                <a:ext uri="{FF2B5EF4-FFF2-40B4-BE49-F238E27FC236}">
                  <a16:creationId xmlns:a16="http://schemas.microsoft.com/office/drawing/2014/main" id="{DA05B168-1E9F-4460-A1FD-380F7A803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071813"/>
              <a:ext cx="115888" cy="125413"/>
            </a:xfrm>
            <a:custGeom>
              <a:avLst/>
              <a:gdLst>
                <a:gd name="T0" fmla="*/ 352 w 361"/>
                <a:gd name="T1" fmla="*/ 21 h 396"/>
                <a:gd name="T2" fmla="*/ 347 w 361"/>
                <a:gd name="T3" fmla="*/ 20 h 396"/>
                <a:gd name="T4" fmla="*/ 343 w 361"/>
                <a:gd name="T5" fmla="*/ 20 h 396"/>
                <a:gd name="T6" fmla="*/ 339 w 361"/>
                <a:gd name="T7" fmla="*/ 22 h 396"/>
                <a:gd name="T8" fmla="*/ 336 w 361"/>
                <a:gd name="T9" fmla="*/ 24 h 396"/>
                <a:gd name="T10" fmla="*/ 321 w 361"/>
                <a:gd name="T11" fmla="*/ 39 h 396"/>
                <a:gd name="T12" fmla="*/ 305 w 361"/>
                <a:gd name="T13" fmla="*/ 51 h 396"/>
                <a:gd name="T14" fmla="*/ 290 w 361"/>
                <a:gd name="T15" fmla="*/ 61 h 396"/>
                <a:gd name="T16" fmla="*/ 273 w 361"/>
                <a:gd name="T17" fmla="*/ 68 h 396"/>
                <a:gd name="T18" fmla="*/ 256 w 361"/>
                <a:gd name="T19" fmla="*/ 74 h 396"/>
                <a:gd name="T20" fmla="*/ 238 w 361"/>
                <a:gd name="T21" fmla="*/ 78 h 396"/>
                <a:gd name="T22" fmla="*/ 218 w 361"/>
                <a:gd name="T23" fmla="*/ 80 h 396"/>
                <a:gd name="T24" fmla="*/ 195 w 361"/>
                <a:gd name="T25" fmla="*/ 80 h 396"/>
                <a:gd name="T26" fmla="*/ 181 w 361"/>
                <a:gd name="T27" fmla="*/ 80 h 396"/>
                <a:gd name="T28" fmla="*/ 167 w 361"/>
                <a:gd name="T29" fmla="*/ 79 h 396"/>
                <a:gd name="T30" fmla="*/ 153 w 361"/>
                <a:gd name="T31" fmla="*/ 77 h 396"/>
                <a:gd name="T32" fmla="*/ 139 w 361"/>
                <a:gd name="T33" fmla="*/ 75 h 396"/>
                <a:gd name="T34" fmla="*/ 125 w 361"/>
                <a:gd name="T35" fmla="*/ 71 h 396"/>
                <a:gd name="T36" fmla="*/ 112 w 361"/>
                <a:gd name="T37" fmla="*/ 67 h 396"/>
                <a:gd name="T38" fmla="*/ 99 w 361"/>
                <a:gd name="T39" fmla="*/ 63 h 396"/>
                <a:gd name="T40" fmla="*/ 86 w 361"/>
                <a:gd name="T41" fmla="*/ 58 h 396"/>
                <a:gd name="T42" fmla="*/ 73 w 361"/>
                <a:gd name="T43" fmla="*/ 52 h 396"/>
                <a:gd name="T44" fmla="*/ 60 w 361"/>
                <a:gd name="T45" fmla="*/ 46 h 396"/>
                <a:gd name="T46" fmla="*/ 48 w 361"/>
                <a:gd name="T47" fmla="*/ 39 h 396"/>
                <a:gd name="T48" fmla="*/ 38 w 361"/>
                <a:gd name="T49" fmla="*/ 32 h 396"/>
                <a:gd name="T50" fmla="*/ 27 w 361"/>
                <a:gd name="T51" fmla="*/ 24 h 396"/>
                <a:gd name="T52" fmla="*/ 17 w 361"/>
                <a:gd name="T53" fmla="*/ 17 h 396"/>
                <a:gd name="T54" fmla="*/ 7 w 361"/>
                <a:gd name="T55" fmla="*/ 8 h 396"/>
                <a:gd name="T56" fmla="*/ 0 w 361"/>
                <a:gd name="T57" fmla="*/ 0 h 396"/>
                <a:gd name="T58" fmla="*/ 0 w 361"/>
                <a:gd name="T59" fmla="*/ 396 h 396"/>
                <a:gd name="T60" fmla="*/ 361 w 361"/>
                <a:gd name="T61" fmla="*/ 396 h 396"/>
                <a:gd name="T62" fmla="*/ 361 w 361"/>
                <a:gd name="T63" fmla="*/ 35 h 396"/>
                <a:gd name="T64" fmla="*/ 360 w 361"/>
                <a:gd name="T65" fmla="*/ 31 h 396"/>
                <a:gd name="T66" fmla="*/ 358 w 361"/>
                <a:gd name="T67" fmla="*/ 26 h 396"/>
                <a:gd name="T68" fmla="*/ 356 w 361"/>
                <a:gd name="T69" fmla="*/ 23 h 396"/>
                <a:gd name="T70" fmla="*/ 352 w 361"/>
                <a:gd name="T71" fmla="*/ 2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6">
                  <a:moveTo>
                    <a:pt x="352" y="21"/>
                  </a:moveTo>
                  <a:lnTo>
                    <a:pt x="347" y="20"/>
                  </a:lnTo>
                  <a:lnTo>
                    <a:pt x="343" y="20"/>
                  </a:lnTo>
                  <a:lnTo>
                    <a:pt x="339" y="22"/>
                  </a:lnTo>
                  <a:lnTo>
                    <a:pt x="336" y="24"/>
                  </a:lnTo>
                  <a:lnTo>
                    <a:pt x="321" y="39"/>
                  </a:lnTo>
                  <a:lnTo>
                    <a:pt x="305" y="51"/>
                  </a:lnTo>
                  <a:lnTo>
                    <a:pt x="290" y="61"/>
                  </a:lnTo>
                  <a:lnTo>
                    <a:pt x="273" y="68"/>
                  </a:lnTo>
                  <a:lnTo>
                    <a:pt x="256" y="74"/>
                  </a:lnTo>
                  <a:lnTo>
                    <a:pt x="238" y="78"/>
                  </a:lnTo>
                  <a:lnTo>
                    <a:pt x="218" y="80"/>
                  </a:lnTo>
                  <a:lnTo>
                    <a:pt x="195" y="80"/>
                  </a:lnTo>
                  <a:lnTo>
                    <a:pt x="181" y="80"/>
                  </a:lnTo>
                  <a:lnTo>
                    <a:pt x="167" y="79"/>
                  </a:lnTo>
                  <a:lnTo>
                    <a:pt x="153" y="77"/>
                  </a:lnTo>
                  <a:lnTo>
                    <a:pt x="139" y="75"/>
                  </a:lnTo>
                  <a:lnTo>
                    <a:pt x="125" y="71"/>
                  </a:lnTo>
                  <a:lnTo>
                    <a:pt x="112" y="67"/>
                  </a:lnTo>
                  <a:lnTo>
                    <a:pt x="99" y="63"/>
                  </a:lnTo>
                  <a:lnTo>
                    <a:pt x="86" y="58"/>
                  </a:lnTo>
                  <a:lnTo>
                    <a:pt x="73" y="52"/>
                  </a:lnTo>
                  <a:lnTo>
                    <a:pt x="60" y="46"/>
                  </a:lnTo>
                  <a:lnTo>
                    <a:pt x="48" y="39"/>
                  </a:lnTo>
                  <a:lnTo>
                    <a:pt x="38" y="32"/>
                  </a:lnTo>
                  <a:lnTo>
                    <a:pt x="27" y="24"/>
                  </a:lnTo>
                  <a:lnTo>
                    <a:pt x="17" y="17"/>
                  </a:lnTo>
                  <a:lnTo>
                    <a:pt x="7" y="8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361" y="396"/>
                  </a:lnTo>
                  <a:lnTo>
                    <a:pt x="361" y="35"/>
                  </a:lnTo>
                  <a:lnTo>
                    <a:pt x="360" y="31"/>
                  </a:lnTo>
                  <a:lnTo>
                    <a:pt x="358" y="26"/>
                  </a:lnTo>
                  <a:lnTo>
                    <a:pt x="356" y="23"/>
                  </a:lnTo>
                  <a:lnTo>
                    <a:pt x="35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748">
              <a:extLst>
                <a:ext uri="{FF2B5EF4-FFF2-40B4-BE49-F238E27FC236}">
                  <a16:creationId xmlns:a16="http://schemas.microsoft.com/office/drawing/2014/main" id="{9E7D57B1-B4D4-414C-A0D8-33BDD029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206750"/>
              <a:ext cx="114300" cy="147638"/>
            </a:xfrm>
            <a:custGeom>
              <a:avLst/>
              <a:gdLst>
                <a:gd name="T0" fmla="*/ 0 w 361"/>
                <a:gd name="T1" fmla="*/ 152 h 464"/>
                <a:gd name="T2" fmla="*/ 0 w 361"/>
                <a:gd name="T3" fmla="*/ 153 h 464"/>
                <a:gd name="T4" fmla="*/ 0 w 361"/>
                <a:gd name="T5" fmla="*/ 154 h 464"/>
                <a:gd name="T6" fmla="*/ 3 w 361"/>
                <a:gd name="T7" fmla="*/ 166 h 464"/>
                <a:gd name="T8" fmla="*/ 12 w 361"/>
                <a:gd name="T9" fmla="*/ 192 h 464"/>
                <a:gd name="T10" fmla="*/ 20 w 361"/>
                <a:gd name="T11" fmla="*/ 211 h 464"/>
                <a:gd name="T12" fmla="*/ 31 w 361"/>
                <a:gd name="T13" fmla="*/ 231 h 464"/>
                <a:gd name="T14" fmla="*/ 45 w 361"/>
                <a:gd name="T15" fmla="*/ 253 h 464"/>
                <a:gd name="T16" fmla="*/ 61 w 361"/>
                <a:gd name="T17" fmla="*/ 277 h 464"/>
                <a:gd name="T18" fmla="*/ 71 w 361"/>
                <a:gd name="T19" fmla="*/ 289 h 464"/>
                <a:gd name="T20" fmla="*/ 82 w 361"/>
                <a:gd name="T21" fmla="*/ 302 h 464"/>
                <a:gd name="T22" fmla="*/ 94 w 361"/>
                <a:gd name="T23" fmla="*/ 314 h 464"/>
                <a:gd name="T24" fmla="*/ 107 w 361"/>
                <a:gd name="T25" fmla="*/ 327 h 464"/>
                <a:gd name="T26" fmla="*/ 121 w 361"/>
                <a:gd name="T27" fmla="*/ 339 h 464"/>
                <a:gd name="T28" fmla="*/ 136 w 361"/>
                <a:gd name="T29" fmla="*/ 352 h 464"/>
                <a:gd name="T30" fmla="*/ 152 w 361"/>
                <a:gd name="T31" fmla="*/ 364 h 464"/>
                <a:gd name="T32" fmla="*/ 170 w 361"/>
                <a:gd name="T33" fmla="*/ 377 h 464"/>
                <a:gd name="T34" fmla="*/ 188 w 361"/>
                <a:gd name="T35" fmla="*/ 389 h 464"/>
                <a:gd name="T36" fmla="*/ 209 w 361"/>
                <a:gd name="T37" fmla="*/ 401 h 464"/>
                <a:gd name="T38" fmla="*/ 230 w 361"/>
                <a:gd name="T39" fmla="*/ 412 h 464"/>
                <a:gd name="T40" fmla="*/ 254 w 361"/>
                <a:gd name="T41" fmla="*/ 423 h 464"/>
                <a:gd name="T42" fmla="*/ 278 w 361"/>
                <a:gd name="T43" fmla="*/ 434 h 464"/>
                <a:gd name="T44" fmla="*/ 304 w 361"/>
                <a:gd name="T45" fmla="*/ 445 h 464"/>
                <a:gd name="T46" fmla="*/ 332 w 361"/>
                <a:gd name="T47" fmla="*/ 454 h 464"/>
                <a:gd name="T48" fmla="*/ 361 w 361"/>
                <a:gd name="T49" fmla="*/ 464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1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152"/>
                  </a:moveTo>
                  <a:lnTo>
                    <a:pt x="0" y="153"/>
                  </a:lnTo>
                  <a:lnTo>
                    <a:pt x="0" y="154"/>
                  </a:lnTo>
                  <a:lnTo>
                    <a:pt x="3" y="166"/>
                  </a:lnTo>
                  <a:lnTo>
                    <a:pt x="12" y="192"/>
                  </a:lnTo>
                  <a:lnTo>
                    <a:pt x="20" y="211"/>
                  </a:lnTo>
                  <a:lnTo>
                    <a:pt x="31" y="231"/>
                  </a:lnTo>
                  <a:lnTo>
                    <a:pt x="45" y="253"/>
                  </a:lnTo>
                  <a:lnTo>
                    <a:pt x="61" y="277"/>
                  </a:lnTo>
                  <a:lnTo>
                    <a:pt x="71" y="289"/>
                  </a:lnTo>
                  <a:lnTo>
                    <a:pt x="82" y="302"/>
                  </a:lnTo>
                  <a:lnTo>
                    <a:pt x="94" y="314"/>
                  </a:lnTo>
                  <a:lnTo>
                    <a:pt x="107" y="327"/>
                  </a:lnTo>
                  <a:lnTo>
                    <a:pt x="121" y="339"/>
                  </a:lnTo>
                  <a:lnTo>
                    <a:pt x="136" y="352"/>
                  </a:lnTo>
                  <a:lnTo>
                    <a:pt x="152" y="364"/>
                  </a:lnTo>
                  <a:lnTo>
                    <a:pt x="170" y="377"/>
                  </a:lnTo>
                  <a:lnTo>
                    <a:pt x="188" y="389"/>
                  </a:lnTo>
                  <a:lnTo>
                    <a:pt x="209" y="401"/>
                  </a:lnTo>
                  <a:lnTo>
                    <a:pt x="230" y="412"/>
                  </a:lnTo>
                  <a:lnTo>
                    <a:pt x="254" y="423"/>
                  </a:lnTo>
                  <a:lnTo>
                    <a:pt x="278" y="434"/>
                  </a:lnTo>
                  <a:lnTo>
                    <a:pt x="304" y="445"/>
                  </a:lnTo>
                  <a:lnTo>
                    <a:pt x="332" y="454"/>
                  </a:lnTo>
                  <a:lnTo>
                    <a:pt x="361" y="464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749">
              <a:extLst>
                <a:ext uri="{FF2B5EF4-FFF2-40B4-BE49-F238E27FC236}">
                  <a16:creationId xmlns:a16="http://schemas.microsoft.com/office/drawing/2014/main" id="{52863FE1-5CD0-43B1-947A-D15784807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071813"/>
              <a:ext cx="114300" cy="125413"/>
            </a:xfrm>
            <a:custGeom>
              <a:avLst/>
              <a:gdLst>
                <a:gd name="T0" fmla="*/ 165 w 361"/>
                <a:gd name="T1" fmla="*/ 81 h 397"/>
                <a:gd name="T2" fmla="*/ 143 w 361"/>
                <a:gd name="T3" fmla="*/ 81 h 397"/>
                <a:gd name="T4" fmla="*/ 123 w 361"/>
                <a:gd name="T5" fmla="*/ 79 h 397"/>
                <a:gd name="T6" fmla="*/ 105 w 361"/>
                <a:gd name="T7" fmla="*/ 75 h 397"/>
                <a:gd name="T8" fmla="*/ 87 w 361"/>
                <a:gd name="T9" fmla="*/ 69 h 397"/>
                <a:gd name="T10" fmla="*/ 71 w 361"/>
                <a:gd name="T11" fmla="*/ 62 h 397"/>
                <a:gd name="T12" fmla="*/ 55 w 361"/>
                <a:gd name="T13" fmla="*/ 52 h 397"/>
                <a:gd name="T14" fmla="*/ 40 w 361"/>
                <a:gd name="T15" fmla="*/ 40 h 397"/>
                <a:gd name="T16" fmla="*/ 25 w 361"/>
                <a:gd name="T17" fmla="*/ 25 h 397"/>
                <a:gd name="T18" fmla="*/ 22 w 361"/>
                <a:gd name="T19" fmla="*/ 23 h 397"/>
                <a:gd name="T20" fmla="*/ 18 w 361"/>
                <a:gd name="T21" fmla="*/ 21 h 397"/>
                <a:gd name="T22" fmla="*/ 13 w 361"/>
                <a:gd name="T23" fmla="*/ 21 h 397"/>
                <a:gd name="T24" fmla="*/ 9 w 361"/>
                <a:gd name="T25" fmla="*/ 22 h 397"/>
                <a:gd name="T26" fmla="*/ 5 w 361"/>
                <a:gd name="T27" fmla="*/ 24 h 397"/>
                <a:gd name="T28" fmla="*/ 2 w 361"/>
                <a:gd name="T29" fmla="*/ 27 h 397"/>
                <a:gd name="T30" fmla="*/ 1 w 361"/>
                <a:gd name="T31" fmla="*/ 32 h 397"/>
                <a:gd name="T32" fmla="*/ 0 w 361"/>
                <a:gd name="T33" fmla="*/ 36 h 397"/>
                <a:gd name="T34" fmla="*/ 0 w 361"/>
                <a:gd name="T35" fmla="*/ 397 h 397"/>
                <a:gd name="T36" fmla="*/ 361 w 361"/>
                <a:gd name="T37" fmla="*/ 397 h 397"/>
                <a:gd name="T38" fmla="*/ 361 w 361"/>
                <a:gd name="T39" fmla="*/ 0 h 397"/>
                <a:gd name="T40" fmla="*/ 352 w 361"/>
                <a:gd name="T41" fmla="*/ 8 h 397"/>
                <a:gd name="T42" fmla="*/ 344 w 361"/>
                <a:gd name="T43" fmla="*/ 17 h 397"/>
                <a:gd name="T44" fmla="*/ 334 w 361"/>
                <a:gd name="T45" fmla="*/ 25 h 397"/>
                <a:gd name="T46" fmla="*/ 323 w 361"/>
                <a:gd name="T47" fmla="*/ 33 h 397"/>
                <a:gd name="T48" fmla="*/ 313 w 361"/>
                <a:gd name="T49" fmla="*/ 40 h 397"/>
                <a:gd name="T50" fmla="*/ 301 w 361"/>
                <a:gd name="T51" fmla="*/ 47 h 397"/>
                <a:gd name="T52" fmla="*/ 288 w 361"/>
                <a:gd name="T53" fmla="*/ 53 h 397"/>
                <a:gd name="T54" fmla="*/ 275 w 361"/>
                <a:gd name="T55" fmla="*/ 59 h 397"/>
                <a:gd name="T56" fmla="*/ 262 w 361"/>
                <a:gd name="T57" fmla="*/ 64 h 397"/>
                <a:gd name="T58" fmla="*/ 248 w 361"/>
                <a:gd name="T59" fmla="*/ 68 h 397"/>
                <a:gd name="T60" fmla="*/ 235 w 361"/>
                <a:gd name="T61" fmla="*/ 72 h 397"/>
                <a:gd name="T62" fmla="*/ 222 w 361"/>
                <a:gd name="T63" fmla="*/ 76 h 397"/>
                <a:gd name="T64" fmla="*/ 208 w 361"/>
                <a:gd name="T65" fmla="*/ 78 h 397"/>
                <a:gd name="T66" fmla="*/ 194 w 361"/>
                <a:gd name="T67" fmla="*/ 80 h 397"/>
                <a:gd name="T68" fmla="*/ 179 w 361"/>
                <a:gd name="T69" fmla="*/ 81 h 397"/>
                <a:gd name="T70" fmla="*/ 165 w 361"/>
                <a:gd name="T71" fmla="*/ 8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7">
                  <a:moveTo>
                    <a:pt x="165" y="81"/>
                  </a:moveTo>
                  <a:lnTo>
                    <a:pt x="143" y="81"/>
                  </a:lnTo>
                  <a:lnTo>
                    <a:pt x="123" y="79"/>
                  </a:lnTo>
                  <a:lnTo>
                    <a:pt x="105" y="75"/>
                  </a:lnTo>
                  <a:lnTo>
                    <a:pt x="87" y="69"/>
                  </a:lnTo>
                  <a:lnTo>
                    <a:pt x="71" y="62"/>
                  </a:lnTo>
                  <a:lnTo>
                    <a:pt x="55" y="52"/>
                  </a:lnTo>
                  <a:lnTo>
                    <a:pt x="40" y="40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8" y="21"/>
                  </a:lnTo>
                  <a:lnTo>
                    <a:pt x="13" y="21"/>
                  </a:lnTo>
                  <a:lnTo>
                    <a:pt x="9" y="22"/>
                  </a:lnTo>
                  <a:lnTo>
                    <a:pt x="5" y="24"/>
                  </a:lnTo>
                  <a:lnTo>
                    <a:pt x="2" y="27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0" y="397"/>
                  </a:lnTo>
                  <a:lnTo>
                    <a:pt x="361" y="397"/>
                  </a:lnTo>
                  <a:lnTo>
                    <a:pt x="361" y="0"/>
                  </a:lnTo>
                  <a:lnTo>
                    <a:pt x="352" y="8"/>
                  </a:lnTo>
                  <a:lnTo>
                    <a:pt x="344" y="17"/>
                  </a:lnTo>
                  <a:lnTo>
                    <a:pt x="334" y="25"/>
                  </a:lnTo>
                  <a:lnTo>
                    <a:pt x="323" y="33"/>
                  </a:lnTo>
                  <a:lnTo>
                    <a:pt x="313" y="40"/>
                  </a:lnTo>
                  <a:lnTo>
                    <a:pt x="301" y="47"/>
                  </a:lnTo>
                  <a:lnTo>
                    <a:pt x="288" y="53"/>
                  </a:lnTo>
                  <a:lnTo>
                    <a:pt x="275" y="59"/>
                  </a:lnTo>
                  <a:lnTo>
                    <a:pt x="262" y="64"/>
                  </a:lnTo>
                  <a:lnTo>
                    <a:pt x="248" y="68"/>
                  </a:lnTo>
                  <a:lnTo>
                    <a:pt x="235" y="72"/>
                  </a:lnTo>
                  <a:lnTo>
                    <a:pt x="222" y="76"/>
                  </a:lnTo>
                  <a:lnTo>
                    <a:pt x="208" y="78"/>
                  </a:lnTo>
                  <a:lnTo>
                    <a:pt x="194" y="80"/>
                  </a:lnTo>
                  <a:lnTo>
                    <a:pt x="179" y="81"/>
                  </a:lnTo>
                  <a:lnTo>
                    <a:pt x="165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750">
              <a:extLst>
                <a:ext uri="{FF2B5EF4-FFF2-40B4-BE49-F238E27FC236}">
                  <a16:creationId xmlns:a16="http://schemas.microsoft.com/office/drawing/2014/main" id="{6B19F8E1-A9A2-4C7C-B4DA-EA52D96D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206750"/>
              <a:ext cx="115888" cy="147638"/>
            </a:xfrm>
            <a:custGeom>
              <a:avLst/>
              <a:gdLst>
                <a:gd name="T0" fmla="*/ 0 w 361"/>
                <a:gd name="T1" fmla="*/ 464 h 464"/>
                <a:gd name="T2" fmla="*/ 29 w 361"/>
                <a:gd name="T3" fmla="*/ 454 h 464"/>
                <a:gd name="T4" fmla="*/ 57 w 361"/>
                <a:gd name="T5" fmla="*/ 445 h 464"/>
                <a:gd name="T6" fmla="*/ 83 w 361"/>
                <a:gd name="T7" fmla="*/ 434 h 464"/>
                <a:gd name="T8" fmla="*/ 107 w 361"/>
                <a:gd name="T9" fmla="*/ 423 h 464"/>
                <a:gd name="T10" fmla="*/ 130 w 361"/>
                <a:gd name="T11" fmla="*/ 412 h 464"/>
                <a:gd name="T12" fmla="*/ 152 w 361"/>
                <a:gd name="T13" fmla="*/ 401 h 464"/>
                <a:gd name="T14" fmla="*/ 172 w 361"/>
                <a:gd name="T15" fmla="*/ 389 h 464"/>
                <a:gd name="T16" fmla="*/ 191 w 361"/>
                <a:gd name="T17" fmla="*/ 377 h 464"/>
                <a:gd name="T18" fmla="*/ 209 w 361"/>
                <a:gd name="T19" fmla="*/ 364 h 464"/>
                <a:gd name="T20" fmla="*/ 225 w 361"/>
                <a:gd name="T21" fmla="*/ 352 h 464"/>
                <a:gd name="T22" fmla="*/ 240 w 361"/>
                <a:gd name="T23" fmla="*/ 339 h 464"/>
                <a:gd name="T24" fmla="*/ 254 w 361"/>
                <a:gd name="T25" fmla="*/ 327 h 464"/>
                <a:gd name="T26" fmla="*/ 267 w 361"/>
                <a:gd name="T27" fmla="*/ 314 h 464"/>
                <a:gd name="T28" fmla="*/ 279 w 361"/>
                <a:gd name="T29" fmla="*/ 302 h 464"/>
                <a:gd name="T30" fmla="*/ 290 w 361"/>
                <a:gd name="T31" fmla="*/ 289 h 464"/>
                <a:gd name="T32" fmla="*/ 299 w 361"/>
                <a:gd name="T33" fmla="*/ 277 h 464"/>
                <a:gd name="T34" fmla="*/ 316 w 361"/>
                <a:gd name="T35" fmla="*/ 254 h 464"/>
                <a:gd name="T36" fmla="*/ 330 w 361"/>
                <a:gd name="T37" fmla="*/ 231 h 464"/>
                <a:gd name="T38" fmla="*/ 341 w 361"/>
                <a:gd name="T39" fmla="*/ 211 h 464"/>
                <a:gd name="T40" fmla="*/ 349 w 361"/>
                <a:gd name="T41" fmla="*/ 192 h 464"/>
                <a:gd name="T42" fmla="*/ 358 w 361"/>
                <a:gd name="T43" fmla="*/ 166 h 464"/>
                <a:gd name="T44" fmla="*/ 361 w 361"/>
                <a:gd name="T45" fmla="*/ 154 h 464"/>
                <a:gd name="T46" fmla="*/ 361 w 361"/>
                <a:gd name="T47" fmla="*/ 153 h 464"/>
                <a:gd name="T48" fmla="*/ 361 w 361"/>
                <a:gd name="T49" fmla="*/ 152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464"/>
                  </a:moveTo>
                  <a:lnTo>
                    <a:pt x="29" y="454"/>
                  </a:lnTo>
                  <a:lnTo>
                    <a:pt x="57" y="445"/>
                  </a:lnTo>
                  <a:lnTo>
                    <a:pt x="83" y="434"/>
                  </a:lnTo>
                  <a:lnTo>
                    <a:pt x="107" y="423"/>
                  </a:lnTo>
                  <a:lnTo>
                    <a:pt x="130" y="412"/>
                  </a:lnTo>
                  <a:lnTo>
                    <a:pt x="152" y="401"/>
                  </a:lnTo>
                  <a:lnTo>
                    <a:pt x="172" y="389"/>
                  </a:lnTo>
                  <a:lnTo>
                    <a:pt x="191" y="377"/>
                  </a:lnTo>
                  <a:lnTo>
                    <a:pt x="209" y="364"/>
                  </a:lnTo>
                  <a:lnTo>
                    <a:pt x="225" y="352"/>
                  </a:lnTo>
                  <a:lnTo>
                    <a:pt x="240" y="339"/>
                  </a:lnTo>
                  <a:lnTo>
                    <a:pt x="254" y="327"/>
                  </a:lnTo>
                  <a:lnTo>
                    <a:pt x="267" y="314"/>
                  </a:lnTo>
                  <a:lnTo>
                    <a:pt x="279" y="302"/>
                  </a:lnTo>
                  <a:lnTo>
                    <a:pt x="290" y="289"/>
                  </a:lnTo>
                  <a:lnTo>
                    <a:pt x="299" y="277"/>
                  </a:lnTo>
                  <a:lnTo>
                    <a:pt x="316" y="254"/>
                  </a:lnTo>
                  <a:lnTo>
                    <a:pt x="330" y="231"/>
                  </a:lnTo>
                  <a:lnTo>
                    <a:pt x="341" y="211"/>
                  </a:lnTo>
                  <a:lnTo>
                    <a:pt x="349" y="192"/>
                  </a:lnTo>
                  <a:lnTo>
                    <a:pt x="358" y="166"/>
                  </a:lnTo>
                  <a:lnTo>
                    <a:pt x="361" y="154"/>
                  </a:lnTo>
                  <a:lnTo>
                    <a:pt x="361" y="153"/>
                  </a:lnTo>
                  <a:lnTo>
                    <a:pt x="361" y="152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1" name="Group 50" descr="This is an icon of two conversation boxes. ">
            <a:extLst>
              <a:ext uri="{FF2B5EF4-FFF2-40B4-BE49-F238E27FC236}">
                <a16:creationId xmlns:a16="http://schemas.microsoft.com/office/drawing/2014/main" id="{0DB8CB02-1F59-467A-A02B-16D250F91CF2}"/>
              </a:ext>
            </a:extLst>
          </p:cNvPr>
          <p:cNvGrpSpPr/>
          <p:nvPr/>
        </p:nvGrpSpPr>
        <p:grpSpPr>
          <a:xfrm>
            <a:off x="1248138" y="1627440"/>
            <a:ext cx="345758" cy="334233"/>
            <a:chOff x="3741701" y="1930400"/>
            <a:chExt cx="285750" cy="276225"/>
          </a:xfrm>
          <a:solidFill>
            <a:srgbClr val="CE295E"/>
          </a:solidFill>
        </p:grpSpPr>
        <p:sp>
          <p:nvSpPr>
            <p:cNvPr id="52" name="Freeform 3129">
              <a:extLst>
                <a:ext uri="{FF2B5EF4-FFF2-40B4-BE49-F238E27FC236}">
                  <a16:creationId xmlns:a16="http://schemas.microsoft.com/office/drawing/2014/main" id="{18284948-A782-4EB8-A7BB-AFC8CA7DB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2063750"/>
              <a:ext cx="285750" cy="142875"/>
            </a:xfrm>
            <a:custGeom>
              <a:avLst/>
              <a:gdLst>
                <a:gd name="T0" fmla="*/ 706 w 718"/>
                <a:gd name="T1" fmla="*/ 0 h 359"/>
                <a:gd name="T2" fmla="*/ 247 w 718"/>
                <a:gd name="T3" fmla="*/ 0 h 359"/>
                <a:gd name="T4" fmla="*/ 138 w 718"/>
                <a:gd name="T5" fmla="*/ 81 h 359"/>
                <a:gd name="T6" fmla="*/ 135 w 718"/>
                <a:gd name="T7" fmla="*/ 83 h 359"/>
                <a:gd name="T8" fmla="*/ 130 w 718"/>
                <a:gd name="T9" fmla="*/ 83 h 359"/>
                <a:gd name="T10" fmla="*/ 128 w 718"/>
                <a:gd name="T11" fmla="*/ 83 h 359"/>
                <a:gd name="T12" fmla="*/ 126 w 718"/>
                <a:gd name="T13" fmla="*/ 82 h 359"/>
                <a:gd name="T14" fmla="*/ 123 w 718"/>
                <a:gd name="T15" fmla="*/ 80 h 359"/>
                <a:gd name="T16" fmla="*/ 121 w 718"/>
                <a:gd name="T17" fmla="*/ 77 h 359"/>
                <a:gd name="T18" fmla="*/ 120 w 718"/>
                <a:gd name="T19" fmla="*/ 75 h 359"/>
                <a:gd name="T20" fmla="*/ 118 w 718"/>
                <a:gd name="T21" fmla="*/ 71 h 359"/>
                <a:gd name="T22" fmla="*/ 118 w 718"/>
                <a:gd name="T23" fmla="*/ 0 h 359"/>
                <a:gd name="T24" fmla="*/ 11 w 718"/>
                <a:gd name="T25" fmla="*/ 0 h 359"/>
                <a:gd name="T26" fmla="*/ 7 w 718"/>
                <a:gd name="T27" fmla="*/ 0 h 359"/>
                <a:gd name="T28" fmla="*/ 3 w 718"/>
                <a:gd name="T29" fmla="*/ 3 h 359"/>
                <a:gd name="T30" fmla="*/ 0 w 718"/>
                <a:gd name="T31" fmla="*/ 7 h 359"/>
                <a:gd name="T32" fmla="*/ 0 w 718"/>
                <a:gd name="T33" fmla="*/ 12 h 359"/>
                <a:gd name="T34" fmla="*/ 0 w 718"/>
                <a:gd name="T35" fmla="*/ 227 h 359"/>
                <a:gd name="T36" fmla="*/ 0 w 718"/>
                <a:gd name="T37" fmla="*/ 232 h 359"/>
                <a:gd name="T38" fmla="*/ 3 w 718"/>
                <a:gd name="T39" fmla="*/ 235 h 359"/>
                <a:gd name="T40" fmla="*/ 7 w 718"/>
                <a:gd name="T41" fmla="*/ 238 h 359"/>
                <a:gd name="T42" fmla="*/ 11 w 718"/>
                <a:gd name="T43" fmla="*/ 239 h 359"/>
                <a:gd name="T44" fmla="*/ 425 w 718"/>
                <a:gd name="T45" fmla="*/ 239 h 359"/>
                <a:gd name="T46" fmla="*/ 554 w 718"/>
                <a:gd name="T47" fmla="*/ 356 h 359"/>
                <a:gd name="T48" fmla="*/ 557 w 718"/>
                <a:gd name="T49" fmla="*/ 358 h 359"/>
                <a:gd name="T50" fmla="*/ 562 w 718"/>
                <a:gd name="T51" fmla="*/ 359 h 359"/>
                <a:gd name="T52" fmla="*/ 565 w 718"/>
                <a:gd name="T53" fmla="*/ 359 h 359"/>
                <a:gd name="T54" fmla="*/ 567 w 718"/>
                <a:gd name="T55" fmla="*/ 358 h 359"/>
                <a:gd name="T56" fmla="*/ 569 w 718"/>
                <a:gd name="T57" fmla="*/ 356 h 359"/>
                <a:gd name="T58" fmla="*/ 572 w 718"/>
                <a:gd name="T59" fmla="*/ 353 h 359"/>
                <a:gd name="T60" fmla="*/ 573 w 718"/>
                <a:gd name="T61" fmla="*/ 351 h 359"/>
                <a:gd name="T62" fmla="*/ 574 w 718"/>
                <a:gd name="T63" fmla="*/ 347 h 359"/>
                <a:gd name="T64" fmla="*/ 574 w 718"/>
                <a:gd name="T65" fmla="*/ 239 h 359"/>
                <a:gd name="T66" fmla="*/ 706 w 718"/>
                <a:gd name="T67" fmla="*/ 239 h 359"/>
                <a:gd name="T68" fmla="*/ 711 w 718"/>
                <a:gd name="T69" fmla="*/ 238 h 359"/>
                <a:gd name="T70" fmla="*/ 714 w 718"/>
                <a:gd name="T71" fmla="*/ 235 h 359"/>
                <a:gd name="T72" fmla="*/ 717 w 718"/>
                <a:gd name="T73" fmla="*/ 232 h 359"/>
                <a:gd name="T74" fmla="*/ 718 w 718"/>
                <a:gd name="T75" fmla="*/ 227 h 359"/>
                <a:gd name="T76" fmla="*/ 718 w 718"/>
                <a:gd name="T77" fmla="*/ 12 h 359"/>
                <a:gd name="T78" fmla="*/ 717 w 718"/>
                <a:gd name="T79" fmla="*/ 7 h 359"/>
                <a:gd name="T80" fmla="*/ 714 w 718"/>
                <a:gd name="T81" fmla="*/ 3 h 359"/>
                <a:gd name="T82" fmla="*/ 711 w 718"/>
                <a:gd name="T83" fmla="*/ 0 h 359"/>
                <a:gd name="T84" fmla="*/ 706 w 718"/>
                <a:gd name="T8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8" h="359">
                  <a:moveTo>
                    <a:pt x="706" y="0"/>
                  </a:moveTo>
                  <a:lnTo>
                    <a:pt x="247" y="0"/>
                  </a:lnTo>
                  <a:lnTo>
                    <a:pt x="138" y="81"/>
                  </a:lnTo>
                  <a:lnTo>
                    <a:pt x="135" y="83"/>
                  </a:lnTo>
                  <a:lnTo>
                    <a:pt x="130" y="83"/>
                  </a:lnTo>
                  <a:lnTo>
                    <a:pt x="128" y="83"/>
                  </a:lnTo>
                  <a:lnTo>
                    <a:pt x="126" y="82"/>
                  </a:lnTo>
                  <a:lnTo>
                    <a:pt x="123" y="80"/>
                  </a:lnTo>
                  <a:lnTo>
                    <a:pt x="121" y="77"/>
                  </a:lnTo>
                  <a:lnTo>
                    <a:pt x="120" y="75"/>
                  </a:lnTo>
                  <a:lnTo>
                    <a:pt x="118" y="71"/>
                  </a:lnTo>
                  <a:lnTo>
                    <a:pt x="1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227"/>
                  </a:lnTo>
                  <a:lnTo>
                    <a:pt x="0" y="232"/>
                  </a:lnTo>
                  <a:lnTo>
                    <a:pt x="3" y="235"/>
                  </a:lnTo>
                  <a:lnTo>
                    <a:pt x="7" y="238"/>
                  </a:lnTo>
                  <a:lnTo>
                    <a:pt x="11" y="239"/>
                  </a:lnTo>
                  <a:lnTo>
                    <a:pt x="425" y="239"/>
                  </a:lnTo>
                  <a:lnTo>
                    <a:pt x="554" y="356"/>
                  </a:lnTo>
                  <a:lnTo>
                    <a:pt x="557" y="358"/>
                  </a:lnTo>
                  <a:lnTo>
                    <a:pt x="562" y="359"/>
                  </a:lnTo>
                  <a:lnTo>
                    <a:pt x="565" y="359"/>
                  </a:lnTo>
                  <a:lnTo>
                    <a:pt x="567" y="358"/>
                  </a:lnTo>
                  <a:lnTo>
                    <a:pt x="569" y="356"/>
                  </a:lnTo>
                  <a:lnTo>
                    <a:pt x="572" y="353"/>
                  </a:lnTo>
                  <a:lnTo>
                    <a:pt x="573" y="351"/>
                  </a:lnTo>
                  <a:lnTo>
                    <a:pt x="574" y="347"/>
                  </a:lnTo>
                  <a:lnTo>
                    <a:pt x="574" y="239"/>
                  </a:lnTo>
                  <a:lnTo>
                    <a:pt x="706" y="239"/>
                  </a:lnTo>
                  <a:lnTo>
                    <a:pt x="711" y="238"/>
                  </a:lnTo>
                  <a:lnTo>
                    <a:pt x="714" y="235"/>
                  </a:lnTo>
                  <a:lnTo>
                    <a:pt x="717" y="232"/>
                  </a:lnTo>
                  <a:lnTo>
                    <a:pt x="718" y="227"/>
                  </a:lnTo>
                  <a:lnTo>
                    <a:pt x="718" y="12"/>
                  </a:lnTo>
                  <a:lnTo>
                    <a:pt x="717" y="7"/>
                  </a:lnTo>
                  <a:lnTo>
                    <a:pt x="714" y="3"/>
                  </a:lnTo>
                  <a:lnTo>
                    <a:pt x="711" y="0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3130">
              <a:extLst>
                <a:ext uri="{FF2B5EF4-FFF2-40B4-BE49-F238E27FC236}">
                  <a16:creationId xmlns:a16="http://schemas.microsoft.com/office/drawing/2014/main" id="{DD111FD2-544C-43E5-B327-170E1A1BC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1930400"/>
              <a:ext cx="285750" cy="152400"/>
            </a:xfrm>
            <a:custGeom>
              <a:avLst/>
              <a:gdLst>
                <a:gd name="T0" fmla="*/ 706 w 718"/>
                <a:gd name="T1" fmla="*/ 0 h 383"/>
                <a:gd name="T2" fmla="*/ 11 w 718"/>
                <a:gd name="T3" fmla="*/ 0 h 383"/>
                <a:gd name="T4" fmla="*/ 7 w 718"/>
                <a:gd name="T5" fmla="*/ 2 h 383"/>
                <a:gd name="T6" fmla="*/ 3 w 718"/>
                <a:gd name="T7" fmla="*/ 4 h 383"/>
                <a:gd name="T8" fmla="*/ 0 w 718"/>
                <a:gd name="T9" fmla="*/ 8 h 383"/>
                <a:gd name="T10" fmla="*/ 0 w 718"/>
                <a:gd name="T11" fmla="*/ 12 h 383"/>
                <a:gd name="T12" fmla="*/ 0 w 718"/>
                <a:gd name="T13" fmla="*/ 251 h 383"/>
                <a:gd name="T14" fmla="*/ 0 w 718"/>
                <a:gd name="T15" fmla="*/ 256 h 383"/>
                <a:gd name="T16" fmla="*/ 3 w 718"/>
                <a:gd name="T17" fmla="*/ 260 h 383"/>
                <a:gd name="T18" fmla="*/ 7 w 718"/>
                <a:gd name="T19" fmla="*/ 262 h 383"/>
                <a:gd name="T20" fmla="*/ 11 w 718"/>
                <a:gd name="T21" fmla="*/ 263 h 383"/>
                <a:gd name="T22" fmla="*/ 130 w 718"/>
                <a:gd name="T23" fmla="*/ 263 h 383"/>
                <a:gd name="T24" fmla="*/ 142 w 718"/>
                <a:gd name="T25" fmla="*/ 263 h 383"/>
                <a:gd name="T26" fmla="*/ 142 w 718"/>
                <a:gd name="T27" fmla="*/ 275 h 383"/>
                <a:gd name="T28" fmla="*/ 142 w 718"/>
                <a:gd name="T29" fmla="*/ 360 h 383"/>
                <a:gd name="T30" fmla="*/ 142 w 718"/>
                <a:gd name="T31" fmla="*/ 383 h 383"/>
                <a:gd name="T32" fmla="*/ 207 w 718"/>
                <a:gd name="T33" fmla="*/ 336 h 383"/>
                <a:gd name="T34" fmla="*/ 233 w 718"/>
                <a:gd name="T35" fmla="*/ 317 h 383"/>
                <a:gd name="T36" fmla="*/ 299 w 718"/>
                <a:gd name="T37" fmla="*/ 266 h 383"/>
                <a:gd name="T38" fmla="*/ 299 w 718"/>
                <a:gd name="T39" fmla="*/ 266 h 383"/>
                <a:gd name="T40" fmla="*/ 299 w 718"/>
                <a:gd name="T41" fmla="*/ 266 h 383"/>
                <a:gd name="T42" fmla="*/ 303 w 718"/>
                <a:gd name="T43" fmla="*/ 263 h 383"/>
                <a:gd name="T44" fmla="*/ 306 w 718"/>
                <a:gd name="T45" fmla="*/ 263 h 383"/>
                <a:gd name="T46" fmla="*/ 706 w 718"/>
                <a:gd name="T47" fmla="*/ 263 h 383"/>
                <a:gd name="T48" fmla="*/ 711 w 718"/>
                <a:gd name="T49" fmla="*/ 262 h 383"/>
                <a:gd name="T50" fmla="*/ 714 w 718"/>
                <a:gd name="T51" fmla="*/ 260 h 383"/>
                <a:gd name="T52" fmla="*/ 717 w 718"/>
                <a:gd name="T53" fmla="*/ 256 h 383"/>
                <a:gd name="T54" fmla="*/ 718 w 718"/>
                <a:gd name="T55" fmla="*/ 251 h 383"/>
                <a:gd name="T56" fmla="*/ 718 w 718"/>
                <a:gd name="T57" fmla="*/ 12 h 383"/>
                <a:gd name="T58" fmla="*/ 717 w 718"/>
                <a:gd name="T59" fmla="*/ 8 h 383"/>
                <a:gd name="T60" fmla="*/ 714 w 718"/>
                <a:gd name="T61" fmla="*/ 4 h 383"/>
                <a:gd name="T62" fmla="*/ 711 w 718"/>
                <a:gd name="T63" fmla="*/ 2 h 383"/>
                <a:gd name="T64" fmla="*/ 706 w 718"/>
                <a:gd name="T6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8" h="383">
                  <a:moveTo>
                    <a:pt x="706" y="0"/>
                  </a:move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51"/>
                  </a:lnTo>
                  <a:lnTo>
                    <a:pt x="0" y="256"/>
                  </a:lnTo>
                  <a:lnTo>
                    <a:pt x="3" y="260"/>
                  </a:lnTo>
                  <a:lnTo>
                    <a:pt x="7" y="262"/>
                  </a:lnTo>
                  <a:lnTo>
                    <a:pt x="11" y="263"/>
                  </a:lnTo>
                  <a:lnTo>
                    <a:pt x="130" y="263"/>
                  </a:lnTo>
                  <a:lnTo>
                    <a:pt x="142" y="263"/>
                  </a:lnTo>
                  <a:lnTo>
                    <a:pt x="142" y="275"/>
                  </a:lnTo>
                  <a:lnTo>
                    <a:pt x="142" y="360"/>
                  </a:lnTo>
                  <a:lnTo>
                    <a:pt x="142" y="383"/>
                  </a:lnTo>
                  <a:lnTo>
                    <a:pt x="207" y="336"/>
                  </a:lnTo>
                  <a:lnTo>
                    <a:pt x="233" y="317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303" y="263"/>
                  </a:lnTo>
                  <a:lnTo>
                    <a:pt x="306" y="263"/>
                  </a:lnTo>
                  <a:lnTo>
                    <a:pt x="706" y="263"/>
                  </a:lnTo>
                  <a:lnTo>
                    <a:pt x="711" y="262"/>
                  </a:lnTo>
                  <a:lnTo>
                    <a:pt x="714" y="260"/>
                  </a:lnTo>
                  <a:lnTo>
                    <a:pt x="717" y="256"/>
                  </a:lnTo>
                  <a:lnTo>
                    <a:pt x="718" y="251"/>
                  </a:lnTo>
                  <a:lnTo>
                    <a:pt x="718" y="12"/>
                  </a:lnTo>
                  <a:lnTo>
                    <a:pt x="717" y="8"/>
                  </a:lnTo>
                  <a:lnTo>
                    <a:pt x="714" y="4"/>
                  </a:lnTo>
                  <a:lnTo>
                    <a:pt x="711" y="2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9C24E5-AEAF-44E7-B2F8-531B026CF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7286170" y="0"/>
            <a:ext cx="4905829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7706530-92A5-4C68-9FE7-03A5E61B7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86170" y="0"/>
            <a:ext cx="490583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B53C114-CB63-41F6-A5C6-8C207D3C5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21842" y="1811436"/>
            <a:ext cx="3883568" cy="3235128"/>
            <a:chOff x="7721842" y="1860738"/>
            <a:chExt cx="3883568" cy="3235128"/>
          </a:xfrm>
        </p:grpSpPr>
        <p:sp>
          <p:nvSpPr>
            <p:cNvPr id="54" name="TextBox 47">
              <a:extLst>
                <a:ext uri="{FF2B5EF4-FFF2-40B4-BE49-F238E27FC236}">
                  <a16:creationId xmlns:a16="http://schemas.microsoft.com/office/drawing/2014/main" id="{E7D27B29-4AA1-461C-A69F-75D8EA5EFE64}"/>
                </a:ext>
              </a:extLst>
            </p:cNvPr>
            <p:cNvSpPr txBox="1"/>
            <p:nvPr/>
          </p:nvSpPr>
          <p:spPr>
            <a:xfrm>
              <a:off x="7721842" y="2720662"/>
              <a:ext cx="3883568" cy="861774"/>
            </a:xfrm>
            <a:prstGeom prst="rect">
              <a:avLst/>
            </a:prstGeom>
            <a:noFill/>
            <a:ln w="6350">
              <a:noFill/>
              <a:prstDash val="dash"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Analyzing for India's retail inflation reaching a </a:t>
              </a:r>
            </a:p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3-month high of 5.55% in November 2023, largely due to a sharp rise in food prices. Analyze the following for 12 months ending May'23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D23131-A48A-491A-AD96-201010235D83}"/>
                </a:ext>
              </a:extLst>
            </p:cNvPr>
            <p:cNvCxnSpPr/>
            <p:nvPr/>
          </p:nvCxnSpPr>
          <p:spPr>
            <a:xfrm>
              <a:off x="8088085" y="1860738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96BDEF-9902-4BA3-B5E7-230F802445FC}"/>
                </a:ext>
              </a:extLst>
            </p:cNvPr>
            <p:cNvCxnSpPr/>
            <p:nvPr/>
          </p:nvCxnSpPr>
          <p:spPr>
            <a:xfrm>
              <a:off x="8088085" y="5095866"/>
              <a:ext cx="330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FA9225-189E-46DC-BDA1-C08D56D0B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06497" y="-18450"/>
            <a:ext cx="1685503" cy="1288708"/>
          </a:xfrm>
          <a:custGeom>
            <a:avLst/>
            <a:gdLst>
              <a:gd name="connsiteX0" fmla="*/ 167913 w 1685503"/>
              <a:gd name="connsiteY0" fmla="*/ 0 h 1288708"/>
              <a:gd name="connsiteX1" fmla="*/ 1685503 w 1685503"/>
              <a:gd name="connsiteY1" fmla="*/ 0 h 1288708"/>
              <a:gd name="connsiteX2" fmla="*/ 1685503 w 1685503"/>
              <a:gd name="connsiteY2" fmla="*/ 724000 h 1288708"/>
              <a:gd name="connsiteX3" fmla="*/ 1172233 w 1685503"/>
              <a:gd name="connsiteY3" fmla="*/ 1237270 h 1288708"/>
              <a:gd name="connsiteX4" fmla="*/ 923865 w 1685503"/>
              <a:gd name="connsiteY4" fmla="*/ 1237270 h 1288708"/>
              <a:gd name="connsiteX5" fmla="*/ 51438 w 1685503"/>
              <a:gd name="connsiteY5" fmla="*/ 364843 h 1288708"/>
              <a:gd name="connsiteX6" fmla="*/ 51438 w 1685503"/>
              <a:gd name="connsiteY6" fmla="*/ 116475 h 1288708"/>
              <a:gd name="connsiteX7" fmla="*/ 167913 w 1685503"/>
              <a:gd name="connsiteY7" fmla="*/ 0 h 128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503" h="1288708">
                <a:moveTo>
                  <a:pt x="167913" y="0"/>
                </a:moveTo>
                <a:lnTo>
                  <a:pt x="1685503" y="0"/>
                </a:lnTo>
                <a:lnTo>
                  <a:pt x="1685503" y="724000"/>
                </a:lnTo>
                <a:lnTo>
                  <a:pt x="1172233" y="1237270"/>
                </a:lnTo>
                <a:cubicBezTo>
                  <a:pt x="1103648" y="1305855"/>
                  <a:pt x="992450" y="1305855"/>
                  <a:pt x="923865" y="1237270"/>
                </a:cubicBezTo>
                <a:lnTo>
                  <a:pt x="51438" y="364843"/>
                </a:lnTo>
                <a:cubicBezTo>
                  <a:pt x="-17147" y="296258"/>
                  <a:pt x="-17147" y="185060"/>
                  <a:pt x="51438" y="116475"/>
                </a:cubicBezTo>
                <a:lnTo>
                  <a:pt x="167913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F53A894-128F-470D-A36D-330A5994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89386" y="5177132"/>
            <a:ext cx="3332296" cy="1680868"/>
          </a:xfrm>
          <a:custGeom>
            <a:avLst/>
            <a:gdLst>
              <a:gd name="connsiteX0" fmla="*/ 1666148 w 3332296"/>
              <a:gd name="connsiteY0" fmla="*/ 0 h 1680868"/>
              <a:gd name="connsiteX1" fmla="*/ 1863571 w 3332296"/>
              <a:gd name="connsiteY1" fmla="*/ 81776 h 1680868"/>
              <a:gd name="connsiteX2" fmla="*/ 3250521 w 3332296"/>
              <a:gd name="connsiteY2" fmla="*/ 1468726 h 1680868"/>
              <a:gd name="connsiteX3" fmla="*/ 3332296 w 3332296"/>
              <a:gd name="connsiteY3" fmla="*/ 1666149 h 1680868"/>
              <a:gd name="connsiteX4" fmla="*/ 3330886 w 3332296"/>
              <a:gd name="connsiteY4" fmla="*/ 1680868 h 1680868"/>
              <a:gd name="connsiteX5" fmla="*/ 1411 w 3332296"/>
              <a:gd name="connsiteY5" fmla="*/ 1680868 h 1680868"/>
              <a:gd name="connsiteX6" fmla="*/ 0 w 3332296"/>
              <a:gd name="connsiteY6" fmla="*/ 1666149 h 1680868"/>
              <a:gd name="connsiteX7" fmla="*/ 81775 w 3332296"/>
              <a:gd name="connsiteY7" fmla="*/ 1468726 h 1680868"/>
              <a:gd name="connsiteX8" fmla="*/ 1468725 w 3332296"/>
              <a:gd name="connsiteY8" fmla="*/ 81776 h 1680868"/>
              <a:gd name="connsiteX9" fmla="*/ 1666148 w 3332296"/>
              <a:gd name="connsiteY9" fmla="*/ 0 h 168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2296" h="1680868">
                <a:moveTo>
                  <a:pt x="1666148" y="0"/>
                </a:moveTo>
                <a:cubicBezTo>
                  <a:pt x="1737601" y="0"/>
                  <a:pt x="1809054" y="27259"/>
                  <a:pt x="1863571" y="81776"/>
                </a:cubicBezTo>
                <a:lnTo>
                  <a:pt x="3250521" y="1468726"/>
                </a:lnTo>
                <a:cubicBezTo>
                  <a:pt x="3305038" y="1523243"/>
                  <a:pt x="3332296" y="1594696"/>
                  <a:pt x="3332296" y="1666149"/>
                </a:cubicBezTo>
                <a:lnTo>
                  <a:pt x="3330886" y="1680868"/>
                </a:lnTo>
                <a:lnTo>
                  <a:pt x="1411" y="1680868"/>
                </a:lnTo>
                <a:lnTo>
                  <a:pt x="0" y="1666149"/>
                </a:lnTo>
                <a:cubicBezTo>
                  <a:pt x="0" y="1594696"/>
                  <a:pt x="27258" y="1523243"/>
                  <a:pt x="81775" y="1468726"/>
                </a:cubicBezTo>
                <a:lnTo>
                  <a:pt x="1468725" y="81776"/>
                </a:lnTo>
                <a:cubicBezTo>
                  <a:pt x="1523242" y="27259"/>
                  <a:pt x="1594695" y="0"/>
                  <a:pt x="166614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B34685-6233-45F0-A804-08BC09D4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1C9AD7-153C-77B2-5BE9-989988633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047652"/>
              </p:ext>
            </p:extLst>
          </p:nvPr>
        </p:nvGraphicFramePr>
        <p:xfrm>
          <a:off x="2187930" y="960917"/>
          <a:ext cx="5140285" cy="4698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44100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1" y="1658178"/>
            <a:ext cx="6513044" cy="4352915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62">
            <a:extLst>
              <a:ext uri="{FF2B5EF4-FFF2-40B4-BE49-F238E27FC236}">
                <a16:creationId xmlns:a16="http://schemas.microsoft.com/office/drawing/2014/main" id="{51659907-07B0-4DB0-8B90-7E72BDBAED3B}"/>
              </a:ext>
            </a:extLst>
          </p:cNvPr>
          <p:cNvSpPr txBox="1"/>
          <p:nvPr/>
        </p:nvSpPr>
        <p:spPr>
          <a:xfrm>
            <a:off x="7806393" y="3666996"/>
            <a:ext cx="2223432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Essential Services After COVID-19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F03843-249D-4613-A818-1A9BC7E03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06393" y="4243327"/>
            <a:ext cx="3468225" cy="0"/>
            <a:chOff x="5388791" y="1573213"/>
            <a:chExt cx="2917009" cy="0"/>
          </a:xfrm>
        </p:grpSpPr>
        <p:sp>
          <p:nvSpPr>
            <p:cNvPr id="32" name="Line 7">
              <a:extLst>
                <a:ext uri="{FF2B5EF4-FFF2-40B4-BE49-F238E27FC236}">
                  <a16:creationId xmlns:a16="http://schemas.microsoft.com/office/drawing/2014/main" id="{E464F7C5-1209-4C6C-B394-90C57173B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96F3F53A-5DBD-4553-9C2E-1D5E77F27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132202" cy="0"/>
            </a:xfrm>
            <a:prstGeom prst="line">
              <a:avLst/>
            </a:prstGeom>
            <a:noFill/>
            <a:ln w="76200" cap="rnd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31" name="TextBox 65">
            <a:extLst>
              <a:ext uri="{FF2B5EF4-FFF2-40B4-BE49-F238E27FC236}">
                <a16:creationId xmlns:a16="http://schemas.microsoft.com/office/drawing/2014/main" id="{FD00F1AC-7614-494E-8F7D-C44FE0ED2873}"/>
              </a:ext>
            </a:extLst>
          </p:cNvPr>
          <p:cNvSpPr txBox="1"/>
          <p:nvPr/>
        </p:nvSpPr>
        <p:spPr>
          <a:xfrm>
            <a:off x="11353800" y="4051218"/>
            <a:ext cx="571500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13.3%</a:t>
            </a:r>
          </a:p>
        </p:txBody>
      </p:sp>
      <p:sp>
        <p:nvSpPr>
          <p:cNvPr id="22" name="TextBox 69">
            <a:extLst>
              <a:ext uri="{FF2B5EF4-FFF2-40B4-BE49-F238E27FC236}">
                <a16:creationId xmlns:a16="http://schemas.microsoft.com/office/drawing/2014/main" id="{B71BA6C7-3C87-4195-B0BB-1626F1A1ADD2}"/>
              </a:ext>
            </a:extLst>
          </p:cNvPr>
          <p:cNvSpPr txBox="1"/>
          <p:nvPr/>
        </p:nvSpPr>
        <p:spPr>
          <a:xfrm>
            <a:off x="7808123" y="4669266"/>
            <a:ext cx="2223432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Essential Services Before COVID-19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C87A94-A79B-4134-80A6-FFF8012F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06392" y="5208037"/>
            <a:ext cx="3468225" cy="0"/>
            <a:chOff x="5388791" y="1573213"/>
            <a:chExt cx="2917009" cy="0"/>
          </a:xfrm>
        </p:grpSpPr>
        <p:sp>
          <p:nvSpPr>
            <p:cNvPr id="26" name="Line 7">
              <a:extLst>
                <a:ext uri="{FF2B5EF4-FFF2-40B4-BE49-F238E27FC236}">
                  <a16:creationId xmlns:a16="http://schemas.microsoft.com/office/drawing/2014/main" id="{FD7CA159-F8F2-4143-93C3-DC2FE32E9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2917009" cy="0"/>
            </a:xfrm>
            <a:prstGeom prst="line">
              <a:avLst/>
            </a:prstGeom>
            <a:noFill/>
            <a:ln w="76200" cap="rnd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13C2DEFB-DF3E-4BBA-928E-11847CDC6C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8791" y="1573213"/>
              <a:ext cx="1051805" cy="0"/>
            </a:xfrm>
            <a:prstGeom prst="line">
              <a:avLst/>
            </a:prstGeom>
            <a:noFill/>
            <a:ln w="76200" cap="rnd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5" name="TextBox 72">
            <a:extLst>
              <a:ext uri="{FF2B5EF4-FFF2-40B4-BE49-F238E27FC236}">
                <a16:creationId xmlns:a16="http://schemas.microsoft.com/office/drawing/2014/main" id="{03E9B2C8-D756-468E-8986-8C91DD16482F}"/>
              </a:ext>
            </a:extLst>
          </p:cNvPr>
          <p:cNvSpPr txBox="1"/>
          <p:nvPr/>
        </p:nvSpPr>
        <p:spPr>
          <a:xfrm>
            <a:off x="11410349" y="5005783"/>
            <a:ext cx="571500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3.15%</a:t>
            </a:r>
          </a:p>
        </p:txBody>
      </p:sp>
      <p:grpSp>
        <p:nvGrpSpPr>
          <p:cNvPr id="105" name="Group 104" descr="This is an icon of a cellphone. ">
            <a:extLst>
              <a:ext uri="{FF2B5EF4-FFF2-40B4-BE49-F238E27FC236}">
                <a16:creationId xmlns:a16="http://schemas.microsoft.com/office/drawing/2014/main" id="{EE20E74C-F138-4B1C-96C5-27185C81574E}"/>
              </a:ext>
            </a:extLst>
          </p:cNvPr>
          <p:cNvGrpSpPr/>
          <p:nvPr/>
        </p:nvGrpSpPr>
        <p:grpSpPr>
          <a:xfrm>
            <a:off x="7323719" y="3367615"/>
            <a:ext cx="148718" cy="193653"/>
            <a:chOff x="7373011" y="2614988"/>
            <a:chExt cx="220663" cy="287338"/>
          </a:xfrm>
          <a:solidFill>
            <a:schemeClr val="bg1"/>
          </a:solidFill>
        </p:grpSpPr>
        <p:sp>
          <p:nvSpPr>
            <p:cNvPr id="78" name="Freeform 1497">
              <a:extLst>
                <a:ext uri="{FF2B5EF4-FFF2-40B4-BE49-F238E27FC236}">
                  <a16:creationId xmlns:a16="http://schemas.microsoft.com/office/drawing/2014/main" id="{9CD6E5E9-E393-4CC4-B4DE-3FFEC7009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3011" y="2614988"/>
              <a:ext cx="220663" cy="287338"/>
            </a:xfrm>
            <a:custGeom>
              <a:avLst/>
              <a:gdLst>
                <a:gd name="T0" fmla="*/ 91 w 695"/>
                <a:gd name="T1" fmla="*/ 120 h 906"/>
                <a:gd name="T2" fmla="*/ 347 w 695"/>
                <a:gd name="T3" fmla="*/ 845 h 906"/>
                <a:gd name="T4" fmla="*/ 322 w 695"/>
                <a:gd name="T5" fmla="*/ 837 h 906"/>
                <a:gd name="T6" fmla="*/ 305 w 695"/>
                <a:gd name="T7" fmla="*/ 817 h 906"/>
                <a:gd name="T8" fmla="*/ 303 w 695"/>
                <a:gd name="T9" fmla="*/ 791 h 906"/>
                <a:gd name="T10" fmla="*/ 315 w 695"/>
                <a:gd name="T11" fmla="*/ 767 h 906"/>
                <a:gd name="T12" fmla="*/ 339 w 695"/>
                <a:gd name="T13" fmla="*/ 755 h 906"/>
                <a:gd name="T14" fmla="*/ 365 w 695"/>
                <a:gd name="T15" fmla="*/ 759 h 906"/>
                <a:gd name="T16" fmla="*/ 385 w 695"/>
                <a:gd name="T17" fmla="*/ 774 h 906"/>
                <a:gd name="T18" fmla="*/ 393 w 695"/>
                <a:gd name="T19" fmla="*/ 799 h 906"/>
                <a:gd name="T20" fmla="*/ 385 w 695"/>
                <a:gd name="T21" fmla="*/ 825 h 906"/>
                <a:gd name="T22" fmla="*/ 365 w 695"/>
                <a:gd name="T23" fmla="*/ 842 h 906"/>
                <a:gd name="T24" fmla="*/ 347 w 695"/>
                <a:gd name="T25" fmla="*/ 53 h 906"/>
                <a:gd name="T26" fmla="*/ 360 w 695"/>
                <a:gd name="T27" fmla="*/ 57 h 906"/>
                <a:gd name="T28" fmla="*/ 368 w 695"/>
                <a:gd name="T29" fmla="*/ 67 h 906"/>
                <a:gd name="T30" fmla="*/ 370 w 695"/>
                <a:gd name="T31" fmla="*/ 80 h 906"/>
                <a:gd name="T32" fmla="*/ 363 w 695"/>
                <a:gd name="T33" fmla="*/ 91 h 906"/>
                <a:gd name="T34" fmla="*/ 352 w 695"/>
                <a:gd name="T35" fmla="*/ 98 h 906"/>
                <a:gd name="T36" fmla="*/ 339 w 695"/>
                <a:gd name="T37" fmla="*/ 96 h 906"/>
                <a:gd name="T38" fmla="*/ 329 w 695"/>
                <a:gd name="T39" fmla="*/ 88 h 906"/>
                <a:gd name="T40" fmla="*/ 325 w 695"/>
                <a:gd name="T41" fmla="*/ 76 h 906"/>
                <a:gd name="T42" fmla="*/ 329 w 695"/>
                <a:gd name="T43" fmla="*/ 63 h 906"/>
                <a:gd name="T44" fmla="*/ 339 w 695"/>
                <a:gd name="T45" fmla="*/ 55 h 906"/>
                <a:gd name="T46" fmla="*/ 347 w 695"/>
                <a:gd name="T47" fmla="*/ 53 h 906"/>
                <a:gd name="T48" fmla="*/ 82 w 695"/>
                <a:gd name="T49" fmla="*/ 1 h 906"/>
                <a:gd name="T50" fmla="*/ 55 w 695"/>
                <a:gd name="T51" fmla="*/ 7 h 906"/>
                <a:gd name="T52" fmla="*/ 33 w 695"/>
                <a:gd name="T53" fmla="*/ 21 h 906"/>
                <a:gd name="T54" fmla="*/ 16 w 695"/>
                <a:gd name="T55" fmla="*/ 39 h 906"/>
                <a:gd name="T56" fmla="*/ 5 w 695"/>
                <a:gd name="T57" fmla="*/ 64 h 906"/>
                <a:gd name="T58" fmla="*/ 0 w 695"/>
                <a:gd name="T59" fmla="*/ 90 h 906"/>
                <a:gd name="T60" fmla="*/ 2 w 695"/>
                <a:gd name="T61" fmla="*/ 833 h 906"/>
                <a:gd name="T62" fmla="*/ 11 w 695"/>
                <a:gd name="T63" fmla="*/ 858 h 906"/>
                <a:gd name="T64" fmla="*/ 27 w 695"/>
                <a:gd name="T65" fmla="*/ 879 h 906"/>
                <a:gd name="T66" fmla="*/ 48 w 695"/>
                <a:gd name="T67" fmla="*/ 895 h 906"/>
                <a:gd name="T68" fmla="*/ 73 w 695"/>
                <a:gd name="T69" fmla="*/ 903 h 906"/>
                <a:gd name="T70" fmla="*/ 604 w 695"/>
                <a:gd name="T71" fmla="*/ 906 h 906"/>
                <a:gd name="T72" fmla="*/ 631 w 695"/>
                <a:gd name="T73" fmla="*/ 901 h 906"/>
                <a:gd name="T74" fmla="*/ 655 w 695"/>
                <a:gd name="T75" fmla="*/ 890 h 906"/>
                <a:gd name="T76" fmla="*/ 674 w 695"/>
                <a:gd name="T77" fmla="*/ 872 h 906"/>
                <a:gd name="T78" fmla="*/ 687 w 695"/>
                <a:gd name="T79" fmla="*/ 850 h 906"/>
                <a:gd name="T80" fmla="*/ 694 w 695"/>
                <a:gd name="T81" fmla="*/ 824 h 906"/>
                <a:gd name="T82" fmla="*/ 694 w 695"/>
                <a:gd name="T83" fmla="*/ 82 h 906"/>
                <a:gd name="T84" fmla="*/ 687 w 695"/>
                <a:gd name="T85" fmla="*/ 55 h 906"/>
                <a:gd name="T86" fmla="*/ 674 w 695"/>
                <a:gd name="T87" fmla="*/ 33 h 906"/>
                <a:gd name="T88" fmla="*/ 655 w 695"/>
                <a:gd name="T89" fmla="*/ 15 h 906"/>
                <a:gd name="T90" fmla="*/ 631 w 695"/>
                <a:gd name="T91" fmla="*/ 4 h 906"/>
                <a:gd name="T92" fmla="*/ 604 w 695"/>
                <a:gd name="T93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5" h="906">
                  <a:moveTo>
                    <a:pt x="604" y="724"/>
                  </a:moveTo>
                  <a:lnTo>
                    <a:pt x="91" y="724"/>
                  </a:lnTo>
                  <a:lnTo>
                    <a:pt x="91" y="120"/>
                  </a:lnTo>
                  <a:lnTo>
                    <a:pt x="604" y="120"/>
                  </a:lnTo>
                  <a:lnTo>
                    <a:pt x="604" y="724"/>
                  </a:lnTo>
                  <a:close/>
                  <a:moveTo>
                    <a:pt x="347" y="845"/>
                  </a:moveTo>
                  <a:lnTo>
                    <a:pt x="339" y="844"/>
                  </a:lnTo>
                  <a:lnTo>
                    <a:pt x="330" y="842"/>
                  </a:lnTo>
                  <a:lnTo>
                    <a:pt x="322" y="837"/>
                  </a:lnTo>
                  <a:lnTo>
                    <a:pt x="315" y="832"/>
                  </a:lnTo>
                  <a:lnTo>
                    <a:pt x="310" y="825"/>
                  </a:lnTo>
                  <a:lnTo>
                    <a:pt x="305" y="817"/>
                  </a:lnTo>
                  <a:lnTo>
                    <a:pt x="303" y="809"/>
                  </a:lnTo>
                  <a:lnTo>
                    <a:pt x="302" y="799"/>
                  </a:lnTo>
                  <a:lnTo>
                    <a:pt x="303" y="791"/>
                  </a:lnTo>
                  <a:lnTo>
                    <a:pt x="305" y="782"/>
                  </a:lnTo>
                  <a:lnTo>
                    <a:pt x="310" y="774"/>
                  </a:lnTo>
                  <a:lnTo>
                    <a:pt x="315" y="767"/>
                  </a:lnTo>
                  <a:lnTo>
                    <a:pt x="322" y="762"/>
                  </a:lnTo>
                  <a:lnTo>
                    <a:pt x="330" y="759"/>
                  </a:lnTo>
                  <a:lnTo>
                    <a:pt x="339" y="755"/>
                  </a:lnTo>
                  <a:lnTo>
                    <a:pt x="347" y="754"/>
                  </a:lnTo>
                  <a:lnTo>
                    <a:pt x="356" y="755"/>
                  </a:lnTo>
                  <a:lnTo>
                    <a:pt x="365" y="759"/>
                  </a:lnTo>
                  <a:lnTo>
                    <a:pt x="373" y="762"/>
                  </a:lnTo>
                  <a:lnTo>
                    <a:pt x="380" y="767"/>
                  </a:lnTo>
                  <a:lnTo>
                    <a:pt x="385" y="774"/>
                  </a:lnTo>
                  <a:lnTo>
                    <a:pt x="389" y="782"/>
                  </a:lnTo>
                  <a:lnTo>
                    <a:pt x="392" y="791"/>
                  </a:lnTo>
                  <a:lnTo>
                    <a:pt x="393" y="799"/>
                  </a:lnTo>
                  <a:lnTo>
                    <a:pt x="392" y="809"/>
                  </a:lnTo>
                  <a:lnTo>
                    <a:pt x="389" y="817"/>
                  </a:lnTo>
                  <a:lnTo>
                    <a:pt x="385" y="825"/>
                  </a:lnTo>
                  <a:lnTo>
                    <a:pt x="380" y="832"/>
                  </a:lnTo>
                  <a:lnTo>
                    <a:pt x="373" y="837"/>
                  </a:lnTo>
                  <a:lnTo>
                    <a:pt x="365" y="842"/>
                  </a:lnTo>
                  <a:lnTo>
                    <a:pt x="356" y="844"/>
                  </a:lnTo>
                  <a:lnTo>
                    <a:pt x="347" y="845"/>
                  </a:lnTo>
                  <a:close/>
                  <a:moveTo>
                    <a:pt x="347" y="53"/>
                  </a:moveTo>
                  <a:lnTo>
                    <a:pt x="352" y="53"/>
                  </a:lnTo>
                  <a:lnTo>
                    <a:pt x="356" y="55"/>
                  </a:lnTo>
                  <a:lnTo>
                    <a:pt x="360" y="57"/>
                  </a:lnTo>
                  <a:lnTo>
                    <a:pt x="363" y="59"/>
                  </a:lnTo>
                  <a:lnTo>
                    <a:pt x="366" y="63"/>
                  </a:lnTo>
                  <a:lnTo>
                    <a:pt x="368" y="67"/>
                  </a:lnTo>
                  <a:lnTo>
                    <a:pt x="370" y="70"/>
                  </a:lnTo>
                  <a:lnTo>
                    <a:pt x="370" y="76"/>
                  </a:lnTo>
                  <a:lnTo>
                    <a:pt x="370" y="80"/>
                  </a:lnTo>
                  <a:lnTo>
                    <a:pt x="368" y="85"/>
                  </a:lnTo>
                  <a:lnTo>
                    <a:pt x="366" y="88"/>
                  </a:lnTo>
                  <a:lnTo>
                    <a:pt x="363" y="91"/>
                  </a:lnTo>
                  <a:lnTo>
                    <a:pt x="360" y="95"/>
                  </a:lnTo>
                  <a:lnTo>
                    <a:pt x="356" y="96"/>
                  </a:lnTo>
                  <a:lnTo>
                    <a:pt x="352" y="98"/>
                  </a:lnTo>
                  <a:lnTo>
                    <a:pt x="347" y="98"/>
                  </a:lnTo>
                  <a:lnTo>
                    <a:pt x="343" y="98"/>
                  </a:lnTo>
                  <a:lnTo>
                    <a:pt x="339" y="96"/>
                  </a:lnTo>
                  <a:lnTo>
                    <a:pt x="335" y="95"/>
                  </a:lnTo>
                  <a:lnTo>
                    <a:pt x="331" y="91"/>
                  </a:lnTo>
                  <a:lnTo>
                    <a:pt x="329" y="88"/>
                  </a:lnTo>
                  <a:lnTo>
                    <a:pt x="326" y="85"/>
                  </a:lnTo>
                  <a:lnTo>
                    <a:pt x="325" y="80"/>
                  </a:lnTo>
                  <a:lnTo>
                    <a:pt x="325" y="76"/>
                  </a:lnTo>
                  <a:lnTo>
                    <a:pt x="325" y="70"/>
                  </a:lnTo>
                  <a:lnTo>
                    <a:pt x="326" y="67"/>
                  </a:lnTo>
                  <a:lnTo>
                    <a:pt x="329" y="63"/>
                  </a:lnTo>
                  <a:lnTo>
                    <a:pt x="331" y="59"/>
                  </a:lnTo>
                  <a:lnTo>
                    <a:pt x="335" y="57"/>
                  </a:lnTo>
                  <a:lnTo>
                    <a:pt x="339" y="55"/>
                  </a:lnTo>
                  <a:lnTo>
                    <a:pt x="343" y="54"/>
                  </a:lnTo>
                  <a:lnTo>
                    <a:pt x="347" y="53"/>
                  </a:lnTo>
                  <a:lnTo>
                    <a:pt x="347" y="53"/>
                  </a:lnTo>
                  <a:close/>
                  <a:moveTo>
                    <a:pt x="604" y="0"/>
                  </a:moveTo>
                  <a:lnTo>
                    <a:pt x="91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7"/>
                  </a:lnTo>
                  <a:lnTo>
                    <a:pt x="48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39"/>
                  </a:lnTo>
                  <a:lnTo>
                    <a:pt x="11" y="47"/>
                  </a:lnTo>
                  <a:lnTo>
                    <a:pt x="8" y="55"/>
                  </a:lnTo>
                  <a:lnTo>
                    <a:pt x="5" y="64"/>
                  </a:lnTo>
                  <a:lnTo>
                    <a:pt x="2" y="73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815"/>
                  </a:lnTo>
                  <a:lnTo>
                    <a:pt x="1" y="824"/>
                  </a:lnTo>
                  <a:lnTo>
                    <a:pt x="2" y="833"/>
                  </a:lnTo>
                  <a:lnTo>
                    <a:pt x="5" y="842"/>
                  </a:lnTo>
                  <a:lnTo>
                    <a:pt x="8" y="850"/>
                  </a:lnTo>
                  <a:lnTo>
                    <a:pt x="11" y="858"/>
                  </a:lnTo>
                  <a:lnTo>
                    <a:pt x="16" y="866"/>
                  </a:lnTo>
                  <a:lnTo>
                    <a:pt x="21" y="872"/>
                  </a:lnTo>
                  <a:lnTo>
                    <a:pt x="27" y="879"/>
                  </a:lnTo>
                  <a:lnTo>
                    <a:pt x="33" y="885"/>
                  </a:lnTo>
                  <a:lnTo>
                    <a:pt x="40" y="890"/>
                  </a:lnTo>
                  <a:lnTo>
                    <a:pt x="48" y="895"/>
                  </a:lnTo>
                  <a:lnTo>
                    <a:pt x="55" y="898"/>
                  </a:lnTo>
                  <a:lnTo>
                    <a:pt x="64" y="901"/>
                  </a:lnTo>
                  <a:lnTo>
                    <a:pt x="73" y="903"/>
                  </a:lnTo>
                  <a:lnTo>
                    <a:pt x="82" y="905"/>
                  </a:lnTo>
                  <a:lnTo>
                    <a:pt x="91" y="906"/>
                  </a:lnTo>
                  <a:lnTo>
                    <a:pt x="604" y="906"/>
                  </a:lnTo>
                  <a:lnTo>
                    <a:pt x="613" y="905"/>
                  </a:lnTo>
                  <a:lnTo>
                    <a:pt x="622" y="903"/>
                  </a:lnTo>
                  <a:lnTo>
                    <a:pt x="631" y="901"/>
                  </a:lnTo>
                  <a:lnTo>
                    <a:pt x="639" y="898"/>
                  </a:lnTo>
                  <a:lnTo>
                    <a:pt x="647" y="895"/>
                  </a:lnTo>
                  <a:lnTo>
                    <a:pt x="655" y="890"/>
                  </a:lnTo>
                  <a:lnTo>
                    <a:pt x="662" y="885"/>
                  </a:lnTo>
                  <a:lnTo>
                    <a:pt x="668" y="879"/>
                  </a:lnTo>
                  <a:lnTo>
                    <a:pt x="674" y="872"/>
                  </a:lnTo>
                  <a:lnTo>
                    <a:pt x="679" y="866"/>
                  </a:lnTo>
                  <a:lnTo>
                    <a:pt x="684" y="858"/>
                  </a:lnTo>
                  <a:lnTo>
                    <a:pt x="687" y="850"/>
                  </a:lnTo>
                  <a:lnTo>
                    <a:pt x="690" y="842"/>
                  </a:lnTo>
                  <a:lnTo>
                    <a:pt x="693" y="833"/>
                  </a:lnTo>
                  <a:lnTo>
                    <a:pt x="694" y="824"/>
                  </a:lnTo>
                  <a:lnTo>
                    <a:pt x="695" y="815"/>
                  </a:lnTo>
                  <a:lnTo>
                    <a:pt x="695" y="90"/>
                  </a:lnTo>
                  <a:lnTo>
                    <a:pt x="694" y="82"/>
                  </a:lnTo>
                  <a:lnTo>
                    <a:pt x="693" y="73"/>
                  </a:lnTo>
                  <a:lnTo>
                    <a:pt x="690" y="64"/>
                  </a:lnTo>
                  <a:lnTo>
                    <a:pt x="687" y="55"/>
                  </a:lnTo>
                  <a:lnTo>
                    <a:pt x="684" y="47"/>
                  </a:lnTo>
                  <a:lnTo>
                    <a:pt x="679" y="39"/>
                  </a:lnTo>
                  <a:lnTo>
                    <a:pt x="674" y="33"/>
                  </a:lnTo>
                  <a:lnTo>
                    <a:pt x="668" y="26"/>
                  </a:lnTo>
                  <a:lnTo>
                    <a:pt x="662" y="21"/>
                  </a:lnTo>
                  <a:lnTo>
                    <a:pt x="655" y="15"/>
                  </a:lnTo>
                  <a:lnTo>
                    <a:pt x="647" y="11"/>
                  </a:lnTo>
                  <a:lnTo>
                    <a:pt x="639" y="7"/>
                  </a:lnTo>
                  <a:lnTo>
                    <a:pt x="631" y="4"/>
                  </a:lnTo>
                  <a:lnTo>
                    <a:pt x="622" y="2"/>
                  </a:lnTo>
                  <a:lnTo>
                    <a:pt x="613" y="1"/>
                  </a:lnTo>
                  <a:lnTo>
                    <a:pt x="604" y="0"/>
                  </a:lnTo>
                  <a:lnTo>
                    <a:pt x="60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79" name="Rectangle 1498">
              <a:extLst>
                <a:ext uri="{FF2B5EF4-FFF2-40B4-BE49-F238E27FC236}">
                  <a16:creationId xmlns:a16="http://schemas.microsoft.com/office/drawing/2014/main" id="{150C2D72-B2E7-4BBC-B0B5-F2D067258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0" name="Rectangle 1499">
              <a:extLst>
                <a:ext uri="{FF2B5EF4-FFF2-40B4-BE49-F238E27FC236}">
                  <a16:creationId xmlns:a16="http://schemas.microsoft.com/office/drawing/2014/main" id="{88442823-0A9F-4F87-BC4E-67C185B4D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1" name="Rectangle 1500">
              <a:extLst>
                <a:ext uri="{FF2B5EF4-FFF2-40B4-BE49-F238E27FC236}">
                  <a16:creationId xmlns:a16="http://schemas.microsoft.com/office/drawing/2014/main" id="{BB8E522F-6C5D-4BEC-99C9-595B4D9E9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9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2" name="Rectangle 1501">
              <a:extLst>
                <a:ext uri="{FF2B5EF4-FFF2-40B4-BE49-F238E27FC236}">
                  <a16:creationId xmlns:a16="http://schemas.microsoft.com/office/drawing/2014/main" id="{6D136E7B-C62D-4BAB-A634-DE749457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3" name="Rectangle 1502">
              <a:extLst>
                <a:ext uri="{FF2B5EF4-FFF2-40B4-BE49-F238E27FC236}">
                  <a16:creationId xmlns:a16="http://schemas.microsoft.com/office/drawing/2014/main" id="{FB61B270-9A62-4EAD-B6D2-E4BFE8F28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4" name="Rectangle 1503">
              <a:extLst>
                <a:ext uri="{FF2B5EF4-FFF2-40B4-BE49-F238E27FC236}">
                  <a16:creationId xmlns:a16="http://schemas.microsoft.com/office/drawing/2014/main" id="{347D01A0-04AC-4D15-BA2B-F70FFF894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9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5" name="Rectangle 1504">
              <a:extLst>
                <a:ext uri="{FF2B5EF4-FFF2-40B4-BE49-F238E27FC236}">
                  <a16:creationId xmlns:a16="http://schemas.microsoft.com/office/drawing/2014/main" id="{30C95C53-B2B8-4402-9B94-69787A1A5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7578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6" name="Rectangle 1505">
              <a:extLst>
                <a:ext uri="{FF2B5EF4-FFF2-40B4-BE49-F238E27FC236}">
                  <a16:creationId xmlns:a16="http://schemas.microsoft.com/office/drawing/2014/main" id="{8AEFF552-DCE8-4A42-88F7-71DFCD8B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7578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25402DE0-9847-4060-BCBB-3815517CA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7282" y="3871472"/>
            <a:ext cx="482603" cy="48260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A18FEB0-5FCA-4B8E-9936-15F531834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47282" y="4861465"/>
            <a:ext cx="482603" cy="482603"/>
          </a:xfrm>
          <a:prstGeom prst="ellipse">
            <a:avLst/>
          </a:prstGeom>
          <a:solidFill>
            <a:srgbClr val="7F7F7F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 descr="This is an icon of a pie chart. ">
            <a:extLst>
              <a:ext uri="{FF2B5EF4-FFF2-40B4-BE49-F238E27FC236}">
                <a16:creationId xmlns:a16="http://schemas.microsoft.com/office/drawing/2014/main" id="{F41C9A52-9B58-416E-81BA-0379994CF5B7}"/>
              </a:ext>
            </a:extLst>
          </p:cNvPr>
          <p:cNvGrpSpPr/>
          <p:nvPr/>
        </p:nvGrpSpPr>
        <p:grpSpPr>
          <a:xfrm>
            <a:off x="7264994" y="4999965"/>
            <a:ext cx="215881" cy="215881"/>
            <a:chOff x="4319588" y="4213225"/>
            <a:chExt cx="287338" cy="287338"/>
          </a:xfrm>
          <a:solidFill>
            <a:schemeClr val="bg1"/>
          </a:solidFill>
          <a:effectLst/>
        </p:grpSpPr>
        <p:sp>
          <p:nvSpPr>
            <p:cNvPr id="97" name="Freeform 421">
              <a:extLst>
                <a:ext uri="{FF2B5EF4-FFF2-40B4-BE49-F238E27FC236}">
                  <a16:creationId xmlns:a16="http://schemas.microsoft.com/office/drawing/2014/main" id="{3B43AB95-465E-4787-BAA0-F4F7C621D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213225"/>
              <a:ext cx="134938" cy="133350"/>
            </a:xfrm>
            <a:custGeom>
              <a:avLst/>
              <a:gdLst>
                <a:gd name="T0" fmla="*/ 15 w 422"/>
                <a:gd name="T1" fmla="*/ 422 h 422"/>
                <a:gd name="T2" fmla="*/ 407 w 422"/>
                <a:gd name="T3" fmla="*/ 422 h 422"/>
                <a:gd name="T4" fmla="*/ 409 w 422"/>
                <a:gd name="T5" fmla="*/ 421 h 422"/>
                <a:gd name="T6" fmla="*/ 412 w 422"/>
                <a:gd name="T7" fmla="*/ 421 h 422"/>
                <a:gd name="T8" fmla="*/ 414 w 422"/>
                <a:gd name="T9" fmla="*/ 419 h 422"/>
                <a:gd name="T10" fmla="*/ 416 w 422"/>
                <a:gd name="T11" fmla="*/ 417 h 422"/>
                <a:gd name="T12" fmla="*/ 419 w 422"/>
                <a:gd name="T13" fmla="*/ 414 h 422"/>
                <a:gd name="T14" fmla="*/ 420 w 422"/>
                <a:gd name="T15" fmla="*/ 412 h 422"/>
                <a:gd name="T16" fmla="*/ 421 w 422"/>
                <a:gd name="T17" fmla="*/ 409 h 422"/>
                <a:gd name="T18" fmla="*/ 422 w 422"/>
                <a:gd name="T19" fmla="*/ 407 h 422"/>
                <a:gd name="T20" fmla="*/ 421 w 422"/>
                <a:gd name="T21" fmla="*/ 386 h 422"/>
                <a:gd name="T22" fmla="*/ 420 w 422"/>
                <a:gd name="T23" fmla="*/ 365 h 422"/>
                <a:gd name="T24" fmla="*/ 416 w 422"/>
                <a:gd name="T25" fmla="*/ 345 h 422"/>
                <a:gd name="T26" fmla="*/ 413 w 422"/>
                <a:gd name="T27" fmla="*/ 324 h 422"/>
                <a:gd name="T28" fmla="*/ 409 w 422"/>
                <a:gd name="T29" fmla="*/ 305 h 422"/>
                <a:gd name="T30" fmla="*/ 403 w 422"/>
                <a:gd name="T31" fmla="*/ 286 h 422"/>
                <a:gd name="T32" fmla="*/ 397 w 422"/>
                <a:gd name="T33" fmla="*/ 266 h 422"/>
                <a:gd name="T34" fmla="*/ 390 w 422"/>
                <a:gd name="T35" fmla="*/ 248 h 422"/>
                <a:gd name="T36" fmla="*/ 381 w 422"/>
                <a:gd name="T37" fmla="*/ 230 h 422"/>
                <a:gd name="T38" fmla="*/ 372 w 422"/>
                <a:gd name="T39" fmla="*/ 213 h 422"/>
                <a:gd name="T40" fmla="*/ 363 w 422"/>
                <a:gd name="T41" fmla="*/ 196 h 422"/>
                <a:gd name="T42" fmla="*/ 352 w 422"/>
                <a:gd name="T43" fmla="*/ 180 h 422"/>
                <a:gd name="T44" fmla="*/ 340 w 422"/>
                <a:gd name="T45" fmla="*/ 163 h 422"/>
                <a:gd name="T46" fmla="*/ 329 w 422"/>
                <a:gd name="T47" fmla="*/ 148 h 422"/>
                <a:gd name="T48" fmla="*/ 316 w 422"/>
                <a:gd name="T49" fmla="*/ 133 h 422"/>
                <a:gd name="T50" fmla="*/ 302 w 422"/>
                <a:gd name="T51" fmla="*/ 119 h 422"/>
                <a:gd name="T52" fmla="*/ 288 w 422"/>
                <a:gd name="T53" fmla="*/ 106 h 422"/>
                <a:gd name="T54" fmla="*/ 274 w 422"/>
                <a:gd name="T55" fmla="*/ 93 h 422"/>
                <a:gd name="T56" fmla="*/ 258 w 422"/>
                <a:gd name="T57" fmla="*/ 81 h 422"/>
                <a:gd name="T58" fmla="*/ 242 w 422"/>
                <a:gd name="T59" fmla="*/ 69 h 422"/>
                <a:gd name="T60" fmla="*/ 226 w 422"/>
                <a:gd name="T61" fmla="*/ 59 h 422"/>
                <a:gd name="T62" fmla="*/ 208 w 422"/>
                <a:gd name="T63" fmla="*/ 49 h 422"/>
                <a:gd name="T64" fmla="*/ 191 w 422"/>
                <a:gd name="T65" fmla="*/ 40 h 422"/>
                <a:gd name="T66" fmla="*/ 173 w 422"/>
                <a:gd name="T67" fmla="*/ 32 h 422"/>
                <a:gd name="T68" fmla="*/ 155 w 422"/>
                <a:gd name="T69" fmla="*/ 25 h 422"/>
                <a:gd name="T70" fmla="*/ 135 w 422"/>
                <a:gd name="T71" fmla="*/ 19 h 422"/>
                <a:gd name="T72" fmla="*/ 116 w 422"/>
                <a:gd name="T73" fmla="*/ 13 h 422"/>
                <a:gd name="T74" fmla="*/ 97 w 422"/>
                <a:gd name="T75" fmla="*/ 8 h 422"/>
                <a:gd name="T76" fmla="*/ 76 w 422"/>
                <a:gd name="T77" fmla="*/ 5 h 422"/>
                <a:gd name="T78" fmla="*/ 56 w 422"/>
                <a:gd name="T79" fmla="*/ 3 h 422"/>
                <a:gd name="T80" fmla="*/ 36 w 422"/>
                <a:gd name="T81" fmla="*/ 0 h 422"/>
                <a:gd name="T82" fmla="*/ 15 w 422"/>
                <a:gd name="T83" fmla="*/ 0 h 422"/>
                <a:gd name="T84" fmla="*/ 12 w 422"/>
                <a:gd name="T85" fmla="*/ 0 h 422"/>
                <a:gd name="T86" fmla="*/ 9 w 422"/>
                <a:gd name="T87" fmla="*/ 2 h 422"/>
                <a:gd name="T88" fmla="*/ 7 w 422"/>
                <a:gd name="T89" fmla="*/ 3 h 422"/>
                <a:gd name="T90" fmla="*/ 5 w 422"/>
                <a:gd name="T91" fmla="*/ 5 h 422"/>
                <a:gd name="T92" fmla="*/ 2 w 422"/>
                <a:gd name="T93" fmla="*/ 7 h 422"/>
                <a:gd name="T94" fmla="*/ 1 w 422"/>
                <a:gd name="T95" fmla="*/ 9 h 422"/>
                <a:gd name="T96" fmla="*/ 0 w 422"/>
                <a:gd name="T97" fmla="*/ 12 h 422"/>
                <a:gd name="T98" fmla="*/ 0 w 422"/>
                <a:gd name="T99" fmla="*/ 15 h 422"/>
                <a:gd name="T100" fmla="*/ 0 w 422"/>
                <a:gd name="T101" fmla="*/ 406 h 422"/>
                <a:gd name="T102" fmla="*/ 0 w 422"/>
                <a:gd name="T103" fmla="*/ 409 h 422"/>
                <a:gd name="T104" fmla="*/ 1 w 422"/>
                <a:gd name="T105" fmla="*/ 412 h 422"/>
                <a:gd name="T106" fmla="*/ 2 w 422"/>
                <a:gd name="T107" fmla="*/ 414 h 422"/>
                <a:gd name="T108" fmla="*/ 5 w 422"/>
                <a:gd name="T109" fmla="*/ 417 h 422"/>
                <a:gd name="T110" fmla="*/ 7 w 422"/>
                <a:gd name="T111" fmla="*/ 419 h 422"/>
                <a:gd name="T112" fmla="*/ 9 w 422"/>
                <a:gd name="T113" fmla="*/ 421 h 422"/>
                <a:gd name="T114" fmla="*/ 12 w 422"/>
                <a:gd name="T115" fmla="*/ 421 h 422"/>
                <a:gd name="T116" fmla="*/ 15 w 422"/>
                <a:gd name="T1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8" name="Freeform 422">
              <a:extLst>
                <a:ext uri="{FF2B5EF4-FFF2-40B4-BE49-F238E27FC236}">
                  <a16:creationId xmlns:a16="http://schemas.microsoft.com/office/drawing/2014/main" id="{2D15B5D1-3858-4D36-A23C-F9285E3CC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4241800"/>
              <a:ext cx="220663" cy="258763"/>
            </a:xfrm>
            <a:custGeom>
              <a:avLst/>
              <a:gdLst>
                <a:gd name="T0" fmla="*/ 421 w 698"/>
                <a:gd name="T1" fmla="*/ 15 h 813"/>
                <a:gd name="T2" fmla="*/ 420 w 698"/>
                <a:gd name="T3" fmla="*/ 8 h 813"/>
                <a:gd name="T4" fmla="*/ 417 w 698"/>
                <a:gd name="T5" fmla="*/ 4 h 813"/>
                <a:gd name="T6" fmla="*/ 413 w 698"/>
                <a:gd name="T7" fmla="*/ 1 h 813"/>
                <a:gd name="T8" fmla="*/ 406 w 698"/>
                <a:gd name="T9" fmla="*/ 0 h 813"/>
                <a:gd name="T10" fmla="*/ 365 w 698"/>
                <a:gd name="T11" fmla="*/ 2 h 813"/>
                <a:gd name="T12" fmla="*/ 325 w 698"/>
                <a:gd name="T13" fmla="*/ 8 h 813"/>
                <a:gd name="T14" fmla="*/ 286 w 698"/>
                <a:gd name="T15" fmla="*/ 18 h 813"/>
                <a:gd name="T16" fmla="*/ 249 w 698"/>
                <a:gd name="T17" fmla="*/ 32 h 813"/>
                <a:gd name="T18" fmla="*/ 213 w 698"/>
                <a:gd name="T19" fmla="*/ 49 h 813"/>
                <a:gd name="T20" fmla="*/ 180 w 698"/>
                <a:gd name="T21" fmla="*/ 69 h 813"/>
                <a:gd name="T22" fmla="*/ 148 w 698"/>
                <a:gd name="T23" fmla="*/ 92 h 813"/>
                <a:gd name="T24" fmla="*/ 120 w 698"/>
                <a:gd name="T25" fmla="*/ 119 h 813"/>
                <a:gd name="T26" fmla="*/ 93 w 698"/>
                <a:gd name="T27" fmla="*/ 148 h 813"/>
                <a:gd name="T28" fmla="*/ 69 w 698"/>
                <a:gd name="T29" fmla="*/ 179 h 813"/>
                <a:gd name="T30" fmla="*/ 49 w 698"/>
                <a:gd name="T31" fmla="*/ 212 h 813"/>
                <a:gd name="T32" fmla="*/ 32 w 698"/>
                <a:gd name="T33" fmla="*/ 247 h 813"/>
                <a:gd name="T34" fmla="*/ 19 w 698"/>
                <a:gd name="T35" fmla="*/ 285 h 813"/>
                <a:gd name="T36" fmla="*/ 8 w 698"/>
                <a:gd name="T37" fmla="*/ 325 h 813"/>
                <a:gd name="T38" fmla="*/ 2 w 698"/>
                <a:gd name="T39" fmla="*/ 364 h 813"/>
                <a:gd name="T40" fmla="*/ 0 w 698"/>
                <a:gd name="T41" fmla="*/ 406 h 813"/>
                <a:gd name="T42" fmla="*/ 2 w 698"/>
                <a:gd name="T43" fmla="*/ 447 h 813"/>
                <a:gd name="T44" fmla="*/ 8 w 698"/>
                <a:gd name="T45" fmla="*/ 488 h 813"/>
                <a:gd name="T46" fmla="*/ 19 w 698"/>
                <a:gd name="T47" fmla="*/ 526 h 813"/>
                <a:gd name="T48" fmla="*/ 32 w 698"/>
                <a:gd name="T49" fmla="*/ 564 h 813"/>
                <a:gd name="T50" fmla="*/ 49 w 698"/>
                <a:gd name="T51" fmla="*/ 599 h 813"/>
                <a:gd name="T52" fmla="*/ 69 w 698"/>
                <a:gd name="T53" fmla="*/ 633 h 813"/>
                <a:gd name="T54" fmla="*/ 93 w 698"/>
                <a:gd name="T55" fmla="*/ 665 h 813"/>
                <a:gd name="T56" fmla="*/ 120 w 698"/>
                <a:gd name="T57" fmla="*/ 694 h 813"/>
                <a:gd name="T58" fmla="*/ 148 w 698"/>
                <a:gd name="T59" fmla="*/ 719 h 813"/>
                <a:gd name="T60" fmla="*/ 180 w 698"/>
                <a:gd name="T61" fmla="*/ 743 h 813"/>
                <a:gd name="T62" fmla="*/ 213 w 698"/>
                <a:gd name="T63" fmla="*/ 763 h 813"/>
                <a:gd name="T64" fmla="*/ 249 w 698"/>
                <a:gd name="T65" fmla="*/ 780 h 813"/>
                <a:gd name="T66" fmla="*/ 286 w 698"/>
                <a:gd name="T67" fmla="*/ 794 h 813"/>
                <a:gd name="T68" fmla="*/ 325 w 698"/>
                <a:gd name="T69" fmla="*/ 804 h 813"/>
                <a:gd name="T70" fmla="*/ 365 w 698"/>
                <a:gd name="T71" fmla="*/ 810 h 813"/>
                <a:gd name="T72" fmla="*/ 406 w 698"/>
                <a:gd name="T73" fmla="*/ 813 h 813"/>
                <a:gd name="T74" fmla="*/ 447 w 698"/>
                <a:gd name="T75" fmla="*/ 810 h 813"/>
                <a:gd name="T76" fmla="*/ 487 w 698"/>
                <a:gd name="T77" fmla="*/ 804 h 813"/>
                <a:gd name="T78" fmla="*/ 525 w 698"/>
                <a:gd name="T79" fmla="*/ 794 h 813"/>
                <a:gd name="T80" fmla="*/ 562 w 698"/>
                <a:gd name="T81" fmla="*/ 782 h 813"/>
                <a:gd name="T82" fmla="*/ 598 w 698"/>
                <a:gd name="T83" fmla="*/ 764 h 813"/>
                <a:gd name="T84" fmla="*/ 632 w 698"/>
                <a:gd name="T85" fmla="*/ 744 h 813"/>
                <a:gd name="T86" fmla="*/ 664 w 698"/>
                <a:gd name="T87" fmla="*/ 720 h 813"/>
                <a:gd name="T88" fmla="*/ 694 w 698"/>
                <a:gd name="T89" fmla="*/ 694 h 813"/>
                <a:gd name="T90" fmla="*/ 697 w 698"/>
                <a:gd name="T91" fmla="*/ 688 h 813"/>
                <a:gd name="T92" fmla="*/ 698 w 698"/>
                <a:gd name="T93" fmla="*/ 683 h 813"/>
                <a:gd name="T94" fmla="*/ 697 w 698"/>
                <a:gd name="T95" fmla="*/ 676 h 813"/>
                <a:gd name="T96" fmla="*/ 694 w 698"/>
                <a:gd name="T97" fmla="*/ 67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9" name="Freeform 423">
              <a:extLst>
                <a:ext uri="{FF2B5EF4-FFF2-40B4-BE49-F238E27FC236}">
                  <a16:creationId xmlns:a16="http://schemas.microsoft.com/office/drawing/2014/main" id="{A85650C6-A352-4849-8237-E8D0D7A60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356100"/>
              <a:ext cx="134938" cy="98425"/>
            </a:xfrm>
            <a:custGeom>
              <a:avLst/>
              <a:gdLst>
                <a:gd name="T0" fmla="*/ 407 w 422"/>
                <a:gd name="T1" fmla="*/ 0 h 307"/>
                <a:gd name="T2" fmla="*/ 15 w 422"/>
                <a:gd name="T3" fmla="*/ 0 h 307"/>
                <a:gd name="T4" fmla="*/ 11 w 422"/>
                <a:gd name="T5" fmla="*/ 0 h 307"/>
                <a:gd name="T6" fmla="*/ 7 w 422"/>
                <a:gd name="T7" fmla="*/ 2 h 307"/>
                <a:gd name="T8" fmla="*/ 4 w 422"/>
                <a:gd name="T9" fmla="*/ 5 h 307"/>
                <a:gd name="T10" fmla="*/ 1 w 422"/>
                <a:gd name="T11" fmla="*/ 9 h 307"/>
                <a:gd name="T12" fmla="*/ 0 w 422"/>
                <a:gd name="T13" fmla="*/ 13 h 307"/>
                <a:gd name="T14" fmla="*/ 0 w 422"/>
                <a:gd name="T15" fmla="*/ 17 h 307"/>
                <a:gd name="T16" fmla="*/ 1 w 422"/>
                <a:gd name="T17" fmla="*/ 21 h 307"/>
                <a:gd name="T18" fmla="*/ 5 w 422"/>
                <a:gd name="T19" fmla="*/ 26 h 307"/>
                <a:gd name="T20" fmla="*/ 281 w 422"/>
                <a:gd name="T21" fmla="*/ 303 h 307"/>
                <a:gd name="T22" fmla="*/ 283 w 422"/>
                <a:gd name="T23" fmla="*/ 304 h 307"/>
                <a:gd name="T24" fmla="*/ 286 w 422"/>
                <a:gd name="T25" fmla="*/ 306 h 307"/>
                <a:gd name="T26" fmla="*/ 289 w 422"/>
                <a:gd name="T27" fmla="*/ 306 h 307"/>
                <a:gd name="T28" fmla="*/ 292 w 422"/>
                <a:gd name="T29" fmla="*/ 307 h 307"/>
                <a:gd name="T30" fmla="*/ 294 w 422"/>
                <a:gd name="T31" fmla="*/ 306 h 307"/>
                <a:gd name="T32" fmla="*/ 297 w 422"/>
                <a:gd name="T33" fmla="*/ 306 h 307"/>
                <a:gd name="T34" fmla="*/ 300 w 422"/>
                <a:gd name="T35" fmla="*/ 304 h 307"/>
                <a:gd name="T36" fmla="*/ 303 w 422"/>
                <a:gd name="T37" fmla="*/ 303 h 307"/>
                <a:gd name="T38" fmla="*/ 317 w 422"/>
                <a:gd name="T39" fmla="*/ 288 h 307"/>
                <a:gd name="T40" fmla="*/ 330 w 422"/>
                <a:gd name="T41" fmla="*/ 272 h 307"/>
                <a:gd name="T42" fmla="*/ 341 w 422"/>
                <a:gd name="T43" fmla="*/ 256 h 307"/>
                <a:gd name="T44" fmla="*/ 353 w 422"/>
                <a:gd name="T45" fmla="*/ 240 h 307"/>
                <a:gd name="T46" fmla="*/ 364 w 422"/>
                <a:gd name="T47" fmla="*/ 223 h 307"/>
                <a:gd name="T48" fmla="*/ 374 w 422"/>
                <a:gd name="T49" fmla="*/ 206 h 307"/>
                <a:gd name="T50" fmla="*/ 382 w 422"/>
                <a:gd name="T51" fmla="*/ 189 h 307"/>
                <a:gd name="T52" fmla="*/ 391 w 422"/>
                <a:gd name="T53" fmla="*/ 171 h 307"/>
                <a:gd name="T54" fmla="*/ 398 w 422"/>
                <a:gd name="T55" fmla="*/ 152 h 307"/>
                <a:gd name="T56" fmla="*/ 404 w 422"/>
                <a:gd name="T57" fmla="*/ 133 h 307"/>
                <a:gd name="T58" fmla="*/ 409 w 422"/>
                <a:gd name="T59" fmla="*/ 114 h 307"/>
                <a:gd name="T60" fmla="*/ 413 w 422"/>
                <a:gd name="T61" fmla="*/ 94 h 307"/>
                <a:gd name="T62" fmla="*/ 416 w 422"/>
                <a:gd name="T63" fmla="*/ 75 h 307"/>
                <a:gd name="T64" fmla="*/ 420 w 422"/>
                <a:gd name="T65" fmla="*/ 55 h 307"/>
                <a:gd name="T66" fmla="*/ 421 w 422"/>
                <a:gd name="T67" fmla="*/ 35 h 307"/>
                <a:gd name="T68" fmla="*/ 422 w 422"/>
                <a:gd name="T69" fmla="*/ 15 h 307"/>
                <a:gd name="T70" fmla="*/ 421 w 422"/>
                <a:gd name="T71" fmla="*/ 12 h 307"/>
                <a:gd name="T72" fmla="*/ 420 w 422"/>
                <a:gd name="T73" fmla="*/ 9 h 307"/>
                <a:gd name="T74" fmla="*/ 419 w 422"/>
                <a:gd name="T75" fmla="*/ 6 h 307"/>
                <a:gd name="T76" fmla="*/ 416 w 422"/>
                <a:gd name="T77" fmla="*/ 4 h 307"/>
                <a:gd name="T78" fmla="*/ 414 w 422"/>
                <a:gd name="T79" fmla="*/ 2 h 307"/>
                <a:gd name="T80" fmla="*/ 412 w 422"/>
                <a:gd name="T81" fmla="*/ 1 h 307"/>
                <a:gd name="T82" fmla="*/ 409 w 422"/>
                <a:gd name="T83" fmla="*/ 0 h 307"/>
                <a:gd name="T84" fmla="*/ 407 w 422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04" name="Freeform 4404" descr="This is an icon of an hourglass.">
            <a:extLst>
              <a:ext uri="{FF2B5EF4-FFF2-40B4-BE49-F238E27FC236}">
                <a16:creationId xmlns:a16="http://schemas.microsoft.com/office/drawing/2014/main" id="{DF91D015-C26B-4016-9D8E-A4F27E7BBD97}"/>
              </a:ext>
            </a:extLst>
          </p:cNvPr>
          <p:cNvSpPr>
            <a:spLocks noEditPoints="1"/>
          </p:cNvSpPr>
          <p:nvPr/>
        </p:nvSpPr>
        <p:spPr bwMode="auto">
          <a:xfrm>
            <a:off x="7310461" y="5371530"/>
            <a:ext cx="156245" cy="213495"/>
          </a:xfrm>
          <a:custGeom>
            <a:avLst/>
            <a:gdLst>
              <a:gd name="T0" fmla="*/ 337 w 658"/>
              <a:gd name="T1" fmla="*/ 615 h 896"/>
              <a:gd name="T2" fmla="*/ 327 w 658"/>
              <a:gd name="T3" fmla="*/ 613 h 896"/>
              <a:gd name="T4" fmla="*/ 219 w 658"/>
              <a:gd name="T5" fmla="*/ 717 h 896"/>
              <a:gd name="T6" fmla="*/ 106 w 658"/>
              <a:gd name="T7" fmla="*/ 664 h 896"/>
              <a:gd name="T8" fmla="*/ 115 w 658"/>
              <a:gd name="T9" fmla="*/ 619 h 896"/>
              <a:gd name="T10" fmla="*/ 143 w 658"/>
              <a:gd name="T11" fmla="*/ 562 h 896"/>
              <a:gd name="T12" fmla="*/ 203 w 658"/>
              <a:gd name="T13" fmla="*/ 501 h 896"/>
              <a:gd name="T14" fmla="*/ 261 w 658"/>
              <a:gd name="T15" fmla="*/ 473 h 896"/>
              <a:gd name="T16" fmla="*/ 306 w 658"/>
              <a:gd name="T17" fmla="*/ 464 h 896"/>
              <a:gd name="T18" fmla="*/ 352 w 658"/>
              <a:gd name="T19" fmla="*/ 464 h 896"/>
              <a:gd name="T20" fmla="*/ 397 w 658"/>
              <a:gd name="T21" fmla="*/ 473 h 896"/>
              <a:gd name="T22" fmla="*/ 438 w 658"/>
              <a:gd name="T23" fmla="*/ 489 h 896"/>
              <a:gd name="T24" fmla="*/ 489 w 658"/>
              <a:gd name="T25" fmla="*/ 527 h 896"/>
              <a:gd name="T26" fmla="*/ 536 w 658"/>
              <a:gd name="T27" fmla="*/ 599 h 896"/>
              <a:gd name="T28" fmla="*/ 549 w 658"/>
              <a:gd name="T29" fmla="*/ 641 h 896"/>
              <a:gd name="T30" fmla="*/ 554 w 658"/>
              <a:gd name="T31" fmla="*/ 687 h 896"/>
              <a:gd name="T32" fmla="*/ 127 w 658"/>
              <a:gd name="T33" fmla="*/ 308 h 896"/>
              <a:gd name="T34" fmla="*/ 109 w 658"/>
              <a:gd name="T35" fmla="*/ 253 h 896"/>
              <a:gd name="T36" fmla="*/ 105 w 658"/>
              <a:gd name="T37" fmla="*/ 29 h 896"/>
              <a:gd name="T38" fmla="*/ 551 w 658"/>
              <a:gd name="T39" fmla="*/ 238 h 896"/>
              <a:gd name="T40" fmla="*/ 537 w 658"/>
              <a:gd name="T41" fmla="*/ 295 h 896"/>
              <a:gd name="T42" fmla="*/ 643 w 658"/>
              <a:gd name="T43" fmla="*/ 866 h 896"/>
              <a:gd name="T44" fmla="*/ 582 w 658"/>
              <a:gd name="T45" fmla="*/ 666 h 896"/>
              <a:gd name="T46" fmla="*/ 564 w 658"/>
              <a:gd name="T47" fmla="*/ 588 h 896"/>
              <a:gd name="T48" fmla="*/ 526 w 658"/>
              <a:gd name="T49" fmla="*/ 523 h 896"/>
              <a:gd name="T50" fmla="*/ 469 w 658"/>
              <a:gd name="T51" fmla="*/ 473 h 896"/>
              <a:gd name="T52" fmla="*/ 436 w 658"/>
              <a:gd name="T53" fmla="*/ 441 h 896"/>
              <a:gd name="T54" fmla="*/ 504 w 658"/>
              <a:gd name="T55" fmla="*/ 395 h 896"/>
              <a:gd name="T56" fmla="*/ 554 w 658"/>
              <a:gd name="T57" fmla="*/ 333 h 896"/>
              <a:gd name="T58" fmla="*/ 578 w 658"/>
              <a:gd name="T59" fmla="*/ 264 h 896"/>
              <a:gd name="T60" fmla="*/ 584 w 658"/>
              <a:gd name="T61" fmla="*/ 29 h 896"/>
              <a:gd name="T62" fmla="*/ 652 w 658"/>
              <a:gd name="T63" fmla="*/ 27 h 896"/>
              <a:gd name="T64" fmla="*/ 658 w 658"/>
              <a:gd name="T65" fmla="*/ 17 h 896"/>
              <a:gd name="T66" fmla="*/ 655 w 658"/>
              <a:gd name="T67" fmla="*/ 6 h 896"/>
              <a:gd name="T68" fmla="*/ 647 w 658"/>
              <a:gd name="T69" fmla="*/ 0 h 896"/>
              <a:gd name="T70" fmla="*/ 15 w 658"/>
              <a:gd name="T71" fmla="*/ 0 h 896"/>
              <a:gd name="T72" fmla="*/ 5 w 658"/>
              <a:gd name="T73" fmla="*/ 4 h 896"/>
              <a:gd name="T74" fmla="*/ 0 w 658"/>
              <a:gd name="T75" fmla="*/ 14 h 896"/>
              <a:gd name="T76" fmla="*/ 5 w 658"/>
              <a:gd name="T77" fmla="*/ 26 h 896"/>
              <a:gd name="T78" fmla="*/ 15 w 658"/>
              <a:gd name="T79" fmla="*/ 29 h 896"/>
              <a:gd name="T80" fmla="*/ 77 w 658"/>
              <a:gd name="T81" fmla="*/ 245 h 896"/>
              <a:gd name="T82" fmla="*/ 96 w 658"/>
              <a:gd name="T83" fmla="*/ 312 h 896"/>
              <a:gd name="T84" fmla="*/ 137 w 658"/>
              <a:gd name="T85" fmla="*/ 378 h 896"/>
              <a:gd name="T86" fmla="*/ 204 w 658"/>
              <a:gd name="T87" fmla="*/ 431 h 896"/>
              <a:gd name="T88" fmla="*/ 207 w 658"/>
              <a:gd name="T89" fmla="*/ 464 h 896"/>
              <a:gd name="T90" fmla="*/ 146 w 658"/>
              <a:gd name="T91" fmla="*/ 510 h 896"/>
              <a:gd name="T92" fmla="*/ 102 w 658"/>
              <a:gd name="T93" fmla="*/ 572 h 896"/>
              <a:gd name="T94" fmla="*/ 78 w 658"/>
              <a:gd name="T95" fmla="*/ 647 h 896"/>
              <a:gd name="T96" fmla="*/ 75 w 658"/>
              <a:gd name="T97" fmla="*/ 866 h 896"/>
              <a:gd name="T98" fmla="*/ 7 w 658"/>
              <a:gd name="T99" fmla="*/ 870 h 896"/>
              <a:gd name="T100" fmla="*/ 0 w 658"/>
              <a:gd name="T101" fmla="*/ 879 h 896"/>
              <a:gd name="T102" fmla="*/ 2 w 658"/>
              <a:gd name="T103" fmla="*/ 890 h 896"/>
              <a:gd name="T104" fmla="*/ 12 w 658"/>
              <a:gd name="T105" fmla="*/ 896 h 896"/>
              <a:gd name="T106" fmla="*/ 643 w 658"/>
              <a:gd name="T107" fmla="*/ 896 h 896"/>
              <a:gd name="T108" fmla="*/ 654 w 658"/>
              <a:gd name="T109" fmla="*/ 892 h 896"/>
              <a:gd name="T110" fmla="*/ 658 w 658"/>
              <a:gd name="T111" fmla="*/ 881 h 896"/>
              <a:gd name="T112" fmla="*/ 654 w 658"/>
              <a:gd name="T113" fmla="*/ 872 h 896"/>
              <a:gd name="T114" fmla="*/ 643 w 658"/>
              <a:gd name="T115" fmla="*/ 866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658" h="896">
                <a:moveTo>
                  <a:pt x="554" y="717"/>
                </a:moveTo>
                <a:lnTo>
                  <a:pt x="440" y="717"/>
                </a:lnTo>
                <a:lnTo>
                  <a:pt x="340" y="617"/>
                </a:lnTo>
                <a:lnTo>
                  <a:pt x="337" y="615"/>
                </a:lnTo>
                <a:lnTo>
                  <a:pt x="335" y="614"/>
                </a:lnTo>
                <a:lnTo>
                  <a:pt x="332" y="613"/>
                </a:lnTo>
                <a:lnTo>
                  <a:pt x="329" y="613"/>
                </a:lnTo>
                <a:lnTo>
                  <a:pt x="327" y="613"/>
                </a:lnTo>
                <a:lnTo>
                  <a:pt x="323" y="614"/>
                </a:lnTo>
                <a:lnTo>
                  <a:pt x="321" y="615"/>
                </a:lnTo>
                <a:lnTo>
                  <a:pt x="318" y="617"/>
                </a:lnTo>
                <a:lnTo>
                  <a:pt x="219" y="717"/>
                </a:lnTo>
                <a:lnTo>
                  <a:pt x="105" y="717"/>
                </a:lnTo>
                <a:lnTo>
                  <a:pt x="105" y="687"/>
                </a:lnTo>
                <a:lnTo>
                  <a:pt x="105" y="676"/>
                </a:lnTo>
                <a:lnTo>
                  <a:pt x="106" y="664"/>
                </a:lnTo>
                <a:lnTo>
                  <a:pt x="107" y="652"/>
                </a:lnTo>
                <a:lnTo>
                  <a:pt x="109" y="642"/>
                </a:lnTo>
                <a:lnTo>
                  <a:pt x="112" y="630"/>
                </a:lnTo>
                <a:lnTo>
                  <a:pt x="115" y="619"/>
                </a:lnTo>
                <a:lnTo>
                  <a:pt x="118" y="610"/>
                </a:lnTo>
                <a:lnTo>
                  <a:pt x="122" y="599"/>
                </a:lnTo>
                <a:lnTo>
                  <a:pt x="132" y="580"/>
                </a:lnTo>
                <a:lnTo>
                  <a:pt x="143" y="562"/>
                </a:lnTo>
                <a:lnTo>
                  <a:pt x="156" y="543"/>
                </a:lnTo>
                <a:lnTo>
                  <a:pt x="169" y="528"/>
                </a:lnTo>
                <a:lnTo>
                  <a:pt x="185" y="513"/>
                </a:lnTo>
                <a:lnTo>
                  <a:pt x="203" y="501"/>
                </a:lnTo>
                <a:lnTo>
                  <a:pt x="222" y="490"/>
                </a:lnTo>
                <a:lnTo>
                  <a:pt x="241" y="480"/>
                </a:lnTo>
                <a:lnTo>
                  <a:pt x="252" y="476"/>
                </a:lnTo>
                <a:lnTo>
                  <a:pt x="261" y="473"/>
                </a:lnTo>
                <a:lnTo>
                  <a:pt x="272" y="470"/>
                </a:lnTo>
                <a:lnTo>
                  <a:pt x="284" y="467"/>
                </a:lnTo>
                <a:lnTo>
                  <a:pt x="295" y="465"/>
                </a:lnTo>
                <a:lnTo>
                  <a:pt x="306" y="464"/>
                </a:lnTo>
                <a:lnTo>
                  <a:pt x="317" y="463"/>
                </a:lnTo>
                <a:lnTo>
                  <a:pt x="329" y="463"/>
                </a:lnTo>
                <a:lnTo>
                  <a:pt x="341" y="463"/>
                </a:lnTo>
                <a:lnTo>
                  <a:pt x="352" y="464"/>
                </a:lnTo>
                <a:lnTo>
                  <a:pt x="364" y="465"/>
                </a:lnTo>
                <a:lnTo>
                  <a:pt x="376" y="467"/>
                </a:lnTo>
                <a:lnTo>
                  <a:pt x="387" y="470"/>
                </a:lnTo>
                <a:lnTo>
                  <a:pt x="397" y="473"/>
                </a:lnTo>
                <a:lnTo>
                  <a:pt x="408" y="476"/>
                </a:lnTo>
                <a:lnTo>
                  <a:pt x="418" y="480"/>
                </a:lnTo>
                <a:lnTo>
                  <a:pt x="428" y="485"/>
                </a:lnTo>
                <a:lnTo>
                  <a:pt x="438" y="489"/>
                </a:lnTo>
                <a:lnTo>
                  <a:pt x="447" y="494"/>
                </a:lnTo>
                <a:lnTo>
                  <a:pt x="456" y="501"/>
                </a:lnTo>
                <a:lnTo>
                  <a:pt x="473" y="513"/>
                </a:lnTo>
                <a:lnTo>
                  <a:pt x="489" y="527"/>
                </a:lnTo>
                <a:lnTo>
                  <a:pt x="503" y="543"/>
                </a:lnTo>
                <a:lnTo>
                  <a:pt x="516" y="560"/>
                </a:lnTo>
                <a:lnTo>
                  <a:pt x="527" y="579"/>
                </a:lnTo>
                <a:lnTo>
                  <a:pt x="536" y="599"/>
                </a:lnTo>
                <a:lnTo>
                  <a:pt x="540" y="609"/>
                </a:lnTo>
                <a:lnTo>
                  <a:pt x="544" y="619"/>
                </a:lnTo>
                <a:lnTo>
                  <a:pt x="546" y="630"/>
                </a:lnTo>
                <a:lnTo>
                  <a:pt x="549" y="641"/>
                </a:lnTo>
                <a:lnTo>
                  <a:pt x="551" y="652"/>
                </a:lnTo>
                <a:lnTo>
                  <a:pt x="552" y="664"/>
                </a:lnTo>
                <a:lnTo>
                  <a:pt x="554" y="675"/>
                </a:lnTo>
                <a:lnTo>
                  <a:pt x="554" y="687"/>
                </a:lnTo>
                <a:lnTo>
                  <a:pt x="554" y="717"/>
                </a:lnTo>
                <a:close/>
                <a:moveTo>
                  <a:pt x="135" y="321"/>
                </a:moveTo>
                <a:lnTo>
                  <a:pt x="133" y="321"/>
                </a:lnTo>
                <a:lnTo>
                  <a:pt x="127" y="308"/>
                </a:lnTo>
                <a:lnTo>
                  <a:pt x="121" y="295"/>
                </a:lnTo>
                <a:lnTo>
                  <a:pt x="116" y="281"/>
                </a:lnTo>
                <a:lnTo>
                  <a:pt x="113" y="267"/>
                </a:lnTo>
                <a:lnTo>
                  <a:pt x="109" y="253"/>
                </a:lnTo>
                <a:lnTo>
                  <a:pt x="106" y="238"/>
                </a:lnTo>
                <a:lnTo>
                  <a:pt x="105" y="223"/>
                </a:lnTo>
                <a:lnTo>
                  <a:pt x="105" y="208"/>
                </a:lnTo>
                <a:lnTo>
                  <a:pt x="105" y="29"/>
                </a:lnTo>
                <a:lnTo>
                  <a:pt x="554" y="29"/>
                </a:lnTo>
                <a:lnTo>
                  <a:pt x="554" y="208"/>
                </a:lnTo>
                <a:lnTo>
                  <a:pt x="554" y="223"/>
                </a:lnTo>
                <a:lnTo>
                  <a:pt x="551" y="238"/>
                </a:lnTo>
                <a:lnTo>
                  <a:pt x="549" y="253"/>
                </a:lnTo>
                <a:lnTo>
                  <a:pt x="546" y="267"/>
                </a:lnTo>
                <a:lnTo>
                  <a:pt x="542" y="281"/>
                </a:lnTo>
                <a:lnTo>
                  <a:pt x="537" y="295"/>
                </a:lnTo>
                <a:lnTo>
                  <a:pt x="531" y="308"/>
                </a:lnTo>
                <a:lnTo>
                  <a:pt x="525" y="321"/>
                </a:lnTo>
                <a:lnTo>
                  <a:pt x="135" y="321"/>
                </a:lnTo>
                <a:close/>
                <a:moveTo>
                  <a:pt x="643" y="866"/>
                </a:moveTo>
                <a:lnTo>
                  <a:pt x="584" y="866"/>
                </a:lnTo>
                <a:lnTo>
                  <a:pt x="584" y="732"/>
                </a:lnTo>
                <a:lnTo>
                  <a:pt x="584" y="687"/>
                </a:lnTo>
                <a:lnTo>
                  <a:pt x="582" y="666"/>
                </a:lnTo>
                <a:lnTo>
                  <a:pt x="580" y="646"/>
                </a:lnTo>
                <a:lnTo>
                  <a:pt x="576" y="626"/>
                </a:lnTo>
                <a:lnTo>
                  <a:pt x="571" y="606"/>
                </a:lnTo>
                <a:lnTo>
                  <a:pt x="564" y="588"/>
                </a:lnTo>
                <a:lnTo>
                  <a:pt x="557" y="570"/>
                </a:lnTo>
                <a:lnTo>
                  <a:pt x="547" y="554"/>
                </a:lnTo>
                <a:lnTo>
                  <a:pt x="537" y="538"/>
                </a:lnTo>
                <a:lnTo>
                  <a:pt x="526" y="523"/>
                </a:lnTo>
                <a:lnTo>
                  <a:pt x="513" y="509"/>
                </a:lnTo>
                <a:lnTo>
                  <a:pt x="499" y="496"/>
                </a:lnTo>
                <a:lnTo>
                  <a:pt x="485" y="483"/>
                </a:lnTo>
                <a:lnTo>
                  <a:pt x="469" y="473"/>
                </a:lnTo>
                <a:lnTo>
                  <a:pt x="453" y="463"/>
                </a:lnTo>
                <a:lnTo>
                  <a:pt x="435" y="455"/>
                </a:lnTo>
                <a:lnTo>
                  <a:pt x="417" y="448"/>
                </a:lnTo>
                <a:lnTo>
                  <a:pt x="436" y="441"/>
                </a:lnTo>
                <a:lnTo>
                  <a:pt x="455" y="431"/>
                </a:lnTo>
                <a:lnTo>
                  <a:pt x="472" y="420"/>
                </a:lnTo>
                <a:lnTo>
                  <a:pt x="489" y="409"/>
                </a:lnTo>
                <a:lnTo>
                  <a:pt x="504" y="395"/>
                </a:lnTo>
                <a:lnTo>
                  <a:pt x="519" y="381"/>
                </a:lnTo>
                <a:lnTo>
                  <a:pt x="532" y="365"/>
                </a:lnTo>
                <a:lnTo>
                  <a:pt x="544" y="348"/>
                </a:lnTo>
                <a:lnTo>
                  <a:pt x="554" y="333"/>
                </a:lnTo>
                <a:lnTo>
                  <a:pt x="561" y="317"/>
                </a:lnTo>
                <a:lnTo>
                  <a:pt x="567" y="299"/>
                </a:lnTo>
                <a:lnTo>
                  <a:pt x="573" y="282"/>
                </a:lnTo>
                <a:lnTo>
                  <a:pt x="578" y="264"/>
                </a:lnTo>
                <a:lnTo>
                  <a:pt x="580" y="246"/>
                </a:lnTo>
                <a:lnTo>
                  <a:pt x="582" y="228"/>
                </a:lnTo>
                <a:lnTo>
                  <a:pt x="584" y="208"/>
                </a:lnTo>
                <a:lnTo>
                  <a:pt x="584" y="29"/>
                </a:lnTo>
                <a:lnTo>
                  <a:pt x="643" y="29"/>
                </a:lnTo>
                <a:lnTo>
                  <a:pt x="647" y="29"/>
                </a:lnTo>
                <a:lnTo>
                  <a:pt x="649" y="28"/>
                </a:lnTo>
                <a:lnTo>
                  <a:pt x="652" y="27"/>
                </a:lnTo>
                <a:lnTo>
                  <a:pt x="654" y="26"/>
                </a:lnTo>
                <a:lnTo>
                  <a:pt x="655" y="23"/>
                </a:lnTo>
                <a:lnTo>
                  <a:pt x="657" y="20"/>
                </a:lnTo>
                <a:lnTo>
                  <a:pt x="658" y="17"/>
                </a:lnTo>
                <a:lnTo>
                  <a:pt x="658" y="14"/>
                </a:lnTo>
                <a:lnTo>
                  <a:pt x="658" y="12"/>
                </a:lnTo>
                <a:lnTo>
                  <a:pt x="657" y="8"/>
                </a:lnTo>
                <a:lnTo>
                  <a:pt x="655" y="6"/>
                </a:lnTo>
                <a:lnTo>
                  <a:pt x="654" y="4"/>
                </a:lnTo>
                <a:lnTo>
                  <a:pt x="652" y="2"/>
                </a:lnTo>
                <a:lnTo>
                  <a:pt x="649" y="1"/>
                </a:lnTo>
                <a:lnTo>
                  <a:pt x="647" y="0"/>
                </a:lnTo>
                <a:lnTo>
                  <a:pt x="643" y="0"/>
                </a:lnTo>
                <a:lnTo>
                  <a:pt x="569" y="0"/>
                </a:lnTo>
                <a:lnTo>
                  <a:pt x="90" y="0"/>
                </a:lnTo>
                <a:lnTo>
                  <a:pt x="15" y="0"/>
                </a:lnTo>
                <a:lnTo>
                  <a:pt x="12" y="0"/>
                </a:lnTo>
                <a:lnTo>
                  <a:pt x="9" y="1"/>
                </a:lnTo>
                <a:lnTo>
                  <a:pt x="7" y="2"/>
                </a:lnTo>
                <a:lnTo>
                  <a:pt x="5" y="4"/>
                </a:lnTo>
                <a:lnTo>
                  <a:pt x="2" y="6"/>
                </a:lnTo>
                <a:lnTo>
                  <a:pt x="1" y="8"/>
                </a:lnTo>
                <a:lnTo>
                  <a:pt x="0" y="12"/>
                </a:lnTo>
                <a:lnTo>
                  <a:pt x="0" y="14"/>
                </a:lnTo>
                <a:lnTo>
                  <a:pt x="0" y="17"/>
                </a:lnTo>
                <a:lnTo>
                  <a:pt x="1" y="20"/>
                </a:lnTo>
                <a:lnTo>
                  <a:pt x="2" y="23"/>
                </a:lnTo>
                <a:lnTo>
                  <a:pt x="5" y="26"/>
                </a:lnTo>
                <a:lnTo>
                  <a:pt x="7" y="27"/>
                </a:lnTo>
                <a:lnTo>
                  <a:pt x="9" y="28"/>
                </a:lnTo>
                <a:lnTo>
                  <a:pt x="12" y="29"/>
                </a:lnTo>
                <a:lnTo>
                  <a:pt x="15" y="29"/>
                </a:lnTo>
                <a:lnTo>
                  <a:pt x="75" y="29"/>
                </a:lnTo>
                <a:lnTo>
                  <a:pt x="75" y="208"/>
                </a:lnTo>
                <a:lnTo>
                  <a:pt x="75" y="227"/>
                </a:lnTo>
                <a:lnTo>
                  <a:pt x="77" y="245"/>
                </a:lnTo>
                <a:lnTo>
                  <a:pt x="81" y="263"/>
                </a:lnTo>
                <a:lnTo>
                  <a:pt x="85" y="280"/>
                </a:lnTo>
                <a:lnTo>
                  <a:pt x="89" y="296"/>
                </a:lnTo>
                <a:lnTo>
                  <a:pt x="96" y="312"/>
                </a:lnTo>
                <a:lnTo>
                  <a:pt x="103" y="328"/>
                </a:lnTo>
                <a:lnTo>
                  <a:pt x="112" y="343"/>
                </a:lnTo>
                <a:lnTo>
                  <a:pt x="124" y="361"/>
                </a:lnTo>
                <a:lnTo>
                  <a:pt x="137" y="378"/>
                </a:lnTo>
                <a:lnTo>
                  <a:pt x="152" y="394"/>
                </a:lnTo>
                <a:lnTo>
                  <a:pt x="168" y="407"/>
                </a:lnTo>
                <a:lnTo>
                  <a:pt x="185" y="420"/>
                </a:lnTo>
                <a:lnTo>
                  <a:pt x="204" y="431"/>
                </a:lnTo>
                <a:lnTo>
                  <a:pt x="222" y="441"/>
                </a:lnTo>
                <a:lnTo>
                  <a:pt x="242" y="448"/>
                </a:lnTo>
                <a:lnTo>
                  <a:pt x="224" y="456"/>
                </a:lnTo>
                <a:lnTo>
                  <a:pt x="207" y="464"/>
                </a:lnTo>
                <a:lnTo>
                  <a:pt x="190" y="474"/>
                </a:lnTo>
                <a:lnTo>
                  <a:pt x="175" y="485"/>
                </a:lnTo>
                <a:lnTo>
                  <a:pt x="160" y="497"/>
                </a:lnTo>
                <a:lnTo>
                  <a:pt x="146" y="510"/>
                </a:lnTo>
                <a:lnTo>
                  <a:pt x="133" y="524"/>
                </a:lnTo>
                <a:lnTo>
                  <a:pt x="121" y="539"/>
                </a:lnTo>
                <a:lnTo>
                  <a:pt x="112" y="555"/>
                </a:lnTo>
                <a:lnTo>
                  <a:pt x="102" y="572"/>
                </a:lnTo>
                <a:lnTo>
                  <a:pt x="93" y="589"/>
                </a:lnTo>
                <a:lnTo>
                  <a:pt x="87" y="609"/>
                </a:lnTo>
                <a:lnTo>
                  <a:pt x="82" y="627"/>
                </a:lnTo>
                <a:lnTo>
                  <a:pt x="78" y="647"/>
                </a:lnTo>
                <a:lnTo>
                  <a:pt x="76" y="666"/>
                </a:lnTo>
                <a:lnTo>
                  <a:pt x="75" y="687"/>
                </a:lnTo>
                <a:lnTo>
                  <a:pt x="75" y="732"/>
                </a:lnTo>
                <a:lnTo>
                  <a:pt x="75" y="866"/>
                </a:lnTo>
                <a:lnTo>
                  <a:pt x="15" y="866"/>
                </a:lnTo>
                <a:lnTo>
                  <a:pt x="12" y="866"/>
                </a:lnTo>
                <a:lnTo>
                  <a:pt x="9" y="868"/>
                </a:lnTo>
                <a:lnTo>
                  <a:pt x="7" y="870"/>
                </a:lnTo>
                <a:lnTo>
                  <a:pt x="5" y="872"/>
                </a:lnTo>
                <a:lnTo>
                  <a:pt x="2" y="874"/>
                </a:lnTo>
                <a:lnTo>
                  <a:pt x="1" y="876"/>
                </a:lnTo>
                <a:lnTo>
                  <a:pt x="0" y="879"/>
                </a:lnTo>
                <a:lnTo>
                  <a:pt x="0" y="881"/>
                </a:lnTo>
                <a:lnTo>
                  <a:pt x="0" y="885"/>
                </a:lnTo>
                <a:lnTo>
                  <a:pt x="1" y="888"/>
                </a:lnTo>
                <a:lnTo>
                  <a:pt x="2" y="890"/>
                </a:lnTo>
                <a:lnTo>
                  <a:pt x="5" y="892"/>
                </a:lnTo>
                <a:lnTo>
                  <a:pt x="7" y="894"/>
                </a:lnTo>
                <a:lnTo>
                  <a:pt x="9" y="895"/>
                </a:lnTo>
                <a:lnTo>
                  <a:pt x="12" y="896"/>
                </a:lnTo>
                <a:lnTo>
                  <a:pt x="15" y="896"/>
                </a:lnTo>
                <a:lnTo>
                  <a:pt x="90" y="896"/>
                </a:lnTo>
                <a:lnTo>
                  <a:pt x="569" y="896"/>
                </a:lnTo>
                <a:lnTo>
                  <a:pt x="643" y="896"/>
                </a:lnTo>
                <a:lnTo>
                  <a:pt x="647" y="896"/>
                </a:lnTo>
                <a:lnTo>
                  <a:pt x="649" y="895"/>
                </a:lnTo>
                <a:lnTo>
                  <a:pt x="652" y="894"/>
                </a:lnTo>
                <a:lnTo>
                  <a:pt x="654" y="892"/>
                </a:lnTo>
                <a:lnTo>
                  <a:pt x="655" y="890"/>
                </a:lnTo>
                <a:lnTo>
                  <a:pt x="657" y="888"/>
                </a:lnTo>
                <a:lnTo>
                  <a:pt x="658" y="885"/>
                </a:lnTo>
                <a:lnTo>
                  <a:pt x="658" y="881"/>
                </a:lnTo>
                <a:lnTo>
                  <a:pt x="658" y="879"/>
                </a:lnTo>
                <a:lnTo>
                  <a:pt x="657" y="876"/>
                </a:lnTo>
                <a:lnTo>
                  <a:pt x="655" y="874"/>
                </a:lnTo>
                <a:lnTo>
                  <a:pt x="654" y="872"/>
                </a:lnTo>
                <a:lnTo>
                  <a:pt x="652" y="870"/>
                </a:lnTo>
                <a:lnTo>
                  <a:pt x="649" y="868"/>
                </a:lnTo>
                <a:lnTo>
                  <a:pt x="647" y="866"/>
                </a:lnTo>
                <a:lnTo>
                  <a:pt x="643" y="8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lt1"/>
              </a:solidFill>
            </a:endParaRPr>
          </a:p>
        </p:txBody>
      </p:sp>
      <p:sp>
        <p:nvSpPr>
          <p:cNvPr id="111" name="TextBox 47">
            <a:extLst>
              <a:ext uri="{FF2B5EF4-FFF2-40B4-BE49-F238E27FC236}">
                <a16:creationId xmlns:a16="http://schemas.microsoft.com/office/drawing/2014/main" id="{853D56A8-B36E-4520-9327-AFD45439C181}"/>
              </a:ext>
            </a:extLst>
          </p:cNvPr>
          <p:cNvSpPr txBox="1"/>
          <p:nvPr/>
        </p:nvSpPr>
        <p:spPr>
          <a:xfrm>
            <a:off x="7184003" y="1949691"/>
            <a:ext cx="4537090" cy="107721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In food bucket, after covid (2020-21) their was 0.87% decrease in inflation, In Health care bucket, after covid (2020-21) their was 3.11% raise in inflation, and in Essential services bucket, after covid (2020-21) their was 9.62% raise in inflation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27B1B3A-4567-4AE9-A7C9-FA9D5A1F3929}"/>
              </a:ext>
            </a:extLst>
          </p:cNvPr>
          <p:cNvSpPr/>
          <p:nvPr/>
        </p:nvSpPr>
        <p:spPr>
          <a:xfrm>
            <a:off x="1584886" y="1411956"/>
            <a:ext cx="3952875" cy="49244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Impact of COVID-19</a:t>
            </a:r>
            <a:endParaRPr lang="en-US" sz="1600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42267" y="1460593"/>
            <a:ext cx="385764" cy="3857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1737022" y="1555348"/>
            <a:ext cx="196255" cy="196255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696"/>
            <a:ext cx="10515600" cy="276999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Impact of COVID-19 on Inflation (March 2020 Onwards)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A2F927B-27F6-2004-EDFF-361ACB9ACB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174013"/>
              </p:ext>
            </p:extLst>
          </p:nvPr>
        </p:nvGraphicFramePr>
        <p:xfrm>
          <a:off x="667809" y="2256764"/>
          <a:ext cx="6025953" cy="3558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oup 2" descr="This is an icon of a pie chart. ">
            <a:extLst>
              <a:ext uri="{FF2B5EF4-FFF2-40B4-BE49-F238E27FC236}">
                <a16:creationId xmlns:a16="http://schemas.microsoft.com/office/drawing/2014/main" id="{C2FB0A12-7613-F566-7969-2B4E94FBC660}"/>
              </a:ext>
            </a:extLst>
          </p:cNvPr>
          <p:cNvGrpSpPr/>
          <p:nvPr/>
        </p:nvGrpSpPr>
        <p:grpSpPr>
          <a:xfrm>
            <a:off x="7300301" y="4002122"/>
            <a:ext cx="215881" cy="215881"/>
            <a:chOff x="4319588" y="4213225"/>
            <a:chExt cx="287338" cy="287338"/>
          </a:xfrm>
          <a:solidFill>
            <a:schemeClr val="bg1"/>
          </a:solidFill>
          <a:effectLst/>
        </p:grpSpPr>
        <p:sp>
          <p:nvSpPr>
            <p:cNvPr id="4" name="Freeform 421">
              <a:extLst>
                <a:ext uri="{FF2B5EF4-FFF2-40B4-BE49-F238E27FC236}">
                  <a16:creationId xmlns:a16="http://schemas.microsoft.com/office/drawing/2014/main" id="{AF6232A6-A097-5DE0-5E5F-146840751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213225"/>
              <a:ext cx="134938" cy="133350"/>
            </a:xfrm>
            <a:custGeom>
              <a:avLst/>
              <a:gdLst>
                <a:gd name="T0" fmla="*/ 15 w 422"/>
                <a:gd name="T1" fmla="*/ 422 h 422"/>
                <a:gd name="T2" fmla="*/ 407 w 422"/>
                <a:gd name="T3" fmla="*/ 422 h 422"/>
                <a:gd name="T4" fmla="*/ 409 w 422"/>
                <a:gd name="T5" fmla="*/ 421 h 422"/>
                <a:gd name="T6" fmla="*/ 412 w 422"/>
                <a:gd name="T7" fmla="*/ 421 h 422"/>
                <a:gd name="T8" fmla="*/ 414 w 422"/>
                <a:gd name="T9" fmla="*/ 419 h 422"/>
                <a:gd name="T10" fmla="*/ 416 w 422"/>
                <a:gd name="T11" fmla="*/ 417 h 422"/>
                <a:gd name="T12" fmla="*/ 419 w 422"/>
                <a:gd name="T13" fmla="*/ 414 h 422"/>
                <a:gd name="T14" fmla="*/ 420 w 422"/>
                <a:gd name="T15" fmla="*/ 412 h 422"/>
                <a:gd name="T16" fmla="*/ 421 w 422"/>
                <a:gd name="T17" fmla="*/ 409 h 422"/>
                <a:gd name="T18" fmla="*/ 422 w 422"/>
                <a:gd name="T19" fmla="*/ 407 h 422"/>
                <a:gd name="T20" fmla="*/ 421 w 422"/>
                <a:gd name="T21" fmla="*/ 386 h 422"/>
                <a:gd name="T22" fmla="*/ 420 w 422"/>
                <a:gd name="T23" fmla="*/ 365 h 422"/>
                <a:gd name="T24" fmla="*/ 416 w 422"/>
                <a:gd name="T25" fmla="*/ 345 h 422"/>
                <a:gd name="T26" fmla="*/ 413 w 422"/>
                <a:gd name="T27" fmla="*/ 324 h 422"/>
                <a:gd name="T28" fmla="*/ 409 w 422"/>
                <a:gd name="T29" fmla="*/ 305 h 422"/>
                <a:gd name="T30" fmla="*/ 403 w 422"/>
                <a:gd name="T31" fmla="*/ 286 h 422"/>
                <a:gd name="T32" fmla="*/ 397 w 422"/>
                <a:gd name="T33" fmla="*/ 266 h 422"/>
                <a:gd name="T34" fmla="*/ 390 w 422"/>
                <a:gd name="T35" fmla="*/ 248 h 422"/>
                <a:gd name="T36" fmla="*/ 381 w 422"/>
                <a:gd name="T37" fmla="*/ 230 h 422"/>
                <a:gd name="T38" fmla="*/ 372 w 422"/>
                <a:gd name="T39" fmla="*/ 213 h 422"/>
                <a:gd name="T40" fmla="*/ 363 w 422"/>
                <a:gd name="T41" fmla="*/ 196 h 422"/>
                <a:gd name="T42" fmla="*/ 352 w 422"/>
                <a:gd name="T43" fmla="*/ 180 h 422"/>
                <a:gd name="T44" fmla="*/ 340 w 422"/>
                <a:gd name="T45" fmla="*/ 163 h 422"/>
                <a:gd name="T46" fmla="*/ 329 w 422"/>
                <a:gd name="T47" fmla="*/ 148 h 422"/>
                <a:gd name="T48" fmla="*/ 316 w 422"/>
                <a:gd name="T49" fmla="*/ 133 h 422"/>
                <a:gd name="T50" fmla="*/ 302 w 422"/>
                <a:gd name="T51" fmla="*/ 119 h 422"/>
                <a:gd name="T52" fmla="*/ 288 w 422"/>
                <a:gd name="T53" fmla="*/ 106 h 422"/>
                <a:gd name="T54" fmla="*/ 274 w 422"/>
                <a:gd name="T55" fmla="*/ 93 h 422"/>
                <a:gd name="T56" fmla="*/ 258 w 422"/>
                <a:gd name="T57" fmla="*/ 81 h 422"/>
                <a:gd name="T58" fmla="*/ 242 w 422"/>
                <a:gd name="T59" fmla="*/ 69 h 422"/>
                <a:gd name="T60" fmla="*/ 226 w 422"/>
                <a:gd name="T61" fmla="*/ 59 h 422"/>
                <a:gd name="T62" fmla="*/ 208 w 422"/>
                <a:gd name="T63" fmla="*/ 49 h 422"/>
                <a:gd name="T64" fmla="*/ 191 w 422"/>
                <a:gd name="T65" fmla="*/ 40 h 422"/>
                <a:gd name="T66" fmla="*/ 173 w 422"/>
                <a:gd name="T67" fmla="*/ 32 h 422"/>
                <a:gd name="T68" fmla="*/ 155 w 422"/>
                <a:gd name="T69" fmla="*/ 25 h 422"/>
                <a:gd name="T70" fmla="*/ 135 w 422"/>
                <a:gd name="T71" fmla="*/ 19 h 422"/>
                <a:gd name="T72" fmla="*/ 116 w 422"/>
                <a:gd name="T73" fmla="*/ 13 h 422"/>
                <a:gd name="T74" fmla="*/ 97 w 422"/>
                <a:gd name="T75" fmla="*/ 8 h 422"/>
                <a:gd name="T76" fmla="*/ 76 w 422"/>
                <a:gd name="T77" fmla="*/ 5 h 422"/>
                <a:gd name="T78" fmla="*/ 56 w 422"/>
                <a:gd name="T79" fmla="*/ 3 h 422"/>
                <a:gd name="T80" fmla="*/ 36 w 422"/>
                <a:gd name="T81" fmla="*/ 0 h 422"/>
                <a:gd name="T82" fmla="*/ 15 w 422"/>
                <a:gd name="T83" fmla="*/ 0 h 422"/>
                <a:gd name="T84" fmla="*/ 12 w 422"/>
                <a:gd name="T85" fmla="*/ 0 h 422"/>
                <a:gd name="T86" fmla="*/ 9 w 422"/>
                <a:gd name="T87" fmla="*/ 2 h 422"/>
                <a:gd name="T88" fmla="*/ 7 w 422"/>
                <a:gd name="T89" fmla="*/ 3 h 422"/>
                <a:gd name="T90" fmla="*/ 5 w 422"/>
                <a:gd name="T91" fmla="*/ 5 h 422"/>
                <a:gd name="T92" fmla="*/ 2 w 422"/>
                <a:gd name="T93" fmla="*/ 7 h 422"/>
                <a:gd name="T94" fmla="*/ 1 w 422"/>
                <a:gd name="T95" fmla="*/ 9 h 422"/>
                <a:gd name="T96" fmla="*/ 0 w 422"/>
                <a:gd name="T97" fmla="*/ 12 h 422"/>
                <a:gd name="T98" fmla="*/ 0 w 422"/>
                <a:gd name="T99" fmla="*/ 15 h 422"/>
                <a:gd name="T100" fmla="*/ 0 w 422"/>
                <a:gd name="T101" fmla="*/ 406 h 422"/>
                <a:gd name="T102" fmla="*/ 0 w 422"/>
                <a:gd name="T103" fmla="*/ 409 h 422"/>
                <a:gd name="T104" fmla="*/ 1 w 422"/>
                <a:gd name="T105" fmla="*/ 412 h 422"/>
                <a:gd name="T106" fmla="*/ 2 w 422"/>
                <a:gd name="T107" fmla="*/ 414 h 422"/>
                <a:gd name="T108" fmla="*/ 5 w 422"/>
                <a:gd name="T109" fmla="*/ 417 h 422"/>
                <a:gd name="T110" fmla="*/ 7 w 422"/>
                <a:gd name="T111" fmla="*/ 419 h 422"/>
                <a:gd name="T112" fmla="*/ 9 w 422"/>
                <a:gd name="T113" fmla="*/ 421 h 422"/>
                <a:gd name="T114" fmla="*/ 12 w 422"/>
                <a:gd name="T115" fmla="*/ 421 h 422"/>
                <a:gd name="T116" fmla="*/ 15 w 422"/>
                <a:gd name="T1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5" name="Freeform 422">
              <a:extLst>
                <a:ext uri="{FF2B5EF4-FFF2-40B4-BE49-F238E27FC236}">
                  <a16:creationId xmlns:a16="http://schemas.microsoft.com/office/drawing/2014/main" id="{0D036893-718D-BCA7-7FC8-8A8CD7E0B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4241800"/>
              <a:ext cx="220663" cy="258763"/>
            </a:xfrm>
            <a:custGeom>
              <a:avLst/>
              <a:gdLst>
                <a:gd name="T0" fmla="*/ 421 w 698"/>
                <a:gd name="T1" fmla="*/ 15 h 813"/>
                <a:gd name="T2" fmla="*/ 420 w 698"/>
                <a:gd name="T3" fmla="*/ 8 h 813"/>
                <a:gd name="T4" fmla="*/ 417 w 698"/>
                <a:gd name="T5" fmla="*/ 4 h 813"/>
                <a:gd name="T6" fmla="*/ 413 w 698"/>
                <a:gd name="T7" fmla="*/ 1 h 813"/>
                <a:gd name="T8" fmla="*/ 406 w 698"/>
                <a:gd name="T9" fmla="*/ 0 h 813"/>
                <a:gd name="T10" fmla="*/ 365 w 698"/>
                <a:gd name="T11" fmla="*/ 2 h 813"/>
                <a:gd name="T12" fmla="*/ 325 w 698"/>
                <a:gd name="T13" fmla="*/ 8 h 813"/>
                <a:gd name="T14" fmla="*/ 286 w 698"/>
                <a:gd name="T15" fmla="*/ 18 h 813"/>
                <a:gd name="T16" fmla="*/ 249 w 698"/>
                <a:gd name="T17" fmla="*/ 32 h 813"/>
                <a:gd name="T18" fmla="*/ 213 w 698"/>
                <a:gd name="T19" fmla="*/ 49 h 813"/>
                <a:gd name="T20" fmla="*/ 180 w 698"/>
                <a:gd name="T21" fmla="*/ 69 h 813"/>
                <a:gd name="T22" fmla="*/ 148 w 698"/>
                <a:gd name="T23" fmla="*/ 92 h 813"/>
                <a:gd name="T24" fmla="*/ 120 w 698"/>
                <a:gd name="T25" fmla="*/ 119 h 813"/>
                <a:gd name="T26" fmla="*/ 93 w 698"/>
                <a:gd name="T27" fmla="*/ 148 h 813"/>
                <a:gd name="T28" fmla="*/ 69 w 698"/>
                <a:gd name="T29" fmla="*/ 179 h 813"/>
                <a:gd name="T30" fmla="*/ 49 w 698"/>
                <a:gd name="T31" fmla="*/ 212 h 813"/>
                <a:gd name="T32" fmla="*/ 32 w 698"/>
                <a:gd name="T33" fmla="*/ 247 h 813"/>
                <a:gd name="T34" fmla="*/ 19 w 698"/>
                <a:gd name="T35" fmla="*/ 285 h 813"/>
                <a:gd name="T36" fmla="*/ 8 w 698"/>
                <a:gd name="T37" fmla="*/ 325 h 813"/>
                <a:gd name="T38" fmla="*/ 2 w 698"/>
                <a:gd name="T39" fmla="*/ 364 h 813"/>
                <a:gd name="T40" fmla="*/ 0 w 698"/>
                <a:gd name="T41" fmla="*/ 406 h 813"/>
                <a:gd name="T42" fmla="*/ 2 w 698"/>
                <a:gd name="T43" fmla="*/ 447 h 813"/>
                <a:gd name="T44" fmla="*/ 8 w 698"/>
                <a:gd name="T45" fmla="*/ 488 h 813"/>
                <a:gd name="T46" fmla="*/ 19 w 698"/>
                <a:gd name="T47" fmla="*/ 526 h 813"/>
                <a:gd name="T48" fmla="*/ 32 w 698"/>
                <a:gd name="T49" fmla="*/ 564 h 813"/>
                <a:gd name="T50" fmla="*/ 49 w 698"/>
                <a:gd name="T51" fmla="*/ 599 h 813"/>
                <a:gd name="T52" fmla="*/ 69 w 698"/>
                <a:gd name="T53" fmla="*/ 633 h 813"/>
                <a:gd name="T54" fmla="*/ 93 w 698"/>
                <a:gd name="T55" fmla="*/ 665 h 813"/>
                <a:gd name="T56" fmla="*/ 120 w 698"/>
                <a:gd name="T57" fmla="*/ 694 h 813"/>
                <a:gd name="T58" fmla="*/ 148 w 698"/>
                <a:gd name="T59" fmla="*/ 719 h 813"/>
                <a:gd name="T60" fmla="*/ 180 w 698"/>
                <a:gd name="T61" fmla="*/ 743 h 813"/>
                <a:gd name="T62" fmla="*/ 213 w 698"/>
                <a:gd name="T63" fmla="*/ 763 h 813"/>
                <a:gd name="T64" fmla="*/ 249 w 698"/>
                <a:gd name="T65" fmla="*/ 780 h 813"/>
                <a:gd name="T66" fmla="*/ 286 w 698"/>
                <a:gd name="T67" fmla="*/ 794 h 813"/>
                <a:gd name="T68" fmla="*/ 325 w 698"/>
                <a:gd name="T69" fmla="*/ 804 h 813"/>
                <a:gd name="T70" fmla="*/ 365 w 698"/>
                <a:gd name="T71" fmla="*/ 810 h 813"/>
                <a:gd name="T72" fmla="*/ 406 w 698"/>
                <a:gd name="T73" fmla="*/ 813 h 813"/>
                <a:gd name="T74" fmla="*/ 447 w 698"/>
                <a:gd name="T75" fmla="*/ 810 h 813"/>
                <a:gd name="T76" fmla="*/ 487 w 698"/>
                <a:gd name="T77" fmla="*/ 804 h 813"/>
                <a:gd name="T78" fmla="*/ 525 w 698"/>
                <a:gd name="T79" fmla="*/ 794 h 813"/>
                <a:gd name="T80" fmla="*/ 562 w 698"/>
                <a:gd name="T81" fmla="*/ 782 h 813"/>
                <a:gd name="T82" fmla="*/ 598 w 698"/>
                <a:gd name="T83" fmla="*/ 764 h 813"/>
                <a:gd name="T84" fmla="*/ 632 w 698"/>
                <a:gd name="T85" fmla="*/ 744 h 813"/>
                <a:gd name="T86" fmla="*/ 664 w 698"/>
                <a:gd name="T87" fmla="*/ 720 h 813"/>
                <a:gd name="T88" fmla="*/ 694 w 698"/>
                <a:gd name="T89" fmla="*/ 694 h 813"/>
                <a:gd name="T90" fmla="*/ 697 w 698"/>
                <a:gd name="T91" fmla="*/ 688 h 813"/>
                <a:gd name="T92" fmla="*/ 698 w 698"/>
                <a:gd name="T93" fmla="*/ 683 h 813"/>
                <a:gd name="T94" fmla="*/ 697 w 698"/>
                <a:gd name="T95" fmla="*/ 676 h 813"/>
                <a:gd name="T96" fmla="*/ 694 w 698"/>
                <a:gd name="T97" fmla="*/ 67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6" name="Freeform 423">
              <a:extLst>
                <a:ext uri="{FF2B5EF4-FFF2-40B4-BE49-F238E27FC236}">
                  <a16:creationId xmlns:a16="http://schemas.microsoft.com/office/drawing/2014/main" id="{A6BC481D-269D-7261-BB9E-283F69EA3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356100"/>
              <a:ext cx="134938" cy="98425"/>
            </a:xfrm>
            <a:custGeom>
              <a:avLst/>
              <a:gdLst>
                <a:gd name="T0" fmla="*/ 407 w 422"/>
                <a:gd name="T1" fmla="*/ 0 h 307"/>
                <a:gd name="T2" fmla="*/ 15 w 422"/>
                <a:gd name="T3" fmla="*/ 0 h 307"/>
                <a:gd name="T4" fmla="*/ 11 w 422"/>
                <a:gd name="T5" fmla="*/ 0 h 307"/>
                <a:gd name="T6" fmla="*/ 7 w 422"/>
                <a:gd name="T7" fmla="*/ 2 h 307"/>
                <a:gd name="T8" fmla="*/ 4 w 422"/>
                <a:gd name="T9" fmla="*/ 5 h 307"/>
                <a:gd name="T10" fmla="*/ 1 w 422"/>
                <a:gd name="T11" fmla="*/ 9 h 307"/>
                <a:gd name="T12" fmla="*/ 0 w 422"/>
                <a:gd name="T13" fmla="*/ 13 h 307"/>
                <a:gd name="T14" fmla="*/ 0 w 422"/>
                <a:gd name="T15" fmla="*/ 17 h 307"/>
                <a:gd name="T16" fmla="*/ 1 w 422"/>
                <a:gd name="T17" fmla="*/ 21 h 307"/>
                <a:gd name="T18" fmla="*/ 5 w 422"/>
                <a:gd name="T19" fmla="*/ 26 h 307"/>
                <a:gd name="T20" fmla="*/ 281 w 422"/>
                <a:gd name="T21" fmla="*/ 303 h 307"/>
                <a:gd name="T22" fmla="*/ 283 w 422"/>
                <a:gd name="T23" fmla="*/ 304 h 307"/>
                <a:gd name="T24" fmla="*/ 286 w 422"/>
                <a:gd name="T25" fmla="*/ 306 h 307"/>
                <a:gd name="T26" fmla="*/ 289 w 422"/>
                <a:gd name="T27" fmla="*/ 306 h 307"/>
                <a:gd name="T28" fmla="*/ 292 w 422"/>
                <a:gd name="T29" fmla="*/ 307 h 307"/>
                <a:gd name="T30" fmla="*/ 294 w 422"/>
                <a:gd name="T31" fmla="*/ 306 h 307"/>
                <a:gd name="T32" fmla="*/ 297 w 422"/>
                <a:gd name="T33" fmla="*/ 306 h 307"/>
                <a:gd name="T34" fmla="*/ 300 w 422"/>
                <a:gd name="T35" fmla="*/ 304 h 307"/>
                <a:gd name="T36" fmla="*/ 303 w 422"/>
                <a:gd name="T37" fmla="*/ 303 h 307"/>
                <a:gd name="T38" fmla="*/ 317 w 422"/>
                <a:gd name="T39" fmla="*/ 288 h 307"/>
                <a:gd name="T40" fmla="*/ 330 w 422"/>
                <a:gd name="T41" fmla="*/ 272 h 307"/>
                <a:gd name="T42" fmla="*/ 341 w 422"/>
                <a:gd name="T43" fmla="*/ 256 h 307"/>
                <a:gd name="T44" fmla="*/ 353 w 422"/>
                <a:gd name="T45" fmla="*/ 240 h 307"/>
                <a:gd name="T46" fmla="*/ 364 w 422"/>
                <a:gd name="T47" fmla="*/ 223 h 307"/>
                <a:gd name="T48" fmla="*/ 374 w 422"/>
                <a:gd name="T49" fmla="*/ 206 h 307"/>
                <a:gd name="T50" fmla="*/ 382 w 422"/>
                <a:gd name="T51" fmla="*/ 189 h 307"/>
                <a:gd name="T52" fmla="*/ 391 w 422"/>
                <a:gd name="T53" fmla="*/ 171 h 307"/>
                <a:gd name="T54" fmla="*/ 398 w 422"/>
                <a:gd name="T55" fmla="*/ 152 h 307"/>
                <a:gd name="T56" fmla="*/ 404 w 422"/>
                <a:gd name="T57" fmla="*/ 133 h 307"/>
                <a:gd name="T58" fmla="*/ 409 w 422"/>
                <a:gd name="T59" fmla="*/ 114 h 307"/>
                <a:gd name="T60" fmla="*/ 413 w 422"/>
                <a:gd name="T61" fmla="*/ 94 h 307"/>
                <a:gd name="T62" fmla="*/ 416 w 422"/>
                <a:gd name="T63" fmla="*/ 75 h 307"/>
                <a:gd name="T64" fmla="*/ 420 w 422"/>
                <a:gd name="T65" fmla="*/ 55 h 307"/>
                <a:gd name="T66" fmla="*/ 421 w 422"/>
                <a:gd name="T67" fmla="*/ 35 h 307"/>
                <a:gd name="T68" fmla="*/ 422 w 422"/>
                <a:gd name="T69" fmla="*/ 15 h 307"/>
                <a:gd name="T70" fmla="*/ 421 w 422"/>
                <a:gd name="T71" fmla="*/ 12 h 307"/>
                <a:gd name="T72" fmla="*/ 420 w 422"/>
                <a:gd name="T73" fmla="*/ 9 h 307"/>
                <a:gd name="T74" fmla="*/ 419 w 422"/>
                <a:gd name="T75" fmla="*/ 6 h 307"/>
                <a:gd name="T76" fmla="*/ 416 w 422"/>
                <a:gd name="T77" fmla="*/ 4 h 307"/>
                <a:gd name="T78" fmla="*/ 414 w 422"/>
                <a:gd name="T79" fmla="*/ 2 h 307"/>
                <a:gd name="T80" fmla="*/ 412 w 422"/>
                <a:gd name="T81" fmla="*/ 1 h 307"/>
                <a:gd name="T82" fmla="*/ 409 w 422"/>
                <a:gd name="T83" fmla="*/ 0 h 307"/>
                <a:gd name="T84" fmla="*/ 407 w 422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0A2B1FA-AC12-91CC-7E7D-F7A352CDFE6D}"/>
              </a:ext>
            </a:extLst>
          </p:cNvPr>
          <p:cNvSpPr txBox="1"/>
          <p:nvPr/>
        </p:nvSpPr>
        <p:spPr>
          <a:xfrm>
            <a:off x="7447736" y="3009000"/>
            <a:ext cx="4009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Highest impact after COVID-19 was on “Essential Services”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9464-7408-4CB8-9C8D-6CAE84CA4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276999"/>
          </a:xfrm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</a:rPr>
              <a:t>Imported oil price fluctuations for years 2021 to 2023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9828-C3DA-4597-BCE6-9ABD37A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2" name="TextBox 47">
            <a:extLst>
              <a:ext uri="{FF2B5EF4-FFF2-40B4-BE49-F238E27FC236}">
                <a16:creationId xmlns:a16="http://schemas.microsoft.com/office/drawing/2014/main" id="{2B5BB5A9-EBF5-4B8A-9F43-73BA73A14309}"/>
              </a:ext>
            </a:extLst>
          </p:cNvPr>
          <p:cNvSpPr txBox="1"/>
          <p:nvPr/>
        </p:nvSpPr>
        <p:spPr>
          <a:xfrm>
            <a:off x="448622" y="4874734"/>
            <a:ext cx="3450278" cy="147732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Impact of Global Events - Oil Price Fluctuations </a:t>
            </a:r>
          </a:p>
          <a:p>
            <a:pPr algn="ctr"/>
            <a:r>
              <a:rPr lang="en-US" sz="1200" b="1" dirty="0"/>
              <a:t>(2021-2023)</a:t>
            </a:r>
          </a:p>
          <a:p>
            <a:pPr algn="just"/>
            <a:r>
              <a:rPr lang="en-US" sz="1200" b="1" dirty="0"/>
              <a:t>"Another major factor influencing inflation in India is the fluctuation of global crude oil prices. Between 2021 and 2023, oil prices saw significant rapid fluctuations. To analyze this, I examined the correlation between imported oil price changes and inflation across various categories.".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C89A7C-22CD-4EA2-8D41-03122A255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0" y="4967068"/>
            <a:ext cx="0" cy="1292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12232B-830B-45D4-B2FA-6E45FE8B1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958239" y="4967068"/>
            <a:ext cx="0" cy="1292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95A916-8E19-4600-AA32-AD3EA52A5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763579" y="4967068"/>
            <a:ext cx="0" cy="1292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7">
            <a:extLst>
              <a:ext uri="{FF2B5EF4-FFF2-40B4-BE49-F238E27FC236}">
                <a16:creationId xmlns:a16="http://schemas.microsoft.com/office/drawing/2014/main" id="{809FA2F3-8F76-4848-B55D-FA6947FE773C}"/>
              </a:ext>
            </a:extLst>
          </p:cNvPr>
          <p:cNvSpPr txBox="1"/>
          <p:nvPr/>
        </p:nvSpPr>
        <p:spPr>
          <a:xfrm>
            <a:off x="4276725" y="5122738"/>
            <a:ext cx="2561523" cy="738664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CE295E"/>
                </a:solidFill>
                <a:latin typeface="+mj-lt"/>
              </a:rPr>
              <a:t>0.79</a:t>
            </a:r>
          </a:p>
        </p:txBody>
      </p:sp>
      <p:sp>
        <p:nvSpPr>
          <p:cNvPr id="138" name="TextBox 47">
            <a:extLst>
              <a:ext uri="{FF2B5EF4-FFF2-40B4-BE49-F238E27FC236}">
                <a16:creationId xmlns:a16="http://schemas.microsoft.com/office/drawing/2014/main" id="{012B5CF6-F3B0-4A9A-AB3D-0DCFDC2E8277}"/>
              </a:ext>
            </a:extLst>
          </p:cNvPr>
          <p:cNvSpPr txBox="1"/>
          <p:nvPr/>
        </p:nvSpPr>
        <p:spPr>
          <a:xfrm>
            <a:off x="4379930" y="5780896"/>
            <a:ext cx="2355112" cy="430887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/>
              <a:t>“Meat and Fish” Category</a:t>
            </a:r>
          </a:p>
          <a:p>
            <a:pPr algn="ctr"/>
            <a:r>
              <a:rPr lang="en-US" sz="1400" b="1" dirty="0"/>
              <a:t>Very Strong (+VE) Corel Value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C10D34-6B8A-7783-88D3-74ACB38355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325753"/>
              </p:ext>
            </p:extLst>
          </p:nvPr>
        </p:nvGraphicFramePr>
        <p:xfrm>
          <a:off x="541537" y="954601"/>
          <a:ext cx="11034945" cy="382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17C2F8-961F-011E-E355-20A46A294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98624"/>
              </p:ext>
            </p:extLst>
          </p:nvPr>
        </p:nvGraphicFramePr>
        <p:xfrm>
          <a:off x="7078231" y="4991540"/>
          <a:ext cx="2565355" cy="1315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486">
                  <a:extLst>
                    <a:ext uri="{9D8B030D-6E8A-4147-A177-3AD203B41FA5}">
                      <a16:colId xmlns:a16="http://schemas.microsoft.com/office/drawing/2014/main" val="98888359"/>
                    </a:ext>
                  </a:extLst>
                </a:gridCol>
                <a:gridCol w="1517869">
                  <a:extLst>
                    <a:ext uri="{9D8B030D-6E8A-4147-A177-3AD203B41FA5}">
                      <a16:colId xmlns:a16="http://schemas.microsoft.com/office/drawing/2014/main" val="2631563791"/>
                    </a:ext>
                  </a:extLst>
                </a:gridCol>
              </a:tblGrid>
              <a:tr h="2171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corel value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Strength of corel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3559348"/>
                  </a:ext>
                </a:extLst>
              </a:tr>
              <a:tr h="208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0.00-0.19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No relation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598829"/>
                  </a:ext>
                </a:extLst>
              </a:tr>
              <a:tr h="25566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0.20-0.39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Week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32076972"/>
                  </a:ext>
                </a:extLst>
              </a:tr>
              <a:tr h="208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0.40-0.59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Moderate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3457208"/>
                  </a:ext>
                </a:extLst>
              </a:tr>
              <a:tr h="2084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0.60-0.79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Strong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2779099"/>
                  </a:ext>
                </a:extLst>
              </a:tr>
              <a:tr h="2171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0.80-1.00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Very Strong (+VE)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39585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191842-17A4-3ABA-004C-376249D1628D}"/>
              </a:ext>
            </a:extLst>
          </p:cNvPr>
          <p:cNvSpPr txBox="1"/>
          <p:nvPr/>
        </p:nvSpPr>
        <p:spPr>
          <a:xfrm>
            <a:off x="9916356" y="4991540"/>
            <a:ext cx="2079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Oil Price Fluctuation dataset taken from official government website ppac.gov.in   (Dataset by CN)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4077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EC375F-F377-4CDC-ADF0-CC8811D177D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63</TotalTime>
  <Words>377</Words>
  <Application>Microsoft Office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Century Gothic</vt:lpstr>
      <vt:lpstr>Segoe UI Light</vt:lpstr>
      <vt:lpstr>Office Theme</vt:lpstr>
      <vt:lpstr>Slide 1</vt:lpstr>
      <vt:lpstr>Analyzing which broader category has the highest contribution towards CPI calculation</vt:lpstr>
      <vt:lpstr>Analyzing a trend of CPI in rural &amp; urban inflation starting 2017 for the entire basket of products combined.</vt:lpstr>
      <vt:lpstr>Slide 6</vt:lpstr>
      <vt:lpstr>Impact of COVID-19 on Inflation (March 2020 Onwards)</vt:lpstr>
      <vt:lpstr>Imported oil price fluctuations for years 2021 to 2023 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SAINI</dc:creator>
  <cp:lastModifiedBy>AKASH SAINI</cp:lastModifiedBy>
  <cp:revision>1</cp:revision>
  <dcterms:created xsi:type="dcterms:W3CDTF">2025-05-15T18:38:05Z</dcterms:created>
  <dcterms:modified xsi:type="dcterms:W3CDTF">2025-05-15T19:41:22Z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