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800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/air-poll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2C0-298D-41B2-933D-D7357D9FC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Big Data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BFFF-C256-4F99-B95B-AFA5B53D1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Weather - Air Pollution API 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BFFF0-90C0-4983-88B1-FB165C6B2C59}"/>
              </a:ext>
            </a:extLst>
          </p:cNvPr>
          <p:cNvSpPr txBox="1"/>
          <p:nvPr/>
        </p:nvSpPr>
        <p:spPr>
          <a:xfrm>
            <a:off x="8731046" y="5112115"/>
            <a:ext cx="2138516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Mandeep Saini</a:t>
            </a:r>
          </a:p>
        </p:txBody>
      </p:sp>
    </p:spTree>
    <p:extLst>
      <p:ext uri="{BB962C8B-B14F-4D97-AF65-F5344CB8AC3E}">
        <p14:creationId xmlns:p14="http://schemas.microsoft.com/office/powerpoint/2010/main" val="172774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F241-147E-4065-B817-4E07B132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CB7E-E3D4-4286-85C6-FD929CB6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1097"/>
            <a:ext cx="9601200" cy="4466303"/>
          </a:xfrm>
        </p:spPr>
        <p:txBody>
          <a:bodyPr/>
          <a:lstStyle/>
          <a:p>
            <a:r>
              <a:rPr lang="en-US" dirty="0"/>
              <a:t>Average Air polluting gases index of each city by month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B9DD0-2EBB-4C73-80D0-D3443E80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7376799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F5-7029-414A-A973-83E724D9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24465"/>
            <a:ext cx="9601200" cy="55429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77723-22E4-4DC6-B647-25D8AB73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67" y="1123750"/>
            <a:ext cx="6515665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9F7-C369-494A-A4EB-609EB7C83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70042"/>
            <a:ext cx="9601200" cy="3581400"/>
          </a:xfrm>
        </p:spPr>
        <p:txBody>
          <a:bodyPr/>
          <a:lstStyle/>
          <a:p>
            <a:r>
              <a:rPr lang="en-US" dirty="0"/>
              <a:t>Weekly average air pollution index of One city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15B9E-D20F-4064-B491-3303A3C4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25116"/>
            <a:ext cx="6881456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050C-2387-45CD-968E-40A0C42F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57200"/>
            <a:ext cx="9601200" cy="3581400"/>
          </a:xfrm>
        </p:spPr>
        <p:txBody>
          <a:bodyPr/>
          <a:lstStyle/>
          <a:p>
            <a:r>
              <a:rPr lang="en-US" dirty="0"/>
              <a:t>Weekly Air quality comparison of cities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A9DD5-63DC-43DB-AEEA-E9FBAE71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87" y="1100888"/>
            <a:ext cx="7453006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4049-B80B-4DC4-83EA-941390BE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5AE3-125D-46A6-A018-67CC2E8F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starting point of the project was little challenging</a:t>
            </a:r>
          </a:p>
          <a:p>
            <a:r>
              <a:rPr lang="en-US" dirty="0"/>
              <a:t>There was little bit learning curves to create the API request URL for each city by finding the longitude and latitude of each city</a:t>
            </a:r>
          </a:p>
          <a:p>
            <a:r>
              <a:rPr lang="en-US" dirty="0"/>
              <a:t>Fatten the response data was little bit challenging specially dealing with UNIX timestamp date</a:t>
            </a:r>
          </a:p>
          <a:p>
            <a:r>
              <a:rPr lang="en-US" dirty="0"/>
              <a:t>No issue creating consumer, only data formatting was little tedious specially group by day, month, and year</a:t>
            </a:r>
          </a:p>
          <a:p>
            <a:r>
              <a:rPr lang="en-US" dirty="0"/>
              <a:t>Weekly grouping was little challenging while again dealing with dates.</a:t>
            </a:r>
          </a:p>
        </p:txBody>
      </p:sp>
    </p:spTree>
    <p:extLst>
      <p:ext uri="{BB962C8B-B14F-4D97-AF65-F5344CB8AC3E}">
        <p14:creationId xmlns:p14="http://schemas.microsoft.com/office/powerpoint/2010/main" val="316072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35E3-5FFC-4E92-964A-E78704D8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48484A"/>
                </a:solidFill>
                <a:effectLst/>
                <a:latin typeface="Space Grotesk"/>
              </a:rPr>
              <a:t>Air Pollution API Concept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464A-D6F3-47BF-B41A-AC1CD2CDE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813"/>
            <a:ext cx="9601200" cy="415658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8484A"/>
                </a:solidFill>
                <a:effectLst/>
                <a:latin typeface="Space Grotesk"/>
              </a:rPr>
              <a:t>Air Pollution API provides current, forecast and historical air pollution data for any coordinates on the globe</a:t>
            </a:r>
          </a:p>
          <a:p>
            <a:pPr algn="l"/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Besides basic Air Quality Index, the API returns data about polluting gases, such as Carbon monoxide (CO), Nitrogen monoxide (NO), Nitrogen dioxide (NO</a:t>
            </a:r>
            <a:r>
              <a:rPr lang="en-US" b="0" i="0" baseline="-2500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), Ozone (O</a:t>
            </a:r>
            <a:r>
              <a:rPr lang="en-US" b="0" i="0" baseline="-2500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), Sulphur dioxide (SO</a:t>
            </a:r>
            <a:r>
              <a:rPr lang="en-US" b="0" i="0" baseline="-2500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), Ammonia (NH</a:t>
            </a:r>
            <a:r>
              <a:rPr lang="en-US" b="0" i="0" baseline="-2500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), and particulates (PM</a:t>
            </a:r>
            <a:r>
              <a:rPr lang="en-US" b="0" i="0" baseline="-2500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2.5</a:t>
            </a:r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 and PM</a:t>
            </a:r>
            <a:r>
              <a:rPr lang="en-US" b="0" i="0" baseline="-2500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l"/>
            <a:r>
              <a:rPr lang="en-US" b="0" i="0" dirty="0">
                <a:solidFill>
                  <a:srgbClr val="48484A"/>
                </a:solidFill>
                <a:effectLst/>
                <a:latin typeface="Arial" panose="020B0604020202020204" pitchFamily="34" charset="0"/>
              </a:rPr>
              <a:t>Air pollution forecast is available for 5 days with hourly granularity. Historical data is accessible from 27th November 2020.</a:t>
            </a:r>
          </a:p>
          <a:p>
            <a:r>
              <a:rPr lang="en-US"/>
              <a:t>API URL: </a:t>
            </a:r>
            <a:r>
              <a:rPr lang="en-US" dirty="0">
                <a:hlinkClick r:id="rId2"/>
              </a:rPr>
              <a:t>https://openweathermap.org/api/air-pollution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9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3BF2-C716-4A90-A2B2-FE11BBE9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6588"/>
            <a:ext cx="9601200" cy="89227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Use Cases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US" b="0" i="0" dirty="0">
                <a:solidFill>
                  <a:srgbClr val="292929"/>
                </a:solidFill>
                <a:effectLst/>
                <a:latin typeface="char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5C8D-50A3-4689-B8DE-656F561B7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8077"/>
            <a:ext cx="9601200" cy="510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Some of the use cases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Streaming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Created producer to call open weather API and write response data to the Kafka topic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latin typeface="charter"/>
              </a:rPr>
              <a:t>Gathered a year worth of data 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latin typeface="charter"/>
              </a:rPr>
              <a:t>Flatten the data before writing to topic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latin typeface="charter"/>
              </a:rPr>
              <a:t>Created consumer to read the data from Kafka topic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Clean and formatted the data after reading from consumer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Tracking user activity, log aggregation,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etc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Data analysis of streamed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Calculate average index of polluted gases of each city for every month of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latin typeface="charter"/>
              </a:rPr>
              <a:t>Compare cities air quality index of cities for one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Compare the air pollution index by city for one week.</a:t>
            </a:r>
          </a:p>
          <a:p>
            <a:pPr marL="530352" lvl="1" indent="0">
              <a:buNone/>
            </a:pPr>
            <a:endParaRPr lang="en-US" i="0" dirty="0">
              <a:solidFill>
                <a:srgbClr val="292929"/>
              </a:solidFill>
              <a:latin typeface="charter"/>
            </a:endParaRPr>
          </a:p>
          <a:p>
            <a:pPr marL="530352" lvl="1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8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6806-FE06-4149-9EDB-6AAA0F6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984A84-9729-4985-9443-299E763BB4D8}"/>
              </a:ext>
            </a:extLst>
          </p:cNvPr>
          <p:cNvSpPr/>
          <p:nvPr/>
        </p:nvSpPr>
        <p:spPr>
          <a:xfrm>
            <a:off x="1289254" y="1719521"/>
            <a:ext cx="2585884" cy="8701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(open weather)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43BEF-121F-42C8-AE2A-5BBD2AEC9D56}"/>
              </a:ext>
            </a:extLst>
          </p:cNvPr>
          <p:cNvSpPr txBox="1"/>
          <p:nvPr/>
        </p:nvSpPr>
        <p:spPr>
          <a:xfrm>
            <a:off x="4388872" y="1500227"/>
            <a:ext cx="16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30C32-0CAC-463F-A712-9F84328473B0}"/>
              </a:ext>
            </a:extLst>
          </p:cNvPr>
          <p:cNvSpPr txBox="1"/>
          <p:nvPr/>
        </p:nvSpPr>
        <p:spPr>
          <a:xfrm>
            <a:off x="4151671" y="2245907"/>
            <a:ext cx="202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from API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347DCE5-5CC6-4B97-A370-86E2818B3486}"/>
              </a:ext>
            </a:extLst>
          </p:cNvPr>
          <p:cNvSpPr/>
          <p:nvPr/>
        </p:nvSpPr>
        <p:spPr>
          <a:xfrm>
            <a:off x="3894804" y="1813164"/>
            <a:ext cx="2687892" cy="190469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E17815-D5B4-4EB5-84B4-FBBE88A66480}"/>
              </a:ext>
            </a:extLst>
          </p:cNvPr>
          <p:cNvSpPr/>
          <p:nvPr/>
        </p:nvSpPr>
        <p:spPr>
          <a:xfrm>
            <a:off x="3894804" y="2150673"/>
            <a:ext cx="2668226" cy="19046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06156A68-FE97-42E4-BD6E-61731B869F98}"/>
              </a:ext>
            </a:extLst>
          </p:cNvPr>
          <p:cNvSpPr/>
          <p:nvPr/>
        </p:nvSpPr>
        <p:spPr>
          <a:xfrm>
            <a:off x="6095999" y="3207331"/>
            <a:ext cx="4980039" cy="3090230"/>
          </a:xfrm>
          <a:prstGeom prst="flowChartTerminator">
            <a:avLst/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58095A2-DB1E-47E7-AE73-7080A1397D92}"/>
              </a:ext>
            </a:extLst>
          </p:cNvPr>
          <p:cNvSpPr/>
          <p:nvPr/>
        </p:nvSpPr>
        <p:spPr>
          <a:xfrm>
            <a:off x="7757651" y="2495342"/>
            <a:ext cx="265472" cy="76836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899961-8A60-4DE9-89D4-D5FE83071A69}"/>
              </a:ext>
            </a:extLst>
          </p:cNvPr>
          <p:cNvSpPr/>
          <p:nvPr/>
        </p:nvSpPr>
        <p:spPr>
          <a:xfrm>
            <a:off x="1578077" y="4078028"/>
            <a:ext cx="2856273" cy="877662"/>
          </a:xfrm>
          <a:prstGeom prst="roundRect">
            <a:avLst/>
          </a:prstGeom>
          <a:solidFill>
            <a:srgbClr val="70AC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4334B55-C5F0-479A-9F06-BEC028D3C934}"/>
              </a:ext>
            </a:extLst>
          </p:cNvPr>
          <p:cNvSpPr/>
          <p:nvPr/>
        </p:nvSpPr>
        <p:spPr>
          <a:xfrm>
            <a:off x="6582696" y="1666124"/>
            <a:ext cx="2585884" cy="8701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64B74-7293-40D9-8F26-F56824ADA634}"/>
              </a:ext>
            </a:extLst>
          </p:cNvPr>
          <p:cNvSpPr txBox="1"/>
          <p:nvPr/>
        </p:nvSpPr>
        <p:spPr>
          <a:xfrm>
            <a:off x="6288139" y="3194280"/>
            <a:ext cx="197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Kafka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83B6E592-7997-4B1C-ADA1-E9799613AFA3}"/>
              </a:ext>
            </a:extLst>
          </p:cNvPr>
          <p:cNvSpPr/>
          <p:nvPr/>
        </p:nvSpPr>
        <p:spPr>
          <a:xfrm>
            <a:off x="7309464" y="3466653"/>
            <a:ext cx="3124200" cy="25232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BCED5-43A1-4B6C-8B80-C00C03F16522}"/>
              </a:ext>
            </a:extLst>
          </p:cNvPr>
          <p:cNvSpPr txBox="1"/>
          <p:nvPr/>
        </p:nvSpPr>
        <p:spPr>
          <a:xfrm>
            <a:off x="8347176" y="36378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Broker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B2DE1C-A177-429B-8C9F-B416F64FEEC7}"/>
              </a:ext>
            </a:extLst>
          </p:cNvPr>
          <p:cNvSpPr txBox="1"/>
          <p:nvPr/>
        </p:nvSpPr>
        <p:spPr>
          <a:xfrm>
            <a:off x="9383659" y="4232364"/>
            <a:ext cx="93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Topic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DAAC6-6A58-4ECA-BA1F-5C024C90F361}"/>
              </a:ext>
            </a:extLst>
          </p:cNvPr>
          <p:cNvSpPr/>
          <p:nvPr/>
        </p:nvSpPr>
        <p:spPr>
          <a:xfrm>
            <a:off x="7528639" y="4630017"/>
            <a:ext cx="2647748" cy="11326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E76B8C3B-F886-4E3A-A586-2289E1F4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28540"/>
              </p:ext>
            </p:extLst>
          </p:nvPr>
        </p:nvGraphicFramePr>
        <p:xfrm>
          <a:off x="7702750" y="5029096"/>
          <a:ext cx="2350731" cy="52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77">
                  <a:extLst>
                    <a:ext uri="{9D8B030D-6E8A-4147-A177-3AD203B41FA5}">
                      <a16:colId xmlns:a16="http://schemas.microsoft.com/office/drawing/2014/main" val="4270353566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684275304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03327702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676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73831312-558C-4438-B726-19D112F7230F}"/>
              </a:ext>
            </a:extLst>
          </p:cNvPr>
          <p:cNvSpPr txBox="1"/>
          <p:nvPr/>
        </p:nvSpPr>
        <p:spPr>
          <a:xfrm>
            <a:off x="7980514" y="4596839"/>
            <a:ext cx="15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901FFCE3-382C-46E9-A7CF-D716364206EC}"/>
              </a:ext>
            </a:extLst>
          </p:cNvPr>
          <p:cNvSpPr/>
          <p:nvPr/>
        </p:nvSpPr>
        <p:spPr>
          <a:xfrm>
            <a:off x="4388258" y="4352125"/>
            <a:ext cx="1783941" cy="27789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8E7-B7EF-4C71-9764-92F5A49A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2473-F8BB-427E-9244-58221CAB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0090"/>
            <a:ext cx="9601200" cy="5102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Producer code sample: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381C0-BBFA-4010-A6FE-0B8BEA93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56335"/>
            <a:ext cx="7064352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F49EB-99D4-4F84-976D-1F0081C40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30594"/>
            <a:ext cx="9438968" cy="4569542"/>
          </a:xfrm>
        </p:spPr>
      </p:pic>
    </p:spTree>
    <p:extLst>
      <p:ext uri="{BB962C8B-B14F-4D97-AF65-F5344CB8AC3E}">
        <p14:creationId xmlns:p14="http://schemas.microsoft.com/office/powerpoint/2010/main" val="394634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6C7F-9EA7-431B-AC81-F998F0A4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8206"/>
            <a:ext cx="9601200" cy="5469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Consumer Code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F9B8A-4E69-44E3-967F-B9A71651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44" y="1882006"/>
            <a:ext cx="8672312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26BD2A-155E-4149-AD81-EAB35925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56" y="426460"/>
            <a:ext cx="7704488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9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A9D6E-CD9E-4963-8715-DE5C40733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51787"/>
            <a:ext cx="9601200" cy="4711464"/>
          </a:xfrm>
        </p:spPr>
      </p:pic>
    </p:spTree>
    <p:extLst>
      <p:ext uri="{BB962C8B-B14F-4D97-AF65-F5344CB8AC3E}">
        <p14:creationId xmlns:p14="http://schemas.microsoft.com/office/powerpoint/2010/main" val="17503265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{0C4F5E9C-CA48-4A5A-8691-4B7E13200E2F}tf10001105</Template>
  <TotalTime>205</TotalTime>
  <Words>366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charter</vt:lpstr>
      <vt:lpstr>Franklin Gothic Book</vt:lpstr>
      <vt:lpstr>sohne</vt:lpstr>
      <vt:lpstr>Space Grotesk</vt:lpstr>
      <vt:lpstr>Crop</vt:lpstr>
      <vt:lpstr> Big Data Project</vt:lpstr>
      <vt:lpstr>Air Pollution API Concept</vt:lpstr>
      <vt:lpstr>Use Cases  </vt:lpstr>
      <vt:lpstr>Streaming Process</vt:lpstr>
      <vt:lpstr>Code Sample</vt:lpstr>
      <vt:lpstr>PowerPoint Presentation</vt:lpstr>
      <vt:lpstr>PowerPoint Presentation</vt:lpstr>
      <vt:lpstr>PowerPoint Presentation</vt:lpstr>
      <vt:lpstr>PowerPoint Presentation</vt:lpstr>
      <vt:lpstr>Analysis Samples</vt:lpstr>
      <vt:lpstr>PowerPoint Presentation</vt:lpstr>
      <vt:lpstr>PowerPoint Presentation</vt:lpstr>
      <vt:lpstr>PowerPoint Presentation</vt:lpstr>
      <vt:lpstr>Challenges and Learning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520</dc:title>
  <dc:creator>Mandeep Saini</dc:creator>
  <cp:lastModifiedBy>Mandeep Saini</cp:lastModifiedBy>
  <cp:revision>21</cp:revision>
  <dcterms:created xsi:type="dcterms:W3CDTF">2022-04-13T05:38:46Z</dcterms:created>
  <dcterms:modified xsi:type="dcterms:W3CDTF">2023-06-06T07:02:34Z</dcterms:modified>
</cp:coreProperties>
</file>