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84" r:id="rId3"/>
    <p:sldId id="257" r:id="rId4"/>
    <p:sldId id="273" r:id="rId5"/>
    <p:sldId id="285" r:id="rId6"/>
    <p:sldId id="305" r:id="rId7"/>
    <p:sldId id="286" r:id="rId8"/>
    <p:sldId id="287" r:id="rId9"/>
    <p:sldId id="289" r:id="rId10"/>
    <p:sldId id="288" r:id="rId11"/>
    <p:sldId id="290" r:id="rId12"/>
    <p:sldId id="291" r:id="rId13"/>
    <p:sldId id="292" r:id="rId14"/>
    <p:sldId id="301" r:id="rId15"/>
    <p:sldId id="302" r:id="rId16"/>
    <p:sldId id="303" r:id="rId17"/>
    <p:sldId id="304" r:id="rId18"/>
    <p:sldId id="293" r:id="rId19"/>
    <p:sldId id="294" r:id="rId20"/>
    <p:sldId id="295" r:id="rId21"/>
    <p:sldId id="296" r:id="rId22"/>
    <p:sldId id="297" r:id="rId23"/>
    <p:sldId id="298" r:id="rId24"/>
    <p:sldId id="299" r:id="rId25"/>
    <p:sldId id="300" r:id="rId26"/>
    <p:sldId id="281" r:id="rId27"/>
    <p:sldId id="280" r:id="rId28"/>
    <p:sldId id="30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initials="A" lastIdx="1" clrIdx="0">
    <p:extLst>
      <p:ext uri="{19B8F6BF-5375-455C-9EA6-DF929625EA0E}">
        <p15:presenceInfo xmlns:p15="http://schemas.microsoft.com/office/powerpoint/2012/main" userId="7c5b3022f41b6a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A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74" d="100"/>
          <a:sy n="74"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241101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391768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D0B7F7-2BD7-4975-AAA5-3F55976A685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312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63FE7B-7284-4339-8270-6D93993745D8}"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766343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63FE7B-7284-4339-8270-6D93993745D8}"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D0B7F7-2BD7-4975-AAA5-3F55976A685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86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63FE7B-7284-4339-8270-6D93993745D8}"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3931639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2281043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345103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78639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3FE7B-7284-4339-8270-6D93993745D8}"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58477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3FE7B-7284-4339-8270-6D93993745D8}"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294764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3FE7B-7284-4339-8270-6D93993745D8}"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230733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3FE7B-7284-4339-8270-6D93993745D8}"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1440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3FE7B-7284-4339-8270-6D93993745D8}"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37578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3FE7B-7284-4339-8270-6D93993745D8}"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266050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3FE7B-7284-4339-8270-6D93993745D8}"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D0B7F7-2BD7-4975-AAA5-3F55976A6855}" type="slidenum">
              <a:rPr lang="en-IN" smtClean="0"/>
              <a:t>‹#›</a:t>
            </a:fld>
            <a:endParaRPr lang="en-IN"/>
          </a:p>
        </p:txBody>
      </p:sp>
    </p:spTree>
    <p:extLst>
      <p:ext uri="{BB962C8B-B14F-4D97-AF65-F5344CB8AC3E}">
        <p14:creationId xmlns:p14="http://schemas.microsoft.com/office/powerpoint/2010/main" val="8852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63FE7B-7284-4339-8270-6D93993745D8}" type="datetimeFigureOut">
              <a:rPr lang="en-IN" smtClean="0"/>
              <a:t>05-01-2022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D0B7F7-2BD7-4975-AAA5-3F55976A6855}" type="slidenum">
              <a:rPr lang="en-IN" smtClean="0"/>
              <a:t>‹#›</a:t>
            </a:fld>
            <a:endParaRPr lang="en-IN"/>
          </a:p>
        </p:txBody>
      </p:sp>
    </p:spTree>
    <p:extLst>
      <p:ext uri="{BB962C8B-B14F-4D97-AF65-F5344CB8AC3E}">
        <p14:creationId xmlns:p14="http://schemas.microsoft.com/office/powerpoint/2010/main" val="934689940"/>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internationaljournalofresearch.com/2020/07/13/the-importance-and-role-of-advertising-for-a-product/"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AB24-C70C-40F2-B535-D8B83404335B}"/>
              </a:ext>
            </a:extLst>
          </p:cNvPr>
          <p:cNvSpPr>
            <a:spLocks noGrp="1"/>
          </p:cNvSpPr>
          <p:nvPr>
            <p:ph type="ctrTitle"/>
          </p:nvPr>
        </p:nvSpPr>
        <p:spPr>
          <a:xfrm>
            <a:off x="1556304" y="692641"/>
            <a:ext cx="9958793" cy="2068487"/>
          </a:xfrm>
        </p:spPr>
        <p:txBody>
          <a:bodyPr/>
          <a:lstStyle/>
          <a:p>
            <a:pPr algn="ctr"/>
            <a:r>
              <a:rPr lang="en-US" sz="4400" b="1" dirty="0">
                <a:solidFill>
                  <a:srgbClr val="92AA4C"/>
                </a:solidFill>
                <a:latin typeface="Times New Roman" panose="02020603050405020304" pitchFamily="18" charset="0"/>
                <a:cs typeface="Times New Roman" panose="02020603050405020304" pitchFamily="18" charset="0"/>
              </a:rPr>
              <a:t>ONLINE ADVERTISING SYSTEM</a:t>
            </a:r>
            <a:endParaRPr lang="en-IN" sz="4400" b="1" dirty="0">
              <a:solidFill>
                <a:srgbClr val="92AA4C"/>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B31CCE-E959-4620-B87C-093CB8B7C4C3}"/>
              </a:ext>
            </a:extLst>
          </p:cNvPr>
          <p:cNvSpPr>
            <a:spLocks noGrp="1"/>
          </p:cNvSpPr>
          <p:nvPr>
            <p:ph type="subTitle" idx="1"/>
          </p:nvPr>
        </p:nvSpPr>
        <p:spPr>
          <a:xfrm>
            <a:off x="5899341" y="4288054"/>
            <a:ext cx="5028635" cy="1601757"/>
          </a:xfrm>
        </p:spPr>
        <p:txBody>
          <a:bodyPr>
            <a:normAutofit/>
          </a:bodyPr>
          <a:lstStyle/>
          <a:p>
            <a:r>
              <a:rPr lang="en-IN" b="1" dirty="0">
                <a:latin typeface="Times New Roman" panose="02020603050405020304" pitchFamily="18" charset="0"/>
                <a:cs typeface="Times New Roman" panose="02020603050405020304" pitchFamily="18" charset="0"/>
              </a:rPr>
              <a:t>Y.AKSHAYA(18D41A05L1)</a:t>
            </a:r>
          </a:p>
          <a:p>
            <a:r>
              <a:rPr lang="en-IN" b="1" dirty="0">
                <a:latin typeface="Times New Roman" panose="02020603050405020304" pitchFamily="18" charset="0"/>
                <a:cs typeface="Times New Roman" panose="02020603050405020304" pitchFamily="18" charset="0"/>
              </a:rPr>
              <a:t>P.VISHNU VARDHAN(18D41A05L3)</a:t>
            </a:r>
          </a:p>
          <a:p>
            <a:r>
              <a:rPr lang="en-IN" b="1" dirty="0">
                <a:latin typeface="Times New Roman" panose="02020603050405020304" pitchFamily="18" charset="0"/>
                <a:cs typeface="Times New Roman" panose="02020603050405020304" pitchFamily="18" charset="0"/>
              </a:rPr>
              <a:t>M.YUVA KIRAN SAGAR(18D41A05M3)</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55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445FF-1A23-4B85-A1D1-430B1315542B}"/>
              </a:ext>
            </a:extLst>
          </p:cNvPr>
          <p:cNvSpPr txBox="1"/>
          <p:nvPr/>
        </p:nvSpPr>
        <p:spPr>
          <a:xfrm>
            <a:off x="2427890" y="659876"/>
            <a:ext cx="7173797" cy="646331"/>
          </a:xfrm>
          <a:prstGeom prst="rect">
            <a:avLst/>
          </a:prstGeom>
          <a:noFill/>
        </p:spPr>
        <p:txBody>
          <a:bodyPr wrap="square" rtlCol="0">
            <a:spAutoFit/>
          </a:bodyPr>
          <a:lstStyle/>
          <a:p>
            <a:pPr marL="285750" indent="-285750">
              <a:buFont typeface="Wingdings" panose="05000000000000000000" pitchFamily="2" charset="2"/>
              <a:buChar char="q"/>
            </a:pPr>
            <a:r>
              <a:rPr lang="en-US" b="1" i="0" dirty="0">
                <a:solidFill>
                  <a:srgbClr val="212121"/>
                </a:solidFill>
                <a:effectLst/>
                <a:latin typeface="Lato" panose="020F0502020204030203" pitchFamily="34" charset="0"/>
              </a:rPr>
              <a:t>From home page we can navigate to various page like login page, sign up page and about us page.</a:t>
            </a:r>
            <a:endParaRPr lang="en-IN" b="1" dirty="0"/>
          </a:p>
        </p:txBody>
      </p:sp>
      <p:pic>
        <p:nvPicPr>
          <p:cNvPr id="4" name="Picture 3" descr="Graphical user interface, website&#10;&#10;Description automatically generated">
            <a:extLst>
              <a:ext uri="{FF2B5EF4-FFF2-40B4-BE49-F238E27FC236}">
                <a16:creationId xmlns:a16="http://schemas.microsoft.com/office/drawing/2014/main" id="{6A3C8EC5-00A6-493B-9F68-31C06C51F3B2}"/>
              </a:ext>
            </a:extLst>
          </p:cNvPr>
          <p:cNvPicPr>
            <a:picLocks noChangeAspect="1"/>
          </p:cNvPicPr>
          <p:nvPr/>
        </p:nvPicPr>
        <p:blipFill rotWithShape="1">
          <a:blip r:embed="rId2">
            <a:extLst>
              <a:ext uri="{28A0092B-C50C-407E-A947-70E740481C1C}">
                <a14:useLocalDpi xmlns:a14="http://schemas.microsoft.com/office/drawing/2010/main" val="0"/>
              </a:ext>
            </a:extLst>
          </a:blip>
          <a:srcRect l="22849" t="7116" r="13650" b="6068"/>
          <a:stretch/>
        </p:blipFill>
        <p:spPr>
          <a:xfrm>
            <a:off x="2427890" y="1534807"/>
            <a:ext cx="6747641" cy="5189186"/>
          </a:xfrm>
          <a:prstGeom prst="rect">
            <a:avLst/>
          </a:prstGeom>
        </p:spPr>
      </p:pic>
    </p:spTree>
    <p:extLst>
      <p:ext uri="{BB962C8B-B14F-4D97-AF65-F5344CB8AC3E}">
        <p14:creationId xmlns:p14="http://schemas.microsoft.com/office/powerpoint/2010/main" val="38540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D91DE-33C7-4CF6-8E65-437C1EBF9447}"/>
              </a:ext>
            </a:extLst>
          </p:cNvPr>
          <p:cNvSpPr txBox="1"/>
          <p:nvPr/>
        </p:nvSpPr>
        <p:spPr>
          <a:xfrm>
            <a:off x="4292600" y="599440"/>
            <a:ext cx="3606800" cy="461665"/>
          </a:xfrm>
          <a:prstGeom prst="rect">
            <a:avLst/>
          </a:prstGeom>
          <a:noFill/>
        </p:spPr>
        <p:txBody>
          <a:bodyPr wrap="square" rtlCol="0">
            <a:spAutoFit/>
          </a:bodyPr>
          <a:lstStyle/>
          <a:p>
            <a:r>
              <a:rPr lang="en-IN" sz="2400" b="1" dirty="0"/>
              <a:t>SELLER REGISTERATION</a:t>
            </a:r>
          </a:p>
        </p:txBody>
      </p:sp>
      <p:pic>
        <p:nvPicPr>
          <p:cNvPr id="4" name="Picture 3" descr="Graphical user interface&#10;&#10;Description automatically generated">
            <a:extLst>
              <a:ext uri="{FF2B5EF4-FFF2-40B4-BE49-F238E27FC236}">
                <a16:creationId xmlns:a16="http://schemas.microsoft.com/office/drawing/2014/main" id="{ABDD8CB9-41CC-448C-82D7-E7ECE847F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309" y="1604360"/>
            <a:ext cx="9183382" cy="3649280"/>
          </a:xfrm>
          <a:prstGeom prst="rect">
            <a:avLst/>
          </a:prstGeom>
        </p:spPr>
      </p:pic>
    </p:spTree>
    <p:extLst>
      <p:ext uri="{BB962C8B-B14F-4D97-AF65-F5344CB8AC3E}">
        <p14:creationId xmlns:p14="http://schemas.microsoft.com/office/powerpoint/2010/main" val="104849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A97D65-9332-4D1F-BADE-D1623C0D80EC}"/>
              </a:ext>
            </a:extLst>
          </p:cNvPr>
          <p:cNvSpPr txBox="1"/>
          <p:nvPr/>
        </p:nvSpPr>
        <p:spPr>
          <a:xfrm>
            <a:off x="4001604" y="117822"/>
            <a:ext cx="4573436" cy="461665"/>
          </a:xfrm>
          <a:prstGeom prst="rect">
            <a:avLst/>
          </a:prstGeom>
          <a:noFill/>
        </p:spPr>
        <p:txBody>
          <a:bodyPr wrap="square" rtlCol="0">
            <a:spAutoFit/>
          </a:bodyPr>
          <a:lstStyle/>
          <a:p>
            <a:r>
              <a:rPr lang="en-IN" sz="2400" b="1" dirty="0"/>
              <a:t>SELLER REGISTERATION FORM</a:t>
            </a:r>
          </a:p>
        </p:txBody>
      </p:sp>
      <p:pic>
        <p:nvPicPr>
          <p:cNvPr id="4" name="Picture 3" descr="Chart&#10;&#10;Description automatically generated with medium confidence">
            <a:extLst>
              <a:ext uri="{FF2B5EF4-FFF2-40B4-BE49-F238E27FC236}">
                <a16:creationId xmlns:a16="http://schemas.microsoft.com/office/drawing/2014/main" id="{F167F206-24B2-4B6C-A8D7-4A15D20BF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164" y="634385"/>
            <a:ext cx="3495040" cy="6105793"/>
          </a:xfrm>
          <a:prstGeom prst="rect">
            <a:avLst/>
          </a:prstGeom>
        </p:spPr>
      </p:pic>
    </p:spTree>
    <p:extLst>
      <p:ext uri="{BB962C8B-B14F-4D97-AF65-F5344CB8AC3E}">
        <p14:creationId xmlns:p14="http://schemas.microsoft.com/office/powerpoint/2010/main" val="273331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55BF6-6BE3-4615-9D07-2594C8FE1281}"/>
              </a:ext>
            </a:extLst>
          </p:cNvPr>
          <p:cNvSpPr txBox="1"/>
          <p:nvPr/>
        </p:nvSpPr>
        <p:spPr>
          <a:xfrm>
            <a:off x="3368040" y="1402080"/>
            <a:ext cx="5455920" cy="461665"/>
          </a:xfrm>
          <a:prstGeom prst="rect">
            <a:avLst/>
          </a:prstGeom>
          <a:noFill/>
        </p:spPr>
        <p:txBody>
          <a:bodyPr wrap="square" rtlCol="0">
            <a:spAutoFit/>
          </a:bodyPr>
          <a:lstStyle/>
          <a:p>
            <a:r>
              <a:rPr lang="en-IN" sz="2400" b="1" dirty="0"/>
              <a:t>SELLER REGISTERATION SUCCESSFUL</a:t>
            </a:r>
          </a:p>
        </p:txBody>
      </p:sp>
      <p:pic>
        <p:nvPicPr>
          <p:cNvPr id="4" name="Picture 3" descr="Graphical user interface, text, application&#10;&#10;Description automatically generated">
            <a:extLst>
              <a:ext uri="{FF2B5EF4-FFF2-40B4-BE49-F238E27FC236}">
                <a16:creationId xmlns:a16="http://schemas.microsoft.com/office/drawing/2014/main" id="{3FA7953B-B0CC-4D8E-983A-733EEF550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82" y="2466840"/>
            <a:ext cx="10107436" cy="1924319"/>
          </a:xfrm>
          <a:prstGeom prst="rect">
            <a:avLst/>
          </a:prstGeom>
        </p:spPr>
      </p:pic>
    </p:spTree>
    <p:extLst>
      <p:ext uri="{BB962C8B-B14F-4D97-AF65-F5344CB8AC3E}">
        <p14:creationId xmlns:p14="http://schemas.microsoft.com/office/powerpoint/2010/main" val="265079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3CFE9E78-9187-49B6-84E4-E1D4D70940CD}"/>
              </a:ext>
            </a:extLst>
          </p:cNvPr>
          <p:cNvPicPr>
            <a:picLocks noChangeAspect="1"/>
          </p:cNvPicPr>
          <p:nvPr/>
        </p:nvPicPr>
        <p:blipFill rotWithShape="1">
          <a:blip r:embed="rId2">
            <a:extLst>
              <a:ext uri="{28A0092B-C50C-407E-A947-70E740481C1C}">
                <a14:useLocalDpi xmlns:a14="http://schemas.microsoft.com/office/drawing/2010/main" val="0"/>
              </a:ext>
            </a:extLst>
          </a:blip>
          <a:srcRect l="23642" t="23812" r="25840" b="-32165"/>
          <a:stretch/>
        </p:blipFill>
        <p:spPr>
          <a:xfrm>
            <a:off x="3195320" y="1338300"/>
            <a:ext cx="6111240" cy="7372635"/>
          </a:xfrm>
          <a:prstGeom prst="rect">
            <a:avLst/>
          </a:prstGeom>
        </p:spPr>
      </p:pic>
      <p:sp>
        <p:nvSpPr>
          <p:cNvPr id="4" name="TextBox 3">
            <a:extLst>
              <a:ext uri="{FF2B5EF4-FFF2-40B4-BE49-F238E27FC236}">
                <a16:creationId xmlns:a16="http://schemas.microsoft.com/office/drawing/2014/main" id="{E670E17A-AC3A-49B0-9A14-36D25247B028}"/>
              </a:ext>
            </a:extLst>
          </p:cNvPr>
          <p:cNvSpPr txBox="1"/>
          <p:nvPr/>
        </p:nvSpPr>
        <p:spPr>
          <a:xfrm>
            <a:off x="5638800" y="382016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03A5E95-3E3A-436D-A976-30E4B0F512C1}"/>
              </a:ext>
            </a:extLst>
          </p:cNvPr>
          <p:cNvSpPr txBox="1"/>
          <p:nvPr/>
        </p:nvSpPr>
        <p:spPr>
          <a:xfrm>
            <a:off x="4975860" y="711200"/>
            <a:ext cx="2240280" cy="461665"/>
          </a:xfrm>
          <a:prstGeom prst="rect">
            <a:avLst/>
          </a:prstGeom>
          <a:noFill/>
        </p:spPr>
        <p:txBody>
          <a:bodyPr wrap="square" rtlCol="0">
            <a:spAutoFit/>
          </a:bodyPr>
          <a:lstStyle/>
          <a:p>
            <a:r>
              <a:rPr lang="en-IN" sz="2400" b="1" dirty="0"/>
              <a:t>SELLER LOGIN</a:t>
            </a:r>
          </a:p>
        </p:txBody>
      </p:sp>
    </p:spTree>
    <p:extLst>
      <p:ext uri="{BB962C8B-B14F-4D97-AF65-F5344CB8AC3E}">
        <p14:creationId xmlns:p14="http://schemas.microsoft.com/office/powerpoint/2010/main" val="155498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393BE6-3B26-4423-9CB2-1D76B211C540}"/>
              </a:ext>
            </a:extLst>
          </p:cNvPr>
          <p:cNvSpPr txBox="1"/>
          <p:nvPr/>
        </p:nvSpPr>
        <p:spPr>
          <a:xfrm>
            <a:off x="4192743" y="1041720"/>
            <a:ext cx="4120587" cy="461665"/>
          </a:xfrm>
          <a:prstGeom prst="rect">
            <a:avLst/>
          </a:prstGeom>
          <a:noFill/>
        </p:spPr>
        <p:txBody>
          <a:bodyPr wrap="square" rtlCol="0">
            <a:spAutoFit/>
          </a:bodyPr>
          <a:lstStyle/>
          <a:p>
            <a:r>
              <a:rPr lang="en-IN" sz="2400" b="1" dirty="0"/>
              <a:t>SELLER LOGIN SUCCESSFUL</a:t>
            </a:r>
          </a:p>
        </p:txBody>
      </p:sp>
      <p:pic>
        <p:nvPicPr>
          <p:cNvPr id="7" name="Picture 6" descr="Graphical user interface, application, Word&#10;&#10;Description automatically generated">
            <a:extLst>
              <a:ext uri="{FF2B5EF4-FFF2-40B4-BE49-F238E27FC236}">
                <a16:creationId xmlns:a16="http://schemas.microsoft.com/office/drawing/2014/main" id="{BED4B393-7BF1-4EB2-B22A-ACFDC9F6C2DA}"/>
              </a:ext>
            </a:extLst>
          </p:cNvPr>
          <p:cNvPicPr>
            <a:picLocks noChangeAspect="1"/>
          </p:cNvPicPr>
          <p:nvPr/>
        </p:nvPicPr>
        <p:blipFill rotWithShape="1">
          <a:blip r:embed="rId2">
            <a:extLst>
              <a:ext uri="{28A0092B-C50C-407E-A947-70E740481C1C}">
                <a14:useLocalDpi xmlns:a14="http://schemas.microsoft.com/office/drawing/2010/main" val="0"/>
              </a:ext>
            </a:extLst>
          </a:blip>
          <a:srcRect l="9113" t="4050" r="34779" b="76878"/>
          <a:stretch/>
        </p:blipFill>
        <p:spPr>
          <a:xfrm>
            <a:off x="1130124" y="1931648"/>
            <a:ext cx="10245826" cy="1959017"/>
          </a:xfrm>
          <a:prstGeom prst="rect">
            <a:avLst/>
          </a:prstGeom>
        </p:spPr>
      </p:pic>
    </p:spTree>
    <p:extLst>
      <p:ext uri="{BB962C8B-B14F-4D97-AF65-F5344CB8AC3E}">
        <p14:creationId xmlns:p14="http://schemas.microsoft.com/office/powerpoint/2010/main" val="295708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8D303-0741-43B4-BEA3-419C9CB9FA47}"/>
              </a:ext>
            </a:extLst>
          </p:cNvPr>
          <p:cNvSpPr txBox="1"/>
          <p:nvPr/>
        </p:nvSpPr>
        <p:spPr>
          <a:xfrm>
            <a:off x="4539204" y="185194"/>
            <a:ext cx="3113590" cy="461665"/>
          </a:xfrm>
          <a:prstGeom prst="rect">
            <a:avLst/>
          </a:prstGeom>
          <a:noFill/>
        </p:spPr>
        <p:txBody>
          <a:bodyPr wrap="square" rtlCol="0">
            <a:spAutoFit/>
          </a:bodyPr>
          <a:lstStyle/>
          <a:p>
            <a:r>
              <a:rPr lang="en-IN" sz="2400" b="1" dirty="0"/>
              <a:t>POSTING THE ADD</a:t>
            </a:r>
          </a:p>
        </p:txBody>
      </p:sp>
      <p:pic>
        <p:nvPicPr>
          <p:cNvPr id="4" name="Picture 3" descr="Graphical user interface, website&#10;&#10;Description automatically generated">
            <a:extLst>
              <a:ext uri="{FF2B5EF4-FFF2-40B4-BE49-F238E27FC236}">
                <a16:creationId xmlns:a16="http://schemas.microsoft.com/office/drawing/2014/main" id="{A21A206A-A9DD-4E9A-BB03-AA565319C495}"/>
              </a:ext>
            </a:extLst>
          </p:cNvPr>
          <p:cNvPicPr>
            <a:picLocks noChangeAspect="1"/>
          </p:cNvPicPr>
          <p:nvPr/>
        </p:nvPicPr>
        <p:blipFill rotWithShape="1">
          <a:blip r:embed="rId2">
            <a:extLst>
              <a:ext uri="{28A0092B-C50C-407E-A947-70E740481C1C}">
                <a14:useLocalDpi xmlns:a14="http://schemas.microsoft.com/office/drawing/2010/main" val="0"/>
              </a:ext>
            </a:extLst>
          </a:blip>
          <a:srcRect l="23450" t="7046" r="26234" b="8480"/>
          <a:stretch/>
        </p:blipFill>
        <p:spPr>
          <a:xfrm>
            <a:off x="3121305" y="797331"/>
            <a:ext cx="6134583" cy="5793130"/>
          </a:xfrm>
          <a:prstGeom prst="rect">
            <a:avLst/>
          </a:prstGeom>
        </p:spPr>
      </p:pic>
    </p:spTree>
    <p:extLst>
      <p:ext uri="{BB962C8B-B14F-4D97-AF65-F5344CB8AC3E}">
        <p14:creationId xmlns:p14="http://schemas.microsoft.com/office/powerpoint/2010/main" val="1346965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DE2608-804B-48CC-B472-18B00FE63ABE}"/>
              </a:ext>
            </a:extLst>
          </p:cNvPr>
          <p:cNvSpPr txBox="1"/>
          <p:nvPr/>
        </p:nvSpPr>
        <p:spPr>
          <a:xfrm>
            <a:off x="5210537" y="474561"/>
            <a:ext cx="1770926" cy="461665"/>
          </a:xfrm>
          <a:prstGeom prst="rect">
            <a:avLst/>
          </a:prstGeom>
          <a:noFill/>
        </p:spPr>
        <p:txBody>
          <a:bodyPr wrap="square" rtlCol="0">
            <a:spAutoFit/>
          </a:bodyPr>
          <a:lstStyle/>
          <a:p>
            <a:r>
              <a:rPr lang="en-IN" sz="2400" b="1" dirty="0"/>
              <a:t>VIEW ADD</a:t>
            </a:r>
          </a:p>
        </p:txBody>
      </p:sp>
      <p:pic>
        <p:nvPicPr>
          <p:cNvPr id="4" name="Picture 3" descr="Graphical user interface, website&#10;&#10;Description automatically generated">
            <a:extLst>
              <a:ext uri="{FF2B5EF4-FFF2-40B4-BE49-F238E27FC236}">
                <a16:creationId xmlns:a16="http://schemas.microsoft.com/office/drawing/2014/main" id="{D50731AD-784F-495A-B550-0000893F5B75}"/>
              </a:ext>
            </a:extLst>
          </p:cNvPr>
          <p:cNvPicPr>
            <a:picLocks noChangeAspect="1"/>
          </p:cNvPicPr>
          <p:nvPr/>
        </p:nvPicPr>
        <p:blipFill rotWithShape="1">
          <a:blip r:embed="rId2">
            <a:extLst>
              <a:ext uri="{28A0092B-C50C-407E-A947-70E740481C1C}">
                <a14:useLocalDpi xmlns:a14="http://schemas.microsoft.com/office/drawing/2010/main" val="0"/>
              </a:ext>
            </a:extLst>
          </a:blip>
          <a:srcRect l="24305" t="24980" r="10284" b="6919"/>
          <a:stretch/>
        </p:blipFill>
        <p:spPr>
          <a:xfrm>
            <a:off x="2108521" y="1251387"/>
            <a:ext cx="7974958" cy="4670387"/>
          </a:xfrm>
          <a:prstGeom prst="rect">
            <a:avLst/>
          </a:prstGeom>
        </p:spPr>
      </p:pic>
    </p:spTree>
    <p:extLst>
      <p:ext uri="{BB962C8B-B14F-4D97-AF65-F5344CB8AC3E}">
        <p14:creationId xmlns:p14="http://schemas.microsoft.com/office/powerpoint/2010/main" val="93976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E67AFB-93DE-4E24-B5C5-32E435A4F2D4}"/>
              </a:ext>
            </a:extLst>
          </p:cNvPr>
          <p:cNvSpPr txBox="1"/>
          <p:nvPr/>
        </p:nvSpPr>
        <p:spPr>
          <a:xfrm>
            <a:off x="4058920" y="1188720"/>
            <a:ext cx="4074160" cy="461665"/>
          </a:xfrm>
          <a:prstGeom prst="rect">
            <a:avLst/>
          </a:prstGeom>
          <a:noFill/>
        </p:spPr>
        <p:txBody>
          <a:bodyPr wrap="square" rtlCol="0">
            <a:spAutoFit/>
          </a:bodyPr>
          <a:lstStyle/>
          <a:p>
            <a:r>
              <a:rPr lang="en-IN" sz="2400" b="1" dirty="0"/>
              <a:t>CUSTOMER REGISTERATION</a:t>
            </a:r>
          </a:p>
        </p:txBody>
      </p:sp>
      <p:pic>
        <p:nvPicPr>
          <p:cNvPr id="4" name="Picture 3" descr="A person sitting at a desk&#10;&#10;Description automatically generated with medium confidence">
            <a:extLst>
              <a:ext uri="{FF2B5EF4-FFF2-40B4-BE49-F238E27FC236}">
                <a16:creationId xmlns:a16="http://schemas.microsoft.com/office/drawing/2014/main" id="{EB8F1322-B669-40F6-9E10-98E175B7B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2238209"/>
            <a:ext cx="9088118" cy="2381582"/>
          </a:xfrm>
          <a:prstGeom prst="rect">
            <a:avLst/>
          </a:prstGeom>
        </p:spPr>
      </p:pic>
    </p:spTree>
    <p:extLst>
      <p:ext uri="{BB962C8B-B14F-4D97-AF65-F5344CB8AC3E}">
        <p14:creationId xmlns:p14="http://schemas.microsoft.com/office/powerpoint/2010/main" val="401919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4E7D81-AEA5-486D-8369-A9BC3648152A}"/>
              </a:ext>
            </a:extLst>
          </p:cNvPr>
          <p:cNvSpPr txBox="1"/>
          <p:nvPr/>
        </p:nvSpPr>
        <p:spPr>
          <a:xfrm>
            <a:off x="3302000" y="386080"/>
            <a:ext cx="5588000" cy="461665"/>
          </a:xfrm>
          <a:prstGeom prst="rect">
            <a:avLst/>
          </a:prstGeom>
          <a:noFill/>
        </p:spPr>
        <p:txBody>
          <a:bodyPr wrap="square" rtlCol="0">
            <a:spAutoFit/>
          </a:bodyPr>
          <a:lstStyle/>
          <a:p>
            <a:r>
              <a:rPr lang="en-IN" sz="2400" b="1" dirty="0"/>
              <a:t>CUSTOMER R REGISTERATION FORM</a:t>
            </a:r>
          </a:p>
        </p:txBody>
      </p:sp>
      <p:pic>
        <p:nvPicPr>
          <p:cNvPr id="4" name="Picture 3" descr="Graphical user interface, chart&#10;&#10;Description automatically generated with medium confidence">
            <a:extLst>
              <a:ext uri="{FF2B5EF4-FFF2-40B4-BE49-F238E27FC236}">
                <a16:creationId xmlns:a16="http://schemas.microsoft.com/office/drawing/2014/main" id="{D1FBA480-4D67-4479-AC8E-5E295DA19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0" y="867762"/>
            <a:ext cx="3794794" cy="5858158"/>
          </a:xfrm>
          <a:prstGeom prst="rect">
            <a:avLst/>
          </a:prstGeom>
        </p:spPr>
      </p:pic>
    </p:spTree>
    <p:extLst>
      <p:ext uri="{BB962C8B-B14F-4D97-AF65-F5344CB8AC3E}">
        <p14:creationId xmlns:p14="http://schemas.microsoft.com/office/powerpoint/2010/main" val="363661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155311-719A-48DE-A94D-608A50B587B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44303" y="448653"/>
            <a:ext cx="9443586" cy="5960694"/>
          </a:xfrm>
          <a:prstGeom prst="rect">
            <a:avLst/>
          </a:prstGeom>
        </p:spPr>
      </p:pic>
    </p:spTree>
    <p:extLst>
      <p:ext uri="{BB962C8B-B14F-4D97-AF65-F5344CB8AC3E}">
        <p14:creationId xmlns:p14="http://schemas.microsoft.com/office/powerpoint/2010/main" val="4220589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8FAEE-9042-482D-9467-46EE885501D6}"/>
              </a:ext>
            </a:extLst>
          </p:cNvPr>
          <p:cNvSpPr txBox="1"/>
          <p:nvPr/>
        </p:nvSpPr>
        <p:spPr>
          <a:xfrm>
            <a:off x="3098800" y="1249680"/>
            <a:ext cx="5994400" cy="461665"/>
          </a:xfrm>
          <a:prstGeom prst="rect">
            <a:avLst/>
          </a:prstGeom>
          <a:noFill/>
        </p:spPr>
        <p:txBody>
          <a:bodyPr wrap="square" rtlCol="0">
            <a:spAutoFit/>
          </a:bodyPr>
          <a:lstStyle/>
          <a:p>
            <a:r>
              <a:rPr lang="en-IN" sz="2400" b="1" dirty="0"/>
              <a:t>CUSTOMER REGISTERATION SUCCESSFUL</a:t>
            </a:r>
          </a:p>
        </p:txBody>
      </p:sp>
      <p:pic>
        <p:nvPicPr>
          <p:cNvPr id="4" name="Picture 3" descr="Graphical user interface, text, application&#10;&#10;Description automatically generated">
            <a:extLst>
              <a:ext uri="{FF2B5EF4-FFF2-40B4-BE49-F238E27FC236}">
                <a16:creationId xmlns:a16="http://schemas.microsoft.com/office/drawing/2014/main" id="{2277F6A8-C41B-455B-9AC9-68F63A8FC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2" y="2523998"/>
            <a:ext cx="9897856" cy="1810003"/>
          </a:xfrm>
          <a:prstGeom prst="rect">
            <a:avLst/>
          </a:prstGeom>
        </p:spPr>
      </p:pic>
    </p:spTree>
    <p:extLst>
      <p:ext uri="{BB962C8B-B14F-4D97-AF65-F5344CB8AC3E}">
        <p14:creationId xmlns:p14="http://schemas.microsoft.com/office/powerpoint/2010/main" val="171941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2126F-8409-4DB3-9211-83BE4AF8117B}"/>
              </a:ext>
            </a:extLst>
          </p:cNvPr>
          <p:cNvSpPr txBox="1"/>
          <p:nvPr/>
        </p:nvSpPr>
        <p:spPr>
          <a:xfrm>
            <a:off x="4561840" y="467360"/>
            <a:ext cx="3068320" cy="461665"/>
          </a:xfrm>
          <a:prstGeom prst="rect">
            <a:avLst/>
          </a:prstGeom>
          <a:noFill/>
        </p:spPr>
        <p:txBody>
          <a:bodyPr wrap="square" rtlCol="0">
            <a:spAutoFit/>
          </a:bodyPr>
          <a:lstStyle/>
          <a:p>
            <a:r>
              <a:rPr lang="en-IN" sz="2400" b="1" dirty="0"/>
              <a:t>CUSTOMER LOGIN</a:t>
            </a:r>
          </a:p>
        </p:txBody>
      </p:sp>
      <p:pic>
        <p:nvPicPr>
          <p:cNvPr id="5" name="Picture 4" descr="Graphical user interface, website&#10;&#10;Description automatically generated">
            <a:extLst>
              <a:ext uri="{FF2B5EF4-FFF2-40B4-BE49-F238E27FC236}">
                <a16:creationId xmlns:a16="http://schemas.microsoft.com/office/drawing/2014/main" id="{6EAAB1CE-A1F1-482E-9EFD-218F35A06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983" y="929026"/>
            <a:ext cx="7366162" cy="5705454"/>
          </a:xfrm>
          <a:prstGeom prst="rect">
            <a:avLst/>
          </a:prstGeom>
        </p:spPr>
      </p:pic>
    </p:spTree>
    <p:extLst>
      <p:ext uri="{BB962C8B-B14F-4D97-AF65-F5344CB8AC3E}">
        <p14:creationId xmlns:p14="http://schemas.microsoft.com/office/powerpoint/2010/main" val="396664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C35EA-2827-4E93-B3FE-0047222DA96D}"/>
              </a:ext>
            </a:extLst>
          </p:cNvPr>
          <p:cNvSpPr txBox="1"/>
          <p:nvPr/>
        </p:nvSpPr>
        <p:spPr>
          <a:xfrm>
            <a:off x="3754120" y="971292"/>
            <a:ext cx="4683760" cy="461665"/>
          </a:xfrm>
          <a:prstGeom prst="rect">
            <a:avLst/>
          </a:prstGeom>
          <a:noFill/>
        </p:spPr>
        <p:txBody>
          <a:bodyPr wrap="square" rtlCol="0">
            <a:spAutoFit/>
          </a:bodyPr>
          <a:lstStyle/>
          <a:p>
            <a:r>
              <a:rPr lang="en-IN" sz="2400" b="1" dirty="0"/>
              <a:t>CUSTOMER LOGIN SUCCESSFUL</a:t>
            </a:r>
          </a:p>
        </p:txBody>
      </p:sp>
      <p:pic>
        <p:nvPicPr>
          <p:cNvPr id="5" name="Picture 4" descr="Graphical user interface, application, Word&#10;&#10;Description automatically generated">
            <a:extLst>
              <a:ext uri="{FF2B5EF4-FFF2-40B4-BE49-F238E27FC236}">
                <a16:creationId xmlns:a16="http://schemas.microsoft.com/office/drawing/2014/main" id="{01810F18-642C-4E52-8663-6A320B493EC4}"/>
              </a:ext>
            </a:extLst>
          </p:cNvPr>
          <p:cNvPicPr>
            <a:picLocks noChangeAspect="1"/>
          </p:cNvPicPr>
          <p:nvPr/>
        </p:nvPicPr>
        <p:blipFill rotWithShape="1">
          <a:blip r:embed="rId2">
            <a:extLst>
              <a:ext uri="{28A0092B-C50C-407E-A947-70E740481C1C}">
                <a14:useLocalDpi xmlns:a14="http://schemas.microsoft.com/office/drawing/2010/main" val="0"/>
              </a:ext>
            </a:extLst>
          </a:blip>
          <a:srcRect l="9447" t="3311" r="35824" b="78876"/>
          <a:stretch/>
        </p:blipFill>
        <p:spPr>
          <a:xfrm>
            <a:off x="1457960" y="1950720"/>
            <a:ext cx="9951720" cy="1838960"/>
          </a:xfrm>
          <a:prstGeom prst="rect">
            <a:avLst/>
          </a:prstGeom>
        </p:spPr>
      </p:pic>
    </p:spTree>
    <p:extLst>
      <p:ext uri="{BB962C8B-B14F-4D97-AF65-F5344CB8AC3E}">
        <p14:creationId xmlns:p14="http://schemas.microsoft.com/office/powerpoint/2010/main" val="2173276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0AD338-A92D-4F96-8A80-4482C8CF44FA}"/>
              </a:ext>
            </a:extLst>
          </p:cNvPr>
          <p:cNvSpPr txBox="1"/>
          <p:nvPr/>
        </p:nvSpPr>
        <p:spPr>
          <a:xfrm>
            <a:off x="5140960" y="558800"/>
            <a:ext cx="1910080" cy="461665"/>
          </a:xfrm>
          <a:prstGeom prst="rect">
            <a:avLst/>
          </a:prstGeom>
          <a:noFill/>
        </p:spPr>
        <p:txBody>
          <a:bodyPr wrap="square" rtlCol="0">
            <a:spAutoFit/>
          </a:bodyPr>
          <a:lstStyle/>
          <a:p>
            <a:r>
              <a:rPr lang="en-IN" sz="2400" b="1" dirty="0"/>
              <a:t>VIEW ADDS </a:t>
            </a:r>
          </a:p>
        </p:txBody>
      </p:sp>
      <p:pic>
        <p:nvPicPr>
          <p:cNvPr id="4" name="Picture 3" descr="Graphical user interface, website&#10;&#10;Description automatically generated">
            <a:extLst>
              <a:ext uri="{FF2B5EF4-FFF2-40B4-BE49-F238E27FC236}">
                <a16:creationId xmlns:a16="http://schemas.microsoft.com/office/drawing/2014/main" id="{F04FD5BF-7473-4A27-8A46-51B99D7CAE15}"/>
              </a:ext>
            </a:extLst>
          </p:cNvPr>
          <p:cNvPicPr>
            <a:picLocks noChangeAspect="1"/>
          </p:cNvPicPr>
          <p:nvPr/>
        </p:nvPicPr>
        <p:blipFill rotWithShape="1">
          <a:blip r:embed="rId2">
            <a:extLst>
              <a:ext uri="{28A0092B-C50C-407E-A947-70E740481C1C}">
                <a14:useLocalDpi xmlns:a14="http://schemas.microsoft.com/office/drawing/2010/main" val="0"/>
              </a:ext>
            </a:extLst>
          </a:blip>
          <a:srcRect l="21916" t="13333" r="19250" b="6223"/>
          <a:stretch/>
        </p:blipFill>
        <p:spPr>
          <a:xfrm>
            <a:off x="2682240" y="1188720"/>
            <a:ext cx="7172960" cy="5516880"/>
          </a:xfrm>
          <a:prstGeom prst="rect">
            <a:avLst/>
          </a:prstGeom>
        </p:spPr>
      </p:pic>
    </p:spTree>
    <p:extLst>
      <p:ext uri="{BB962C8B-B14F-4D97-AF65-F5344CB8AC3E}">
        <p14:creationId xmlns:p14="http://schemas.microsoft.com/office/powerpoint/2010/main" val="1425950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34" name="Rectangle 13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3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38"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39"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0"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1"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2"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3"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4"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5"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6"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7"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3" name="Rectangle 1">
            <a:extLst>
              <a:ext uri="{FF2B5EF4-FFF2-40B4-BE49-F238E27FC236}">
                <a16:creationId xmlns:a16="http://schemas.microsoft.com/office/drawing/2014/main" id="{FF79EB77-C34B-4A71-A02B-176980038158}"/>
              </a:ext>
            </a:extLst>
          </p:cNvPr>
          <p:cNvSpPr>
            <a:spLocks noChangeArrowheads="1"/>
          </p:cNvSpPr>
          <p:nvPr/>
        </p:nvSpPr>
        <p:spPr bwMode="auto">
          <a:xfrm>
            <a:off x="4396992" y="0"/>
            <a:ext cx="8915399" cy="11771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t">
              <a:lnSpc>
                <a:spcPct val="90000"/>
              </a:lnSpc>
              <a:spcBef>
                <a:spcPct val="0"/>
              </a:spcBef>
              <a:spcAft>
                <a:spcPts val="600"/>
              </a:spcAft>
              <a:buClrTx/>
              <a:buSzTx/>
              <a:tabLst/>
            </a:pPr>
            <a:r>
              <a:rPr kumimoji="0" lang="en-US" altLang="en-US" sz="3400" b="1" i="0" u="none" strike="noStrike" cap="none" normalizeH="0" baseline="0" dirty="0">
                <a:ln>
                  <a:noFill/>
                </a:ln>
                <a:solidFill>
                  <a:schemeClr val="tx1">
                    <a:lumMod val="85000"/>
                    <a:lumOff val="15000"/>
                  </a:schemeClr>
                </a:solidFill>
                <a:effectLst/>
                <a:latin typeface="+mj-lt"/>
                <a:ea typeface="+mj-ea"/>
                <a:cs typeface="+mj-cs"/>
              </a:rPr>
              <a:t>DFD diagram</a:t>
            </a:r>
            <a:endParaRPr kumimoji="0" lang="en-US" altLang="en-US" sz="3400" b="0" i="0" u="none" strike="noStrike" cap="none" normalizeH="0" baseline="0" dirty="0">
              <a:ln>
                <a:noFill/>
              </a:ln>
              <a:solidFill>
                <a:schemeClr val="tx1">
                  <a:lumMod val="85000"/>
                  <a:lumOff val="15000"/>
                </a:schemeClr>
              </a:solidFill>
              <a:effectLst/>
              <a:latin typeface="+mj-lt"/>
              <a:ea typeface="+mj-ea"/>
              <a:cs typeface="+mj-cs"/>
            </a:endParaRPr>
          </a:p>
          <a:p>
            <a:pPr marL="0" marR="0" lvl="0" indent="0" fontAlgn="t">
              <a:lnSpc>
                <a:spcPct val="90000"/>
              </a:lnSpc>
              <a:spcBef>
                <a:spcPct val="0"/>
              </a:spcBef>
              <a:spcAft>
                <a:spcPts val="600"/>
              </a:spcAft>
              <a:buClrTx/>
              <a:buSzTx/>
              <a:tabLst/>
            </a:pPr>
            <a:r>
              <a:rPr kumimoji="0" lang="en-US" altLang="en-US" sz="3400" b="0" i="0" u="none" strike="noStrike" cap="none" normalizeH="0" baseline="0" dirty="0">
                <a:ln>
                  <a:noFill/>
                </a:ln>
                <a:solidFill>
                  <a:schemeClr val="tx1">
                    <a:lumMod val="85000"/>
                    <a:lumOff val="15000"/>
                  </a:schemeClr>
                </a:solidFill>
                <a:effectLst/>
                <a:latin typeface="+mj-lt"/>
                <a:ea typeface="+mj-ea"/>
                <a:cs typeface="+mj-cs"/>
              </a:rPr>
              <a:t>         </a:t>
            </a:r>
          </a:p>
        </p:txBody>
      </p:sp>
      <p:grpSp>
        <p:nvGrpSpPr>
          <p:cNvPr id="1049" name="Group 14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5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5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5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5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5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6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1" name="Rectangle 16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2"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descr="Diagram&#10;&#10;Description automatically generated">
            <a:extLst>
              <a:ext uri="{FF2B5EF4-FFF2-40B4-BE49-F238E27FC236}">
                <a16:creationId xmlns:a16="http://schemas.microsoft.com/office/drawing/2014/main" id="{107D2983-1A57-4B7B-A78C-B3750583C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719" y="633412"/>
            <a:ext cx="9202604" cy="6135250"/>
          </a:xfrm>
          <a:prstGeom prst="rect">
            <a:avLst/>
          </a:prstGeom>
        </p:spPr>
      </p:pic>
    </p:spTree>
    <p:extLst>
      <p:ext uri="{BB962C8B-B14F-4D97-AF65-F5344CB8AC3E}">
        <p14:creationId xmlns:p14="http://schemas.microsoft.com/office/powerpoint/2010/main" val="2579855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696516-2D01-4831-8AF9-F5414268D8A2}"/>
              </a:ext>
            </a:extLst>
          </p:cNvPr>
          <p:cNvSpPr txBox="1"/>
          <p:nvPr/>
        </p:nvSpPr>
        <p:spPr>
          <a:xfrm rot="10800000" flipH="1" flipV="1">
            <a:off x="2273996" y="347222"/>
            <a:ext cx="7644007" cy="461665"/>
          </a:xfrm>
          <a:prstGeom prst="rect">
            <a:avLst/>
          </a:prstGeom>
          <a:noFill/>
        </p:spPr>
        <p:txBody>
          <a:bodyPr wrap="square" rtlCol="0">
            <a:spAutoFit/>
          </a:bodyPr>
          <a:lstStyle/>
          <a:p>
            <a:pPr algn="l" rtl="0"/>
            <a:r>
              <a:rPr lang="en-IN" sz="2400" b="1" i="0" dirty="0">
                <a:solidFill>
                  <a:srgbClr val="212121"/>
                </a:solidFill>
                <a:effectLst/>
                <a:latin typeface="Lato" panose="020F0502020204030203" pitchFamily="34" charset="0"/>
              </a:rPr>
              <a:t>ER diagram of advertisement management system</a:t>
            </a:r>
          </a:p>
        </p:txBody>
      </p:sp>
      <p:pic>
        <p:nvPicPr>
          <p:cNvPr id="4" name="Picture 3" descr="Diagram&#10;&#10;Description automatically generated">
            <a:extLst>
              <a:ext uri="{FF2B5EF4-FFF2-40B4-BE49-F238E27FC236}">
                <a16:creationId xmlns:a16="http://schemas.microsoft.com/office/drawing/2014/main" id="{7F80053E-352E-4635-99AC-8E0A441E7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884" y="1111827"/>
            <a:ext cx="9395525" cy="5672673"/>
          </a:xfrm>
          <a:prstGeom prst="rect">
            <a:avLst/>
          </a:prstGeom>
        </p:spPr>
      </p:pic>
    </p:spTree>
    <p:extLst>
      <p:ext uri="{BB962C8B-B14F-4D97-AF65-F5344CB8AC3E}">
        <p14:creationId xmlns:p14="http://schemas.microsoft.com/office/powerpoint/2010/main" val="2309428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6567-74B9-4118-B8A6-CC6B278501D2}"/>
              </a:ext>
            </a:extLst>
          </p:cNvPr>
          <p:cNvSpPr>
            <a:spLocks noGrp="1"/>
          </p:cNvSpPr>
          <p:nvPr>
            <p:ph type="title"/>
          </p:nvPr>
        </p:nvSpPr>
        <p:spPr>
          <a:xfrm>
            <a:off x="1982805" y="624110"/>
            <a:ext cx="8911686" cy="88705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6359FF-51D6-40A5-8090-309F992F30BA}"/>
              </a:ext>
            </a:extLst>
          </p:cNvPr>
          <p:cNvSpPr>
            <a:spLocks noGrp="1"/>
          </p:cNvSpPr>
          <p:nvPr>
            <p:ph idx="1"/>
          </p:nvPr>
        </p:nvSpPr>
        <p:spPr>
          <a:xfrm>
            <a:off x="2097104" y="2092036"/>
            <a:ext cx="8911687" cy="2159267"/>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However, some of the challenges that could impact the growth of online advertising are the issue of click frauds that occur with pay per click search engine based advertising, and certain intrusive software such as popups and adware. These problems can affect the credibility of the advertiser and the website. An economic slowdown can also negatively impact the growth of online advertising as companies resort to cutting their advertising expenses during an economic crisis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34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A7C-36FE-464E-AF8D-5FCEFA563A03}"/>
              </a:ext>
            </a:extLst>
          </p:cNvPr>
          <p:cNvSpPr>
            <a:spLocks noGrp="1"/>
          </p:cNvSpPr>
          <p:nvPr>
            <p:ph type="title"/>
          </p:nvPr>
        </p:nvSpPr>
        <p:spPr>
          <a:xfrm>
            <a:off x="1640156" y="347276"/>
            <a:ext cx="8911687" cy="83739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8DAEF-4E5F-4944-B2FE-6AEF75862B58}"/>
              </a:ext>
            </a:extLst>
          </p:cNvPr>
          <p:cNvSpPr>
            <a:spLocks noGrp="1"/>
          </p:cNvSpPr>
          <p:nvPr>
            <p:ph idx="1"/>
          </p:nvPr>
        </p:nvSpPr>
        <p:spPr>
          <a:xfrm>
            <a:off x="2589212" y="1318662"/>
            <a:ext cx="8915400" cy="3606630"/>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JAVA Technologies </a:t>
            </a:r>
          </a:p>
          <a:p>
            <a:r>
              <a:rPr lang="en-IN" sz="2000" dirty="0">
                <a:solidFill>
                  <a:schemeClr val="tx1"/>
                </a:solidFill>
                <a:latin typeface="Times New Roman" panose="02020603050405020304" pitchFamily="18" charset="0"/>
                <a:cs typeface="Times New Roman" panose="02020603050405020304" pitchFamily="18" charset="0"/>
              </a:rPr>
              <a:t>JAVA Complete Reference </a:t>
            </a:r>
          </a:p>
          <a:p>
            <a:r>
              <a:rPr lang="en-IN" sz="2000" dirty="0">
                <a:solidFill>
                  <a:schemeClr val="tx1"/>
                </a:solidFill>
                <a:latin typeface="Times New Roman" panose="02020603050405020304" pitchFamily="18" charset="0"/>
                <a:cs typeface="Times New Roman" panose="02020603050405020304" pitchFamily="18" charset="0"/>
              </a:rPr>
              <a:t>Java Script Programming by Yehuda Shiran </a:t>
            </a:r>
          </a:p>
          <a:p>
            <a:r>
              <a:rPr lang="en-IN" sz="2000" dirty="0">
                <a:solidFill>
                  <a:schemeClr val="tx1"/>
                </a:solidFill>
                <a:latin typeface="Times New Roman" panose="02020603050405020304" pitchFamily="18" charset="0"/>
                <a:cs typeface="Times New Roman" panose="02020603050405020304" pitchFamily="18" charset="0"/>
              </a:rPr>
              <a:t>JAVA2 Networking by Pistoria</a:t>
            </a:r>
          </a:p>
          <a:p>
            <a:r>
              <a:rPr lang="en-IN" sz="2000" dirty="0">
                <a:solidFill>
                  <a:schemeClr val="tx1"/>
                </a:solidFill>
                <a:latin typeface="Times New Roman" panose="02020603050405020304" pitchFamily="18" charset="0"/>
                <a:cs typeface="Times New Roman" panose="02020603050405020304" pitchFamily="18" charset="0"/>
              </a:rPr>
              <a:t> JAVA Security by Scotl oaks </a:t>
            </a:r>
          </a:p>
          <a:p>
            <a:r>
              <a:rPr lang="en-IN" sz="2000" dirty="0">
                <a:solidFill>
                  <a:schemeClr val="tx1"/>
                </a:solidFill>
                <a:latin typeface="Times New Roman" panose="02020603050405020304" pitchFamily="18" charset="0"/>
                <a:cs typeface="Times New Roman" panose="02020603050405020304" pitchFamily="18" charset="0"/>
              </a:rPr>
              <a:t> J2EE Professional by Shadab siddiqui </a:t>
            </a:r>
          </a:p>
          <a:p>
            <a:r>
              <a:rPr lang="en-IN" sz="2000" dirty="0">
                <a:solidFill>
                  <a:schemeClr val="tx1"/>
                </a:solidFill>
                <a:latin typeface="Times New Roman" panose="02020603050405020304" pitchFamily="18" charset="0"/>
                <a:cs typeface="Times New Roman" panose="02020603050405020304" pitchFamily="18" charset="0"/>
              </a:rPr>
              <a:t>JAVA server pages by Larne Pekowsley </a:t>
            </a:r>
          </a:p>
          <a:p>
            <a:r>
              <a:rPr lang="en-IN" sz="2000" dirty="0">
                <a:solidFill>
                  <a:schemeClr val="tx1"/>
                </a:solidFill>
                <a:latin typeface="Times New Roman" panose="02020603050405020304" pitchFamily="18" charset="0"/>
                <a:cs typeface="Times New Roman" panose="02020603050405020304" pitchFamily="18" charset="0"/>
              </a:rPr>
              <a:t> JAVA Server pages by Nick Todd HTML </a:t>
            </a:r>
          </a:p>
        </p:txBody>
      </p:sp>
    </p:spTree>
    <p:extLst>
      <p:ext uri="{BB962C8B-B14F-4D97-AF65-F5344CB8AC3E}">
        <p14:creationId xmlns:p14="http://schemas.microsoft.com/office/powerpoint/2010/main" val="4113593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61561-DF50-46B2-8FB8-46BF933FB763}"/>
              </a:ext>
            </a:extLst>
          </p:cNvPr>
          <p:cNvSpPr txBox="1"/>
          <p:nvPr/>
        </p:nvSpPr>
        <p:spPr>
          <a:xfrm rot="20420637">
            <a:off x="2391642" y="2452253"/>
            <a:ext cx="8676409"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9731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09A8-359A-4FD5-9962-0D503C9DF87B}"/>
              </a:ext>
            </a:extLst>
          </p:cNvPr>
          <p:cNvSpPr>
            <a:spLocks noGrp="1"/>
          </p:cNvSpPr>
          <p:nvPr>
            <p:ph type="ctrTitle"/>
          </p:nvPr>
        </p:nvSpPr>
        <p:spPr>
          <a:xfrm>
            <a:off x="1507067" y="1"/>
            <a:ext cx="7766936" cy="109689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CONTENTS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78FCB2-F599-4FF8-9FC1-B1E18EB08663}"/>
              </a:ext>
            </a:extLst>
          </p:cNvPr>
          <p:cNvSpPr>
            <a:spLocks noGrp="1"/>
          </p:cNvSpPr>
          <p:nvPr>
            <p:ph type="subTitle" idx="1"/>
          </p:nvPr>
        </p:nvSpPr>
        <p:spPr>
          <a:xfrm>
            <a:off x="2136809" y="1463041"/>
            <a:ext cx="9367804" cy="4440622"/>
          </a:xfrm>
        </p:spPr>
        <p:txBody>
          <a:bodyPr/>
          <a:lstStyle/>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OBJECTIVE</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SOFTWARE REQUIREMENTS</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HOME PAGE</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SNAPSHOTS</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DFD DIAGRAM</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ER DIAGRAM </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209151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707F-97AA-4296-B821-D0CA52A02320}"/>
              </a:ext>
            </a:extLst>
          </p:cNvPr>
          <p:cNvSpPr>
            <a:spLocks noGrp="1"/>
          </p:cNvSpPr>
          <p:nvPr>
            <p:ph type="title"/>
          </p:nvPr>
        </p:nvSpPr>
        <p:spPr>
          <a:xfrm>
            <a:off x="1602557" y="471340"/>
            <a:ext cx="8484719" cy="631319"/>
          </a:xfrm>
        </p:spPr>
        <p:txBody>
          <a:bodyPr>
            <a:normAutofit fontScale="90000"/>
          </a:bodyPr>
          <a:lstStyle/>
          <a:p>
            <a:pPr algn="ctr">
              <a:tabLst>
                <a:tab pos="2328863" algn="l"/>
              </a:tabLst>
            </a:pPr>
            <a:r>
              <a:rPr lang="en-IN"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0AF1D8-9375-490E-A1F1-065F475B341D}"/>
              </a:ext>
            </a:extLst>
          </p:cNvPr>
          <p:cNvSpPr>
            <a:spLocks noGrp="1"/>
          </p:cNvSpPr>
          <p:nvPr>
            <p:ph idx="1"/>
          </p:nvPr>
        </p:nvSpPr>
        <p:spPr>
          <a:xfrm>
            <a:off x="1568917" y="1452283"/>
            <a:ext cx="9852117" cy="1362636"/>
          </a:xfrm>
        </p:spPr>
        <p:txBody>
          <a:bodyPr>
            <a:normAutofit/>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Online advertising, also known as online marketing, digital advertising or web advertising</a:t>
            </a:r>
            <a:r>
              <a:rPr lang="en-US" sz="2000" i="0" dirty="0">
                <a:solidFill>
                  <a:srgbClr val="202124"/>
                </a:solidFill>
                <a:effectLst/>
                <a:latin typeface="Times New Roman" panose="02020603050405020304" pitchFamily="18" charset="0"/>
                <a:cs typeface="Times New Roman" panose="02020603050405020304" pitchFamily="18" charset="0"/>
              </a:rPr>
              <a:t>, is a form of marketing and advertising which uses the Internet to deliver promotional marketing messages to consumers.</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39AB3F-F47B-4E7B-A918-B161A02995AA}"/>
              </a:ext>
            </a:extLst>
          </p:cNvPr>
          <p:cNvSpPr txBox="1"/>
          <p:nvPr/>
        </p:nvSpPr>
        <p:spPr>
          <a:xfrm>
            <a:off x="1568918" y="2912951"/>
            <a:ext cx="10273553" cy="4062651"/>
          </a:xfrm>
          <a:prstGeom prst="rect">
            <a:avLst/>
          </a:prstGeom>
          <a:noFill/>
        </p:spPr>
        <p:txBody>
          <a:bodyPr wrap="square" rtlCol="0">
            <a:spAutoFit/>
          </a:bodyPr>
          <a:lstStyle/>
          <a:p>
            <a:pPr marL="285750" indent="-285750" algn="just" rtl="0">
              <a:buFont typeface="Arial" panose="020B0604020202020204" pitchFamily="34" charset="0"/>
              <a:buChar char="•"/>
            </a:pPr>
            <a:r>
              <a:rPr lang="en-US" sz="1800" b="0" i="0" dirty="0">
                <a:solidFill>
                  <a:srgbClr val="212121"/>
                </a:solidFill>
                <a:effectLst/>
                <a:latin typeface="Lato" panose="020B0604020202020204" pitchFamily="34" charset="0"/>
              </a:rPr>
              <a:t>Ad</a:t>
            </a:r>
            <a:r>
              <a:rPr lang="en-US" sz="2000" b="0" i="0" dirty="0">
                <a:solidFill>
                  <a:srgbClr val="212121"/>
                </a:solidFill>
                <a:effectLst/>
                <a:latin typeface="Times New Roman" panose="02020603050405020304" pitchFamily="18" charset="0"/>
                <a:cs typeface="Times New Roman" panose="02020603050405020304" pitchFamily="18" charset="0"/>
              </a:rPr>
              <a:t>vertisement management system project is a complete online solution for advertisers who want to advertise their product on online media or websites. Advertisement Management System project is developed using </a:t>
            </a:r>
            <a:r>
              <a:rPr lang="en-US" b="0" i="0" dirty="0">
                <a:solidFill>
                  <a:srgbClr val="212121"/>
                </a:solidFill>
                <a:effectLst/>
                <a:latin typeface="Times New Roman" panose="02020603050405020304" pitchFamily="18" charset="0"/>
                <a:cs typeface="Times New Roman" panose="02020603050405020304" pitchFamily="18" charset="0"/>
              </a:rPr>
              <a:t>ASP.NET </a:t>
            </a:r>
            <a:r>
              <a:rPr lang="en-US" sz="2000" b="0" i="0" dirty="0">
                <a:solidFill>
                  <a:srgbClr val="212121"/>
                </a:solidFill>
                <a:effectLst/>
                <a:latin typeface="Times New Roman" panose="02020603050405020304" pitchFamily="18" charset="0"/>
                <a:cs typeface="Times New Roman" panose="02020603050405020304" pitchFamily="18" charset="0"/>
              </a:rPr>
              <a:t>and</a:t>
            </a:r>
            <a:r>
              <a:rPr lang="en-US" b="0" i="0" dirty="0">
                <a:solidFill>
                  <a:srgbClr val="212121"/>
                </a:solidFill>
                <a:effectLst/>
                <a:latin typeface="Times New Roman" panose="02020603050405020304" pitchFamily="18" charset="0"/>
                <a:cs typeface="Times New Roman" panose="02020603050405020304" pitchFamily="18" charset="0"/>
              </a:rPr>
              <a:t> SQL </a:t>
            </a:r>
            <a:r>
              <a:rPr lang="en-US" sz="2000" b="0" i="0" dirty="0">
                <a:solidFill>
                  <a:srgbClr val="212121"/>
                </a:solidFill>
                <a:effectLst/>
                <a:latin typeface="Times New Roman" panose="02020603050405020304" pitchFamily="18" charset="0"/>
                <a:cs typeface="Times New Roman" panose="02020603050405020304" pitchFamily="18" charset="0"/>
              </a:rPr>
              <a:t>server. This project is developed for the users who want to manage their online advertisement from one place. This website is very helpful to advertisement agency staffs and managers to manage advertisements and to view reports.</a:t>
            </a:r>
          </a:p>
          <a:p>
            <a:pPr marL="285750" indent="-285750" algn="just" rtl="0">
              <a:buFont typeface="Arial" panose="020B0604020202020204" pitchFamily="34" charset="0"/>
              <a:buChar char="•"/>
            </a:pPr>
            <a:endParaRPr lang="en-US" sz="2000" b="0" i="0" dirty="0">
              <a:solidFill>
                <a:srgbClr val="212121"/>
              </a:solidFill>
              <a:effectLst/>
              <a:latin typeface="Times New Roman" panose="02020603050405020304" pitchFamily="18" charset="0"/>
              <a:cs typeface="Times New Roman" panose="02020603050405020304" pitchFamily="18" charset="0"/>
            </a:endParaRPr>
          </a:p>
          <a:p>
            <a:pPr marL="342900" indent="-342900" algn="just" rtl="0">
              <a:buFont typeface="Arial" panose="020B0604020202020204" pitchFamily="34" charset="0"/>
              <a:buChar char="•"/>
            </a:pPr>
            <a:r>
              <a:rPr lang="en-US" sz="2000" b="0" i="0" dirty="0">
                <a:solidFill>
                  <a:srgbClr val="212121"/>
                </a:solidFill>
                <a:effectLst/>
                <a:latin typeface="Times New Roman" panose="02020603050405020304" pitchFamily="18" charset="0"/>
                <a:cs typeface="Times New Roman" panose="02020603050405020304" pitchFamily="18" charset="0"/>
              </a:rPr>
              <a:t>This project report gives overall system information of the system. Here you can get DFD and ER diagram of the advertisement management system. In this project report we have also explained the different module of advertisement management system. This project report can be used for system design, system development and system testing. It provides information for understanding the system.</a:t>
            </a:r>
          </a:p>
          <a:p>
            <a:endParaRPr lang="en-IN" dirty="0"/>
          </a:p>
        </p:txBody>
      </p:sp>
    </p:spTree>
    <p:extLst>
      <p:ext uri="{BB962C8B-B14F-4D97-AF65-F5344CB8AC3E}">
        <p14:creationId xmlns:p14="http://schemas.microsoft.com/office/powerpoint/2010/main" val="182849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D087F-FE7D-452E-B9E2-4F9C5F09D66C}"/>
              </a:ext>
            </a:extLst>
          </p:cNvPr>
          <p:cNvSpPr txBox="1"/>
          <p:nvPr/>
        </p:nvSpPr>
        <p:spPr>
          <a:xfrm>
            <a:off x="1712259" y="1524000"/>
            <a:ext cx="9628094" cy="2800767"/>
          </a:xfrm>
          <a:prstGeom prst="rect">
            <a:avLst/>
          </a:prstGeom>
          <a:noFill/>
        </p:spPr>
        <p:txBody>
          <a:bodyPr wrap="square" rtlCol="0">
            <a:spAutoFit/>
          </a:bodyPr>
          <a:lstStyle/>
          <a:p>
            <a:pPr algn="l" rtl="0"/>
            <a:endParaRPr lang="en-US" sz="1800" b="0" i="0" dirty="0">
              <a:solidFill>
                <a:srgbClr val="000000"/>
              </a:solidFill>
              <a:effectLst/>
              <a:latin typeface="Lato" panose="020F0502020204030203" pitchFamily="34" charset="0"/>
            </a:endParaRPr>
          </a:p>
          <a:p>
            <a:pPr algn="just" rtl="0"/>
            <a:r>
              <a:rPr lang="en-US" sz="2000" b="0" i="0" dirty="0">
                <a:solidFill>
                  <a:srgbClr val="212121"/>
                </a:solidFill>
                <a:effectLst/>
                <a:latin typeface="Times New Roman" panose="02020603050405020304" pitchFamily="18" charset="0"/>
                <a:cs typeface="Times New Roman" panose="02020603050405020304" pitchFamily="18" charset="0"/>
              </a:rPr>
              <a:t>Now a day’s people are purchasing products online. Therefore, it is necessary for the company to advertise their product online. Online advertisement is a very complicated task we need a system to manage it. Advertisement management system helps to manage online advertisement. This system provides the complete service for advertiser to introduce their products and services into online market. Advertisement management system will give the solution of all problems that comes in online marketing. In this system user can create ads and can also select website where he want to show their ads online.</a:t>
            </a:r>
          </a:p>
          <a:p>
            <a:endParaRPr lang="en-IN" dirty="0"/>
          </a:p>
        </p:txBody>
      </p:sp>
      <p:sp>
        <p:nvSpPr>
          <p:cNvPr id="3" name="TextBox 2">
            <a:extLst>
              <a:ext uri="{FF2B5EF4-FFF2-40B4-BE49-F238E27FC236}">
                <a16:creationId xmlns:a16="http://schemas.microsoft.com/office/drawing/2014/main" id="{B29DB284-6573-4599-A2E1-ED5C88B76C80}"/>
              </a:ext>
            </a:extLst>
          </p:cNvPr>
          <p:cNvSpPr txBox="1"/>
          <p:nvPr/>
        </p:nvSpPr>
        <p:spPr>
          <a:xfrm>
            <a:off x="4596329" y="649341"/>
            <a:ext cx="299934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208341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53A95-952D-4460-B7BB-28B4CD0C1A17}"/>
              </a:ext>
            </a:extLst>
          </p:cNvPr>
          <p:cNvSpPr txBox="1"/>
          <p:nvPr/>
        </p:nvSpPr>
        <p:spPr>
          <a:xfrm>
            <a:off x="2210764" y="1041722"/>
            <a:ext cx="7928659" cy="1846659"/>
          </a:xfrm>
          <a:prstGeom prst="rect">
            <a:avLst/>
          </a:prstGeom>
          <a:noFill/>
        </p:spPr>
        <p:txBody>
          <a:bodyPr wrap="square" rtlCol="0">
            <a:spAutoFit/>
          </a:bodyPr>
          <a:lstStyle/>
          <a:p>
            <a:pPr algn="l" rtl="0"/>
            <a:r>
              <a:rPr lang="en-US" sz="2800" b="1" i="0" dirty="0">
                <a:solidFill>
                  <a:srgbClr val="000000"/>
                </a:solidFill>
                <a:effectLst/>
                <a:latin typeface="Lato" panose="020F0502020204030203" pitchFamily="34" charset="0"/>
              </a:rPr>
              <a:t>Operating Environment:</a:t>
            </a:r>
          </a:p>
          <a:p>
            <a:pPr algn="l" rtl="0"/>
            <a:endParaRPr lang="en-US" sz="2800" b="0" i="0" dirty="0">
              <a:solidFill>
                <a:srgbClr val="212121"/>
              </a:solidFill>
              <a:effectLst/>
              <a:latin typeface="Lato" panose="020F0502020204030203" pitchFamily="34" charset="0"/>
            </a:endParaRPr>
          </a:p>
          <a:p>
            <a:pPr algn="l" rtl="0"/>
            <a:r>
              <a:rPr lang="en-US" sz="2000" b="1" i="0" dirty="0">
                <a:solidFill>
                  <a:srgbClr val="212121"/>
                </a:solidFill>
                <a:effectLst/>
                <a:latin typeface="Times New Roman" panose="02020603050405020304" pitchFamily="18" charset="0"/>
                <a:cs typeface="Times New Roman" panose="02020603050405020304" pitchFamily="18" charset="0"/>
              </a:rPr>
              <a:t>        Front End</a:t>
            </a:r>
            <a:r>
              <a:rPr lang="en-US" sz="1800" b="0" i="0" dirty="0">
                <a:solidFill>
                  <a:srgbClr val="212121"/>
                </a:solidFill>
                <a:effectLst/>
                <a:latin typeface="Lato" panose="020F0502020204030203" pitchFamily="34" charset="0"/>
              </a:rPr>
              <a:t>: ASP.NET</a:t>
            </a:r>
          </a:p>
          <a:p>
            <a:pPr algn="l" rtl="0"/>
            <a:r>
              <a:rPr lang="en-US" sz="2000" b="1" i="0" dirty="0">
                <a:solidFill>
                  <a:srgbClr val="212121"/>
                </a:solidFill>
                <a:effectLst/>
                <a:latin typeface="Times New Roman" panose="02020603050405020304" pitchFamily="18" charset="0"/>
                <a:cs typeface="Times New Roman" panose="02020603050405020304" pitchFamily="18" charset="0"/>
              </a:rPr>
              <a:t>        Back End</a:t>
            </a:r>
            <a:r>
              <a:rPr lang="en-US" sz="1800" b="0" i="0" dirty="0">
                <a:solidFill>
                  <a:srgbClr val="212121"/>
                </a:solidFill>
                <a:effectLst/>
                <a:latin typeface="Lato" panose="020F0502020204030203" pitchFamily="34" charset="0"/>
              </a:rPr>
              <a:t>: SQL Server</a:t>
            </a:r>
          </a:p>
          <a:p>
            <a:endParaRPr lang="en-IN" dirty="0"/>
          </a:p>
        </p:txBody>
      </p:sp>
      <p:sp>
        <p:nvSpPr>
          <p:cNvPr id="3" name="TextBox 2">
            <a:extLst>
              <a:ext uri="{FF2B5EF4-FFF2-40B4-BE49-F238E27FC236}">
                <a16:creationId xmlns:a16="http://schemas.microsoft.com/office/drawing/2014/main" id="{45BE3CD6-2CB7-4EEE-8B65-049EE8A02A64}"/>
              </a:ext>
            </a:extLst>
          </p:cNvPr>
          <p:cNvSpPr txBox="1"/>
          <p:nvPr/>
        </p:nvSpPr>
        <p:spPr>
          <a:xfrm>
            <a:off x="2087301" y="2917815"/>
            <a:ext cx="7079848" cy="2541017"/>
          </a:xfrm>
          <a:prstGeom prst="rect">
            <a:avLst/>
          </a:prstGeom>
          <a:noFill/>
        </p:spPr>
        <p:txBody>
          <a:bodyPr wrap="square" rtlCol="0">
            <a:spAutoFit/>
          </a:bodyPr>
          <a:lstStyle/>
          <a:p>
            <a:pPr marL="4445" marR="1905" indent="-6350" algn="l">
              <a:lnSpc>
                <a:spcPct val="107000"/>
              </a:lnSpc>
              <a:spcAft>
                <a:spcPts val="785"/>
              </a:spcAft>
            </a:pPr>
            <a:r>
              <a:rPr lang="en-IN" sz="2800" b="1"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Software Requirements:</a:t>
            </a:r>
            <a:r>
              <a:rPr lang="en-IN" sz="2800" b="1" dirty="0">
                <a:solidFill>
                  <a:srgbClr val="000000"/>
                </a:solidFill>
                <a:effectLst/>
                <a:latin typeface="Times New Roman" panose="02020603050405020304" pitchFamily="18" charset="0"/>
                <a:ea typeface="Times New Roman" panose="02020603050405020304" pitchFamily="18" charset="0"/>
              </a:rPr>
              <a:t> </a:t>
            </a:r>
          </a:p>
          <a:p>
            <a:pPr marL="506095" marR="1905" algn="l">
              <a:lnSpc>
                <a:spcPct val="107000"/>
              </a:lnSpc>
              <a:spcAft>
                <a:spcPts val="1135"/>
              </a:spcAft>
            </a:pPr>
            <a:r>
              <a:rPr lang="en-IN" sz="1800" b="1" dirty="0">
                <a:solidFill>
                  <a:srgbClr val="000000"/>
                </a:solidFill>
                <a:effectLst/>
                <a:latin typeface="Times New Roman" panose="02020603050405020304" pitchFamily="18" charset="0"/>
                <a:ea typeface="Times New Roman" panose="02020603050405020304" pitchFamily="18" charset="0"/>
              </a:rPr>
              <a:t> OPERATING SYSTEM:</a:t>
            </a:r>
            <a:r>
              <a:rPr lang="en-IN" sz="1800" dirty="0">
                <a:solidFill>
                  <a:srgbClr val="000000"/>
                </a:solidFill>
                <a:effectLst/>
                <a:latin typeface="Times New Roman" panose="02020603050405020304" pitchFamily="18" charset="0"/>
                <a:ea typeface="Times New Roman" panose="02020603050405020304" pitchFamily="18" charset="0"/>
              </a:rPr>
              <a:t>WINDOWS OR HIGHER                       VERSION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506095" marR="1905">
              <a:lnSpc>
                <a:spcPct val="107000"/>
              </a:lnSpc>
              <a:spcAft>
                <a:spcPts val="1135"/>
              </a:spcAft>
            </a:pPr>
            <a:r>
              <a:rPr lang="en-IN" b="1" dirty="0">
                <a:solidFill>
                  <a:srgbClr val="000000"/>
                </a:solidFill>
                <a:latin typeface="Times New Roman" panose="02020603050405020304" pitchFamily="18" charset="0"/>
                <a:ea typeface="Times New Roman" panose="02020603050405020304" pitchFamily="18" charset="0"/>
              </a:rPr>
              <a:t>TECHNIQUES:</a:t>
            </a:r>
            <a:r>
              <a:rPr lang="en-IN" dirty="0">
                <a:solidFill>
                  <a:srgbClr val="000000"/>
                </a:solidFill>
                <a:latin typeface="Times New Roman" panose="02020603050405020304" pitchFamily="18" charset="0"/>
                <a:ea typeface="Times New Roman" panose="02020603050405020304" pitchFamily="18" charset="0"/>
              </a:rPr>
              <a:t>JDK 1.7</a:t>
            </a:r>
          </a:p>
          <a:p>
            <a:pPr marL="506095" marR="1905" algn="l">
              <a:lnSpc>
                <a:spcPct val="107000"/>
              </a:lnSpc>
              <a:spcAft>
                <a:spcPts val="1135"/>
              </a:spcAft>
            </a:pPr>
            <a:r>
              <a:rPr lang="en-IN" sz="1800" b="1" dirty="0">
                <a:solidFill>
                  <a:srgbClr val="000000"/>
                </a:solidFill>
                <a:effectLst/>
                <a:latin typeface="Times New Roman" panose="02020603050405020304" pitchFamily="18" charset="0"/>
                <a:ea typeface="Times New Roman" panose="02020603050405020304" pitchFamily="18" charset="0"/>
              </a:rPr>
              <a:t>DATA BASES: </a:t>
            </a:r>
            <a:r>
              <a:rPr lang="en-IN" sz="1800" dirty="0">
                <a:solidFill>
                  <a:srgbClr val="000000"/>
                </a:solidFill>
                <a:effectLst/>
                <a:latin typeface="Times New Roman" panose="02020603050405020304" pitchFamily="18" charset="0"/>
                <a:ea typeface="Times New Roman" panose="02020603050405020304" pitchFamily="18" charset="0"/>
              </a:rPr>
              <a:t>MYSQL</a:t>
            </a:r>
          </a:p>
          <a:p>
            <a:pPr marL="506095" marR="1905" algn="l">
              <a:lnSpc>
                <a:spcPct val="107000"/>
              </a:lnSpc>
              <a:spcAft>
                <a:spcPts val="1135"/>
              </a:spcAft>
            </a:pPr>
            <a:r>
              <a:rPr lang="en-IN" b="1" dirty="0">
                <a:solidFill>
                  <a:srgbClr val="000000"/>
                </a:solidFill>
                <a:latin typeface="Times New Roman" panose="02020603050405020304" pitchFamily="18" charset="0"/>
                <a:ea typeface="Times New Roman" panose="02020603050405020304" pitchFamily="18" charset="0"/>
              </a:rPr>
              <a:t>SERVER</a:t>
            </a:r>
            <a:r>
              <a:rPr lang="en-IN" dirty="0">
                <a:solidFill>
                  <a:srgbClr val="000000"/>
                </a:solidFill>
                <a:latin typeface="Times New Roman" panose="02020603050405020304" pitchFamily="18" charset="0"/>
                <a:ea typeface="Times New Roman" panose="02020603050405020304" pitchFamily="18" charset="0"/>
              </a:rPr>
              <a:t>: APACHE TOMCAT</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102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6C9B5-60F6-4D81-80B0-2E08276E1887}"/>
              </a:ext>
            </a:extLst>
          </p:cNvPr>
          <p:cNvSpPr txBox="1"/>
          <p:nvPr/>
        </p:nvSpPr>
        <p:spPr>
          <a:xfrm>
            <a:off x="1800520" y="989814"/>
            <a:ext cx="9785022" cy="3847207"/>
          </a:xfrm>
          <a:prstGeom prst="rect">
            <a:avLst/>
          </a:prstGeom>
          <a:noFill/>
        </p:spPr>
        <p:txBody>
          <a:bodyPr wrap="square" rtlCol="0">
            <a:spAutoFit/>
          </a:bodyPr>
          <a:lstStyle/>
          <a:p>
            <a:pPr algn="l" rtl="0"/>
            <a:endParaRPr lang="en-US" sz="1800" b="0" i="0" dirty="0">
              <a:solidFill>
                <a:srgbClr val="000000"/>
              </a:solidFill>
              <a:effectLst/>
              <a:latin typeface="Lato" panose="020F0502020204030203" pitchFamily="34" charset="0"/>
            </a:endParaRPr>
          </a:p>
          <a:p>
            <a:pPr algn="l" rtl="0"/>
            <a:endParaRPr lang="en-US" sz="1800" b="0" i="0" dirty="0">
              <a:solidFill>
                <a:srgbClr val="000000"/>
              </a:solidFill>
              <a:effectLst/>
              <a:latin typeface="Lato" panose="020F0502020204030203" pitchFamily="34" charset="0"/>
            </a:endParaRPr>
          </a:p>
          <a:p>
            <a:pPr algn="l" rtl="0"/>
            <a:r>
              <a:rPr lang="en-US" sz="2000" b="0" i="0" dirty="0">
                <a:solidFill>
                  <a:srgbClr val="212121"/>
                </a:solidFill>
                <a:effectLst/>
                <a:latin typeface="Lato" panose="020F0502020204030203" pitchFamily="34" charset="0"/>
              </a:rPr>
              <a:t>Home page is the first page of the website. When user go the website of advertisement management system this is the first page that will display to user.</a:t>
            </a:r>
          </a:p>
          <a:p>
            <a:pPr algn="l" rtl="0"/>
            <a:r>
              <a:rPr lang="en-US" sz="2000" b="0" i="0" dirty="0">
                <a:solidFill>
                  <a:srgbClr val="212121"/>
                </a:solidFill>
                <a:effectLst/>
                <a:latin typeface="Lato" panose="020F0502020204030203" pitchFamily="34" charset="0"/>
              </a:rPr>
              <a:t>Following links are displayed on home page.</a:t>
            </a:r>
          </a:p>
          <a:p>
            <a:pPr algn="l" rtl="0"/>
            <a:endParaRPr lang="en-US" sz="2000" dirty="0">
              <a:solidFill>
                <a:srgbClr val="212121"/>
              </a:solidFill>
              <a:latin typeface="Lato" panose="020F0502020204030203" pitchFamily="34" charset="0"/>
            </a:endParaRPr>
          </a:p>
          <a:p>
            <a:pPr algn="l" rtl="0"/>
            <a:endParaRPr lang="en-US" sz="2000" b="0" i="0" dirty="0">
              <a:solidFill>
                <a:srgbClr val="212121"/>
              </a:solidFill>
              <a:effectLst/>
              <a:latin typeface="Lato" panose="020F0502020204030203" pitchFamily="34" charset="0"/>
            </a:endParaRPr>
          </a:p>
          <a:p>
            <a:pPr marL="285750" indent="-285750" algn="l" rtl="0">
              <a:buFont typeface="Wingdings" panose="05000000000000000000" pitchFamily="2" charset="2"/>
              <a:buChar char="q"/>
            </a:pPr>
            <a:r>
              <a:rPr lang="en-US" sz="1800" b="0" i="0" dirty="0">
                <a:solidFill>
                  <a:srgbClr val="212121"/>
                </a:solidFill>
                <a:effectLst/>
                <a:latin typeface="Lato" panose="020F0502020204030203" pitchFamily="34" charset="0"/>
              </a:rPr>
              <a:t>Home</a:t>
            </a:r>
          </a:p>
          <a:p>
            <a:pPr marL="285750" indent="-285750" algn="l" rtl="0">
              <a:buFont typeface="Wingdings" panose="05000000000000000000" pitchFamily="2" charset="2"/>
              <a:buChar char="q"/>
            </a:pPr>
            <a:r>
              <a:rPr lang="en-US" sz="1800" b="0" i="0" dirty="0">
                <a:solidFill>
                  <a:srgbClr val="212121"/>
                </a:solidFill>
                <a:effectLst/>
                <a:latin typeface="Lato" panose="020F0502020204030203" pitchFamily="34" charset="0"/>
              </a:rPr>
              <a:t>Customer</a:t>
            </a:r>
          </a:p>
          <a:p>
            <a:pPr marL="285750" indent="-285750" algn="l" rtl="0">
              <a:buFont typeface="Wingdings" panose="05000000000000000000" pitchFamily="2" charset="2"/>
              <a:buChar char="q"/>
            </a:pPr>
            <a:r>
              <a:rPr lang="en-US" dirty="0">
                <a:solidFill>
                  <a:srgbClr val="212121"/>
                </a:solidFill>
                <a:latin typeface="Lato" panose="020F0502020204030203" pitchFamily="34" charset="0"/>
              </a:rPr>
              <a:t>Seller</a:t>
            </a:r>
            <a:endParaRPr lang="en-US" sz="1800" b="0" i="0" dirty="0">
              <a:solidFill>
                <a:srgbClr val="212121"/>
              </a:solidFill>
              <a:effectLst/>
              <a:latin typeface="Lato" panose="020F0502020204030203" pitchFamily="34" charset="0"/>
            </a:endParaRPr>
          </a:p>
          <a:p>
            <a:pPr marL="285750" indent="-285750" algn="l" rtl="0">
              <a:buFont typeface="Wingdings" panose="05000000000000000000" pitchFamily="2" charset="2"/>
              <a:buChar char="q"/>
            </a:pPr>
            <a:r>
              <a:rPr lang="en-US" sz="1800" b="0" i="0" dirty="0">
                <a:solidFill>
                  <a:srgbClr val="212121"/>
                </a:solidFill>
                <a:effectLst/>
                <a:latin typeface="Lato" panose="020F0502020204030203" pitchFamily="34" charset="0"/>
              </a:rPr>
              <a:t>Admin</a:t>
            </a:r>
          </a:p>
          <a:p>
            <a:pPr marL="285750" indent="-285750" algn="l" rtl="0">
              <a:buFont typeface="Wingdings" panose="05000000000000000000" pitchFamily="2" charset="2"/>
              <a:buChar char="q"/>
            </a:pPr>
            <a:endParaRPr lang="en-US" sz="1800" b="0" i="0" dirty="0">
              <a:solidFill>
                <a:srgbClr val="212121"/>
              </a:solidFill>
              <a:effectLst/>
              <a:latin typeface="Lato" panose="020F0502020204030203" pitchFamily="34" charset="0"/>
            </a:endParaRPr>
          </a:p>
          <a:p>
            <a:endParaRPr lang="en-IN" dirty="0"/>
          </a:p>
        </p:txBody>
      </p:sp>
      <p:sp>
        <p:nvSpPr>
          <p:cNvPr id="5" name="TextBox 4">
            <a:extLst>
              <a:ext uri="{FF2B5EF4-FFF2-40B4-BE49-F238E27FC236}">
                <a16:creationId xmlns:a16="http://schemas.microsoft.com/office/drawing/2014/main" id="{413BF4D1-E00C-4F4F-8A93-5901ADFE38D4}"/>
              </a:ext>
            </a:extLst>
          </p:cNvPr>
          <p:cNvSpPr txBox="1"/>
          <p:nvPr/>
        </p:nvSpPr>
        <p:spPr>
          <a:xfrm>
            <a:off x="4631802" y="758981"/>
            <a:ext cx="2928395" cy="461665"/>
          </a:xfrm>
          <a:prstGeom prst="rect">
            <a:avLst/>
          </a:prstGeom>
          <a:noFill/>
        </p:spPr>
        <p:txBody>
          <a:bodyPr wrap="square" rtlCol="0">
            <a:spAutoFit/>
          </a:bodyPr>
          <a:lstStyle/>
          <a:p>
            <a:r>
              <a:rPr lang="en-IN" sz="2400" b="1" dirty="0"/>
              <a:t>HOME PAGE </a:t>
            </a:r>
          </a:p>
        </p:txBody>
      </p:sp>
    </p:spTree>
    <p:extLst>
      <p:ext uri="{BB962C8B-B14F-4D97-AF65-F5344CB8AC3E}">
        <p14:creationId xmlns:p14="http://schemas.microsoft.com/office/powerpoint/2010/main" val="257787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5406C-6A3A-4396-A675-8985AEDA0198}"/>
              </a:ext>
            </a:extLst>
          </p:cNvPr>
          <p:cNvSpPr txBox="1"/>
          <p:nvPr/>
        </p:nvSpPr>
        <p:spPr>
          <a:xfrm>
            <a:off x="2564524" y="956441"/>
            <a:ext cx="6159062" cy="646331"/>
          </a:xfrm>
          <a:prstGeom prst="rect">
            <a:avLst/>
          </a:prstGeom>
          <a:noFill/>
        </p:spPr>
        <p:txBody>
          <a:bodyPr wrap="square" rtlCol="0">
            <a:spAutoFit/>
          </a:bodyPr>
          <a:lstStyle/>
          <a:p>
            <a:pPr algn="ctr"/>
            <a:r>
              <a:rPr lang="en-US" sz="1800" b="1" i="0" dirty="0">
                <a:solidFill>
                  <a:srgbClr val="212121"/>
                </a:solidFill>
                <a:effectLst/>
                <a:latin typeface="Times New Roman" panose="02020603050405020304" pitchFamily="18" charset="0"/>
                <a:cs typeface="Times New Roman" panose="02020603050405020304" pitchFamily="18" charset="0"/>
              </a:rPr>
              <a:t>Home page : Home page is look like given below.</a:t>
            </a:r>
          </a:p>
          <a:p>
            <a:endParaRPr lang="en-IN" dirty="0"/>
          </a:p>
        </p:txBody>
      </p:sp>
      <p:pic>
        <p:nvPicPr>
          <p:cNvPr id="7" name="Picture 6" descr="Graphical user interface, website&#10;&#10;Description automatically generated">
            <a:extLst>
              <a:ext uri="{FF2B5EF4-FFF2-40B4-BE49-F238E27FC236}">
                <a16:creationId xmlns:a16="http://schemas.microsoft.com/office/drawing/2014/main" id="{321F29DA-6C7A-4D50-8180-DEA413C3C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57" y="1416141"/>
            <a:ext cx="8773886" cy="5201376"/>
          </a:xfrm>
          <a:prstGeom prst="rect">
            <a:avLst/>
          </a:prstGeom>
        </p:spPr>
      </p:pic>
    </p:spTree>
    <p:extLst>
      <p:ext uri="{BB962C8B-B14F-4D97-AF65-F5344CB8AC3E}">
        <p14:creationId xmlns:p14="http://schemas.microsoft.com/office/powerpoint/2010/main" val="65516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42EAC-278C-4B39-8B60-60CE07D8B2CD}"/>
              </a:ext>
            </a:extLst>
          </p:cNvPr>
          <p:cNvSpPr txBox="1"/>
          <p:nvPr/>
        </p:nvSpPr>
        <p:spPr>
          <a:xfrm>
            <a:off x="4952999" y="1159329"/>
            <a:ext cx="277585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Admin login successful</a:t>
            </a:r>
          </a:p>
        </p:txBody>
      </p:sp>
      <p:pic>
        <p:nvPicPr>
          <p:cNvPr id="4" name="Picture 3" descr="Graphical user interface, application&#10;&#10;Description automatically generated">
            <a:extLst>
              <a:ext uri="{FF2B5EF4-FFF2-40B4-BE49-F238E27FC236}">
                <a16:creationId xmlns:a16="http://schemas.microsoft.com/office/drawing/2014/main" id="{1D58BA3D-8F62-421E-A533-7F19C23A9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045" y="2391325"/>
            <a:ext cx="10097909" cy="1857634"/>
          </a:xfrm>
          <a:prstGeom prst="rect">
            <a:avLst/>
          </a:prstGeom>
        </p:spPr>
      </p:pic>
    </p:spTree>
    <p:extLst>
      <p:ext uri="{BB962C8B-B14F-4D97-AF65-F5344CB8AC3E}">
        <p14:creationId xmlns:p14="http://schemas.microsoft.com/office/powerpoint/2010/main" val="3892125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875</TotalTime>
  <Words>601</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Lato</vt:lpstr>
      <vt:lpstr>Times New Roman</vt:lpstr>
      <vt:lpstr>Wingdings</vt:lpstr>
      <vt:lpstr>Wingdings 3</vt:lpstr>
      <vt:lpstr>Wisp</vt:lpstr>
      <vt:lpstr>ONLINE ADVERTISING SYSTEM</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ADVERTISING SYSTEM</dc:title>
  <dc:creator>Akshaya</dc:creator>
  <cp:lastModifiedBy>yuva Kiran</cp:lastModifiedBy>
  <cp:revision>11</cp:revision>
  <dcterms:created xsi:type="dcterms:W3CDTF">2022-01-03T08:48:26Z</dcterms:created>
  <dcterms:modified xsi:type="dcterms:W3CDTF">2022-01-05T12:29:33Z</dcterms:modified>
</cp:coreProperties>
</file>