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Slides/notesSlide1.xml" ContentType="application/vnd.openxmlformats-officedocument.presentationml.notes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87" r:id="rId3"/>
    <p:sldId id="288" r:id="rId4"/>
    <p:sldId id="289" r:id="rId5"/>
    <p:sldId id="290"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 id="313" r:id="rId29"/>
    <p:sldId id="314" r:id="rId30"/>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tableStyles" Target="tableStyles.xml"/><Relationship Id="rId32" Type="http://schemas.openxmlformats.org/officeDocument/2006/relationships/presProps" Target="presProps.xml"/><Relationship Id="rId33" Type="http://schemas.openxmlformats.org/officeDocument/2006/relationships/viewProps" Target="viewProps.xml"/><Relationship Id="rId3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84" name=""/>
        <p:cNvGrpSpPr/>
        <p:nvPr/>
      </p:nvGrpSpPr>
      <p:grpSpPr>
        <a:xfrm>
          <a:off x="0" y="0"/>
          <a:ext cx="0" cy="0"/>
          <a:chOff x="0" y="0"/>
          <a:chExt cx="0" cy="0"/>
        </a:xfrm>
      </p:grpSpPr>
      <p:sp>
        <p:nvSpPr>
          <p:cNvPr id="1048698"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699"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4B906D3F-5E3F-408B-A488-6556846CFB83}" type="datetimeFigureOut">
              <a:rPr lang="en-US" smtClean="0"/>
              <a:t>6/15/2022</a:t>
            </a:fld>
            <a:endParaRPr lang="en-US"/>
          </a:p>
        </p:txBody>
      </p:sp>
      <p:sp>
        <p:nvSpPr>
          <p:cNvPr id="1048700"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US"/>
          </a:p>
        </p:txBody>
      </p:sp>
      <p:sp>
        <p:nvSpPr>
          <p:cNvPr id="1048701"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2"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703"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DA834185-4B0E-492B-AA39-E98C3F7A2198}"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17" name="Slide Image Placeholder 1"/>
          <p:cNvSpPr>
            <a:spLocks noChangeAspect="1" noRot="1" noGrp="1"/>
          </p:cNvSpPr>
          <p:nvPr>
            <p:ph type="sldImg"/>
          </p:nvPr>
        </p:nvSpPr>
        <p:spPr/>
      </p:sp>
      <p:sp>
        <p:nvSpPr>
          <p:cNvPr id="1048618" name="Notes Placeholder 2"/>
          <p:cNvSpPr>
            <a:spLocks noGrp="1"/>
          </p:cNvSpPr>
          <p:nvPr>
            <p:ph type="body" idx="1"/>
          </p:nvPr>
        </p:nvSpPr>
        <p:spPr/>
        <p:txBody>
          <a:bodyPr>
            <a:normAutofit/>
          </a:bodyPr>
          <a:p>
            <a:endParaRPr dirty="0" lang="en-US"/>
          </a:p>
        </p:txBody>
      </p:sp>
      <p:sp>
        <p:nvSpPr>
          <p:cNvPr id="1048619" name="Slide Number Placeholder 3"/>
          <p:cNvSpPr>
            <a:spLocks noGrp="1"/>
          </p:cNvSpPr>
          <p:nvPr>
            <p:ph type="sldNum" sz="quarter" idx="10"/>
          </p:nvPr>
        </p:nvSpPr>
        <p:spPr/>
        <p:txBody>
          <a:bodyPr/>
          <a:p>
            <a:fld id="{DA834185-4B0E-492B-AA39-E98C3F7A2198}" type="slidenum">
              <a:rPr lang="en-US" smtClean="0"/>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bg>
      <p:bgRef idx="1002">
        <a:schemeClr val="bg2"/>
      </p:bgRef>
    </p:bg>
    <p:spTree>
      <p:nvGrpSpPr>
        <p:cNvPr id="25" name=""/>
        <p:cNvGrpSpPr/>
        <p:nvPr/>
      </p:nvGrpSpPr>
      <p:grpSpPr>
        <a:xfrm>
          <a:off x="0" y="0"/>
          <a:ext cx="0" cy="0"/>
          <a:chOff x="0" y="0"/>
          <a:chExt cx="0" cy="0"/>
        </a:xfrm>
      </p:grpSpPr>
      <p:sp>
        <p:nvSpPr>
          <p:cNvPr id="1048585" name="Title 8"/>
          <p:cNvSpPr>
            <a:spLocks noGrp="1"/>
          </p:cNvSpPr>
          <p:nvPr>
            <p:ph type="ctrTitle"/>
          </p:nvPr>
        </p:nvSpPr>
        <p:spPr>
          <a:xfrm>
            <a:off x="533400" y="1371600"/>
            <a:ext cx="7851648" cy="1828800"/>
          </a:xfrm>
          <a:ln>
            <a:noFill/>
          </a:ln>
        </p:spPr>
        <p:txBody>
          <a:bodyPr anchor="b" bIns="0" rIns="18288" tIns="0" vert="horz">
            <a:normAutofit/>
            <a:scene3d>
              <a:camera prst="orthographicFront"/>
              <a:lightRig dir="t" rig="freezing">
                <a:rot lat="0" lon="0" rev="5640000"/>
              </a:lightRig>
            </a:scene3d>
            <a:sp3d prstMaterial="flat">
              <a:bevelT w="38100" h="38100"/>
              <a:contourClr>
                <a:schemeClr val="tx2"/>
              </a:contourClr>
            </a:sp3d>
          </a:bodyPr>
          <a:lstStyle>
            <a:lvl1pPr algn="r" rtl="0">
              <a:spcBef>
                <a:spcPct val="0"/>
              </a:spcBef>
              <a:buNone/>
              <a:defRPr b="1" sz="5600">
                <a:ln>
                  <a:noFill/>
                </a:ln>
                <a:solidFill>
                  <a:schemeClr val="accent3">
                    <a:tint val="90000"/>
                    <a:satMod val="120000"/>
                  </a:schemeClr>
                </a:solidFill>
                <a:effectLst>
                  <a:outerShdw algn="tl" blurRad="38100" dir="5400000" dist="25400"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586" name="Subtitle 16"/>
          <p:cNvSpPr>
            <a:spLocks noGrp="1"/>
          </p:cNvSpPr>
          <p:nvPr>
            <p:ph type="subTitle" idx="1"/>
          </p:nvPr>
        </p:nvSpPr>
        <p:spPr>
          <a:xfrm>
            <a:off x="533400" y="3228536"/>
            <a:ext cx="7854696" cy="1752600"/>
          </a:xfrm>
        </p:spPr>
        <p:txBody>
          <a:bodyPr lIns="0" rIns="18288"/>
          <a:lstStyle>
            <a:lvl1pPr algn="r" indent="0" marL="0" marR="45720">
              <a:buNone/>
              <a:defRPr>
                <a:solidFill>
                  <a:schemeClr val="tx1"/>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587" name="Date Placeholder 29"/>
          <p:cNvSpPr>
            <a:spLocks noGrp="1"/>
          </p:cNvSpPr>
          <p:nvPr>
            <p:ph type="dt" sz="half" idx="10"/>
          </p:nvPr>
        </p:nvSpPr>
        <p:spPr/>
        <p:txBody>
          <a:bodyPr/>
          <a:p>
            <a:fld id="{0CC159B2-054D-4EB8-BB34-0F7A4967BD1E}" type="datetimeFigureOut">
              <a:rPr lang="en-US" smtClean="0"/>
              <a:t>6/15/2022</a:t>
            </a:fld>
            <a:endParaRPr lang="en-US"/>
          </a:p>
        </p:txBody>
      </p:sp>
      <p:sp>
        <p:nvSpPr>
          <p:cNvPr id="1048588" name="Footer Placeholder 18"/>
          <p:cNvSpPr>
            <a:spLocks noGrp="1"/>
          </p:cNvSpPr>
          <p:nvPr>
            <p:ph type="ftr" sz="quarter" idx="11"/>
          </p:nvPr>
        </p:nvSpPr>
        <p:spPr/>
        <p:txBody>
          <a:bodyPr/>
          <a:p>
            <a:endParaRPr lang="en-US"/>
          </a:p>
        </p:txBody>
      </p:sp>
      <p:sp>
        <p:nvSpPr>
          <p:cNvPr id="1048589" name="Slide Number Placeholder 26"/>
          <p:cNvSpPr>
            <a:spLocks noGrp="1"/>
          </p:cNvSpPr>
          <p:nvPr>
            <p:ph type="sldNum" sz="quarter" idx="12"/>
          </p:nvPr>
        </p:nvSpPr>
        <p:spPr/>
        <p:txBody>
          <a:bodyPr/>
          <a:p>
            <a:fld id="{B0F8A0C2-589A-4073-8D76-303AD165BB00}"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8" name=""/>
        <p:cNvGrpSpPr/>
        <p:nvPr/>
      </p:nvGrpSpPr>
      <p:grpSpPr>
        <a:xfrm>
          <a:off x="0" y="0"/>
          <a:ext cx="0" cy="0"/>
          <a:chOff x="0" y="0"/>
          <a:chExt cx="0" cy="0"/>
        </a:xfrm>
      </p:grpSpPr>
      <p:sp>
        <p:nvSpPr>
          <p:cNvPr id="1048665" name="Title 1"/>
          <p:cNvSpPr>
            <a:spLocks noGrp="1"/>
          </p:cNvSpPr>
          <p:nvPr>
            <p:ph type="title"/>
          </p:nvPr>
        </p:nvSpPr>
        <p:spPr/>
        <p:txBody>
          <a:bodyPr/>
          <a:p>
            <a:r>
              <a:rPr kumimoji="0" lang="en-US" smtClean="0"/>
              <a:t>Click to edit Master title style</a:t>
            </a:r>
            <a:endParaRPr kumimoji="0" lang="en-US"/>
          </a:p>
        </p:txBody>
      </p:sp>
      <p:sp>
        <p:nvSpPr>
          <p:cNvPr id="1048666"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7" name="Date Placeholder 3"/>
          <p:cNvSpPr>
            <a:spLocks noGrp="1"/>
          </p:cNvSpPr>
          <p:nvPr>
            <p:ph type="dt" sz="half" idx="10"/>
          </p:nvPr>
        </p:nvSpPr>
        <p:spPr/>
        <p:txBody>
          <a:bodyPr/>
          <a:p>
            <a:fld id="{0CC159B2-054D-4EB8-BB34-0F7A4967BD1E}" type="datetimeFigureOut">
              <a:rPr lang="en-US" smtClean="0"/>
              <a:t>6/15/2022</a:t>
            </a:fld>
            <a:endParaRPr lang="en-US"/>
          </a:p>
        </p:txBody>
      </p:sp>
      <p:sp>
        <p:nvSpPr>
          <p:cNvPr id="1048668" name="Footer Placeholder 4"/>
          <p:cNvSpPr>
            <a:spLocks noGrp="1"/>
          </p:cNvSpPr>
          <p:nvPr>
            <p:ph type="ftr" sz="quarter" idx="11"/>
          </p:nvPr>
        </p:nvSpPr>
        <p:spPr/>
        <p:txBody>
          <a:bodyPr/>
          <a:p>
            <a:endParaRPr lang="en-US"/>
          </a:p>
        </p:txBody>
      </p:sp>
      <p:sp>
        <p:nvSpPr>
          <p:cNvPr id="1048669" name="Slide Number Placeholder 5"/>
          <p:cNvSpPr>
            <a:spLocks noGrp="1"/>
          </p:cNvSpPr>
          <p:nvPr>
            <p:ph type="sldNum" sz="quarter" idx="12"/>
          </p:nvPr>
        </p:nvSpPr>
        <p:spPr/>
        <p:txBody>
          <a:bodyPr/>
          <a:p>
            <a:fld id="{B0F8A0C2-589A-4073-8D76-303AD165BB0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6" name=""/>
        <p:cNvGrpSpPr/>
        <p:nvPr/>
      </p:nvGrpSpPr>
      <p:grpSpPr>
        <a:xfrm>
          <a:off x="0" y="0"/>
          <a:ext cx="0" cy="0"/>
          <a:chOff x="0" y="0"/>
          <a:chExt cx="0" cy="0"/>
        </a:xfrm>
      </p:grpSpPr>
      <p:sp>
        <p:nvSpPr>
          <p:cNvPr id="1048650" name="Vertical Title 1"/>
          <p:cNvSpPr>
            <a:spLocks noGrp="1"/>
          </p:cNvSpPr>
          <p:nvPr>
            <p:ph type="title" orient="vert"/>
          </p:nvPr>
        </p:nvSpPr>
        <p:spPr>
          <a:xfrm>
            <a:off x="6629400" y="914401"/>
            <a:ext cx="2057400" cy="5211763"/>
          </a:xfrm>
        </p:spPr>
        <p:txBody>
          <a:bodyPr vert="eaVert"/>
          <a:p>
            <a:r>
              <a:rPr kumimoji="0" lang="en-US" smtClean="0"/>
              <a:t>Click to edit Master title style</a:t>
            </a:r>
            <a:endParaRPr kumimoji="0" lang="en-US"/>
          </a:p>
        </p:txBody>
      </p:sp>
      <p:sp>
        <p:nvSpPr>
          <p:cNvPr id="1048651" name="Vertical Text Placeholder 2"/>
          <p:cNvSpPr>
            <a:spLocks noGrp="1"/>
          </p:cNvSpPr>
          <p:nvPr>
            <p:ph type="body" orient="vert" idx="1"/>
          </p:nvPr>
        </p:nvSpPr>
        <p:spPr>
          <a:xfrm>
            <a:off x="457200" y="914401"/>
            <a:ext cx="6019800" cy="5211763"/>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2" name="Date Placeholder 3"/>
          <p:cNvSpPr>
            <a:spLocks noGrp="1"/>
          </p:cNvSpPr>
          <p:nvPr>
            <p:ph type="dt" sz="half" idx="10"/>
          </p:nvPr>
        </p:nvSpPr>
        <p:spPr/>
        <p:txBody>
          <a:bodyPr/>
          <a:p>
            <a:fld id="{0CC159B2-054D-4EB8-BB34-0F7A4967BD1E}" type="datetimeFigureOut">
              <a:rPr lang="en-US" smtClean="0"/>
              <a:t>6/15/2022</a:t>
            </a:fld>
            <a:endParaRPr lang="en-US"/>
          </a:p>
        </p:txBody>
      </p:sp>
      <p:sp>
        <p:nvSpPr>
          <p:cNvPr id="1048653" name="Footer Placeholder 4"/>
          <p:cNvSpPr>
            <a:spLocks noGrp="1"/>
          </p:cNvSpPr>
          <p:nvPr>
            <p:ph type="ftr" sz="quarter" idx="11"/>
          </p:nvPr>
        </p:nvSpPr>
        <p:spPr/>
        <p:txBody>
          <a:bodyPr/>
          <a:p>
            <a:endParaRPr lang="en-US"/>
          </a:p>
        </p:txBody>
      </p:sp>
      <p:sp>
        <p:nvSpPr>
          <p:cNvPr id="1048654" name="Slide Number Placeholder 5"/>
          <p:cNvSpPr>
            <a:spLocks noGrp="1"/>
          </p:cNvSpPr>
          <p:nvPr>
            <p:ph type="sldNum" sz="quarter" idx="12"/>
          </p:nvPr>
        </p:nvSpPr>
        <p:spPr/>
        <p:txBody>
          <a:bodyPr/>
          <a:p>
            <a:fld id="{B0F8A0C2-589A-4073-8D76-303AD165BB0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594" name="Title 1"/>
          <p:cNvSpPr>
            <a:spLocks noGrp="1"/>
          </p:cNvSpPr>
          <p:nvPr>
            <p:ph type="title"/>
          </p:nvPr>
        </p:nvSpPr>
        <p:spPr/>
        <p:txBody>
          <a:bodyPr/>
          <a:p>
            <a:r>
              <a:rPr kumimoji="0" lang="en-US" smtClean="0"/>
              <a:t>Click to edit Master title style</a:t>
            </a:r>
            <a:endParaRPr kumimoji="0" lang="en-US"/>
          </a:p>
        </p:txBody>
      </p:sp>
      <p:sp>
        <p:nvSpPr>
          <p:cNvPr id="1048595"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96" name="Date Placeholder 3"/>
          <p:cNvSpPr>
            <a:spLocks noGrp="1"/>
          </p:cNvSpPr>
          <p:nvPr>
            <p:ph type="dt" sz="half" idx="10"/>
          </p:nvPr>
        </p:nvSpPr>
        <p:spPr/>
        <p:txBody>
          <a:bodyPr/>
          <a:p>
            <a:fld id="{0CC159B2-054D-4EB8-BB34-0F7A4967BD1E}" type="datetimeFigureOut">
              <a:rPr lang="en-US" smtClean="0"/>
              <a:t>6/15/2022</a:t>
            </a:fld>
            <a:endParaRPr lang="en-US"/>
          </a:p>
        </p:txBody>
      </p:sp>
      <p:sp>
        <p:nvSpPr>
          <p:cNvPr id="1048597" name="Footer Placeholder 4"/>
          <p:cNvSpPr>
            <a:spLocks noGrp="1"/>
          </p:cNvSpPr>
          <p:nvPr>
            <p:ph type="ftr" sz="quarter" idx="11"/>
          </p:nvPr>
        </p:nvSpPr>
        <p:spPr/>
        <p:txBody>
          <a:bodyPr/>
          <a:p>
            <a:endParaRPr lang="en-US"/>
          </a:p>
        </p:txBody>
      </p:sp>
      <p:sp>
        <p:nvSpPr>
          <p:cNvPr id="1048598" name="Slide Number Placeholder 5"/>
          <p:cNvSpPr>
            <a:spLocks noGrp="1"/>
          </p:cNvSpPr>
          <p:nvPr>
            <p:ph type="sldNum" sz="quarter" idx="12"/>
          </p:nvPr>
        </p:nvSpPr>
        <p:spPr/>
        <p:txBody>
          <a:bodyPr/>
          <a:p>
            <a:fld id="{B0F8A0C2-589A-4073-8D76-303AD165BB0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bg>
      <p:bgRef idx="1002">
        <a:schemeClr val="bg2"/>
      </p:bgRef>
    </p:bg>
    <p:spTree>
      <p:nvGrpSpPr>
        <p:cNvPr id="79" name=""/>
        <p:cNvGrpSpPr/>
        <p:nvPr/>
      </p:nvGrpSpPr>
      <p:grpSpPr>
        <a:xfrm>
          <a:off x="0" y="0"/>
          <a:ext cx="0" cy="0"/>
          <a:chOff x="0" y="0"/>
          <a:chExt cx="0" cy="0"/>
        </a:xfrm>
      </p:grpSpPr>
      <p:sp>
        <p:nvSpPr>
          <p:cNvPr id="1048670" name="Title 1"/>
          <p:cNvSpPr>
            <a:spLocks noGrp="1"/>
          </p:cNvSpPr>
          <p:nvPr>
            <p:ph type="title"/>
          </p:nvPr>
        </p:nvSpPr>
        <p:spPr>
          <a:xfrm>
            <a:off x="530352" y="1316736"/>
            <a:ext cx="7772400" cy="1362456"/>
          </a:xfrm>
          <a:ln>
            <a:noFill/>
          </a:ln>
        </p:spPr>
        <p:txBody>
          <a:bodyPr anchor="b" bIns="0" tIns="0" vert="horz">
            <a:noAutofit/>
            <a:scene3d>
              <a:camera prst="orthographicFront"/>
              <a:lightRig dir="t" rig="freezing">
                <a:rot lat="0" lon="0" rev="5640000"/>
              </a:lightRig>
            </a:scene3d>
            <a:sp3d prstMaterial="flat">
              <a:bevelT w="38100" h="38100"/>
            </a:sp3d>
          </a:bodyPr>
          <a:lstStyle>
            <a:lvl1pPr algn="l" rtl="0">
              <a:spcBef>
                <a:spcPct val="0"/>
              </a:spcBef>
              <a:buNone/>
              <a:defRPr baseline="0" b="1" cap="none" dirty="0" sz="5600" lang="en-US">
                <a:ln w="635">
                  <a:noFill/>
                </a:ln>
                <a:solidFill>
                  <a:schemeClr val="accent4">
                    <a:tint val="90000"/>
                    <a:satMod val="125000"/>
                  </a:schemeClr>
                </a:solidFill>
                <a:effectLst>
                  <a:outerShdw algn="tl" blurRad="38100" dir="5400000" dist="25400"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671" name="Text Placeholder 2"/>
          <p:cNvSpPr>
            <a:spLocks noGrp="1"/>
          </p:cNvSpPr>
          <p:nvPr>
            <p:ph type="body" idx="1"/>
          </p:nvPr>
        </p:nvSpPr>
        <p:spPr>
          <a:xfrm>
            <a:off x="530352" y="2704664"/>
            <a:ext cx="7772400" cy="1509712"/>
          </a:xfrm>
        </p:spPr>
        <p:txBody>
          <a:bodyPr anchor="t" lIns="45720" rIns="45720"/>
          <a:lstStyle>
            <a:lvl1pPr indent="0" marL="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72" name="Date Placeholder 3"/>
          <p:cNvSpPr>
            <a:spLocks noGrp="1"/>
          </p:cNvSpPr>
          <p:nvPr>
            <p:ph type="dt" sz="half" idx="10"/>
          </p:nvPr>
        </p:nvSpPr>
        <p:spPr/>
        <p:txBody>
          <a:bodyPr/>
          <a:p>
            <a:fld id="{0CC159B2-054D-4EB8-BB34-0F7A4967BD1E}" type="datetimeFigureOut">
              <a:rPr lang="en-US" smtClean="0"/>
              <a:t>6/15/2022</a:t>
            </a:fld>
            <a:endParaRPr lang="en-US"/>
          </a:p>
        </p:txBody>
      </p:sp>
      <p:sp>
        <p:nvSpPr>
          <p:cNvPr id="1048673" name="Footer Placeholder 4"/>
          <p:cNvSpPr>
            <a:spLocks noGrp="1"/>
          </p:cNvSpPr>
          <p:nvPr>
            <p:ph type="ftr" sz="quarter" idx="11"/>
          </p:nvPr>
        </p:nvSpPr>
        <p:spPr/>
        <p:txBody>
          <a:bodyPr/>
          <a:p>
            <a:endParaRPr lang="en-US"/>
          </a:p>
        </p:txBody>
      </p:sp>
      <p:sp>
        <p:nvSpPr>
          <p:cNvPr id="1048674" name="Slide Number Placeholder 5"/>
          <p:cNvSpPr>
            <a:spLocks noGrp="1"/>
          </p:cNvSpPr>
          <p:nvPr>
            <p:ph type="sldNum" sz="quarter" idx="12"/>
          </p:nvPr>
        </p:nvSpPr>
        <p:spPr/>
        <p:txBody>
          <a:bodyPr/>
          <a:p>
            <a:fld id="{B0F8A0C2-589A-4073-8D76-303AD165BB00}"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0" name=""/>
        <p:cNvGrpSpPr/>
        <p:nvPr/>
      </p:nvGrpSpPr>
      <p:grpSpPr>
        <a:xfrm>
          <a:off x="0" y="0"/>
          <a:ext cx="0" cy="0"/>
          <a:chOff x="0" y="0"/>
          <a:chExt cx="0" cy="0"/>
        </a:xfrm>
      </p:grpSpPr>
      <p:sp>
        <p:nvSpPr>
          <p:cNvPr id="1048675" name="Title 1"/>
          <p:cNvSpPr>
            <a:spLocks noGrp="1"/>
          </p:cNvSpPr>
          <p:nvPr>
            <p:ph type="title"/>
          </p:nvPr>
        </p:nvSpPr>
        <p:spPr>
          <a:xfrm>
            <a:off x="457200" y="704088"/>
            <a:ext cx="8229600" cy="1143000"/>
          </a:xfrm>
        </p:spPr>
        <p:txBody>
          <a:bodyPr/>
          <a:p>
            <a:r>
              <a:rPr kumimoji="0" lang="en-US" smtClean="0"/>
              <a:t>Click to edit Master title style</a:t>
            </a:r>
            <a:endParaRPr kumimoji="0" lang="en-US"/>
          </a:p>
        </p:txBody>
      </p:sp>
      <p:sp>
        <p:nvSpPr>
          <p:cNvPr id="1048676"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7"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8" name="Date Placeholder 4"/>
          <p:cNvSpPr>
            <a:spLocks noGrp="1"/>
          </p:cNvSpPr>
          <p:nvPr>
            <p:ph type="dt" sz="half" idx="10"/>
          </p:nvPr>
        </p:nvSpPr>
        <p:spPr/>
        <p:txBody>
          <a:bodyPr/>
          <a:p>
            <a:fld id="{0CC159B2-054D-4EB8-BB34-0F7A4967BD1E}" type="datetimeFigureOut">
              <a:rPr lang="en-US" smtClean="0"/>
              <a:t>6/15/2022</a:t>
            </a:fld>
            <a:endParaRPr lang="en-US"/>
          </a:p>
        </p:txBody>
      </p:sp>
      <p:sp>
        <p:nvSpPr>
          <p:cNvPr id="1048679" name="Footer Placeholder 5"/>
          <p:cNvSpPr>
            <a:spLocks noGrp="1"/>
          </p:cNvSpPr>
          <p:nvPr>
            <p:ph type="ftr" sz="quarter" idx="11"/>
          </p:nvPr>
        </p:nvSpPr>
        <p:spPr/>
        <p:txBody>
          <a:bodyPr/>
          <a:p>
            <a:endParaRPr lang="en-US"/>
          </a:p>
        </p:txBody>
      </p:sp>
      <p:sp>
        <p:nvSpPr>
          <p:cNvPr id="1048680" name="Slide Number Placeholder 6"/>
          <p:cNvSpPr>
            <a:spLocks noGrp="1"/>
          </p:cNvSpPr>
          <p:nvPr>
            <p:ph type="sldNum" sz="quarter" idx="12"/>
          </p:nvPr>
        </p:nvSpPr>
        <p:spPr/>
        <p:txBody>
          <a:bodyPr/>
          <a:p>
            <a:fld id="{B0F8A0C2-589A-4073-8D76-303AD165BB0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81" name=""/>
        <p:cNvGrpSpPr/>
        <p:nvPr/>
      </p:nvGrpSpPr>
      <p:grpSpPr>
        <a:xfrm>
          <a:off x="0" y="0"/>
          <a:ext cx="0" cy="0"/>
          <a:chOff x="0" y="0"/>
          <a:chExt cx="0" cy="0"/>
        </a:xfrm>
      </p:grpSpPr>
      <p:sp>
        <p:nvSpPr>
          <p:cNvPr id="1048681" name="Title 1"/>
          <p:cNvSpPr>
            <a:spLocks noGrp="1"/>
          </p:cNvSpPr>
          <p:nvPr>
            <p:ph type="title"/>
          </p:nvPr>
        </p:nvSpPr>
        <p:spPr>
          <a:xfrm>
            <a:off x="457200" y="704088"/>
            <a:ext cx="8229600" cy="1143000"/>
          </a:xfrm>
        </p:spPr>
        <p:txBody>
          <a:bodyPr anchor="b" tIns="45720"/>
          <a:p>
            <a:r>
              <a:rPr kumimoji="0" lang="en-US" smtClean="0"/>
              <a:t>Click to edit Master title style</a:t>
            </a:r>
            <a:endParaRPr kumimoji="0" lang="en-US"/>
          </a:p>
        </p:txBody>
      </p:sp>
      <p:sp>
        <p:nvSpPr>
          <p:cNvPr id="1048682" name="Text Placeholder 2"/>
          <p:cNvSpPr>
            <a:spLocks noGrp="1"/>
          </p:cNvSpPr>
          <p:nvPr>
            <p:ph type="body" idx="1"/>
          </p:nvPr>
        </p:nvSpPr>
        <p:spPr>
          <a:xfrm>
            <a:off x="457200" y="1855248"/>
            <a:ext cx="4040188" cy="659352"/>
          </a:xfrm>
        </p:spPr>
        <p:txBody>
          <a:bodyPr anchor="ctr" bIns="0" lIns="45720" rIns="45720" tIns="0">
            <a:noAutofit/>
          </a:bodyPr>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83" name="Text Placeholder 3"/>
          <p:cNvSpPr>
            <a:spLocks noGrp="1"/>
          </p:cNvSpPr>
          <p:nvPr>
            <p:ph type="body" sz="half" idx="3"/>
          </p:nvPr>
        </p:nvSpPr>
        <p:spPr>
          <a:xfrm>
            <a:off x="4645025" y="1859757"/>
            <a:ext cx="4041775" cy="654843"/>
          </a:xfrm>
        </p:spPr>
        <p:txBody>
          <a:bodyPr anchor="ctr" bIns="0" lIns="45720" rIns="45720" tIns="0"/>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84"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85"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86" name="Date Placeholder 6"/>
          <p:cNvSpPr>
            <a:spLocks noGrp="1"/>
          </p:cNvSpPr>
          <p:nvPr>
            <p:ph type="dt" sz="half" idx="10"/>
          </p:nvPr>
        </p:nvSpPr>
        <p:spPr/>
        <p:txBody>
          <a:bodyPr/>
          <a:p>
            <a:fld id="{0CC159B2-054D-4EB8-BB34-0F7A4967BD1E}" type="datetimeFigureOut">
              <a:rPr lang="en-US" smtClean="0"/>
              <a:t>6/15/2022</a:t>
            </a:fld>
            <a:endParaRPr lang="en-US"/>
          </a:p>
        </p:txBody>
      </p:sp>
      <p:sp>
        <p:nvSpPr>
          <p:cNvPr id="1048687" name="Footer Placeholder 7"/>
          <p:cNvSpPr>
            <a:spLocks noGrp="1"/>
          </p:cNvSpPr>
          <p:nvPr>
            <p:ph type="ftr" sz="quarter" idx="11"/>
          </p:nvPr>
        </p:nvSpPr>
        <p:spPr/>
        <p:txBody>
          <a:bodyPr/>
          <a:p>
            <a:endParaRPr lang="en-US"/>
          </a:p>
        </p:txBody>
      </p:sp>
      <p:sp>
        <p:nvSpPr>
          <p:cNvPr id="1048688" name="Slide Number Placeholder 8"/>
          <p:cNvSpPr>
            <a:spLocks noGrp="1"/>
          </p:cNvSpPr>
          <p:nvPr>
            <p:ph type="sldNum" sz="quarter" idx="12"/>
          </p:nvPr>
        </p:nvSpPr>
        <p:spPr/>
        <p:txBody>
          <a:bodyPr/>
          <a:p>
            <a:fld id="{B0F8A0C2-589A-4073-8D76-303AD165BB0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5" name=""/>
        <p:cNvGrpSpPr/>
        <p:nvPr/>
      </p:nvGrpSpPr>
      <p:grpSpPr>
        <a:xfrm>
          <a:off x="0" y="0"/>
          <a:ext cx="0" cy="0"/>
          <a:chOff x="0" y="0"/>
          <a:chExt cx="0" cy="0"/>
        </a:xfrm>
      </p:grpSpPr>
      <p:sp>
        <p:nvSpPr>
          <p:cNvPr id="1048646" name="Title 1"/>
          <p:cNvSpPr>
            <a:spLocks noGrp="1"/>
          </p:cNvSpPr>
          <p:nvPr>
            <p:ph type="title"/>
          </p:nvPr>
        </p:nvSpPr>
        <p:spPr>
          <a:xfrm>
            <a:off x="457200" y="704088"/>
            <a:ext cx="8305800" cy="1143000"/>
          </a:xfrm>
        </p:spPr>
        <p:txBody>
          <a:bodyPr anchor="b" bIns="0" tIns="45720" vert="horz">
            <a:normAutofit/>
            <a:scene3d>
              <a:camera prst="orthographicFront"/>
              <a:lightRig dir="t" rig="freezing">
                <a:rot lat="0" lon="0" rev="5640000"/>
              </a:lightRig>
            </a:scene3d>
            <a:sp3d prstMaterial="flat">
              <a:contourClr>
                <a:schemeClr val="tx2"/>
              </a:contourClr>
            </a:sp3d>
          </a:bodyPr>
          <a:lstStyle>
            <a:lvl1pPr algn="l" rtl="0">
              <a:spcBef>
                <a:spcPct val="0"/>
              </a:spcBef>
              <a:buNone/>
              <a:defRPr b="0" sz="500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647" name="Date Placeholder 2"/>
          <p:cNvSpPr>
            <a:spLocks noGrp="1"/>
          </p:cNvSpPr>
          <p:nvPr>
            <p:ph type="dt" sz="half" idx="10"/>
          </p:nvPr>
        </p:nvSpPr>
        <p:spPr/>
        <p:txBody>
          <a:bodyPr/>
          <a:p>
            <a:fld id="{0CC159B2-054D-4EB8-BB34-0F7A4967BD1E}" type="datetimeFigureOut">
              <a:rPr lang="en-US" smtClean="0"/>
              <a:t>6/15/2022</a:t>
            </a:fld>
            <a:endParaRPr lang="en-US"/>
          </a:p>
        </p:txBody>
      </p:sp>
      <p:sp>
        <p:nvSpPr>
          <p:cNvPr id="1048648" name="Footer Placeholder 3"/>
          <p:cNvSpPr>
            <a:spLocks noGrp="1"/>
          </p:cNvSpPr>
          <p:nvPr>
            <p:ph type="ftr" sz="quarter" idx="11"/>
          </p:nvPr>
        </p:nvSpPr>
        <p:spPr/>
        <p:txBody>
          <a:bodyPr/>
          <a:p>
            <a:endParaRPr lang="en-US"/>
          </a:p>
        </p:txBody>
      </p:sp>
      <p:sp>
        <p:nvSpPr>
          <p:cNvPr id="1048649" name="Slide Number Placeholder 4"/>
          <p:cNvSpPr>
            <a:spLocks noGrp="1"/>
          </p:cNvSpPr>
          <p:nvPr>
            <p:ph type="sldNum" sz="quarter" idx="12"/>
          </p:nvPr>
        </p:nvSpPr>
        <p:spPr/>
        <p:txBody>
          <a:bodyPr/>
          <a:p>
            <a:fld id="{B0F8A0C2-589A-4073-8D76-303AD165BB0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82" name=""/>
        <p:cNvGrpSpPr/>
        <p:nvPr/>
      </p:nvGrpSpPr>
      <p:grpSpPr>
        <a:xfrm>
          <a:off x="0" y="0"/>
          <a:ext cx="0" cy="0"/>
          <a:chOff x="0" y="0"/>
          <a:chExt cx="0" cy="0"/>
        </a:xfrm>
      </p:grpSpPr>
      <p:sp>
        <p:nvSpPr>
          <p:cNvPr id="1048689" name="Date Placeholder 1"/>
          <p:cNvSpPr>
            <a:spLocks noGrp="1"/>
          </p:cNvSpPr>
          <p:nvPr>
            <p:ph type="dt" sz="half" idx="10"/>
          </p:nvPr>
        </p:nvSpPr>
        <p:spPr/>
        <p:txBody>
          <a:bodyPr/>
          <a:p>
            <a:fld id="{0CC159B2-054D-4EB8-BB34-0F7A4967BD1E}" type="datetimeFigureOut">
              <a:rPr lang="en-US" smtClean="0"/>
              <a:t>6/15/2022</a:t>
            </a:fld>
            <a:endParaRPr lang="en-US"/>
          </a:p>
        </p:txBody>
      </p:sp>
      <p:sp>
        <p:nvSpPr>
          <p:cNvPr id="1048690" name="Footer Placeholder 2"/>
          <p:cNvSpPr>
            <a:spLocks noGrp="1"/>
          </p:cNvSpPr>
          <p:nvPr>
            <p:ph type="ftr" sz="quarter" idx="11"/>
          </p:nvPr>
        </p:nvSpPr>
        <p:spPr/>
        <p:txBody>
          <a:bodyPr/>
          <a:p>
            <a:endParaRPr lang="en-US"/>
          </a:p>
        </p:txBody>
      </p:sp>
      <p:sp>
        <p:nvSpPr>
          <p:cNvPr id="1048691" name="Slide Number Placeholder 3"/>
          <p:cNvSpPr>
            <a:spLocks noGrp="1"/>
          </p:cNvSpPr>
          <p:nvPr>
            <p:ph type="sldNum" sz="quarter" idx="12"/>
          </p:nvPr>
        </p:nvSpPr>
        <p:spPr/>
        <p:txBody>
          <a:bodyPr/>
          <a:p>
            <a:fld id="{B0F8A0C2-589A-4073-8D76-303AD165BB0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3" name=""/>
        <p:cNvGrpSpPr/>
        <p:nvPr/>
      </p:nvGrpSpPr>
      <p:grpSpPr>
        <a:xfrm>
          <a:off x="0" y="0"/>
          <a:ext cx="0" cy="0"/>
          <a:chOff x="0" y="0"/>
          <a:chExt cx="0" cy="0"/>
        </a:xfrm>
      </p:grpSpPr>
      <p:sp>
        <p:nvSpPr>
          <p:cNvPr id="1048692" name="Title 1"/>
          <p:cNvSpPr>
            <a:spLocks noGrp="1"/>
          </p:cNvSpPr>
          <p:nvPr>
            <p:ph type="title"/>
          </p:nvPr>
        </p:nvSpPr>
        <p:spPr>
          <a:xfrm>
            <a:off x="685800" y="514352"/>
            <a:ext cx="2743200" cy="1162050"/>
          </a:xfrm>
        </p:spPr>
        <p:txBody>
          <a:bodyPr anchor="b" lIns="0">
            <a:noAutofit/>
          </a:bodyPr>
          <a:lstStyle>
            <a:lvl1pPr algn="l" rtl="0">
              <a:spcBef>
                <a:spcPct val="0"/>
              </a:spcBef>
              <a:buNone/>
              <a:defRPr b="0" sz="260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693" name="Text Placeholder 2"/>
          <p:cNvSpPr>
            <a:spLocks noGrp="1"/>
          </p:cNvSpPr>
          <p:nvPr>
            <p:ph type="body" idx="2"/>
          </p:nvPr>
        </p:nvSpPr>
        <p:spPr>
          <a:xfrm>
            <a:off x="685800" y="1676400"/>
            <a:ext cx="2743200" cy="4572000"/>
          </a:xfrm>
        </p:spPr>
        <p:txBody>
          <a:bodyPr lIns="18288" rIns="18288"/>
          <a:lstStyle>
            <a:lvl1pPr algn="l" indent="0" marL="0">
              <a:buNone/>
              <a:defRPr sz="1400"/>
            </a:lvl1pPr>
            <a:lvl2pPr algn="l" indent="0">
              <a:buNone/>
              <a:defRPr sz="1200"/>
            </a:lvl2pPr>
            <a:lvl3pPr algn="l" indent="0">
              <a:buNone/>
              <a:defRPr sz="1000"/>
            </a:lvl3pPr>
            <a:lvl4pPr algn="l" indent="0">
              <a:buNone/>
              <a:defRPr sz="900"/>
            </a:lvl4pPr>
            <a:lvl5pPr algn="l" indent="0">
              <a:buNone/>
              <a:defRPr sz="900"/>
            </a:lvl5pPr>
          </a:lstStyle>
          <a:p>
            <a:pPr eaLnBrk="1" hangingPunct="1" latinLnBrk="0" lvl="0"/>
            <a:r>
              <a:rPr kumimoji="0" lang="en-US" smtClean="0"/>
              <a:t>Click to edit Master text styles</a:t>
            </a:r>
          </a:p>
        </p:txBody>
      </p:sp>
      <p:sp>
        <p:nvSpPr>
          <p:cNvPr id="104869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95" name="Date Placeholder 4"/>
          <p:cNvSpPr>
            <a:spLocks noGrp="1"/>
          </p:cNvSpPr>
          <p:nvPr>
            <p:ph type="dt" sz="half" idx="10"/>
          </p:nvPr>
        </p:nvSpPr>
        <p:spPr/>
        <p:txBody>
          <a:bodyPr/>
          <a:p>
            <a:fld id="{0CC159B2-054D-4EB8-BB34-0F7A4967BD1E}" type="datetimeFigureOut">
              <a:rPr lang="en-US" smtClean="0"/>
              <a:t>6/15/2022</a:t>
            </a:fld>
            <a:endParaRPr lang="en-US"/>
          </a:p>
        </p:txBody>
      </p:sp>
      <p:sp>
        <p:nvSpPr>
          <p:cNvPr id="1048696" name="Footer Placeholder 5"/>
          <p:cNvSpPr>
            <a:spLocks noGrp="1"/>
          </p:cNvSpPr>
          <p:nvPr>
            <p:ph type="ftr" sz="quarter" idx="11"/>
          </p:nvPr>
        </p:nvSpPr>
        <p:spPr/>
        <p:txBody>
          <a:bodyPr/>
          <a:p>
            <a:endParaRPr lang="en-US"/>
          </a:p>
        </p:txBody>
      </p:sp>
      <p:sp>
        <p:nvSpPr>
          <p:cNvPr id="1048697" name="Slide Number Placeholder 6"/>
          <p:cNvSpPr>
            <a:spLocks noGrp="1"/>
          </p:cNvSpPr>
          <p:nvPr>
            <p:ph type="sldNum" sz="quarter" idx="12"/>
          </p:nvPr>
        </p:nvSpPr>
        <p:spPr/>
        <p:txBody>
          <a:bodyPr/>
          <a:p>
            <a:fld id="{B0F8A0C2-589A-4073-8D76-303AD165BB0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77" name=""/>
        <p:cNvGrpSpPr/>
        <p:nvPr/>
      </p:nvGrpSpPr>
      <p:grpSpPr>
        <a:xfrm>
          <a:off x="0" y="0"/>
          <a:ext cx="0" cy="0"/>
          <a:chOff x="0" y="0"/>
          <a:chExt cx="0" cy="0"/>
        </a:xfrm>
      </p:grpSpPr>
      <p:sp>
        <p:nvSpPr>
          <p:cNvPr id="1048655"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algn="tl" blurRad="63500" dir="7500000" dist="38500" kx="100000" rotWithShape="0" sx="98500" sy="10008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56" name="Right Triangle 11"/>
          <p:cNvSpPr/>
          <p:nvPr/>
        </p:nvSpPr>
        <p:spPr>
          <a:xfrm rot="420000" flipV="1">
            <a:off x="8004134" y="5359769"/>
            <a:ext cx="155448" cy="155448"/>
          </a:xfrm>
          <a:prstGeom prst="rtTriangle"/>
          <a:solidFill>
            <a:srgbClr val="FFFFFF"/>
          </a:solidFill>
          <a:ln w="12700" cap="flat" cmpd="sng" algn="ctr">
            <a:solidFill>
              <a:srgbClr val="FFFFFF"/>
            </a:solidFill>
            <a:prstDash val="solid"/>
            <a:bevel/>
          </a:ln>
          <a:effectLst>
            <a:outerShdw algn="tl" blurRad="19685" dir="12900000" dist="6350"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57" name="Title 1"/>
          <p:cNvSpPr>
            <a:spLocks noGrp="1"/>
          </p:cNvSpPr>
          <p:nvPr>
            <p:ph type="title"/>
          </p:nvPr>
        </p:nvSpPr>
        <p:spPr>
          <a:xfrm>
            <a:off x="609600" y="1176996"/>
            <a:ext cx="2212848" cy="1582621"/>
          </a:xfrm>
        </p:spPr>
        <p:txBody>
          <a:bodyPr anchor="b" bIns="45720" lIns="45720" rIns="45720" tIns="45720" vert="horz"/>
          <a:lstStyle>
            <a:lvl1pPr algn="l">
              <a:buNone/>
              <a:defRPr b="1" sz="2000">
                <a:solidFill>
                  <a:schemeClr val="tx2"/>
                </a:solidFill>
              </a:defRPr>
            </a:lvl1pPr>
          </a:lstStyle>
          <a:p>
            <a:r>
              <a:rPr kumimoji="0" lang="en-US" smtClean="0"/>
              <a:t>Click to edit Master title style</a:t>
            </a:r>
            <a:endParaRPr kumimoji="0" lang="en-US"/>
          </a:p>
        </p:txBody>
      </p:sp>
      <p:sp>
        <p:nvSpPr>
          <p:cNvPr id="1048658" name="Text Placeholder 3"/>
          <p:cNvSpPr>
            <a:spLocks noGrp="1"/>
          </p:cNvSpPr>
          <p:nvPr>
            <p:ph type="body" sz="half" idx="2"/>
          </p:nvPr>
        </p:nvSpPr>
        <p:spPr>
          <a:xfrm>
            <a:off x="609600" y="2828785"/>
            <a:ext cx="2209800" cy="2179320"/>
          </a:xfrm>
        </p:spPr>
        <p:txBody>
          <a:bodyPr anchor="t" bIns="45720" lIns="64008" rIns="45720"/>
          <a:lstStyle>
            <a:lvl1pPr algn="l" indent="0" marL="0">
              <a:spcBef>
                <a:spcPts val="250"/>
              </a:spcBef>
              <a:buFontTx/>
              <a:buNone/>
              <a:defRPr sz="13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659" name="Date Placeholder 4"/>
          <p:cNvSpPr>
            <a:spLocks noGrp="1"/>
          </p:cNvSpPr>
          <p:nvPr>
            <p:ph type="dt" sz="half" idx="10"/>
          </p:nvPr>
        </p:nvSpPr>
        <p:spPr/>
        <p:txBody>
          <a:bodyPr/>
          <a:p>
            <a:fld id="{0CC159B2-054D-4EB8-BB34-0F7A4967BD1E}" type="datetimeFigureOut">
              <a:rPr lang="en-US" smtClean="0"/>
              <a:t>6/15/2022</a:t>
            </a:fld>
            <a:endParaRPr lang="en-US"/>
          </a:p>
        </p:txBody>
      </p:sp>
      <p:sp>
        <p:nvSpPr>
          <p:cNvPr id="1048660" name="Footer Placeholder 5"/>
          <p:cNvSpPr>
            <a:spLocks noGrp="1"/>
          </p:cNvSpPr>
          <p:nvPr>
            <p:ph type="ftr" sz="quarter" idx="11"/>
          </p:nvPr>
        </p:nvSpPr>
        <p:spPr/>
        <p:txBody>
          <a:bodyPr/>
          <a:p>
            <a:endParaRPr lang="en-US"/>
          </a:p>
        </p:txBody>
      </p:sp>
      <p:sp>
        <p:nvSpPr>
          <p:cNvPr id="1048661" name="Slide Number Placeholder 6"/>
          <p:cNvSpPr>
            <a:spLocks noGrp="1"/>
          </p:cNvSpPr>
          <p:nvPr>
            <p:ph type="sldNum" sz="quarter" idx="12"/>
          </p:nvPr>
        </p:nvSpPr>
        <p:spPr>
          <a:xfrm>
            <a:off x="8077200" y="6356350"/>
            <a:ext cx="609600" cy="365125"/>
          </a:xfrm>
        </p:spPr>
        <p:txBody>
          <a:bodyPr/>
          <a:p>
            <a:fld id="{B0F8A0C2-589A-4073-8D76-303AD165BB00}" type="slidenum">
              <a:rPr lang="en-US" smtClean="0"/>
              <a:t>‹#›</a:t>
            </a:fld>
            <a:endParaRPr lang="en-US"/>
          </a:p>
        </p:txBody>
      </p:sp>
      <p:sp>
        <p:nvSpPr>
          <p:cNvPr id="1048662" name="Picture Placeholder 2"/>
          <p:cNvSpPr>
            <a:spLocks noGrp="1"/>
          </p:cNvSpPr>
          <p:nvPr>
            <p:ph type="pic" idx="1"/>
          </p:nvPr>
        </p:nvSpPr>
        <p:spPr>
          <a:xfrm rot="420000">
            <a:off x="3485793" y="1199517"/>
            <a:ext cx="4617720" cy="3931920"/>
          </a:xfrm>
          <a:prstGeom prst="rect"/>
          <a:solidFill>
            <a:schemeClr val="bg2"/>
          </a:solidFill>
          <a:ln w="3000" cap="rnd">
            <a:solidFill>
              <a:srgbClr val="C0C0C0"/>
            </a:solidFill>
            <a:round/>
          </a:ln>
          <a:effectLst/>
        </p:spPr>
        <p:txBody>
          <a:bodyPr/>
          <a:lstStyle>
            <a:lvl1pPr indent="0" marL="0">
              <a:buNone/>
              <a:defRPr sz="3200"/>
            </a:lvl1pPr>
          </a:lstStyle>
          <a:p>
            <a:r>
              <a:rPr kumimoji="0" lang="en-US" smtClean="0"/>
              <a:t>Click icon to add picture</a:t>
            </a:r>
            <a:endParaRPr dirty="0" kumimoji="0" lang="en-US"/>
          </a:p>
        </p:txBody>
      </p:sp>
      <p:sp>
        <p:nvSpPr>
          <p:cNvPr id="1048663"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664"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2" name=""/>
        <p:cNvGrpSpPr/>
        <p:nvPr/>
      </p:nvGrpSpPr>
      <p:grpSpPr>
        <a:xfrm>
          <a:off x="0" y="0"/>
          <a:ext cx="0" cy="0"/>
          <a:chOff x="0" y="0"/>
          <a:chExt cx="0" cy="0"/>
        </a:xfrm>
      </p:grpSpPr>
      <p:sp>
        <p:nvSpPr>
          <p:cNvPr id="1048576"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577"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578" name="Title Placeholder 8"/>
          <p:cNvSpPr>
            <a:spLocks noGrp="1"/>
          </p:cNvSpPr>
          <p:nvPr>
            <p:ph type="title"/>
          </p:nvPr>
        </p:nvSpPr>
        <p:spPr>
          <a:xfrm>
            <a:off x="457200" y="704088"/>
            <a:ext cx="8229600" cy="1143000"/>
          </a:xfrm>
          <a:prstGeom prst="rect"/>
        </p:spPr>
        <p:txBody>
          <a:bodyPr anchor="b" bIns="0" lIns="0" rIns="0" vert="horz">
            <a:normAutofit/>
          </a:bodyPr>
          <a:p>
            <a:r>
              <a:rPr kumimoji="0" lang="en-US" smtClean="0"/>
              <a:t>Click to edit Master title style</a:t>
            </a:r>
            <a:endParaRPr kumimoji="0" lang="en-US"/>
          </a:p>
        </p:txBody>
      </p:sp>
      <p:sp>
        <p:nvSpPr>
          <p:cNvPr id="1048579" name="Text Placeholder 29"/>
          <p:cNvSpPr>
            <a:spLocks noGrp="1"/>
          </p:cNvSpPr>
          <p:nvPr>
            <p:ph type="body" idx="1"/>
          </p:nvPr>
        </p:nvSpPr>
        <p:spPr>
          <a:xfrm>
            <a:off x="457200" y="1935480"/>
            <a:ext cx="8229600" cy="4389120"/>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80" name="Date Placeholder 9"/>
          <p:cNvSpPr>
            <a:spLocks noGrp="1"/>
          </p:cNvSpPr>
          <p:nvPr>
            <p:ph type="dt" sz="half" idx="2"/>
          </p:nvPr>
        </p:nvSpPr>
        <p:spPr>
          <a:xfrm>
            <a:off x="457200" y="6356350"/>
            <a:ext cx="2133600" cy="365125"/>
          </a:xfrm>
          <a:prstGeom prst="rect"/>
        </p:spPr>
        <p:txBody>
          <a:bodyPr anchor="b" bIns="0" lIns="0" rIns="0" tIns="0" vert="horz"/>
          <a:lstStyle>
            <a:lvl1pPr algn="l" eaLnBrk="1" hangingPunct="1" latinLnBrk="0">
              <a:defRPr sz="1200" kumimoji="0">
                <a:solidFill>
                  <a:schemeClr val="tx2">
                    <a:shade val="90000"/>
                  </a:schemeClr>
                </a:solidFill>
              </a:defRPr>
            </a:lvl1pPr>
          </a:lstStyle>
          <a:p>
            <a:fld id="{0CC159B2-054D-4EB8-BB34-0F7A4967BD1E}" type="datetimeFigureOut">
              <a:rPr lang="en-US" smtClean="0"/>
              <a:t>6/15/2022</a:t>
            </a:fld>
            <a:endParaRPr lang="en-US"/>
          </a:p>
        </p:txBody>
      </p:sp>
      <p:sp>
        <p:nvSpPr>
          <p:cNvPr id="1048581" name="Footer Placeholder 21"/>
          <p:cNvSpPr>
            <a:spLocks noGrp="1"/>
          </p:cNvSpPr>
          <p:nvPr>
            <p:ph type="ftr" sz="quarter" idx="3"/>
          </p:nvPr>
        </p:nvSpPr>
        <p:spPr>
          <a:xfrm>
            <a:off x="2667000" y="6356350"/>
            <a:ext cx="3352800" cy="365125"/>
          </a:xfrm>
          <a:prstGeom prst="rect"/>
        </p:spPr>
        <p:txBody>
          <a:bodyPr anchor="b" bIns="0" lIns="0" rIns="0" tIns="0" vert="horz"/>
          <a:lstStyle>
            <a:lvl1pPr algn="l" eaLnBrk="1" hangingPunct="1" latinLnBrk="0">
              <a:defRPr sz="1200" kumimoji="0">
                <a:solidFill>
                  <a:schemeClr val="tx2">
                    <a:shade val="90000"/>
                  </a:schemeClr>
                </a:solidFill>
              </a:defRPr>
            </a:lvl1pPr>
          </a:lstStyle>
          <a:p>
            <a:endParaRPr lang="en-US"/>
          </a:p>
        </p:txBody>
      </p:sp>
      <p:sp>
        <p:nvSpPr>
          <p:cNvPr id="1048582" name="Slide Number Placeholder 17"/>
          <p:cNvSpPr>
            <a:spLocks noGrp="1"/>
          </p:cNvSpPr>
          <p:nvPr>
            <p:ph type="sldNum" sz="quarter" idx="4"/>
          </p:nvPr>
        </p:nvSpPr>
        <p:spPr>
          <a:xfrm>
            <a:off x="7924800" y="6356350"/>
            <a:ext cx="762000" cy="365125"/>
          </a:xfrm>
          <a:prstGeom prst="rect"/>
        </p:spPr>
        <p:txBody>
          <a:bodyPr anchor="b" bIns="0" lIns="0" rIns="0" tIns="0" vert="horz"/>
          <a:lstStyle>
            <a:lvl1pPr algn="r" eaLnBrk="1" hangingPunct="1" latinLnBrk="0">
              <a:defRPr sz="1200" kumimoji="0">
                <a:solidFill>
                  <a:schemeClr val="tx2">
                    <a:shade val="90000"/>
                  </a:schemeClr>
                </a:solidFill>
              </a:defRPr>
            </a:lvl1pPr>
          </a:lstStyle>
          <a:p>
            <a:fld id="{B0F8A0C2-589A-4073-8D76-303AD165BB00}" type="slidenum">
              <a:rPr lang="en-US" smtClean="0"/>
              <a:t>‹#›</a:t>
            </a:fld>
            <a:endParaRPr lang="en-US"/>
          </a:p>
        </p:txBody>
      </p:sp>
      <p:grpSp>
        <p:nvGrpSpPr>
          <p:cNvPr id="13" name="Group 1"/>
          <p:cNvGrpSpPr/>
          <p:nvPr/>
        </p:nvGrpSpPr>
        <p:grpSpPr>
          <a:xfrm>
            <a:off x="-19017" y="202408"/>
            <a:ext cx="9180548" cy="649224"/>
            <a:chOff x="-19045" y="216550"/>
            <a:chExt cx="9180548" cy="649224"/>
          </a:xfrm>
        </p:grpSpPr>
        <p:sp>
          <p:nvSpPr>
            <p:cNvPr id="1048583"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4"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anchor="t" bIns="45720" compatLnSpc="1" lIns="91440" rIns="91440" tIns="45720" vert="horz" wrap="square"/>
            <a:p>
              <a:endParaRPr kumimoji="0" lang="en-US"/>
            </a:p>
          </p:txBody>
        </p:sp>
      </p:gr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eaLnBrk="1" hangingPunct="1" latinLnBrk="0" rtl="0">
        <a:spcBef>
          <a:spcPct val="0"/>
        </a:spcBef>
        <a:buNone/>
        <a:defRPr b="0" sz="5000" kern="1200" kumimoji="0">
          <a:ln>
            <a:noFill/>
          </a:ln>
          <a:solidFill>
            <a:schemeClr val="tx2"/>
          </a:solidFill>
          <a:effectLst/>
          <a:latin typeface="+mj-lt"/>
          <a:ea typeface="+mj-ea"/>
          <a:cs typeface="+mj-cs"/>
        </a:defRPr>
      </a:lvl1pPr>
    </p:titleStyle>
    <p:bodyStyle>
      <a:lvl1pPr algn="l" eaLnBrk="1" hangingPunct="1" indent="-274320" latinLnBrk="0" marL="274320" rtl="0">
        <a:spcBef>
          <a:spcPct val="20000"/>
        </a:spcBef>
        <a:buClr>
          <a:schemeClr val="accent3"/>
        </a:buClr>
        <a:buSzPct val="95000"/>
        <a:buFont typeface="Wingdings 2"/>
        <a:buChar char=""/>
        <a:defRPr sz="2600" kern="1200" kumimoji="0">
          <a:solidFill>
            <a:schemeClr val="tx1"/>
          </a:solidFill>
          <a:latin typeface="+mn-lt"/>
          <a:ea typeface="+mn-ea"/>
          <a:cs typeface="+mn-cs"/>
        </a:defRPr>
      </a:lvl1pPr>
      <a:lvl2pPr algn="l" eaLnBrk="1" hangingPunct="1" indent="-246888" latinLnBrk="0" marL="640080" rtl="0">
        <a:spcBef>
          <a:spcPct val="20000"/>
        </a:spcBef>
        <a:buClr>
          <a:schemeClr val="accent1"/>
        </a:buClr>
        <a:buSzPct val="85000"/>
        <a:buFont typeface="Wingdings 2"/>
        <a:buChar char=""/>
        <a:defRPr sz="2400" kern="1200" kumimoji="0">
          <a:solidFill>
            <a:schemeClr val="tx1"/>
          </a:solidFill>
          <a:latin typeface="+mn-lt"/>
          <a:ea typeface="+mn-ea"/>
          <a:cs typeface="+mn-cs"/>
        </a:defRPr>
      </a:lvl2pPr>
      <a:lvl3pPr algn="l" eaLnBrk="1" hangingPunct="1" indent="-246888" latinLnBrk="0" marL="914400" rtl="0">
        <a:spcBef>
          <a:spcPct val="20000"/>
        </a:spcBef>
        <a:buClr>
          <a:schemeClr val="accent2"/>
        </a:buClr>
        <a:buSzPct val="70000"/>
        <a:buFont typeface="Wingdings 2"/>
        <a:buChar char=""/>
        <a:defRPr sz="2100" kern="1200" kumimoji="0">
          <a:solidFill>
            <a:schemeClr val="tx1"/>
          </a:solidFill>
          <a:latin typeface="+mn-lt"/>
          <a:ea typeface="+mn-ea"/>
          <a:cs typeface="+mn-cs"/>
        </a:defRPr>
      </a:lvl3pPr>
      <a:lvl4pPr algn="l" eaLnBrk="1" hangingPunct="1" indent="-210312" latinLnBrk="0" marL="1188720" rtl="0">
        <a:spcBef>
          <a:spcPct val="20000"/>
        </a:spcBef>
        <a:buClr>
          <a:schemeClr val="accent3"/>
        </a:buClr>
        <a:buSzPct val="65000"/>
        <a:buFont typeface="Wingdings 2"/>
        <a:buChar char=""/>
        <a:defRPr sz="2000" kern="1200" kumimoji="0">
          <a:solidFill>
            <a:schemeClr val="tx1"/>
          </a:solidFill>
          <a:latin typeface="+mn-lt"/>
          <a:ea typeface="+mn-ea"/>
          <a:cs typeface="+mn-cs"/>
        </a:defRPr>
      </a:lvl4pPr>
      <a:lvl5pPr algn="l" eaLnBrk="1" hangingPunct="1" indent="-210312" latinLnBrk="0" marL="1463040" rtl="0">
        <a:spcBef>
          <a:spcPct val="20000"/>
        </a:spcBef>
        <a:buClr>
          <a:schemeClr val="accent4"/>
        </a:buClr>
        <a:buSzPct val="65000"/>
        <a:buFont typeface="Wingdings 2"/>
        <a:buChar char=""/>
        <a:defRPr sz="2000" kern="1200" kumimoji="0">
          <a:solidFill>
            <a:schemeClr val="tx1"/>
          </a:solidFill>
          <a:latin typeface="+mn-lt"/>
          <a:ea typeface="+mn-ea"/>
          <a:cs typeface="+mn-cs"/>
        </a:defRPr>
      </a:lvl5pPr>
      <a:lvl6pPr algn="l" eaLnBrk="1" hangingPunct="1" indent="-210312" latinLnBrk="0" marL="1737360" rtl="0">
        <a:spcBef>
          <a:spcPct val="20000"/>
        </a:spcBef>
        <a:buClr>
          <a:schemeClr val="accent5"/>
        </a:buClr>
        <a:buSzPct val="80000"/>
        <a:buFont typeface="Wingdings 2"/>
        <a:buChar char=""/>
        <a:defRPr sz="1800" kern="1200" kumimoji="0">
          <a:solidFill>
            <a:schemeClr val="tx1"/>
          </a:solidFill>
          <a:latin typeface="+mn-lt"/>
          <a:ea typeface="+mn-ea"/>
          <a:cs typeface="+mn-cs"/>
        </a:defRPr>
      </a:lvl6pPr>
      <a:lvl7pPr algn="l" eaLnBrk="1" hangingPunct="1" indent="-182880" latinLnBrk="0" marL="1920240" rtl="0">
        <a:spcBef>
          <a:spcPct val="20000"/>
        </a:spcBef>
        <a:buClr>
          <a:schemeClr val="accent6"/>
        </a:buClr>
        <a:buSzPct val="80000"/>
        <a:buFont typeface="Wingdings 2"/>
        <a:buChar char=""/>
        <a:defRPr baseline="0" sz="1600" kern="1200" kumimoji="0">
          <a:solidFill>
            <a:schemeClr val="tx1"/>
          </a:solidFill>
          <a:latin typeface="+mn-lt"/>
          <a:ea typeface="+mn-ea"/>
          <a:cs typeface="+mn-cs"/>
        </a:defRPr>
      </a:lvl7pPr>
      <a:lvl8pPr algn="l" eaLnBrk="1" hangingPunct="1" indent="-182880" latinLnBrk="0" marL="2194560" rtl="0">
        <a:spcBef>
          <a:spcPct val="20000"/>
        </a:spcBef>
        <a:buClr>
          <a:schemeClr val="tx2"/>
        </a:buClr>
        <a:buChar char="•"/>
        <a:defRPr sz="1600" kern="1200" kumimoji="0">
          <a:solidFill>
            <a:schemeClr val="tx1"/>
          </a:solidFill>
          <a:latin typeface="+mn-lt"/>
          <a:ea typeface="+mn-ea"/>
          <a:cs typeface="+mn-cs"/>
        </a:defRPr>
      </a:lvl8pPr>
      <a:lvl9pPr algn="l" eaLnBrk="1" hangingPunct="1" indent="-182880" latinLnBrk="0" marL="2468880" rtl="0">
        <a:spcBef>
          <a:spcPct val="20000"/>
        </a:spcBef>
        <a:buClr>
          <a:schemeClr val="tx2"/>
        </a:buClr>
        <a:buFontTx/>
        <a:buChar char="•"/>
        <a:defRPr baseline="0" sz="14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png"/><Relationship Id="rId3"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png"/><Relationship Id="rId3"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jpeg"/><Relationship Id="rId3" Type="http://schemas.openxmlformats.org/officeDocument/2006/relationships/image" Target="../media/image14.png"/><Relationship Id="rId4"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jpeg"/><Relationship Id="rId3"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image" Target="../media/image17.jpeg"/><Relationship Id="rId2" Type="http://schemas.openxmlformats.org/officeDocument/2006/relationships/image" Target="../media/image18.jpeg"/><Relationship Id="rId3"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image" Target="../media/image19.jpeg"/><Relationship Id="rId2" Type="http://schemas.openxmlformats.org/officeDocument/2006/relationships/image" Target="../media/image20.jpeg"/><Relationship Id="rId3"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image" Target="../media/image21.jpeg"/><Relationship Id="rId2" Type="http://schemas.openxmlformats.org/officeDocument/2006/relationships/image" Target="../media/image22.jpeg"/><Relationship Id="rId3"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image" Target="../media/image23.jpeg"/><Relationship Id="rId2" Type="http://schemas.openxmlformats.org/officeDocument/2006/relationships/image" Target="../media/image24.jpeg"/><Relationship Id="rId3"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hyperlink" Target="https://gcn.com/blogs/cybereye/2013/05/how-hackers-turn-internet-of-things-into-weapon.aspx" TargetMode="Externa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hyperlink" Target="http://www.databreachtoday.com/ddos-attack-slams-hsbc-a-8835?rf=2016-02-01-edbt&amp;mkt_tok=3RkMMJWWfF9wsRonuarNcO/hmjTEU5z14%200oX6O1lMI/0ER3fOvrPUfGjI4ATsJrN6%20TFAwTG5toziV8R7DALc16wtwQWRLl" TargetMode="External"/><Relationship Id="rId2" Type="http://schemas.openxmlformats.org/officeDocument/2006/relationships/hyperlink" Target="http://www.digitaltrends.com/computing/ddos-attacks-hit-record-numbers-in-q2-2015/" TargetMode="External"/><Relationship Id="rId3" Type="http://schemas.openxmlformats.org/officeDocument/2006/relationships/hyperlink" Target="http://www.techworld.com/news/security/massive-300gbps-ddos-attack-on-media-firm-fuelled-by-unpatched-server-flaw-3536568/" TargetMode="External"/><Relationship Id="rId4" Type="http://schemas.openxmlformats.org/officeDocument/2006/relationships/hyperlink" Target="https://www.globalsign.com/en/blog/thingbots/" TargetMode="External"/><Relationship Id="rId5"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0" name="Title 1"/>
          <p:cNvSpPr>
            <a:spLocks noGrp="1"/>
          </p:cNvSpPr>
          <p:nvPr>
            <p:ph type="ctrTitle"/>
          </p:nvPr>
        </p:nvSpPr>
        <p:spPr>
          <a:xfrm>
            <a:off x="323528" y="404664"/>
            <a:ext cx="8589640" cy="1152128"/>
          </a:xfrm>
        </p:spPr>
        <p:txBody>
          <a:bodyPr>
            <a:normAutofit/>
          </a:bodyPr>
          <a:p>
            <a:pPr algn="ctr"/>
            <a:r>
              <a:rPr dirty="0" sz="3200" lang="en-US" smtClean="0"/>
              <a:t>SRI INDU COLLEGE OF ENGINEERING </a:t>
            </a:r>
            <a:r>
              <a:rPr dirty="0" sz="3200" lang="en-US" smtClean="0"/>
              <a:t>AND </a:t>
            </a:r>
            <a:r>
              <a:rPr dirty="0" sz="3200" lang="en-US" smtClean="0"/>
              <a:t>TECHNOLOGY</a:t>
            </a:r>
            <a:endParaRPr dirty="0" sz="3200" lang="en-US"/>
          </a:p>
        </p:txBody>
      </p:sp>
      <p:sp>
        <p:nvSpPr>
          <p:cNvPr id="1048591" name="Subtitle 2"/>
          <p:cNvSpPr>
            <a:spLocks noGrp="1"/>
          </p:cNvSpPr>
          <p:nvPr>
            <p:ph type="subTitle" idx="1"/>
          </p:nvPr>
        </p:nvSpPr>
        <p:spPr>
          <a:xfrm>
            <a:off x="1331640" y="1844824"/>
            <a:ext cx="6400800" cy="1752600"/>
          </a:xfrm>
        </p:spPr>
        <p:txBody>
          <a:bodyPr>
            <a:normAutofit/>
          </a:bodyPr>
          <a:p>
            <a:pPr algn="ctr"/>
            <a:r>
              <a:rPr b="1" dirty="0" lang="en-US" smtClean="0">
                <a:latin typeface="Bradley Hand ITC" pitchFamily="66" charset="0"/>
              </a:rPr>
              <a:t>  MAJOR  PROJECT SEMINAR</a:t>
            </a:r>
          </a:p>
          <a:p>
            <a:pPr algn="ctr"/>
            <a:r>
              <a:rPr b="1" dirty="0" lang="en-US" smtClean="0">
                <a:latin typeface="Bradley Hand ITC" pitchFamily="66" charset="0"/>
              </a:rPr>
              <a:t>CSE  DEPARTMENT</a:t>
            </a:r>
          </a:p>
          <a:p>
            <a:pPr algn="ctr"/>
            <a:r>
              <a:rPr b="1" dirty="0" lang="en-US" smtClean="0"/>
              <a:t>SEMI-SUPERVISED </a:t>
            </a:r>
            <a:r>
              <a:rPr b="1" dirty="0" lang="en-US" smtClean="0"/>
              <a:t>MACHINE LEARNING APPROACH FOR DDOS ATTACKS</a:t>
            </a:r>
            <a:endParaRPr b="1" dirty="0" lang="en-US"/>
          </a:p>
        </p:txBody>
      </p:sp>
      <p:sp>
        <p:nvSpPr>
          <p:cNvPr id="1048592" name="TextBox 3"/>
          <p:cNvSpPr txBox="1"/>
          <p:nvPr/>
        </p:nvSpPr>
        <p:spPr>
          <a:xfrm>
            <a:off x="1331640" y="3933056"/>
            <a:ext cx="4032448" cy="1958341"/>
          </a:xfrm>
          <a:prstGeom prst="rect"/>
          <a:noFill/>
        </p:spPr>
        <p:txBody>
          <a:bodyPr rtlCol="0" wrap="square">
            <a:spAutoFit/>
          </a:bodyPr>
          <a:p>
            <a:r>
              <a:rPr b="1" dirty="0" lang="en-US" smtClean="0">
                <a:solidFill>
                  <a:srgbClr val="002060"/>
                </a:solidFill>
              </a:rPr>
              <a:t>PRESENTED BY:</a:t>
            </a:r>
          </a:p>
          <a:p>
            <a:r>
              <a:rPr b="1" dirty="0" lang="en-US">
                <a:solidFill>
                  <a:srgbClr val="002060"/>
                </a:solidFill>
              </a:rPr>
              <a:t> </a:t>
            </a:r>
            <a:r>
              <a:rPr b="1" dirty="0" lang="en-US" smtClean="0">
                <a:solidFill>
                  <a:srgbClr val="002060"/>
                </a:solidFill>
              </a:rPr>
              <a:t>    U.AISHWARYA (18D41A05J8)</a:t>
            </a:r>
          </a:p>
          <a:p>
            <a:r>
              <a:rPr b="1" dirty="0" lang="en-US" smtClean="0">
                <a:solidFill>
                  <a:srgbClr val="002060"/>
                </a:solidFill>
              </a:rPr>
              <a:t>      Y.AKSHAYA (18D41A05L1)</a:t>
            </a:r>
          </a:p>
          <a:p>
            <a:r>
              <a:rPr b="1" dirty="0" lang="en-US">
                <a:solidFill>
                  <a:srgbClr val="002060"/>
                </a:solidFill>
              </a:rPr>
              <a:t> </a:t>
            </a:r>
            <a:r>
              <a:rPr b="1" dirty="0" lang="en-US" smtClean="0">
                <a:solidFill>
                  <a:srgbClr val="002060"/>
                </a:solidFill>
              </a:rPr>
              <a:t>     P.BHARAT (18D41A05M4)</a:t>
            </a:r>
          </a:p>
          <a:p>
            <a:r>
              <a:rPr b="1" dirty="0" lang="en-US">
                <a:solidFill>
                  <a:srgbClr val="002060"/>
                </a:solidFill>
              </a:rPr>
              <a:t> </a:t>
            </a:r>
            <a:r>
              <a:rPr b="1" dirty="0" lang="en-US" smtClean="0">
                <a:solidFill>
                  <a:srgbClr val="002060"/>
                </a:solidFill>
              </a:rPr>
              <a:t>     SANDEEP (18D41A05N4) </a:t>
            </a:r>
          </a:p>
          <a:p>
            <a:r>
              <a:rPr b="1" dirty="0" lang="en-US">
                <a:solidFill>
                  <a:srgbClr val="002060"/>
                </a:solidFill>
              </a:rPr>
              <a:t> </a:t>
            </a:r>
            <a:r>
              <a:rPr b="1" dirty="0" lang="en-US" smtClean="0">
                <a:solidFill>
                  <a:srgbClr val="002060"/>
                </a:solidFill>
              </a:rPr>
              <a:t>     </a:t>
            </a:r>
          </a:p>
          <a:p>
            <a:endParaRPr b="1" dirty="0" lang="en-US">
              <a:solidFill>
                <a:srgbClr val="002060"/>
              </a:solidFill>
            </a:endParaRPr>
          </a:p>
        </p:txBody>
      </p:sp>
      <p:sp>
        <p:nvSpPr>
          <p:cNvPr id="1048593" name="TextBox 4"/>
          <p:cNvSpPr txBox="1"/>
          <p:nvPr/>
        </p:nvSpPr>
        <p:spPr>
          <a:xfrm>
            <a:off x="5292080" y="4077072"/>
            <a:ext cx="3528392" cy="646331"/>
          </a:xfrm>
          <a:prstGeom prst="rect"/>
          <a:noFill/>
        </p:spPr>
        <p:txBody>
          <a:bodyPr rtlCol="0" wrap="square">
            <a:spAutoFit/>
          </a:bodyPr>
          <a:p>
            <a:r>
              <a:rPr b="1" dirty="0" lang="en-US" smtClean="0">
                <a:solidFill>
                  <a:srgbClr val="002060"/>
                </a:solidFill>
              </a:rPr>
              <a:t>GUIDED BY:</a:t>
            </a:r>
            <a:endParaRPr b="1" dirty="0" lang="en-US" smtClean="0">
              <a:solidFill>
                <a:srgbClr val="002060"/>
              </a:solidFill>
            </a:endParaRPr>
          </a:p>
          <a:p>
            <a:r>
              <a:rPr b="1" dirty="0" lang="en-US">
                <a:solidFill>
                  <a:srgbClr val="002060"/>
                </a:solidFill>
              </a:rPr>
              <a:t> </a:t>
            </a:r>
            <a:r>
              <a:rPr b="1" dirty="0" lang="en-US" smtClean="0">
                <a:solidFill>
                  <a:srgbClr val="002060"/>
                </a:solidFill>
              </a:rPr>
              <a:t>   NAVEEN CHAKRAVARTHI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3" name="Content Placeholder 2"/>
          <p:cNvSpPr>
            <a:spLocks noGrp="1"/>
          </p:cNvSpPr>
          <p:nvPr>
            <p:ph idx="1"/>
          </p:nvPr>
        </p:nvSpPr>
        <p:spPr>
          <a:xfrm>
            <a:off x="395536" y="620688"/>
            <a:ext cx="8229600" cy="5976704"/>
          </a:xfrm>
        </p:spPr>
        <p:txBody>
          <a:bodyPr>
            <a:normAutofit fontScale="96154" lnSpcReduction="10000"/>
          </a:bodyPr>
          <a:p>
            <a:pPr lvl="2">
              <a:buNone/>
            </a:pPr>
            <a:r>
              <a:rPr b="1" dirty="0" sz="2800" lang="en-US" smtClean="0">
                <a:solidFill>
                  <a:srgbClr val="002060"/>
                </a:solidFill>
                <a:latin typeface="Bradley Hand ITC" pitchFamily="66" charset="0"/>
              </a:rPr>
              <a:t>Unsupervised approach</a:t>
            </a:r>
          </a:p>
          <a:p>
            <a:pPr>
              <a:buNone/>
            </a:pPr>
            <a:r>
              <a:rPr b="1" dirty="0" sz="2800" lang="en-US" smtClean="0">
                <a:latin typeface="Bradley Hand ITC" pitchFamily="66" charset="0"/>
              </a:rPr>
              <a:t>    The unsupervised approaches no labeled dataset is needed to build the detection model. The </a:t>
            </a:r>
            <a:r>
              <a:rPr b="1" dirty="0" sz="2800" lang="en-US" err="1" smtClean="0">
                <a:latin typeface="Bradley Hand ITC" pitchFamily="66" charset="0"/>
              </a:rPr>
              <a:t>DDoS</a:t>
            </a:r>
            <a:r>
              <a:rPr b="1" dirty="0" sz="2800" lang="en-US" smtClean="0">
                <a:latin typeface="Bradley Hand ITC" pitchFamily="66" charset="0"/>
              </a:rPr>
              <a:t> and the normal traffics are distinguished based on the analysis of their underlying distribution characteristics.</a:t>
            </a:r>
          </a:p>
          <a:p>
            <a:pPr>
              <a:buNone/>
            </a:pPr>
            <a:r>
              <a:rPr b="1" dirty="0" sz="2800" lang="en-US" smtClean="0">
                <a:solidFill>
                  <a:srgbClr val="002060"/>
                </a:solidFill>
                <a:latin typeface="Bradley Hand ITC" pitchFamily="66" charset="0"/>
              </a:rPr>
              <a:t>   Disadvantages of supervised approach:</a:t>
            </a:r>
          </a:p>
          <a:p>
            <a:pPr>
              <a:buFont typeface="Wingdings" pitchFamily="2" charset="2"/>
              <a:buChar char="Ø"/>
            </a:pPr>
            <a:r>
              <a:rPr b="1" dirty="0" sz="2800" lang="en-US" smtClean="0">
                <a:solidFill>
                  <a:srgbClr val="002060"/>
                </a:solidFill>
                <a:latin typeface="Bradley Hand ITC" pitchFamily="66" charset="0"/>
              </a:rPr>
              <a:t>       </a:t>
            </a:r>
            <a:r>
              <a:rPr b="1" dirty="0" sz="2800" lang="en-US" smtClean="0">
                <a:latin typeface="Bradley Hand ITC" pitchFamily="66" charset="0"/>
              </a:rPr>
              <a:t>The main drawback of the unsupervised approaches is the high      false </a:t>
            </a:r>
            <a:r>
              <a:rPr b="1" dirty="0" sz="2800" lang="en-US" err="1" smtClean="0">
                <a:latin typeface="Bradley Hand ITC" pitchFamily="66" charset="0"/>
              </a:rPr>
              <a:t>positiverates</a:t>
            </a:r>
            <a:r>
              <a:rPr b="1" dirty="0" sz="2800" lang="en-US" smtClean="0">
                <a:latin typeface="Bradley Hand ITC" pitchFamily="66" charset="0"/>
              </a:rPr>
              <a:t>.</a:t>
            </a:r>
          </a:p>
          <a:p>
            <a:pPr>
              <a:buFont typeface="Wingdings" pitchFamily="2" charset="2"/>
              <a:buChar char="Ø"/>
            </a:pPr>
            <a:r>
              <a:rPr b="1" dirty="0" sz="2800" lang="en-US" smtClean="0">
                <a:latin typeface="Bradley Hand ITC" pitchFamily="66" charset="0"/>
              </a:rPr>
              <a:t>     In the high dimensional network traffic data, the distance between points becomes meaningless and tends to homogenize. This problem, known as the curse of dimensionality prevents unsupervised approaches to accurately </a:t>
            </a:r>
            <a:r>
              <a:rPr b="1" dirty="0" sz="2800" lang="en-US" err="1" smtClean="0">
                <a:latin typeface="Bradley Hand ITC" pitchFamily="66" charset="0"/>
              </a:rPr>
              <a:t>detectattacks</a:t>
            </a:r>
            <a:endParaRPr b="1" dirty="0" sz="2800" lang="en-US" smtClean="0">
              <a:latin typeface="Bradley Hand ITC" pitchFamily="66" charset="0"/>
            </a:endParaRPr>
          </a:p>
          <a:p>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4" name="Content Placeholder 2"/>
          <p:cNvSpPr>
            <a:spLocks noGrp="1"/>
          </p:cNvSpPr>
          <p:nvPr>
            <p:ph idx="1"/>
          </p:nvPr>
        </p:nvSpPr>
        <p:spPr>
          <a:xfrm>
            <a:off x="395536" y="620688"/>
            <a:ext cx="8229600" cy="6048712"/>
          </a:xfrm>
        </p:spPr>
        <p:txBody>
          <a:bodyPr>
            <a:normAutofit/>
          </a:bodyPr>
          <a:p>
            <a:pPr lvl="2">
              <a:buNone/>
            </a:pPr>
            <a:r>
              <a:rPr b="1" dirty="0" sz="2800" lang="en-US" smtClean="0">
                <a:solidFill>
                  <a:srgbClr val="002060"/>
                </a:solidFill>
                <a:latin typeface="Bradley Hand ITC" pitchFamily="66" charset="0"/>
              </a:rPr>
              <a:t>Semi supervised approach</a:t>
            </a:r>
          </a:p>
          <a:p>
            <a:r>
              <a:rPr b="1" dirty="0" sz="2800" lang="en-US" smtClean="0">
                <a:latin typeface="Bradley Hand ITC" pitchFamily="66" charset="0"/>
              </a:rPr>
              <a:t>The </a:t>
            </a:r>
            <a:r>
              <a:rPr b="1" dirty="0" sz="2800" lang="en-US" smtClean="0">
                <a:latin typeface="Bradley Hand ITC" pitchFamily="66" charset="0"/>
              </a:rPr>
              <a:t>semi-supervised ML approaches are taking advantages of both supervised and unsupervised approaches by the ability to work on labeled and unlabeled datasets. Also, the combination of supervised and unsupervised approaches allows to increase accuracy and decreases the false positive rates. However, semi-supervised approaches are also challenged by the drawbacks both approaches. Hence, the semi-supervised approaches a sophisticated implementation of its components in order to overcome the drawbacks of supervised and unsupervised approaches.</a:t>
            </a:r>
          </a:p>
          <a:p>
            <a:endParaRPr dirty="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15" name="Content Placeholder 2"/>
          <p:cNvSpPr>
            <a:spLocks noGrp="1"/>
          </p:cNvSpPr>
          <p:nvPr>
            <p:ph idx="1"/>
          </p:nvPr>
        </p:nvSpPr>
        <p:spPr>
          <a:xfrm>
            <a:off x="457200" y="404664"/>
            <a:ext cx="8229600" cy="5904696"/>
          </a:xfrm>
        </p:spPr>
        <p:txBody>
          <a:bodyPr>
            <a:normAutofit/>
          </a:bodyPr>
          <a:p>
            <a:pPr>
              <a:buNone/>
            </a:pPr>
            <a:r>
              <a:rPr b="1" dirty="0" sz="2800" lang="en-US" smtClean="0">
                <a:latin typeface="Bradley Hand ITC" pitchFamily="66" charset="0"/>
              </a:rPr>
              <a:t> </a:t>
            </a:r>
            <a:r>
              <a:rPr b="1" dirty="0" sz="2800" lang="en-US" smtClean="0">
                <a:latin typeface="Bradley Hand ITC" pitchFamily="66" charset="0"/>
              </a:rPr>
              <a:t>   Our </a:t>
            </a:r>
            <a:r>
              <a:rPr b="1" dirty="0" sz="2800" lang="en-US" smtClean="0">
                <a:latin typeface="Bradley Hand ITC" pitchFamily="66" charset="0"/>
              </a:rPr>
              <a:t>approach constitutes of two main parts </a:t>
            </a:r>
            <a:r>
              <a:rPr b="1" dirty="0" sz="2800" lang="en-US" smtClean="0">
                <a:solidFill>
                  <a:srgbClr val="002060"/>
                </a:solidFill>
                <a:latin typeface="Bradley Hand ITC" pitchFamily="66" charset="0"/>
              </a:rPr>
              <a:t>unsupervised and supervised</a:t>
            </a:r>
            <a:r>
              <a:rPr b="1" dirty="0" sz="2800" lang="en-US" smtClean="0">
                <a:latin typeface="Bradley Hand ITC" pitchFamily="66" charset="0"/>
              </a:rPr>
              <a:t>. </a:t>
            </a:r>
            <a:endParaRPr b="1" dirty="0" sz="2800" lang="en-US" smtClean="0">
              <a:latin typeface="Bradley Hand ITC" pitchFamily="66" charset="0"/>
            </a:endParaRPr>
          </a:p>
          <a:p>
            <a:pPr>
              <a:buFont typeface="Wingdings" pitchFamily="2" charset="2"/>
              <a:buChar char="Ø"/>
            </a:pPr>
            <a:r>
              <a:rPr b="1" dirty="0" sz="2800" lang="en-US" smtClean="0">
                <a:latin typeface="Bradley Hand ITC" pitchFamily="66" charset="0"/>
              </a:rPr>
              <a:t> </a:t>
            </a:r>
            <a:r>
              <a:rPr b="1" dirty="0" sz="2800" lang="en-US" smtClean="0">
                <a:latin typeface="Bradley Hand ITC" pitchFamily="66" charset="0"/>
              </a:rPr>
              <a:t>   The </a:t>
            </a:r>
            <a:r>
              <a:rPr b="1" dirty="0" sz="2800" lang="en-US" smtClean="0">
                <a:latin typeface="Bradley Hand ITC" pitchFamily="66" charset="0"/>
              </a:rPr>
              <a:t>unsupervised part includes entropy estimation, co-clustering and information gain ratio. The supervised part is the Extra-Trees ensemble classifiers. The unsupervised part of our approach allows to reduce the irrelevant and noisy normal traffic data, hence reducing false positive rates and increasing accuracy of the supervised part. Whereas, the supervised part is used to reduce the false positive rates of the unsupervised part and to accurately classify the </a:t>
            </a:r>
            <a:r>
              <a:rPr b="1" dirty="0" sz="2800" lang="en-US" err="1" smtClean="0">
                <a:latin typeface="Bradley Hand ITC" pitchFamily="66" charset="0"/>
              </a:rPr>
              <a:t>DDoS</a:t>
            </a:r>
            <a:r>
              <a:rPr b="1" dirty="0" sz="2800" lang="en-US" smtClean="0">
                <a:latin typeface="Bradley Hand ITC" pitchFamily="66" charset="0"/>
              </a:rPr>
              <a:t> traffic. </a:t>
            </a:r>
            <a:endParaRPr b="1" dirty="0" sz="2800" lang="en-US">
              <a:latin typeface="Bradley Hand ITC" pitchFamily="66"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16" name="Content Placeholder 2"/>
          <p:cNvSpPr>
            <a:spLocks noGrp="1"/>
          </p:cNvSpPr>
          <p:nvPr>
            <p:ph idx="1"/>
          </p:nvPr>
        </p:nvSpPr>
        <p:spPr>
          <a:xfrm>
            <a:off x="323528" y="620688"/>
            <a:ext cx="8229600" cy="5976704"/>
          </a:xfrm>
        </p:spPr>
        <p:txBody>
          <a:bodyPr>
            <a:noAutofit/>
          </a:bodyPr>
          <a:p>
            <a:pPr lvl="1">
              <a:buNone/>
            </a:pPr>
            <a:r>
              <a:rPr b="1" dirty="0" sz="2000" lang="en-US" smtClean="0">
                <a:solidFill>
                  <a:srgbClr val="002060"/>
                </a:solidFill>
                <a:latin typeface="Bradley Hand ITC" pitchFamily="66" charset="0"/>
              </a:rPr>
              <a:t>Disadvantages of existing system</a:t>
            </a:r>
          </a:p>
          <a:p>
            <a:pPr lvl="0"/>
            <a:r>
              <a:rPr b="1" dirty="0" sz="2000" lang="en-US" smtClean="0">
                <a:latin typeface="Bradley Hand ITC" pitchFamily="66" charset="0"/>
              </a:rPr>
              <a:t>The </a:t>
            </a:r>
            <a:r>
              <a:rPr b="1" dirty="0" sz="2000" lang="en-US" smtClean="0">
                <a:latin typeface="Bradley Hand ITC" pitchFamily="66" charset="0"/>
              </a:rPr>
              <a:t>proposed approach consists of five major steps: Datasets pre-processing, estimation of network traffic Entropy, online co-clustering, information gain ratio.</a:t>
            </a:r>
          </a:p>
          <a:p>
            <a:pPr lvl="0"/>
            <a:r>
              <a:rPr b="1" dirty="0" sz="2000" lang="en-US" smtClean="0">
                <a:latin typeface="Bradley Hand ITC" pitchFamily="66" charset="0"/>
              </a:rPr>
              <a:t>The </a:t>
            </a:r>
            <a:r>
              <a:rPr b="1" dirty="0" sz="2000" lang="en-US" smtClean="0">
                <a:latin typeface="Bradley Hand ITC" pitchFamily="66" charset="0"/>
              </a:rPr>
              <a:t>aim of splitting the anomalous network traffic is to reduce the amount of data to be classified by excluding the normal cluster for the classification. For </a:t>
            </a:r>
            <a:r>
              <a:rPr b="1" dirty="0" sz="2000" lang="en-US" err="1" smtClean="0">
                <a:latin typeface="Bradley Hand ITC" pitchFamily="66" charset="0"/>
              </a:rPr>
              <a:t>DDoS</a:t>
            </a:r>
            <a:r>
              <a:rPr b="1" dirty="0" sz="2000" lang="en-US" smtClean="0">
                <a:latin typeface="Bradley Hand ITC" pitchFamily="66" charset="0"/>
              </a:rPr>
              <a:t> detection normal traffic records are irrelevant and noisy as the normal behaviors continue to evolve. Most of the time the new unseen normal traffic instances cause the increase of the false positive rate and the decrease of the classification accuracy. Hence, excluding some noisy normal instances of the network traffic data for classification is beneficial in terms of low false positive rates and classification accuracy. Assuming that after the network traffic clustering one cluster contains only normal traffic, a second one contains only </a:t>
            </a:r>
            <a:r>
              <a:rPr b="1" dirty="0" sz="2000" lang="en-US" err="1" smtClean="0">
                <a:latin typeface="Bradley Hand ITC" pitchFamily="66" charset="0"/>
              </a:rPr>
              <a:t>DDoS</a:t>
            </a:r>
            <a:r>
              <a:rPr b="1" dirty="0" sz="2000" lang="en-US" smtClean="0">
                <a:latin typeface="Bradley Hand ITC" pitchFamily="66" charset="0"/>
              </a:rPr>
              <a:t> traffic and a third one contains both </a:t>
            </a:r>
            <a:r>
              <a:rPr b="1" dirty="0" sz="2000" lang="en-US" err="1" smtClean="0">
                <a:latin typeface="Bradley Hand ITC" pitchFamily="66" charset="0"/>
              </a:rPr>
              <a:t>DDoS</a:t>
            </a:r>
            <a:r>
              <a:rPr b="1" dirty="0" sz="2000" lang="en-US" smtClean="0">
                <a:latin typeface="Bradley Hand ITC" pitchFamily="66" charset="0"/>
              </a:rPr>
              <a:t> and normal traffic.</a:t>
            </a:r>
          </a:p>
          <a:p>
            <a:pPr>
              <a:buNone/>
            </a:pPr>
            <a:endParaRPr dirty="0" sz="2400"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20" name="Title 1"/>
          <p:cNvSpPr>
            <a:spLocks noGrp="1"/>
          </p:cNvSpPr>
          <p:nvPr>
            <p:ph idx="1"/>
          </p:nvPr>
        </p:nvSpPr>
        <p:spPr>
          <a:xfrm>
            <a:off x="457200" y="260350"/>
            <a:ext cx="8229600" cy="6048375"/>
          </a:xfrm>
        </p:spPr>
        <p:txBody>
          <a:bodyPr>
            <a:normAutofit fontScale="96154" lnSpcReduction="10000"/>
          </a:bodyPr>
          <a:p>
            <a:pPr algn="ctr" lvl="0">
              <a:buNone/>
            </a:pPr>
            <a:r>
              <a:rPr b="1" dirty="0" sz="3500" lang="en-US" smtClean="0">
                <a:solidFill>
                  <a:srgbClr val="002060"/>
                </a:solidFill>
                <a:latin typeface="Harlow Solid Italic" pitchFamily="82" charset="0"/>
              </a:rPr>
              <a:t>    </a:t>
            </a:r>
            <a:r>
              <a:rPr b="1" dirty="0" sz="3500" lang="en-US" smtClean="0">
                <a:solidFill>
                  <a:srgbClr val="002060"/>
                </a:solidFill>
                <a:latin typeface="Bradley Hand ITC" pitchFamily="66" charset="0"/>
              </a:rPr>
              <a:t>Proposed system</a:t>
            </a:r>
          </a:p>
          <a:p>
            <a:pPr>
              <a:buFont typeface="Wingdings" pitchFamily="2" charset="2"/>
              <a:buChar char="Ø"/>
            </a:pPr>
            <a:r>
              <a:rPr b="1" dirty="0" lang="en-US" smtClean="0">
                <a:latin typeface="Bradley Hand ITC" pitchFamily="66" charset="0"/>
              </a:rPr>
              <a:t>     This </a:t>
            </a:r>
            <a:r>
              <a:rPr b="1" dirty="0" lang="en-US" smtClean="0">
                <a:latin typeface="Bradley Hand ITC" pitchFamily="66" charset="0"/>
              </a:rPr>
              <a:t>section introduces our methodology to detect the </a:t>
            </a:r>
            <a:r>
              <a:rPr b="1" dirty="0" lang="en-US" smtClean="0">
                <a:latin typeface="Bradley Hand ITC" pitchFamily="66" charset="0"/>
              </a:rPr>
              <a:t>DDOS </a:t>
            </a:r>
            <a:r>
              <a:rPr b="1" dirty="0" lang="en-US" smtClean="0">
                <a:latin typeface="Bradley Hand ITC" pitchFamily="66" charset="0"/>
              </a:rPr>
              <a:t>attack. </a:t>
            </a:r>
            <a:r>
              <a:rPr b="1" dirty="0" lang="en-US" smtClean="0">
                <a:solidFill>
                  <a:srgbClr val="002060"/>
                </a:solidFill>
                <a:latin typeface="Bradley Hand ITC" pitchFamily="66" charset="0"/>
              </a:rPr>
              <a:t>The five-fold steps </a:t>
            </a:r>
            <a:r>
              <a:rPr b="1" dirty="0" lang="en-US" smtClean="0">
                <a:latin typeface="Bradley Hand ITC" pitchFamily="66" charset="0"/>
              </a:rPr>
              <a:t>application process of data mining techniques in network systems discussed in characterizes the followed methodology</a:t>
            </a:r>
            <a:r>
              <a:rPr b="1" dirty="0" lang="en-US" smtClean="0">
                <a:latin typeface="Bradley Hand ITC" pitchFamily="66" charset="0"/>
              </a:rPr>
              <a:t>.</a:t>
            </a:r>
          </a:p>
          <a:p>
            <a:pPr>
              <a:buFont typeface="Wingdings" pitchFamily="2" charset="2"/>
              <a:buChar char="Ø"/>
            </a:pPr>
            <a:r>
              <a:rPr b="1" dirty="0" lang="en-US" smtClean="0">
                <a:latin typeface="Bradley Hand ITC" pitchFamily="66" charset="0"/>
              </a:rPr>
              <a:t> </a:t>
            </a:r>
            <a:r>
              <a:rPr b="1" dirty="0" lang="en-US" smtClean="0">
                <a:latin typeface="Bradley Hand ITC" pitchFamily="66" charset="0"/>
              </a:rPr>
              <a:t>The main aim of combining algorithms used in the proposed approach is to </a:t>
            </a:r>
            <a:r>
              <a:rPr b="1" dirty="0" lang="en-US" smtClean="0">
                <a:solidFill>
                  <a:srgbClr val="002060"/>
                </a:solidFill>
                <a:latin typeface="Bradley Hand ITC" pitchFamily="66" charset="0"/>
              </a:rPr>
              <a:t>reduces noisy and irrelevant network traffic data before preprocessing and classification stages for </a:t>
            </a:r>
            <a:r>
              <a:rPr b="1" dirty="0" lang="en-US" smtClean="0">
                <a:solidFill>
                  <a:srgbClr val="002060"/>
                </a:solidFill>
                <a:latin typeface="Bradley Hand ITC" pitchFamily="66" charset="0"/>
              </a:rPr>
              <a:t>DDOS </a:t>
            </a:r>
            <a:r>
              <a:rPr b="1" dirty="0" lang="en-US" smtClean="0">
                <a:latin typeface="Bradley Hand ITC" pitchFamily="66" charset="0"/>
              </a:rPr>
              <a:t>detection while maintaining high performance in terms of accuracy, false positive rate and running time, and low resources usage. </a:t>
            </a:r>
            <a:r>
              <a:rPr b="1" dirty="0" lang="en-US" smtClean="0">
                <a:latin typeface="Bradley Hand ITC" pitchFamily="66" charset="0"/>
              </a:rPr>
              <a:t>Our approach starts with estimating the entropy of the FSD features over a </a:t>
            </a:r>
            <a:r>
              <a:rPr b="1" dirty="0" lang="en-US" smtClean="0">
                <a:solidFill>
                  <a:srgbClr val="002060"/>
                </a:solidFill>
                <a:latin typeface="Bradley Hand ITC" pitchFamily="66" charset="0"/>
              </a:rPr>
              <a:t>time-based sliding window.</a:t>
            </a:r>
          </a:p>
          <a:p>
            <a:pPr>
              <a:buFont typeface="Wingdings" pitchFamily="2" charset="2"/>
              <a:buChar char="Ø"/>
            </a:pPr>
            <a:r>
              <a:rPr b="1" dirty="0" lang="en-US" smtClean="0">
                <a:solidFill>
                  <a:srgbClr val="002060"/>
                </a:solidFill>
                <a:latin typeface="Bradley Hand ITC" pitchFamily="66" charset="0"/>
              </a:rPr>
              <a:t> </a:t>
            </a:r>
            <a:r>
              <a:rPr b="1" dirty="0" lang="en-US" smtClean="0">
                <a:solidFill>
                  <a:srgbClr val="002060"/>
                </a:solidFill>
                <a:latin typeface="Bradley Hand ITC" pitchFamily="66" charset="0"/>
              </a:rPr>
              <a:t>   </a:t>
            </a:r>
            <a:r>
              <a:rPr b="1" dirty="0" lang="en-US" smtClean="0">
                <a:latin typeface="Bradley Hand ITC" pitchFamily="66" charset="0"/>
              </a:rPr>
              <a:t>The focus only on the suspected time windows allows to filter important amount of network traffic data, therefore only relevant data is selected for the remaining steps of the proposed approach</a:t>
            </a:r>
            <a:endParaRPr b="1" dirty="0" lang="en-US" smtClean="0">
              <a:solidFill>
                <a:srgbClr val="002060"/>
              </a:solidFill>
              <a:latin typeface="Bradley Hand ITC" pitchFamily="66" charset="0"/>
            </a:endParaRPr>
          </a:p>
          <a:p>
            <a:endParaRPr dirty="0" lang="en-US">
              <a:latin typeface="Harlow Solid Italic" pitchFamily="82"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21" name="Title 1"/>
          <p:cNvSpPr>
            <a:spLocks noGrp="1"/>
          </p:cNvSpPr>
          <p:nvPr>
            <p:ph idx="1"/>
          </p:nvPr>
        </p:nvSpPr>
        <p:spPr>
          <a:xfrm>
            <a:off x="457200" y="333375"/>
            <a:ext cx="8229600" cy="5975350"/>
          </a:xfrm>
        </p:spPr>
        <p:txBody>
          <a:bodyPr>
            <a:normAutofit fontScale="68750" lnSpcReduction="20000"/>
          </a:bodyPr>
          <a:p>
            <a:pPr lvl="0">
              <a:buNone/>
            </a:pPr>
            <a:r>
              <a:rPr b="1" dirty="0" sz="4500" lang="en-US" smtClean="0">
                <a:solidFill>
                  <a:srgbClr val="002060"/>
                </a:solidFill>
                <a:latin typeface="Bradley Hand ITC" pitchFamily="66" charset="0"/>
              </a:rPr>
              <a:t>Software &amp; hardware requirements</a:t>
            </a:r>
          </a:p>
          <a:p>
            <a:pPr>
              <a:buNone/>
            </a:pPr>
            <a:r>
              <a:rPr b="1" dirty="0" lang="en-US" smtClean="0">
                <a:latin typeface="Bradley Hand ITC" pitchFamily="66" charset="0"/>
              </a:rPr>
              <a:t> </a:t>
            </a:r>
            <a:endParaRPr b="1" dirty="0" sz="1600" lang="en-US" smtClean="0">
              <a:latin typeface="Bradley Hand ITC" pitchFamily="66" charset="0"/>
            </a:endParaRPr>
          </a:p>
          <a:p>
            <a:pPr lvl="1">
              <a:buNone/>
            </a:pPr>
            <a:r>
              <a:rPr b="1" dirty="0" sz="3800" lang="en-US" smtClean="0">
                <a:solidFill>
                  <a:srgbClr val="002060"/>
                </a:solidFill>
                <a:latin typeface="Bradley Hand ITC" pitchFamily="66" charset="0"/>
              </a:rPr>
              <a:t>Software Requirements</a:t>
            </a:r>
          </a:p>
          <a:p>
            <a:pPr>
              <a:buNone/>
            </a:pPr>
            <a:r>
              <a:rPr b="1" dirty="0" lang="en-US" smtClean="0">
                <a:latin typeface="Bradley Hand ITC" pitchFamily="66" charset="0"/>
              </a:rPr>
              <a:t> </a:t>
            </a:r>
            <a:endParaRPr b="1" dirty="0" sz="2000" lang="en-US" smtClean="0">
              <a:latin typeface="Bradley Hand ITC" pitchFamily="66" charset="0"/>
            </a:endParaRPr>
          </a:p>
          <a:p>
            <a:pPr lvl="2">
              <a:buFont typeface="Wingdings" pitchFamily="2" charset="2"/>
              <a:buChar char="Ø"/>
            </a:pPr>
            <a:r>
              <a:rPr b="1" dirty="0" sz="3600" lang="en-US" smtClean="0">
                <a:latin typeface="Bradley Hand ITC" pitchFamily="66" charset="0"/>
              </a:rPr>
              <a:t>Language		: Python, HTML, </a:t>
            </a:r>
            <a:r>
              <a:rPr b="1" dirty="0" sz="3600" lang="en-US" smtClean="0">
                <a:latin typeface="Bradley Hand ITC" pitchFamily="66" charset="0"/>
              </a:rPr>
              <a:t>CSS</a:t>
            </a:r>
            <a:endParaRPr b="1" dirty="0" sz="3600" lang="en-US" smtClean="0">
              <a:latin typeface="Bradley Hand ITC" pitchFamily="66" charset="0"/>
            </a:endParaRPr>
          </a:p>
          <a:p>
            <a:pPr lvl="2">
              <a:buFont typeface="Wingdings" pitchFamily="2" charset="2"/>
              <a:buChar char="Ø"/>
            </a:pPr>
            <a:r>
              <a:rPr b="1" dirty="0" sz="3600" lang="en-US" smtClean="0">
                <a:latin typeface="Bradley Hand ITC" pitchFamily="66" charset="0"/>
              </a:rPr>
              <a:t>Operating System 	: </a:t>
            </a:r>
            <a:r>
              <a:rPr b="1" dirty="0" sz="3600" lang="en-US" smtClean="0">
                <a:latin typeface="Bradley Hand ITC" pitchFamily="66" charset="0"/>
              </a:rPr>
              <a:t>Windows</a:t>
            </a:r>
            <a:endParaRPr b="1" dirty="0" sz="3600" lang="en-US" smtClean="0">
              <a:latin typeface="Bradley Hand ITC" pitchFamily="66" charset="0"/>
            </a:endParaRPr>
          </a:p>
          <a:p>
            <a:pPr lvl="2">
              <a:buFont typeface="Wingdings" pitchFamily="2" charset="2"/>
              <a:buChar char="Ø"/>
            </a:pPr>
            <a:r>
              <a:rPr b="1" dirty="0" sz="3600" lang="en-US" smtClean="0">
                <a:latin typeface="Bradley Hand ITC" pitchFamily="66" charset="0"/>
              </a:rPr>
              <a:t>Software		: </a:t>
            </a:r>
            <a:r>
              <a:rPr b="1" dirty="0" sz="3600" lang="en-US" err="1" smtClean="0">
                <a:latin typeface="Bradley Hand ITC" pitchFamily="66" charset="0"/>
              </a:rPr>
              <a:t>Django</a:t>
            </a:r>
            <a:r>
              <a:rPr b="1" dirty="0" sz="3600" lang="en-US" smtClean="0">
                <a:latin typeface="Bradley Hand ITC" pitchFamily="66" charset="0"/>
              </a:rPr>
              <a:t>, </a:t>
            </a:r>
            <a:r>
              <a:rPr b="1" dirty="0" sz="3600" lang="en-US" err="1" smtClean="0">
                <a:latin typeface="Bradley Hand ITC" pitchFamily="66" charset="0"/>
              </a:rPr>
              <a:t>MySQL</a:t>
            </a:r>
            <a:endParaRPr b="1" dirty="0" sz="3600" lang="en-US" smtClean="0">
              <a:latin typeface="Bradley Hand ITC" pitchFamily="66" charset="0"/>
            </a:endParaRPr>
          </a:p>
          <a:p>
            <a:pPr lvl="2">
              <a:buFont typeface="Wingdings" pitchFamily="2" charset="2"/>
              <a:buChar char="Ø"/>
            </a:pPr>
            <a:r>
              <a:rPr b="1" dirty="0" sz="3600" lang="en-US" smtClean="0">
                <a:latin typeface="Bradley Hand ITC" pitchFamily="66" charset="0"/>
              </a:rPr>
              <a:t>Applications Used 	: </a:t>
            </a:r>
            <a:r>
              <a:rPr b="1" dirty="0" sz="3600" lang="en-US" err="1" smtClean="0">
                <a:latin typeface="Bradley Hand ITC" pitchFamily="66" charset="0"/>
              </a:rPr>
              <a:t>Wamp</a:t>
            </a:r>
            <a:r>
              <a:rPr b="1" dirty="0" sz="3600" lang="en-US" smtClean="0">
                <a:latin typeface="Bradley Hand ITC" pitchFamily="66" charset="0"/>
              </a:rPr>
              <a:t> Server, </a:t>
            </a:r>
            <a:r>
              <a:rPr b="1" dirty="0" sz="3600" lang="en-US" err="1" smtClean="0">
                <a:latin typeface="Bradley Hand ITC" pitchFamily="66" charset="0"/>
              </a:rPr>
              <a:t>PyCharm</a:t>
            </a:r>
            <a:endParaRPr b="1" dirty="0" sz="3600" lang="en-US" smtClean="0">
              <a:latin typeface="Bradley Hand ITC" pitchFamily="66" charset="0"/>
            </a:endParaRPr>
          </a:p>
          <a:p>
            <a:pPr>
              <a:buNone/>
            </a:pPr>
            <a:r>
              <a:rPr b="1" dirty="0" sz="3600" lang="en-US" smtClean="0">
                <a:latin typeface="Bradley Hand ITC" pitchFamily="66" charset="0"/>
              </a:rPr>
              <a:t> </a:t>
            </a:r>
            <a:r>
              <a:rPr b="1" dirty="0" sz="3600" lang="en-US" smtClean="0">
                <a:latin typeface="Bradley Hand ITC" pitchFamily="66" charset="0"/>
              </a:rPr>
              <a:t>   </a:t>
            </a:r>
          </a:p>
          <a:p>
            <a:pPr>
              <a:buNone/>
            </a:pPr>
            <a:r>
              <a:rPr b="1" dirty="0" sz="3600" lang="en-US" smtClean="0">
                <a:latin typeface="Bradley Hand ITC" pitchFamily="66" charset="0"/>
              </a:rPr>
              <a:t> </a:t>
            </a:r>
            <a:r>
              <a:rPr b="1" dirty="0" sz="3600" lang="en-US" smtClean="0">
                <a:latin typeface="Bradley Hand ITC" pitchFamily="66" charset="0"/>
              </a:rPr>
              <a:t>    </a:t>
            </a:r>
            <a:r>
              <a:rPr b="1" dirty="0" sz="3800" lang="en-US" smtClean="0">
                <a:solidFill>
                  <a:srgbClr val="002060"/>
                </a:solidFill>
                <a:latin typeface="Bradley Hand ITC" pitchFamily="66" charset="0"/>
              </a:rPr>
              <a:t>Hardware </a:t>
            </a:r>
            <a:r>
              <a:rPr b="1" dirty="0" sz="3800" lang="en-US" smtClean="0">
                <a:solidFill>
                  <a:srgbClr val="002060"/>
                </a:solidFill>
                <a:latin typeface="Bradley Hand ITC" pitchFamily="66" charset="0"/>
              </a:rPr>
              <a:t>Requirements</a:t>
            </a:r>
          </a:p>
          <a:p>
            <a:pPr>
              <a:buNone/>
            </a:pPr>
            <a:r>
              <a:rPr b="1" dirty="0" sz="3800" lang="en-US" smtClean="0">
                <a:solidFill>
                  <a:srgbClr val="002060"/>
                </a:solidFill>
                <a:latin typeface="Bradley Hand ITC" pitchFamily="66" charset="0"/>
              </a:rPr>
              <a:t> </a:t>
            </a:r>
            <a:r>
              <a:rPr b="1" dirty="0" sz="3800" lang="en-US" smtClean="0">
                <a:solidFill>
                  <a:srgbClr val="002060"/>
                </a:solidFill>
                <a:latin typeface="Bradley Hand ITC" pitchFamily="66" charset="0"/>
              </a:rPr>
              <a:t>  </a:t>
            </a:r>
            <a:endParaRPr b="1" dirty="0" sz="3800" lang="en-US" smtClean="0">
              <a:solidFill>
                <a:srgbClr val="002060"/>
              </a:solidFill>
              <a:latin typeface="Bradley Hand ITC" pitchFamily="66" charset="0"/>
            </a:endParaRPr>
          </a:p>
          <a:p>
            <a:pPr>
              <a:buNone/>
            </a:pPr>
            <a:r>
              <a:rPr b="1" dirty="0" sz="3400" lang="en-US" smtClean="0">
                <a:latin typeface="Bradley Hand ITC" pitchFamily="66" charset="0"/>
              </a:rPr>
              <a:t>                 Processor</a:t>
            </a:r>
            <a:r>
              <a:rPr b="1" dirty="0" sz="3400" lang="en-US" smtClean="0">
                <a:latin typeface="Bradley Hand ITC" pitchFamily="66" charset="0"/>
              </a:rPr>
              <a:t>	</a:t>
            </a:r>
            <a:r>
              <a:rPr b="1" dirty="0" sz="3400" lang="en-US" smtClean="0">
                <a:latin typeface="Bradley Hand ITC" pitchFamily="66" charset="0"/>
              </a:rPr>
              <a:t>              : </a:t>
            </a:r>
            <a:r>
              <a:rPr b="1" dirty="0" sz="3400" lang="en-US" smtClean="0">
                <a:latin typeface="Bradley Hand ITC" pitchFamily="66" charset="0"/>
              </a:rPr>
              <a:t>Pentium IV or higher</a:t>
            </a:r>
          </a:p>
          <a:p>
            <a:pPr lvl="2">
              <a:buFont typeface="Wingdings" pitchFamily="2" charset="2"/>
              <a:buChar char="Ø"/>
            </a:pPr>
            <a:r>
              <a:rPr b="1" dirty="0" sz="3400" lang="en-US" smtClean="0">
                <a:latin typeface="Bradley Hand ITC" pitchFamily="66" charset="0"/>
              </a:rPr>
              <a:t>RAM	</a:t>
            </a:r>
            <a:r>
              <a:rPr b="1" dirty="0" sz="3400" lang="en-US" smtClean="0">
                <a:latin typeface="Bradley Hand ITC" pitchFamily="66" charset="0"/>
              </a:rPr>
              <a:t>               : </a:t>
            </a:r>
            <a:r>
              <a:rPr b="1" dirty="0" sz="3400" lang="en-US" smtClean="0">
                <a:latin typeface="Bradley Hand ITC" pitchFamily="66" charset="0"/>
              </a:rPr>
              <a:t>256 MB</a:t>
            </a:r>
          </a:p>
          <a:p>
            <a:pPr lvl="2">
              <a:buFont typeface="Wingdings" pitchFamily="2" charset="2"/>
              <a:buChar char="Ø"/>
            </a:pPr>
            <a:r>
              <a:rPr b="1" dirty="0" sz="3400" lang="en-US" smtClean="0">
                <a:latin typeface="Bradley Hand ITC" pitchFamily="66" charset="0"/>
              </a:rPr>
              <a:t>Space on Hard </a:t>
            </a:r>
            <a:r>
              <a:rPr b="1" dirty="0" sz="3400" lang="en-US" smtClean="0">
                <a:latin typeface="Bradley Hand ITC" pitchFamily="66" charset="0"/>
              </a:rPr>
              <a:t>Disk      : </a:t>
            </a:r>
            <a:r>
              <a:rPr b="1" dirty="0" sz="3400" lang="en-US" smtClean="0">
                <a:latin typeface="Bradley Hand ITC" pitchFamily="66" charset="0"/>
              </a:rPr>
              <a:t>minimum512MB</a:t>
            </a:r>
          </a:p>
          <a:p>
            <a:pPr lvl="2">
              <a:buFont typeface="Wingdings" pitchFamily="2" charset="2"/>
              <a:buChar char="Ø"/>
            </a:pPr>
            <a:r>
              <a:rPr b="1" dirty="0" sz="3400" lang="en-US" smtClean="0">
                <a:latin typeface="Bradley Hand ITC" pitchFamily="66" charset="0"/>
              </a:rPr>
              <a:t>Keyboard	</a:t>
            </a:r>
            <a:r>
              <a:rPr b="1" dirty="0" sz="3400" lang="en-US" smtClean="0">
                <a:latin typeface="Bradley Hand ITC" pitchFamily="66" charset="0"/>
              </a:rPr>
              <a:t>                : </a:t>
            </a:r>
            <a:r>
              <a:rPr b="1" dirty="0" sz="3400" lang="en-US" smtClean="0">
                <a:latin typeface="Bradley Hand ITC" pitchFamily="66" charset="0"/>
              </a:rPr>
              <a:t>110 Keys </a:t>
            </a:r>
            <a:r>
              <a:rPr b="1" dirty="0" sz="3400" lang="en-US" smtClean="0">
                <a:latin typeface="Bradley Hand ITC" pitchFamily="66" charset="0"/>
              </a:rPr>
              <a:t>enhanced</a:t>
            </a:r>
          </a:p>
          <a:p>
            <a:pPr lvl="2">
              <a:buFont typeface="Wingdings" pitchFamily="2" charset="2"/>
              <a:buChar char="Ø"/>
            </a:pPr>
            <a:r>
              <a:rPr b="1" dirty="0" sz="3400" lang="en-US" smtClean="0">
                <a:latin typeface="Bradley Hand ITC" pitchFamily="66" charset="0"/>
              </a:rPr>
              <a:t>Monitor	                 : 14’’ color Display</a:t>
            </a:r>
          </a:p>
          <a:p>
            <a:pPr>
              <a:buNone/>
            </a:pPr>
            <a:r>
              <a:rPr b="1" dirty="0" sz="3400" lang="en-US" smtClean="0">
                <a:latin typeface="Bradley Hand ITC" pitchFamily="66" charset="0"/>
              </a:rPr>
              <a:t>              Mouse                               : </a:t>
            </a:r>
            <a:r>
              <a:rPr b="1" dirty="0" sz="3400" lang="en-US" smtClean="0">
                <a:latin typeface="Bradley Hand ITC" pitchFamily="66" charset="0"/>
              </a:rPr>
              <a:t>Optical Mouse</a:t>
            </a:r>
            <a:endParaRPr b="1" dirty="0" sz="3400" lang="en-US">
              <a:latin typeface="Bradley Hand ITC" pitchFamily="66"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22" name="Content Placeholder 2"/>
          <p:cNvSpPr>
            <a:spLocks noGrp="1"/>
          </p:cNvSpPr>
          <p:nvPr>
            <p:ph idx="1"/>
          </p:nvPr>
        </p:nvSpPr>
        <p:spPr>
          <a:xfrm>
            <a:off x="323528" y="692696"/>
            <a:ext cx="8229600" cy="5703912"/>
          </a:xfrm>
        </p:spPr>
        <p:txBody>
          <a:bodyPr>
            <a:normAutofit fontScale="70833" lnSpcReduction="20000"/>
          </a:bodyPr>
          <a:p>
            <a:pPr algn="ctr">
              <a:buNone/>
            </a:pPr>
            <a:r>
              <a:rPr b="1" dirty="0" sz="4500" lang="en-US" smtClean="0">
                <a:solidFill>
                  <a:srgbClr val="002060"/>
                </a:solidFill>
                <a:latin typeface="Bradley Hand ITC" pitchFamily="66" charset="0"/>
              </a:rPr>
              <a:t>Modules</a:t>
            </a:r>
          </a:p>
          <a:p>
            <a:pPr>
              <a:buNone/>
            </a:pPr>
            <a:r>
              <a:rPr b="1" dirty="0" lang="en-US" smtClean="0">
                <a:latin typeface="Bradley Hand ITC" pitchFamily="66" charset="0"/>
              </a:rPr>
              <a:t>There are four modules can be divided here for this project they are listed as below</a:t>
            </a:r>
          </a:p>
          <a:p>
            <a:pPr lvl="2">
              <a:buFont typeface="Wingdings" pitchFamily="2" charset="2"/>
              <a:buChar char="Ø"/>
            </a:pPr>
            <a:r>
              <a:rPr b="1" dirty="0" sz="2600" lang="en-US" smtClean="0">
                <a:latin typeface="Bradley Hand ITC" pitchFamily="66" charset="0"/>
              </a:rPr>
              <a:t>User Apps</a:t>
            </a:r>
          </a:p>
          <a:p>
            <a:pPr lvl="2">
              <a:buFont typeface="Wingdings" pitchFamily="2" charset="2"/>
              <a:buChar char="Ø"/>
            </a:pPr>
            <a:r>
              <a:rPr b="1" dirty="0" sz="2600" lang="en-US" smtClean="0">
                <a:latin typeface="Bradley Hand ITC" pitchFamily="66" charset="0"/>
              </a:rPr>
              <a:t>DDOS Attack Deduction</a:t>
            </a:r>
          </a:p>
          <a:p>
            <a:pPr lvl="2">
              <a:buFont typeface="Wingdings" pitchFamily="2" charset="2"/>
              <a:buChar char="Ø"/>
            </a:pPr>
            <a:r>
              <a:rPr b="1" dirty="0" sz="2600" lang="en-US" smtClean="0">
                <a:latin typeface="Bradley Hand ITC" pitchFamily="66" charset="0"/>
              </a:rPr>
              <a:t>Classifications of DDOS attack</a:t>
            </a:r>
          </a:p>
          <a:p>
            <a:pPr lvl="2">
              <a:buFont typeface="Wingdings" pitchFamily="2" charset="2"/>
              <a:buChar char="Ø"/>
            </a:pPr>
            <a:r>
              <a:rPr b="1" dirty="0" sz="2600" lang="en-US" smtClean="0">
                <a:latin typeface="Bradley Hand ITC" pitchFamily="66" charset="0"/>
              </a:rPr>
              <a:t>Graphical analysis</a:t>
            </a:r>
          </a:p>
          <a:p>
            <a:pPr>
              <a:buNone/>
            </a:pPr>
            <a:r>
              <a:rPr b="1" dirty="0" lang="en-US" smtClean="0">
                <a:latin typeface="Bradley Hand ITC" pitchFamily="66" charset="0"/>
              </a:rPr>
              <a:t> </a:t>
            </a:r>
            <a:r>
              <a:rPr b="1" dirty="0" lang="en-US" smtClean="0">
                <a:solidFill>
                  <a:srgbClr val="002060"/>
                </a:solidFill>
                <a:latin typeface="Bradley Hand ITC" pitchFamily="66" charset="0"/>
              </a:rPr>
              <a:t> </a:t>
            </a:r>
            <a:r>
              <a:rPr b="1" dirty="0" lang="en-US" smtClean="0">
                <a:solidFill>
                  <a:srgbClr val="002060"/>
                </a:solidFill>
                <a:latin typeface="Bradley Hand ITC" pitchFamily="66" charset="0"/>
              </a:rPr>
              <a:t>User Apps:</a:t>
            </a:r>
          </a:p>
          <a:p>
            <a:pPr>
              <a:buNone/>
            </a:pPr>
            <a:r>
              <a:rPr b="1" dirty="0" lang="en-US" smtClean="0">
                <a:latin typeface="Bradley Hand ITC" pitchFamily="66" charset="0"/>
              </a:rPr>
              <a:t> </a:t>
            </a:r>
            <a:r>
              <a:rPr b="1" dirty="0" lang="en-US" smtClean="0">
                <a:latin typeface="Bradley Hand ITC" pitchFamily="66" charset="0"/>
              </a:rPr>
              <a:t>           User </a:t>
            </a:r>
            <a:r>
              <a:rPr b="1" dirty="0" lang="en-US" smtClean="0">
                <a:latin typeface="Bradley Hand ITC" pitchFamily="66" charset="0"/>
              </a:rPr>
              <a:t>handling for some various times of smart phones, desktops laptops and tablets. If any kind of devices attacks for some unauthorized Malware software’s. In this Malware on threats for user personal dates includes for personal contact, bank account numbers and any kind of personal documents are hacking impossible.</a:t>
            </a:r>
          </a:p>
          <a:p>
            <a:pPr>
              <a:buNone/>
            </a:pPr>
            <a:r>
              <a:rPr b="1" dirty="0" lang="en-US" smtClean="0">
                <a:solidFill>
                  <a:srgbClr val="002060"/>
                </a:solidFill>
                <a:latin typeface="Bradley Hand ITC" pitchFamily="66" charset="0"/>
              </a:rPr>
              <a:t> </a:t>
            </a:r>
            <a:r>
              <a:rPr b="1" dirty="0" lang="en-US" smtClean="0">
                <a:solidFill>
                  <a:srgbClr val="002060"/>
                </a:solidFill>
                <a:latin typeface="Bradley Hand ITC" pitchFamily="66" charset="0"/>
              </a:rPr>
              <a:t> DDOS </a:t>
            </a:r>
            <a:r>
              <a:rPr b="1" dirty="0" lang="en-US" smtClean="0">
                <a:solidFill>
                  <a:srgbClr val="002060"/>
                </a:solidFill>
                <a:latin typeface="Bradley Hand ITC" pitchFamily="66" charset="0"/>
              </a:rPr>
              <a:t>Attack Deduction:</a:t>
            </a:r>
          </a:p>
          <a:p>
            <a:pPr>
              <a:buNone/>
            </a:pPr>
            <a:r>
              <a:rPr b="1" dirty="0" lang="en-US" smtClean="0">
                <a:latin typeface="Bradley Hand ITC" pitchFamily="66" charset="0"/>
              </a:rPr>
              <a:t>             User </a:t>
            </a:r>
            <a:r>
              <a:rPr b="1" dirty="0" lang="en-US" smtClean="0">
                <a:latin typeface="Bradley Hand ITC" pitchFamily="66" charset="0"/>
              </a:rPr>
              <a:t>search the any link Notably, not all network traffic data generated by malicious apps correspond to malicious </a:t>
            </a:r>
            <a:r>
              <a:rPr b="1" dirty="0" lang="en-US" smtClean="0">
                <a:latin typeface="Bradley Hand ITC" pitchFamily="66" charset="0"/>
              </a:rPr>
              <a:t>traffic.</a:t>
            </a:r>
          </a:p>
          <a:p>
            <a:pPr>
              <a:buNone/>
            </a:pPr>
            <a:r>
              <a:rPr b="1" dirty="0" lang="en-US" smtClean="0">
                <a:latin typeface="Bradley Hand ITC" pitchFamily="66" charset="0"/>
              </a:rPr>
              <a:t> </a:t>
            </a:r>
            <a:r>
              <a:rPr b="1" dirty="0" lang="en-US" smtClean="0">
                <a:latin typeface="Bradley Hand ITC" pitchFamily="66" charset="0"/>
              </a:rPr>
              <a:t>   Many </a:t>
            </a:r>
            <a:r>
              <a:rPr b="1" dirty="0" lang="en-US" smtClean="0">
                <a:latin typeface="Bradley Hand ITC" pitchFamily="66" charset="0"/>
              </a:rPr>
              <a:t>malwares take the form of repackaged benign apps; thus, Malware can also contain the basic functions of a benign app. Subsequently, the network traffic they generate can be characterized by mixed benign and malicious network </a:t>
            </a:r>
            <a:r>
              <a:rPr b="1" dirty="0" lang="en-US" smtClean="0">
                <a:latin typeface="Bradley Hand ITC" pitchFamily="66" charset="0"/>
              </a:rPr>
              <a:t>traffic.</a:t>
            </a:r>
          </a:p>
          <a:p>
            <a:pPr>
              <a:buNone/>
            </a:pPr>
            <a:r>
              <a:rPr b="1" dirty="0" lang="en-US" smtClean="0">
                <a:latin typeface="Bradley Hand ITC" pitchFamily="66" charset="0"/>
              </a:rPr>
              <a:t> </a:t>
            </a:r>
            <a:r>
              <a:rPr b="1" dirty="0" lang="en-US" smtClean="0">
                <a:latin typeface="Bradley Hand ITC" pitchFamily="66" charset="0"/>
              </a:rPr>
              <a:t>    We </a:t>
            </a:r>
            <a:r>
              <a:rPr b="1" dirty="0" lang="en-US" smtClean="0">
                <a:latin typeface="Bradley Hand ITC" pitchFamily="66" charset="0"/>
              </a:rPr>
              <a:t>examine the traffic flow header using Co-clustering algorithm from the natural language processing(NLP).</a:t>
            </a:r>
          </a:p>
          <a:p>
            <a:pPr>
              <a:buNone/>
            </a:pPr>
            <a:endParaRPr b="1" dirty="0" sz="2400" lang="en-US">
              <a:latin typeface="Bradley Hand ITC" pitchFamily="66"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23" name="Content Placeholder 2"/>
          <p:cNvSpPr>
            <a:spLocks noGrp="1"/>
          </p:cNvSpPr>
          <p:nvPr>
            <p:ph idx="1"/>
          </p:nvPr>
        </p:nvSpPr>
        <p:spPr>
          <a:xfrm>
            <a:off x="457200" y="548680"/>
            <a:ext cx="8229600" cy="5775920"/>
          </a:xfrm>
        </p:spPr>
        <p:txBody>
          <a:bodyPr>
            <a:normAutofit fontScale="92308" lnSpcReduction="10000"/>
          </a:bodyPr>
          <a:p>
            <a:pPr>
              <a:buNone/>
            </a:pPr>
            <a:r>
              <a:rPr b="1" dirty="0" sz="2800" lang="en-US" smtClean="0">
                <a:solidFill>
                  <a:srgbClr val="002060"/>
                </a:solidFill>
                <a:latin typeface="Bradley Hand ITC" pitchFamily="66" charset="0"/>
              </a:rPr>
              <a:t> </a:t>
            </a:r>
            <a:r>
              <a:rPr b="1" dirty="0" lang="en-US" smtClean="0">
                <a:solidFill>
                  <a:srgbClr val="002060"/>
                </a:solidFill>
                <a:latin typeface="Bradley Hand ITC" pitchFamily="66" charset="0"/>
              </a:rPr>
              <a:t>Classifications of DDOS attack:</a:t>
            </a:r>
          </a:p>
          <a:p>
            <a:pPr>
              <a:buNone/>
            </a:pPr>
            <a:r>
              <a:rPr b="1" dirty="0" lang="en-US" smtClean="0">
                <a:solidFill>
                  <a:srgbClr val="002060"/>
                </a:solidFill>
                <a:latin typeface="Bradley Hand ITC" pitchFamily="66" charset="0"/>
              </a:rPr>
              <a:t> </a:t>
            </a:r>
            <a:r>
              <a:rPr b="1" dirty="0" lang="en-US" smtClean="0">
                <a:solidFill>
                  <a:srgbClr val="002060"/>
                </a:solidFill>
                <a:latin typeface="Bradley Hand ITC" pitchFamily="66" charset="0"/>
              </a:rPr>
              <a:t>  </a:t>
            </a:r>
            <a:r>
              <a:rPr b="1" dirty="0" lang="en-US" smtClean="0">
                <a:latin typeface="Bradley Hand ITC" pitchFamily="66" charset="0"/>
              </a:rPr>
              <a:t>Here</a:t>
            </a:r>
            <a:r>
              <a:rPr b="1" dirty="0" lang="en-US" smtClean="0">
                <a:latin typeface="Bradley Hand ITC" pitchFamily="66" charset="0"/>
              </a:rPr>
              <a:t>, we compare the classification performance of </a:t>
            </a:r>
            <a:r>
              <a:rPr b="1" dirty="0" lang="en-US" smtClean="0">
                <a:latin typeface="Bradley Hand ITC" pitchFamily="66" charset="0"/>
              </a:rPr>
              <a:t>Co-clustering algorithm </a:t>
            </a:r>
            <a:r>
              <a:rPr b="1" dirty="0" lang="en-US" smtClean="0">
                <a:latin typeface="Bradley Hand ITC" pitchFamily="66" charset="0"/>
              </a:rPr>
              <a:t>with other popular machine learning </a:t>
            </a:r>
            <a:r>
              <a:rPr b="1" dirty="0" lang="en-US" smtClean="0">
                <a:latin typeface="Bradley Hand ITC" pitchFamily="66" charset="0"/>
              </a:rPr>
              <a:t>algorithms.</a:t>
            </a:r>
          </a:p>
          <a:p>
            <a:pPr>
              <a:buNone/>
            </a:pPr>
            <a:r>
              <a:rPr b="1" dirty="0" lang="en-US" smtClean="0">
                <a:latin typeface="Bradley Hand ITC" pitchFamily="66" charset="0"/>
              </a:rPr>
              <a:t>   We </a:t>
            </a:r>
            <a:r>
              <a:rPr b="1" dirty="0" lang="en-US" smtClean="0">
                <a:latin typeface="Bradley Hand ITC" pitchFamily="66" charset="0"/>
              </a:rPr>
              <a:t>have selected several popular classification algorithms. For </a:t>
            </a:r>
            <a:r>
              <a:rPr b="1" dirty="0" lang="en-US" smtClean="0">
                <a:latin typeface="Bradley Hand ITC" pitchFamily="66" charset="0"/>
              </a:rPr>
              <a:t>algorithms</a:t>
            </a:r>
            <a:r>
              <a:rPr b="1" dirty="0" lang="en-US" smtClean="0">
                <a:latin typeface="Bradley Hand ITC" pitchFamily="66" charset="0"/>
              </a:rPr>
              <a:t>, we attempt to use multiple sets of parameters to maximize the performance of each </a:t>
            </a:r>
            <a:r>
              <a:rPr b="1" dirty="0" lang="en-US" smtClean="0">
                <a:latin typeface="Bradley Hand ITC" pitchFamily="66" charset="0"/>
              </a:rPr>
              <a:t>algorithm.</a:t>
            </a:r>
            <a:endParaRPr b="1" dirty="0" lang="en-US" smtClean="0">
              <a:latin typeface="Bradley Hand ITC" pitchFamily="66" charset="0"/>
            </a:endParaRPr>
          </a:p>
          <a:p>
            <a:pPr>
              <a:buNone/>
            </a:pPr>
            <a:r>
              <a:rPr b="1" dirty="0" lang="en-US" smtClean="0">
                <a:latin typeface="Bradley Hand ITC" pitchFamily="66" charset="0"/>
              </a:rPr>
              <a:t> </a:t>
            </a:r>
            <a:r>
              <a:rPr b="1" dirty="0" lang="en-US" smtClean="0">
                <a:latin typeface="Bradley Hand ITC" pitchFamily="66" charset="0"/>
              </a:rPr>
              <a:t>    Using </a:t>
            </a:r>
            <a:r>
              <a:rPr b="1" dirty="0" lang="en-US" smtClean="0">
                <a:latin typeface="Bradley Hand ITC" pitchFamily="66" charset="0"/>
              </a:rPr>
              <a:t>Co-clustering algorithm algorithms classification for malware bag-of-words </a:t>
            </a:r>
            <a:r>
              <a:rPr b="1" dirty="0" lang="en-US" err="1" smtClean="0">
                <a:latin typeface="Bradley Hand ITC" pitchFamily="66" charset="0"/>
              </a:rPr>
              <a:t>weightage</a:t>
            </a:r>
            <a:r>
              <a:rPr b="1" dirty="0" lang="en-US" smtClean="0">
                <a:latin typeface="Bradley Hand ITC" pitchFamily="66" charset="0"/>
              </a:rPr>
              <a:t>.</a:t>
            </a:r>
          </a:p>
          <a:p>
            <a:pPr>
              <a:buNone/>
            </a:pPr>
            <a:r>
              <a:rPr b="1" dirty="0" lang="en-US" smtClean="0">
                <a:latin typeface="Bradley Hand ITC" pitchFamily="66" charset="0"/>
              </a:rPr>
              <a:t> </a:t>
            </a:r>
            <a:endParaRPr b="1" dirty="0" lang="en-US" smtClean="0">
              <a:latin typeface="Bradley Hand ITC" pitchFamily="66" charset="0"/>
            </a:endParaRPr>
          </a:p>
          <a:p>
            <a:pPr>
              <a:buNone/>
            </a:pPr>
            <a:r>
              <a:rPr b="1" dirty="0" lang="en-US" smtClean="0">
                <a:solidFill>
                  <a:srgbClr val="002060"/>
                </a:solidFill>
                <a:latin typeface="Bradley Hand ITC" pitchFamily="66" charset="0"/>
              </a:rPr>
              <a:t>Graphical </a:t>
            </a:r>
            <a:r>
              <a:rPr b="1" dirty="0" lang="en-US" smtClean="0">
                <a:solidFill>
                  <a:srgbClr val="002060"/>
                </a:solidFill>
                <a:latin typeface="Bradley Hand ITC" pitchFamily="66" charset="0"/>
              </a:rPr>
              <a:t>Analysis:</a:t>
            </a:r>
          </a:p>
          <a:p>
            <a:pPr>
              <a:buNone/>
            </a:pPr>
            <a:r>
              <a:rPr b="1" dirty="0" lang="en-US" smtClean="0">
                <a:solidFill>
                  <a:srgbClr val="002060"/>
                </a:solidFill>
                <a:latin typeface="Bradley Hand ITC" pitchFamily="66" charset="0"/>
              </a:rPr>
              <a:t> </a:t>
            </a:r>
            <a:r>
              <a:rPr b="1" dirty="0" lang="en-US" smtClean="0">
                <a:solidFill>
                  <a:srgbClr val="002060"/>
                </a:solidFill>
                <a:latin typeface="Bradley Hand ITC" pitchFamily="66" charset="0"/>
              </a:rPr>
              <a:t>      </a:t>
            </a:r>
            <a:r>
              <a:rPr b="1" dirty="0" lang="en-US" smtClean="0">
                <a:latin typeface="Bradley Hand ITC" pitchFamily="66" charset="0"/>
              </a:rPr>
              <a:t>The </a:t>
            </a:r>
            <a:r>
              <a:rPr b="1" dirty="0" lang="en-US" smtClean="0">
                <a:latin typeface="Bradley Hand ITC" pitchFamily="66" charset="0"/>
              </a:rPr>
              <a:t>graph analysis is done by the values taken from the result analysis part and it can be analyzed by the graphical representations. Such as pie chart, pyramid chart and funnel chart here in this project.</a:t>
            </a:r>
          </a:p>
          <a:p>
            <a:pPr>
              <a:buNone/>
            </a:pPr>
            <a:endParaRPr dirty="0"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24" name="Content Placeholder 2"/>
          <p:cNvSpPr>
            <a:spLocks noGrp="1"/>
          </p:cNvSpPr>
          <p:nvPr>
            <p:ph idx="1"/>
          </p:nvPr>
        </p:nvSpPr>
        <p:spPr>
          <a:xfrm>
            <a:off x="457200" y="620688"/>
            <a:ext cx="8229600" cy="5703912"/>
          </a:xfrm>
        </p:spPr>
        <p:txBody>
          <a:bodyPr/>
          <a:p>
            <a:pPr algn="ctr">
              <a:buNone/>
            </a:pPr>
            <a:r>
              <a:rPr b="1" dirty="0" lang="en-US" smtClean="0">
                <a:latin typeface="Bradley Hand ITC" pitchFamily="66" charset="0"/>
              </a:rPr>
              <a:t> </a:t>
            </a:r>
            <a:r>
              <a:rPr b="1" dirty="0" lang="en-US" smtClean="0">
                <a:latin typeface="Bradley Hand ITC" pitchFamily="66" charset="0"/>
              </a:rPr>
              <a:t> </a:t>
            </a:r>
            <a:r>
              <a:rPr b="1" dirty="0" lang="en-US" smtClean="0">
                <a:latin typeface="Bradley Hand ITC" pitchFamily="66" charset="0"/>
              </a:rPr>
              <a:t>SYSTEM </a:t>
            </a:r>
            <a:r>
              <a:rPr b="1" dirty="0" lang="en-US" smtClean="0">
                <a:latin typeface="Bradley Hand ITC" pitchFamily="66" charset="0"/>
              </a:rPr>
              <a:t>DESIGN</a:t>
            </a:r>
            <a:endParaRPr dirty="0" lang="en-US" smtClean="0">
              <a:latin typeface="Bradley Hand ITC" pitchFamily="66" charset="0"/>
            </a:endParaRPr>
          </a:p>
          <a:p>
            <a:pPr>
              <a:buNone/>
            </a:pPr>
            <a:r>
              <a:rPr b="1" dirty="0" lang="en-US" smtClean="0">
                <a:latin typeface="Bradley Hand ITC" pitchFamily="66" charset="0"/>
              </a:rPr>
              <a:t> </a:t>
            </a:r>
            <a:r>
              <a:rPr b="1" dirty="0" lang="en-US" smtClean="0">
                <a:latin typeface="Bradley Hand ITC" pitchFamily="66" charset="0"/>
              </a:rPr>
              <a:t>ARCHITECTURE</a:t>
            </a:r>
            <a:endParaRPr dirty="0" lang="en-US">
              <a:latin typeface="Bradley Hand ITC" pitchFamily="66" charset="0"/>
            </a:endParaRPr>
          </a:p>
        </p:txBody>
      </p:sp>
      <p:pic>
        <p:nvPicPr>
          <p:cNvPr id="2097157" name="Picture 3" descr="C:\Users\Sys 12\Downloads\sins.png"/>
          <p:cNvPicPr>
            <a:picLocks/>
          </p:cNvPicPr>
          <p:nvPr/>
        </p:nvPicPr>
        <p:blipFill>
          <a:blip xmlns:r="http://schemas.openxmlformats.org/officeDocument/2006/relationships" r:embed="rId1" cstate="print"/>
          <a:srcRect/>
          <a:stretch>
            <a:fillRect/>
          </a:stretch>
        </p:blipFill>
        <p:spPr bwMode="auto">
          <a:xfrm>
            <a:off x="1331640" y="1700808"/>
            <a:ext cx="5623649" cy="4781713"/>
          </a:xfrm>
          <a:prstGeom prst="rect"/>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pic>
        <p:nvPicPr>
          <p:cNvPr id="2097158" name="image12.jpeg" descr="C:\Users\Home 33\Downloads\duse.png"/>
          <p:cNvPicPr>
            <a:picLocks noGrp="1"/>
          </p:cNvPicPr>
          <p:nvPr>
            <p:ph idx="1"/>
          </p:nvPr>
        </p:nvPicPr>
        <p:blipFill>
          <a:blip xmlns:r="http://schemas.openxmlformats.org/officeDocument/2006/relationships" r:embed="rId1" cstate="print"/>
          <a:stretch>
            <a:fillRect/>
          </a:stretch>
        </p:blipFill>
        <p:spPr>
          <a:xfrm>
            <a:off x="179512" y="332656"/>
            <a:ext cx="5915025" cy="2867025"/>
          </a:xfrm>
          <a:prstGeom prst="rect"/>
        </p:spPr>
      </p:pic>
      <p:sp>
        <p:nvSpPr>
          <p:cNvPr id="1048625" name="TextBox 4"/>
          <p:cNvSpPr txBox="1"/>
          <p:nvPr/>
        </p:nvSpPr>
        <p:spPr>
          <a:xfrm>
            <a:off x="323528" y="476672"/>
            <a:ext cx="1985928" cy="646331"/>
          </a:xfrm>
          <a:prstGeom prst="rect"/>
          <a:noFill/>
        </p:spPr>
        <p:txBody>
          <a:bodyPr rtlCol="0" wrap="none">
            <a:spAutoFit/>
          </a:bodyPr>
          <a:p>
            <a:r>
              <a:rPr dirty="0" lang="en-US" smtClean="0"/>
              <a:t>Use Case Diagram</a:t>
            </a:r>
          </a:p>
          <a:p>
            <a:endParaRPr dirty="0" lang="en-US"/>
          </a:p>
        </p:txBody>
      </p:sp>
      <p:pic>
        <p:nvPicPr>
          <p:cNvPr id="2097159" name="image13.png" descr="C:\Users\Home 33\Downloads\dclass.png"/>
          <p:cNvPicPr>
            <a:picLocks/>
          </p:cNvPicPr>
          <p:nvPr/>
        </p:nvPicPr>
        <p:blipFill>
          <a:blip xmlns:r="http://schemas.openxmlformats.org/officeDocument/2006/relationships" r:embed="rId2" cstate="print"/>
          <a:stretch>
            <a:fillRect/>
          </a:stretch>
        </p:blipFill>
        <p:spPr>
          <a:xfrm>
            <a:off x="3059832" y="3789040"/>
            <a:ext cx="5691379" cy="2593943"/>
          </a:xfrm>
          <a:prstGeom prst="rect"/>
        </p:spPr>
      </p:pic>
      <p:sp>
        <p:nvSpPr>
          <p:cNvPr id="1048626" name="TextBox 6"/>
          <p:cNvSpPr txBox="1"/>
          <p:nvPr/>
        </p:nvSpPr>
        <p:spPr>
          <a:xfrm>
            <a:off x="3275856" y="5805264"/>
            <a:ext cx="1610890" cy="923330"/>
          </a:xfrm>
          <a:prstGeom prst="rect"/>
          <a:noFill/>
        </p:spPr>
        <p:txBody>
          <a:bodyPr rtlCol="0" wrap="none">
            <a:spAutoFit/>
          </a:bodyPr>
          <a:p>
            <a:r>
              <a:rPr dirty="0" lang="en-US" smtClean="0"/>
              <a:t>Class Diagram</a:t>
            </a:r>
          </a:p>
          <a:p>
            <a:r>
              <a:rPr dirty="0" lang="en-US" smtClean="0"/>
              <a:t> </a:t>
            </a:r>
          </a:p>
          <a:p>
            <a:endParaRPr dirty="0" lang="en-US"/>
          </a:p>
        </p:txBody>
      </p:sp>
      <p:sp>
        <p:nvSpPr>
          <p:cNvPr id="1048627" name="TextBox 7"/>
          <p:cNvSpPr txBox="1"/>
          <p:nvPr/>
        </p:nvSpPr>
        <p:spPr>
          <a:xfrm>
            <a:off x="3491880" y="0"/>
            <a:ext cx="2975495" cy="523220"/>
          </a:xfrm>
          <a:prstGeom prst="rect"/>
          <a:noFill/>
        </p:spPr>
        <p:txBody>
          <a:bodyPr rtlCol="0" wrap="none">
            <a:spAutoFit/>
          </a:bodyPr>
          <a:p>
            <a:r>
              <a:rPr b="1" dirty="0" sz="2800" lang="en-US" smtClean="0">
                <a:solidFill>
                  <a:srgbClr val="002060"/>
                </a:solidFill>
                <a:latin typeface="Bradley Hand ITC" pitchFamily="66" charset="0"/>
              </a:rPr>
              <a:t>UML DIAGRAMS</a:t>
            </a:r>
            <a:endParaRPr b="1" dirty="0" sz="2800" lang="en-US">
              <a:solidFill>
                <a:srgbClr val="002060"/>
              </a:solidFill>
              <a:latin typeface="Bradley Hand ITC"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599" name="Title 1"/>
          <p:cNvSpPr>
            <a:spLocks noGrp="1"/>
          </p:cNvSpPr>
          <p:nvPr>
            <p:ph type="title"/>
          </p:nvPr>
        </p:nvSpPr>
        <p:spPr>
          <a:xfrm>
            <a:off x="323528" y="260648"/>
            <a:ext cx="8229600" cy="1143000"/>
          </a:xfrm>
        </p:spPr>
        <p:txBody>
          <a:bodyPr>
            <a:normAutofit fontScale="90000"/>
          </a:bodyPr>
          <a:p>
            <a:r>
              <a:rPr b="1" dirty="0" lang="en-US" smtClean="0">
                <a:solidFill>
                  <a:srgbClr val="002060"/>
                </a:solidFill>
                <a:latin typeface="Bradley Hand ITC" pitchFamily="66" charset="0"/>
              </a:rPr>
              <a:t>                Introduction</a:t>
            </a:r>
            <a:r>
              <a:rPr b="1" dirty="0" lang="en-US" smtClean="0">
                <a:solidFill>
                  <a:srgbClr val="002060"/>
                </a:solidFill>
                <a:latin typeface="Bradley Hand ITC" pitchFamily="66" charset="0"/>
              </a:rPr>
              <a:t/>
            </a:r>
            <a:br>
              <a:rPr b="1" dirty="0" lang="en-US" smtClean="0">
                <a:solidFill>
                  <a:srgbClr val="002060"/>
                </a:solidFill>
                <a:latin typeface="Bradley Hand ITC" pitchFamily="66" charset="0"/>
              </a:rPr>
            </a:br>
            <a:r>
              <a:rPr b="1" dirty="0" lang="en-US" smtClean="0">
                <a:solidFill>
                  <a:srgbClr val="002060"/>
                </a:solidFill>
                <a:latin typeface="Bradley Hand ITC" pitchFamily="66" charset="0"/>
              </a:rPr>
              <a:t>   </a:t>
            </a:r>
            <a:r>
              <a:rPr b="1" dirty="0" sz="3100" lang="en-US" smtClean="0">
                <a:solidFill>
                  <a:srgbClr val="002060"/>
                </a:solidFill>
                <a:latin typeface="Bradley Hand ITC" pitchFamily="66" charset="0"/>
              </a:rPr>
              <a:t>What  </a:t>
            </a:r>
            <a:r>
              <a:rPr b="1" dirty="0" sz="3100" lang="en-US" smtClean="0">
                <a:solidFill>
                  <a:srgbClr val="002060"/>
                </a:solidFill>
                <a:latin typeface="Bradley Hand ITC" pitchFamily="66" charset="0"/>
              </a:rPr>
              <a:t>is  Machine Learning?</a:t>
            </a:r>
            <a:endParaRPr b="1" dirty="0" sz="3100" lang="en-US">
              <a:solidFill>
                <a:srgbClr val="002060"/>
              </a:solidFill>
              <a:latin typeface="Bradley Hand ITC" pitchFamily="66" charset="0"/>
            </a:endParaRPr>
          </a:p>
        </p:txBody>
      </p:sp>
      <p:sp>
        <p:nvSpPr>
          <p:cNvPr id="1048600" name="Content Placeholder 2"/>
          <p:cNvSpPr>
            <a:spLocks noGrp="1"/>
          </p:cNvSpPr>
          <p:nvPr>
            <p:ph idx="1"/>
          </p:nvPr>
        </p:nvSpPr>
        <p:spPr>
          <a:xfrm>
            <a:off x="395536" y="1340768"/>
            <a:ext cx="8301608" cy="1872208"/>
          </a:xfrm>
        </p:spPr>
        <p:txBody>
          <a:bodyPr>
            <a:normAutofit/>
          </a:bodyPr>
          <a:p>
            <a:r>
              <a:rPr b="1" dirty="0" lang="en-US" smtClean="0">
                <a:latin typeface="Bradley Hand ITC" pitchFamily="66" charset="0"/>
              </a:rPr>
              <a:t>Machine learning is an application of artificial intelligence (AI) that provides systems the ability to automatically learn and improve from experience without being explicitly programmed.</a:t>
            </a:r>
          </a:p>
          <a:p>
            <a:endParaRPr dirty="0" lang="en-US">
              <a:latin typeface="Harlow Solid Italic" pitchFamily="82" charset="0"/>
            </a:endParaRPr>
          </a:p>
        </p:txBody>
      </p:sp>
      <p:sp>
        <p:nvSpPr>
          <p:cNvPr id="1048601" name="TextBox 3"/>
          <p:cNvSpPr txBox="1"/>
          <p:nvPr/>
        </p:nvSpPr>
        <p:spPr>
          <a:xfrm>
            <a:off x="755576" y="3429000"/>
            <a:ext cx="7200800" cy="2606041"/>
          </a:xfrm>
          <a:prstGeom prst="rect"/>
          <a:noFill/>
        </p:spPr>
        <p:txBody>
          <a:bodyPr rtlCol="0" wrap="square">
            <a:spAutoFit/>
          </a:bodyPr>
          <a:p>
            <a:r>
              <a:rPr b="1" dirty="0" sz="2800" lang="en-US" smtClean="0">
                <a:solidFill>
                  <a:srgbClr val="002060"/>
                </a:solidFill>
                <a:latin typeface="Bradley Hand ITC" pitchFamily="66" charset="0"/>
              </a:rPr>
              <a:t>Machine learning algorithms:</a:t>
            </a:r>
          </a:p>
          <a:p>
            <a:endParaRPr b="1" dirty="0" sz="2800" lang="en-US" smtClean="0">
              <a:solidFill>
                <a:srgbClr val="002060"/>
              </a:solidFill>
              <a:latin typeface="Bradley Hand ITC" pitchFamily="66" charset="0"/>
            </a:endParaRPr>
          </a:p>
          <a:p>
            <a:pPr>
              <a:buFont typeface="Arial" pitchFamily="34" charset="0"/>
              <a:buChar char="•"/>
            </a:pPr>
            <a:r>
              <a:rPr b="1" dirty="0" sz="2800" lang="en-US" smtClean="0">
                <a:latin typeface="Bradley Hand ITC" pitchFamily="66" charset="0"/>
              </a:rPr>
              <a:t>Supervised </a:t>
            </a:r>
          </a:p>
          <a:p>
            <a:pPr>
              <a:buFont typeface="Arial" pitchFamily="34" charset="0"/>
              <a:buChar char="•"/>
            </a:pPr>
            <a:r>
              <a:rPr b="1" dirty="0" sz="2800" lang="en-US" smtClean="0">
                <a:latin typeface="Bradley Hand ITC" pitchFamily="66" charset="0"/>
              </a:rPr>
              <a:t>Un-supervised</a:t>
            </a:r>
          </a:p>
          <a:p>
            <a:pPr>
              <a:buFont typeface="Arial" pitchFamily="34" charset="0"/>
              <a:buChar char="•"/>
            </a:pPr>
            <a:r>
              <a:rPr b="1" dirty="0" sz="2800" lang="en-US" smtClean="0">
                <a:latin typeface="Bradley Hand ITC" pitchFamily="66" charset="0"/>
              </a:rPr>
              <a:t>Semi-supervised</a:t>
            </a:r>
          </a:p>
          <a:p>
            <a:pPr>
              <a:buFont typeface="Arial" pitchFamily="34" charset="0"/>
              <a:buChar char="•"/>
            </a:pPr>
            <a:r>
              <a:rPr b="1" dirty="0" sz="2800" lang="en-US" smtClean="0">
                <a:latin typeface="Bradley Hand ITC" pitchFamily="66" charset="0"/>
              </a:rPr>
              <a:t>Reinforcement </a:t>
            </a:r>
            <a:endParaRPr b="1" dirty="0" sz="2800" lang="en-US">
              <a:latin typeface="Bradley Hand ITC" pitchFamily="66"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pic>
        <p:nvPicPr>
          <p:cNvPr id="2097160" name="image14.jpeg" descr="C:\Users\Home 33\Downloads\dact.png"/>
          <p:cNvPicPr>
            <a:picLocks noGrp="1"/>
          </p:cNvPicPr>
          <p:nvPr>
            <p:ph idx="1"/>
          </p:nvPr>
        </p:nvPicPr>
        <p:blipFill>
          <a:blip xmlns:r="http://schemas.openxmlformats.org/officeDocument/2006/relationships" r:embed="rId1" cstate="print"/>
          <a:stretch>
            <a:fillRect/>
          </a:stretch>
        </p:blipFill>
        <p:spPr>
          <a:xfrm>
            <a:off x="179512" y="188640"/>
            <a:ext cx="4716016" cy="3068960"/>
          </a:xfrm>
          <a:prstGeom prst="rect"/>
        </p:spPr>
      </p:pic>
      <p:pic>
        <p:nvPicPr>
          <p:cNvPr id="2097161" name="image15.png" descr="C:\Users\Home 33\Downloads\dseq.png"/>
          <p:cNvPicPr>
            <a:picLocks/>
          </p:cNvPicPr>
          <p:nvPr/>
        </p:nvPicPr>
        <p:blipFill>
          <a:blip xmlns:r="http://schemas.openxmlformats.org/officeDocument/2006/relationships" r:embed="rId2" cstate="print"/>
          <a:stretch>
            <a:fillRect/>
          </a:stretch>
        </p:blipFill>
        <p:spPr>
          <a:xfrm>
            <a:off x="2627784" y="3501008"/>
            <a:ext cx="5964072" cy="3057098"/>
          </a:xfrm>
          <a:prstGeom prst="rect"/>
        </p:spPr>
      </p:pic>
      <p:sp>
        <p:nvSpPr>
          <p:cNvPr id="1048628" name="TextBox 6"/>
          <p:cNvSpPr txBox="1"/>
          <p:nvPr/>
        </p:nvSpPr>
        <p:spPr>
          <a:xfrm>
            <a:off x="179512" y="260648"/>
            <a:ext cx="1872949" cy="646331"/>
          </a:xfrm>
          <a:prstGeom prst="rect"/>
          <a:noFill/>
        </p:spPr>
        <p:txBody>
          <a:bodyPr rtlCol="0" wrap="none">
            <a:spAutoFit/>
          </a:bodyPr>
          <a:p>
            <a:r>
              <a:rPr dirty="0" lang="en-US" smtClean="0"/>
              <a:t>Activity Diagram</a:t>
            </a:r>
          </a:p>
          <a:p>
            <a:endParaRPr dirty="0" lang="en-US"/>
          </a:p>
        </p:txBody>
      </p:sp>
      <p:sp>
        <p:nvSpPr>
          <p:cNvPr id="1048629" name="TextBox 8"/>
          <p:cNvSpPr txBox="1"/>
          <p:nvPr/>
        </p:nvSpPr>
        <p:spPr>
          <a:xfrm>
            <a:off x="4932040" y="5805264"/>
            <a:ext cx="2042867" cy="646331"/>
          </a:xfrm>
          <a:prstGeom prst="rect"/>
          <a:noFill/>
        </p:spPr>
        <p:txBody>
          <a:bodyPr rtlCol="0" wrap="none">
            <a:spAutoFit/>
          </a:bodyPr>
          <a:p>
            <a:r>
              <a:rPr dirty="0" lang="en-US" smtClean="0"/>
              <a:t>Sequence Diagram</a:t>
            </a:r>
          </a:p>
          <a:p>
            <a:endParaRPr dirty="0"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pic>
        <p:nvPicPr>
          <p:cNvPr id="2097162" name="image16.jpeg" descr="C:\Users\Home 33\Downloads\dcmp.png"/>
          <p:cNvPicPr>
            <a:picLocks noGrp="1"/>
          </p:cNvPicPr>
          <p:nvPr>
            <p:ph idx="1"/>
          </p:nvPr>
        </p:nvPicPr>
        <p:blipFill>
          <a:blip xmlns:r="http://schemas.openxmlformats.org/officeDocument/2006/relationships" r:embed="rId1" cstate="print"/>
          <a:stretch>
            <a:fillRect/>
          </a:stretch>
        </p:blipFill>
        <p:spPr>
          <a:xfrm>
            <a:off x="3419872" y="548680"/>
            <a:ext cx="5429647" cy="2676525"/>
          </a:xfrm>
          <a:prstGeom prst="rect"/>
        </p:spPr>
      </p:pic>
      <p:sp>
        <p:nvSpPr>
          <p:cNvPr id="1048630" name="TextBox 5"/>
          <p:cNvSpPr txBox="1"/>
          <p:nvPr/>
        </p:nvSpPr>
        <p:spPr>
          <a:xfrm>
            <a:off x="6738790" y="548680"/>
            <a:ext cx="2405210" cy="646331"/>
          </a:xfrm>
          <a:prstGeom prst="rect"/>
          <a:noFill/>
        </p:spPr>
        <p:txBody>
          <a:bodyPr rtlCol="0" wrap="none">
            <a:spAutoFit/>
          </a:bodyPr>
          <a:p>
            <a:r>
              <a:rPr dirty="0" lang="en-US" smtClean="0"/>
              <a:t> </a:t>
            </a:r>
            <a:r>
              <a:rPr dirty="0" lang="en-US" smtClean="0"/>
              <a:t>Component Diagram</a:t>
            </a:r>
          </a:p>
          <a:p>
            <a:endParaRPr dirty="0" lang="en-US"/>
          </a:p>
        </p:txBody>
      </p:sp>
      <p:pic>
        <p:nvPicPr>
          <p:cNvPr id="2097163" name="image17.jpeg" descr="C:\Users\Home 33\Downloads\der.png"/>
          <p:cNvPicPr>
            <a:picLocks/>
          </p:cNvPicPr>
          <p:nvPr/>
        </p:nvPicPr>
        <p:blipFill>
          <a:blip xmlns:r="http://schemas.openxmlformats.org/officeDocument/2006/relationships" r:embed="rId2" cstate="print"/>
          <a:stretch>
            <a:fillRect/>
          </a:stretch>
        </p:blipFill>
        <p:spPr>
          <a:xfrm>
            <a:off x="3203848" y="3501008"/>
            <a:ext cx="5677469" cy="2766385"/>
          </a:xfrm>
          <a:prstGeom prst="rect"/>
        </p:spPr>
      </p:pic>
      <p:sp>
        <p:nvSpPr>
          <p:cNvPr id="1048631" name="TextBox 7"/>
          <p:cNvSpPr txBox="1"/>
          <p:nvPr/>
        </p:nvSpPr>
        <p:spPr>
          <a:xfrm>
            <a:off x="7308304" y="3429000"/>
            <a:ext cx="1442254" cy="923330"/>
          </a:xfrm>
          <a:prstGeom prst="rect"/>
          <a:noFill/>
        </p:spPr>
        <p:txBody>
          <a:bodyPr rtlCol="0" wrap="none">
            <a:spAutoFit/>
          </a:bodyPr>
          <a:p>
            <a:r>
              <a:rPr dirty="0" lang="en-US" smtClean="0"/>
              <a:t> </a:t>
            </a:r>
            <a:r>
              <a:rPr dirty="0" lang="en-US" smtClean="0"/>
              <a:t>ER Diagram</a:t>
            </a:r>
          </a:p>
          <a:p>
            <a:r>
              <a:rPr dirty="0" lang="en-US" smtClean="0"/>
              <a:t> </a:t>
            </a:r>
          </a:p>
          <a:p>
            <a:endParaRPr dirty="0" lang="en-US"/>
          </a:p>
        </p:txBody>
      </p:sp>
      <p:pic>
        <p:nvPicPr>
          <p:cNvPr id="2097164" name="image18.png" descr="C:\Users\Home 33\Downloads\ddata.png"/>
          <p:cNvPicPr>
            <a:picLocks/>
          </p:cNvPicPr>
          <p:nvPr/>
        </p:nvPicPr>
        <p:blipFill>
          <a:blip xmlns:r="http://schemas.openxmlformats.org/officeDocument/2006/relationships" r:embed="rId3" cstate="print"/>
          <a:stretch>
            <a:fillRect/>
          </a:stretch>
        </p:blipFill>
        <p:spPr>
          <a:xfrm>
            <a:off x="251520" y="620688"/>
            <a:ext cx="2952328" cy="5349922"/>
          </a:xfrm>
          <a:prstGeom prst="rect"/>
        </p:spPr>
      </p:pic>
      <p:sp>
        <p:nvSpPr>
          <p:cNvPr id="1048632" name="TextBox 9"/>
          <p:cNvSpPr txBox="1"/>
          <p:nvPr/>
        </p:nvSpPr>
        <p:spPr>
          <a:xfrm>
            <a:off x="755576" y="6381328"/>
            <a:ext cx="2102883" cy="646331"/>
          </a:xfrm>
          <a:prstGeom prst="rect"/>
          <a:noFill/>
        </p:spPr>
        <p:txBody>
          <a:bodyPr rtlCol="0" wrap="none">
            <a:spAutoFit/>
          </a:bodyPr>
          <a:p>
            <a:r>
              <a:rPr dirty="0" lang="en-US" smtClean="0"/>
              <a:t>Data Flow Diagram</a:t>
            </a:r>
          </a:p>
          <a:p>
            <a:endParaRPr dirty="0"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pic>
        <p:nvPicPr>
          <p:cNvPr id="2097165" name="image19.jpeg"/>
          <p:cNvPicPr>
            <a:picLocks noGrp="1"/>
          </p:cNvPicPr>
          <p:nvPr>
            <p:ph idx="1"/>
          </p:nvPr>
        </p:nvPicPr>
        <p:blipFill>
          <a:blip xmlns:r="http://schemas.openxmlformats.org/officeDocument/2006/relationships" r:embed="rId1" cstate="print"/>
          <a:stretch>
            <a:fillRect/>
          </a:stretch>
        </p:blipFill>
        <p:spPr>
          <a:xfrm>
            <a:off x="395536" y="620688"/>
            <a:ext cx="4104456" cy="2376263"/>
          </a:xfrm>
          <a:prstGeom prst="rect"/>
        </p:spPr>
      </p:pic>
      <p:sp>
        <p:nvSpPr>
          <p:cNvPr id="1048633" name="TextBox 5"/>
          <p:cNvSpPr txBox="1"/>
          <p:nvPr/>
        </p:nvSpPr>
        <p:spPr>
          <a:xfrm>
            <a:off x="2987824" y="0"/>
            <a:ext cx="3360215" cy="523220"/>
          </a:xfrm>
          <a:prstGeom prst="rect"/>
          <a:noFill/>
        </p:spPr>
        <p:txBody>
          <a:bodyPr rtlCol="0" wrap="none">
            <a:spAutoFit/>
          </a:bodyPr>
          <a:p>
            <a:pPr algn="ctr"/>
            <a:r>
              <a:rPr b="1" dirty="0" sz="2800" lang="en-US" smtClean="0">
                <a:latin typeface="Bradley Hand ITC" pitchFamily="66" charset="0"/>
              </a:rPr>
              <a:t>OUTPUT SCREENS</a:t>
            </a:r>
            <a:endParaRPr b="1" dirty="0" sz="2800" lang="en-US">
              <a:latin typeface="Bradley Hand ITC" pitchFamily="66" charset="0"/>
            </a:endParaRPr>
          </a:p>
        </p:txBody>
      </p:sp>
      <p:sp>
        <p:nvSpPr>
          <p:cNvPr id="1048634" name="TextBox 6"/>
          <p:cNvSpPr txBox="1"/>
          <p:nvPr/>
        </p:nvSpPr>
        <p:spPr>
          <a:xfrm>
            <a:off x="2195736" y="2996952"/>
            <a:ext cx="1408206" cy="646331"/>
          </a:xfrm>
          <a:prstGeom prst="rect"/>
          <a:noFill/>
        </p:spPr>
        <p:txBody>
          <a:bodyPr rtlCol="0" wrap="none">
            <a:spAutoFit/>
          </a:bodyPr>
          <a:p>
            <a:pPr lvl="2" marL="0"/>
            <a:r>
              <a:rPr b="1" dirty="0" lang="en-US" smtClean="0"/>
              <a:t>MAINPAGE</a:t>
            </a:r>
            <a:endParaRPr dirty="0" sz="1400" lang="en-US" smtClean="0"/>
          </a:p>
          <a:p>
            <a:endParaRPr dirty="0" lang="en-US"/>
          </a:p>
        </p:txBody>
      </p:sp>
      <p:pic>
        <p:nvPicPr>
          <p:cNvPr id="2097166" name="image20.jpeg"/>
          <p:cNvPicPr>
            <a:picLocks/>
          </p:cNvPicPr>
          <p:nvPr/>
        </p:nvPicPr>
        <p:blipFill>
          <a:blip xmlns:r="http://schemas.openxmlformats.org/officeDocument/2006/relationships" r:embed="rId2" cstate="print"/>
          <a:stretch>
            <a:fillRect/>
          </a:stretch>
        </p:blipFill>
        <p:spPr>
          <a:xfrm>
            <a:off x="2195736" y="3501008"/>
            <a:ext cx="6313730" cy="2779776"/>
          </a:xfrm>
          <a:prstGeom prst="rec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35" name="TextBox 3"/>
          <p:cNvSpPr txBox="1"/>
          <p:nvPr/>
        </p:nvSpPr>
        <p:spPr>
          <a:xfrm>
            <a:off x="5364088" y="980728"/>
            <a:ext cx="2308452" cy="646331"/>
          </a:xfrm>
          <a:prstGeom prst="rect"/>
          <a:noFill/>
        </p:spPr>
        <p:txBody>
          <a:bodyPr rtlCol="0" wrap="none">
            <a:spAutoFit/>
          </a:bodyPr>
          <a:p>
            <a:pPr lvl="2" marL="0"/>
            <a:r>
              <a:rPr b="1" dirty="0" lang="en-US" smtClean="0"/>
              <a:t>DATASET ANALYSIS</a:t>
            </a:r>
            <a:endParaRPr dirty="0" sz="1400" lang="en-US" smtClean="0"/>
          </a:p>
          <a:p>
            <a:endParaRPr dirty="0" lang="en-US"/>
          </a:p>
        </p:txBody>
      </p:sp>
      <p:pic>
        <p:nvPicPr>
          <p:cNvPr id="2097167" name="image21.jpeg"/>
          <p:cNvPicPr>
            <a:picLocks/>
          </p:cNvPicPr>
          <p:nvPr/>
        </p:nvPicPr>
        <p:blipFill>
          <a:blip xmlns:r="http://schemas.openxmlformats.org/officeDocument/2006/relationships" r:embed="rId1" cstate="print"/>
          <a:stretch>
            <a:fillRect/>
          </a:stretch>
        </p:blipFill>
        <p:spPr>
          <a:xfrm>
            <a:off x="395537" y="620688"/>
            <a:ext cx="4320479" cy="2880320"/>
          </a:xfrm>
          <a:prstGeom prst="rect"/>
        </p:spPr>
      </p:pic>
      <p:sp>
        <p:nvSpPr>
          <p:cNvPr id="1048636" name="TextBox 5"/>
          <p:cNvSpPr txBox="1"/>
          <p:nvPr/>
        </p:nvSpPr>
        <p:spPr>
          <a:xfrm>
            <a:off x="323528" y="5157192"/>
            <a:ext cx="3756413" cy="646331"/>
          </a:xfrm>
          <a:prstGeom prst="rect"/>
          <a:noFill/>
        </p:spPr>
        <p:txBody>
          <a:bodyPr rtlCol="0" wrap="none">
            <a:spAutoFit/>
          </a:bodyPr>
          <a:p>
            <a:pPr lvl="2" marL="0"/>
            <a:r>
              <a:rPr b="1" dirty="0" lang="en-US" smtClean="0"/>
              <a:t>USER MANUALLY </a:t>
            </a:r>
            <a:r>
              <a:rPr b="1" dirty="0" lang="en-US" smtClean="0"/>
              <a:t>ADDING DATA</a:t>
            </a:r>
            <a:endParaRPr dirty="0" sz="1400" lang="en-US" smtClean="0"/>
          </a:p>
          <a:p>
            <a:endParaRPr dirty="0" lang="en-US"/>
          </a:p>
        </p:txBody>
      </p:sp>
      <p:pic>
        <p:nvPicPr>
          <p:cNvPr id="2097168" name="image22.jpeg"/>
          <p:cNvPicPr>
            <a:picLocks/>
          </p:cNvPicPr>
          <p:nvPr/>
        </p:nvPicPr>
        <p:blipFill>
          <a:blip xmlns:r="http://schemas.openxmlformats.org/officeDocument/2006/relationships" r:embed="rId2" cstate="print"/>
          <a:stretch>
            <a:fillRect/>
          </a:stretch>
        </p:blipFill>
        <p:spPr>
          <a:xfrm>
            <a:off x="4283968" y="3501008"/>
            <a:ext cx="4606710" cy="3107412"/>
          </a:xfrm>
          <a:prstGeom prst="rec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pic>
        <p:nvPicPr>
          <p:cNvPr id="2097169" name="image23.jpeg"/>
          <p:cNvPicPr>
            <a:picLocks/>
          </p:cNvPicPr>
          <p:nvPr/>
        </p:nvPicPr>
        <p:blipFill>
          <a:blip xmlns:r="http://schemas.openxmlformats.org/officeDocument/2006/relationships" r:embed="rId1" cstate="print"/>
          <a:stretch>
            <a:fillRect/>
          </a:stretch>
        </p:blipFill>
        <p:spPr>
          <a:xfrm>
            <a:off x="323528" y="692696"/>
            <a:ext cx="4104456" cy="2592288"/>
          </a:xfrm>
          <a:prstGeom prst="rect"/>
        </p:spPr>
      </p:pic>
      <p:pic>
        <p:nvPicPr>
          <p:cNvPr id="2097170" name="image24.jpeg"/>
          <p:cNvPicPr>
            <a:picLocks/>
          </p:cNvPicPr>
          <p:nvPr/>
        </p:nvPicPr>
        <p:blipFill>
          <a:blip xmlns:r="http://schemas.openxmlformats.org/officeDocument/2006/relationships" r:embed="rId2" cstate="print"/>
          <a:stretch>
            <a:fillRect/>
          </a:stretch>
        </p:blipFill>
        <p:spPr>
          <a:xfrm>
            <a:off x="4716016" y="3212976"/>
            <a:ext cx="3930671" cy="3417138"/>
          </a:xfrm>
          <a:prstGeom prst="rect"/>
        </p:spPr>
      </p:pic>
      <p:sp>
        <p:nvSpPr>
          <p:cNvPr id="1048637" name="TextBox 5"/>
          <p:cNvSpPr txBox="1"/>
          <p:nvPr/>
        </p:nvSpPr>
        <p:spPr>
          <a:xfrm>
            <a:off x="4572000" y="1124744"/>
            <a:ext cx="1880130" cy="646331"/>
          </a:xfrm>
          <a:prstGeom prst="rect"/>
          <a:noFill/>
        </p:spPr>
        <p:txBody>
          <a:bodyPr rtlCol="0" wrap="none">
            <a:spAutoFit/>
          </a:bodyPr>
          <a:p>
            <a:pPr lvl="2" marL="0"/>
            <a:r>
              <a:rPr b="1" dirty="0" lang="en-US" smtClean="0"/>
              <a:t>LABELED DATA</a:t>
            </a:r>
            <a:endParaRPr dirty="0" sz="1400" lang="en-US" smtClean="0"/>
          </a:p>
          <a:p>
            <a:endParaRPr dirty="0" lang="en-US"/>
          </a:p>
        </p:txBody>
      </p:sp>
      <p:sp>
        <p:nvSpPr>
          <p:cNvPr id="1048638" name="TextBox 6"/>
          <p:cNvSpPr txBox="1"/>
          <p:nvPr/>
        </p:nvSpPr>
        <p:spPr>
          <a:xfrm>
            <a:off x="2267744" y="4725144"/>
            <a:ext cx="2231188" cy="646331"/>
          </a:xfrm>
          <a:prstGeom prst="rect"/>
          <a:noFill/>
        </p:spPr>
        <p:txBody>
          <a:bodyPr rtlCol="0" wrap="none">
            <a:spAutoFit/>
          </a:bodyPr>
          <a:p>
            <a:pPr lvl="2" marL="0"/>
            <a:r>
              <a:rPr b="1" dirty="0" lang="en-US" smtClean="0"/>
              <a:t>UNLABELED DATA</a:t>
            </a:r>
            <a:endParaRPr dirty="0" sz="1400" lang="en-US" smtClean="0"/>
          </a:p>
          <a:p>
            <a:endParaRPr dirty="0"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pic>
        <p:nvPicPr>
          <p:cNvPr id="2097171" name="image25.jpeg"/>
          <p:cNvPicPr>
            <a:picLocks/>
          </p:cNvPicPr>
          <p:nvPr/>
        </p:nvPicPr>
        <p:blipFill>
          <a:blip xmlns:r="http://schemas.openxmlformats.org/officeDocument/2006/relationships" r:embed="rId1" cstate="print"/>
          <a:stretch>
            <a:fillRect/>
          </a:stretch>
        </p:blipFill>
        <p:spPr>
          <a:xfrm>
            <a:off x="395536" y="332656"/>
            <a:ext cx="3888432" cy="2592288"/>
          </a:xfrm>
          <a:prstGeom prst="rect"/>
        </p:spPr>
      </p:pic>
      <p:pic>
        <p:nvPicPr>
          <p:cNvPr id="2097172" name="image26.jpeg"/>
          <p:cNvPicPr>
            <a:picLocks/>
          </p:cNvPicPr>
          <p:nvPr/>
        </p:nvPicPr>
        <p:blipFill>
          <a:blip xmlns:r="http://schemas.openxmlformats.org/officeDocument/2006/relationships" r:embed="rId2" cstate="print"/>
          <a:stretch>
            <a:fillRect/>
          </a:stretch>
        </p:blipFill>
        <p:spPr>
          <a:xfrm>
            <a:off x="4644008" y="3645024"/>
            <a:ext cx="4141837" cy="3003798"/>
          </a:xfrm>
          <a:prstGeom prst="rect"/>
        </p:spPr>
      </p:pic>
      <p:sp>
        <p:nvSpPr>
          <p:cNvPr id="1048639" name="TextBox 5"/>
          <p:cNvSpPr txBox="1"/>
          <p:nvPr/>
        </p:nvSpPr>
        <p:spPr>
          <a:xfrm>
            <a:off x="4499992" y="980728"/>
            <a:ext cx="1985672" cy="646331"/>
          </a:xfrm>
          <a:prstGeom prst="rect"/>
          <a:noFill/>
        </p:spPr>
        <p:txBody>
          <a:bodyPr rtlCol="0" wrap="none">
            <a:spAutoFit/>
          </a:bodyPr>
          <a:p>
            <a:pPr lvl="2" marL="0"/>
            <a:r>
              <a:rPr b="1" dirty="0" lang="en-US" smtClean="0"/>
              <a:t>DDOS ANALYSIS</a:t>
            </a:r>
            <a:endParaRPr b="1" dirty="0" lang="en-US" smtClean="0"/>
          </a:p>
          <a:p>
            <a:endParaRPr dirty="0" lang="en-US"/>
          </a:p>
        </p:txBody>
      </p:sp>
      <p:sp>
        <p:nvSpPr>
          <p:cNvPr id="1048640" name="TextBox 6"/>
          <p:cNvSpPr txBox="1"/>
          <p:nvPr/>
        </p:nvSpPr>
        <p:spPr>
          <a:xfrm>
            <a:off x="683568" y="3933056"/>
            <a:ext cx="3633495" cy="923330"/>
          </a:xfrm>
          <a:prstGeom prst="rect"/>
          <a:noFill/>
        </p:spPr>
        <p:txBody>
          <a:bodyPr rtlCol="0" wrap="none">
            <a:spAutoFit/>
          </a:bodyPr>
          <a:p>
            <a:pPr lvl="2"/>
            <a:r>
              <a:rPr b="1" dirty="0" lang="en-US" smtClean="0"/>
              <a:t>GRAPHICAL  ANALYSIS</a:t>
            </a:r>
            <a:endParaRPr dirty="0" sz="1400" lang="en-US" smtClean="0"/>
          </a:p>
          <a:p>
            <a:r>
              <a:rPr dirty="0" lang="en-US" smtClean="0"/>
              <a:t> </a:t>
            </a:r>
            <a:endParaRPr dirty="0" sz="1400" lang="en-US" smtClean="0"/>
          </a:p>
          <a:p>
            <a:endParaRPr dirty="0" lang="en-US"/>
          </a:p>
        </p:txBody>
      </p:sp>
      <p:sp>
        <p:nvSpPr>
          <p:cNvPr id="1048641" name="TextBox 7"/>
          <p:cNvSpPr txBox="1"/>
          <p:nvPr/>
        </p:nvSpPr>
        <p:spPr>
          <a:xfrm>
            <a:off x="2267744" y="5013176"/>
            <a:ext cx="1837298" cy="646331"/>
          </a:xfrm>
          <a:prstGeom prst="rect"/>
          <a:noFill/>
        </p:spPr>
        <p:txBody>
          <a:bodyPr rtlCol="0" wrap="none">
            <a:spAutoFit/>
          </a:bodyPr>
          <a:p>
            <a:r>
              <a:rPr b="1" dirty="0" lang="en-US" smtClean="0"/>
              <a:t>SPLINE CHART</a:t>
            </a:r>
            <a:endParaRPr dirty="0" lang="en-US" smtClean="0"/>
          </a:p>
          <a:p>
            <a:endParaRPr dirty="0"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pic>
        <p:nvPicPr>
          <p:cNvPr id="2097173" name="image27.jpeg"/>
          <p:cNvPicPr>
            <a:picLocks noGrp="1"/>
          </p:cNvPicPr>
          <p:nvPr>
            <p:ph idx="1"/>
          </p:nvPr>
        </p:nvPicPr>
        <p:blipFill>
          <a:blip xmlns:r="http://schemas.openxmlformats.org/officeDocument/2006/relationships" r:embed="rId1" cstate="print"/>
          <a:stretch>
            <a:fillRect/>
          </a:stretch>
        </p:blipFill>
        <p:spPr>
          <a:xfrm>
            <a:off x="251520" y="404664"/>
            <a:ext cx="5554095" cy="2967608"/>
          </a:xfrm>
          <a:prstGeom prst="rect"/>
        </p:spPr>
      </p:pic>
      <p:sp>
        <p:nvSpPr>
          <p:cNvPr id="1048642" name="TextBox 4"/>
          <p:cNvSpPr txBox="1"/>
          <p:nvPr/>
        </p:nvSpPr>
        <p:spPr>
          <a:xfrm>
            <a:off x="6732240" y="1340768"/>
            <a:ext cx="1502463" cy="646331"/>
          </a:xfrm>
          <a:prstGeom prst="rect"/>
          <a:noFill/>
        </p:spPr>
        <p:txBody>
          <a:bodyPr rtlCol="0" wrap="none">
            <a:spAutoFit/>
          </a:bodyPr>
          <a:p>
            <a:r>
              <a:rPr b="1" dirty="0" lang="en-US" smtClean="0"/>
              <a:t>BAR CHART</a:t>
            </a:r>
            <a:endParaRPr dirty="0" lang="en-US" smtClean="0"/>
          </a:p>
          <a:p>
            <a:endParaRPr dirty="0" lang="en-US"/>
          </a:p>
        </p:txBody>
      </p:sp>
      <p:pic>
        <p:nvPicPr>
          <p:cNvPr id="2097174" name="image28.jpeg"/>
          <p:cNvPicPr>
            <a:picLocks/>
          </p:cNvPicPr>
          <p:nvPr/>
        </p:nvPicPr>
        <p:blipFill>
          <a:blip xmlns:r="http://schemas.openxmlformats.org/officeDocument/2006/relationships" r:embed="rId2" cstate="print"/>
          <a:stretch>
            <a:fillRect/>
          </a:stretch>
        </p:blipFill>
        <p:spPr>
          <a:xfrm>
            <a:off x="2555776" y="3568890"/>
            <a:ext cx="6375845" cy="3028462"/>
          </a:xfrm>
          <a:prstGeom prst="rect"/>
        </p:spPr>
      </p:pic>
      <p:sp>
        <p:nvSpPr>
          <p:cNvPr id="1048643" name="TextBox 6"/>
          <p:cNvSpPr txBox="1"/>
          <p:nvPr/>
        </p:nvSpPr>
        <p:spPr>
          <a:xfrm>
            <a:off x="467544" y="4797152"/>
            <a:ext cx="2065758" cy="646331"/>
          </a:xfrm>
          <a:prstGeom prst="rect"/>
          <a:noFill/>
        </p:spPr>
        <p:txBody>
          <a:bodyPr rtlCol="0" wrap="none">
            <a:spAutoFit/>
          </a:bodyPr>
          <a:p>
            <a:r>
              <a:rPr b="1" dirty="0" lang="en-US" smtClean="0"/>
              <a:t>COLUMN CHART</a:t>
            </a:r>
            <a:endParaRPr dirty="0" lang="en-US" smtClean="0"/>
          </a:p>
          <a:p>
            <a:endParaRPr dirty="0"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44" name="Content Placeholder 2"/>
          <p:cNvSpPr>
            <a:spLocks noGrp="1"/>
          </p:cNvSpPr>
          <p:nvPr>
            <p:ph idx="1"/>
          </p:nvPr>
        </p:nvSpPr>
        <p:spPr>
          <a:xfrm>
            <a:off x="457200" y="332656"/>
            <a:ext cx="8229600" cy="5991944"/>
          </a:xfrm>
        </p:spPr>
        <p:txBody>
          <a:bodyPr>
            <a:normAutofit fontScale="92308" lnSpcReduction="20000"/>
          </a:bodyPr>
          <a:p>
            <a:pPr algn="ctr">
              <a:buNone/>
            </a:pPr>
            <a:endParaRPr b="1" dirty="0" lang="en-US" smtClean="0">
              <a:latin typeface="Bradley Hand ITC" pitchFamily="66" charset="0"/>
            </a:endParaRPr>
          </a:p>
          <a:p>
            <a:pPr algn="ctr">
              <a:buNone/>
            </a:pPr>
            <a:r>
              <a:rPr b="1" dirty="0" lang="en-US" smtClean="0">
                <a:latin typeface="Bradley Hand ITC" pitchFamily="66" charset="0"/>
              </a:rPr>
              <a:t>CONCLUSION</a:t>
            </a:r>
            <a:endParaRPr dirty="0" lang="en-US" smtClean="0">
              <a:latin typeface="Bradley Hand ITC" pitchFamily="66" charset="0"/>
            </a:endParaRPr>
          </a:p>
          <a:p>
            <a:pPr>
              <a:buNone/>
            </a:pPr>
            <a:r>
              <a:rPr b="1" dirty="0" lang="en-US" smtClean="0"/>
              <a:t> </a:t>
            </a:r>
            <a:endParaRPr dirty="0" lang="en-US" smtClean="0"/>
          </a:p>
          <a:p>
            <a:r>
              <a:rPr b="1" dirty="0" lang="en-US" smtClean="0">
                <a:latin typeface="Bradley Hand ITC" pitchFamily="66" charset="0"/>
              </a:rPr>
              <a:t>Android is a new and fastest growing threat to malware. Currently, many research methods and antivirus scanners are not hazardous to the growing size and diversity of mobile malware. As a solution, we introduce a solution for mobile malware detection using network traffic flows, which assumes that each HTTP flow is a document and analyzes HTTP flow requests using NLP string analysis.</a:t>
            </a:r>
          </a:p>
          <a:p>
            <a:r>
              <a:rPr b="1" dirty="0" lang="en-US" smtClean="0">
                <a:latin typeface="Bradley Hand ITC" pitchFamily="66" charset="0"/>
              </a:rPr>
              <a:t>The N-Gram line generation, feature selection algorithm, and SVM algorithm are used to create a useful malware detection model. Our evaluation demonstrates the efficiency of this solution, and our trained model greatly improves existing approaches and identifies malicious leaks with some false warnings. The harmful detection rate is 99.15%, but the wrong rate for harmful traffic is 0.45%. Using the newly discovered malware further verifies the performance of the proposed system.</a:t>
            </a:r>
            <a:endParaRPr b="1" dirty="0" lang="en-US">
              <a:latin typeface="Bradley Hand ITC" pitchFamily="66"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45" name="Rectangle 3"/>
          <p:cNvSpPr/>
          <p:nvPr/>
        </p:nvSpPr>
        <p:spPr>
          <a:xfrm>
            <a:off x="2237548" y="2967335"/>
            <a:ext cx="4668907" cy="923330"/>
          </a:xfrm>
          <a:prstGeom prst="rect"/>
          <a:noFill/>
        </p:spPr>
        <p:txBody>
          <a:bodyPr bIns="45720" lIns="91440" rIns="91440" tIns="45720" wrap="none">
            <a:spAutoFit/>
          </a:bodyPr>
          <a:p>
            <a:pPr algn="ctr"/>
            <a:r>
              <a:rPr b="1" cap="none" dirty="0" sz="5400" lang="en-US" spc="30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THANK YOU</a:t>
            </a:r>
            <a:endParaRPr b="1" cap="none" dirty="0" sz="5400" lang="en-US" spc="30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2" name="Title 1"/>
          <p:cNvSpPr>
            <a:spLocks noGrp="1"/>
          </p:cNvSpPr>
          <p:nvPr>
            <p:ph idx="1"/>
          </p:nvPr>
        </p:nvSpPr>
        <p:spPr>
          <a:xfrm>
            <a:off x="323528" y="620688"/>
            <a:ext cx="8229600" cy="5975350"/>
          </a:xfrm>
        </p:spPr>
        <p:txBody>
          <a:bodyPr>
            <a:normAutofit fontScale="96154" lnSpcReduction="20000"/>
          </a:bodyPr>
          <a:p>
            <a:r>
              <a:rPr b="1" dirty="0" sz="2800" lang="en-US" smtClean="0">
                <a:solidFill>
                  <a:srgbClr val="002060"/>
                </a:solidFill>
                <a:latin typeface="Bradley Hand ITC" pitchFamily="66" charset="0"/>
              </a:rPr>
              <a:t>Supervised machine learning algorithms </a:t>
            </a:r>
            <a:r>
              <a:rPr b="1" dirty="0" sz="2800" lang="en-US" smtClean="0">
                <a:latin typeface="Bradley Hand ITC" pitchFamily="66" charset="0"/>
              </a:rPr>
              <a:t>can apply what has been learned in the past to new data using labeled examples to predict future events. </a:t>
            </a:r>
          </a:p>
          <a:p>
            <a:r>
              <a:rPr b="1" dirty="0" sz="2800" lang="en-US" smtClean="0">
                <a:latin typeface="Bradley Hand ITC" pitchFamily="66" charset="0"/>
              </a:rPr>
              <a:t>In contrast, </a:t>
            </a:r>
            <a:r>
              <a:rPr b="1" dirty="0" sz="2800" lang="en-US" smtClean="0">
                <a:solidFill>
                  <a:srgbClr val="002060"/>
                </a:solidFill>
                <a:latin typeface="Bradley Hand ITC" pitchFamily="66" charset="0"/>
              </a:rPr>
              <a:t>unsupervised machine learning </a:t>
            </a:r>
            <a:r>
              <a:rPr b="1" dirty="0" sz="2800" lang="en-US" smtClean="0">
                <a:latin typeface="Bradley Hand ITC" pitchFamily="66" charset="0"/>
              </a:rPr>
              <a:t>algorithms are used when the information used to train is neither classified nor labeled. </a:t>
            </a:r>
          </a:p>
          <a:p>
            <a:r>
              <a:rPr b="1" dirty="0" sz="2800" lang="en-US" smtClean="0">
                <a:solidFill>
                  <a:srgbClr val="002060"/>
                </a:solidFill>
                <a:latin typeface="Bradley Hand ITC" pitchFamily="66" charset="0"/>
              </a:rPr>
              <a:t>Semi-supervised machine learning algorithms </a:t>
            </a:r>
            <a:r>
              <a:rPr b="1" dirty="0" sz="2800" lang="en-US" smtClean="0">
                <a:latin typeface="Bradley Hand ITC" pitchFamily="66" charset="0"/>
              </a:rPr>
              <a:t>fall somewhere in between supervised and unsupervised learning, since they use both labeled and unlabeled data for training – typically a small amount of labeled data and a large amount of unlabeled data.</a:t>
            </a:r>
          </a:p>
          <a:p>
            <a:r>
              <a:rPr b="1" dirty="0" sz="2800" lang="en-US" smtClean="0">
                <a:solidFill>
                  <a:srgbClr val="002060"/>
                </a:solidFill>
                <a:latin typeface="Bradley Hand ITC" pitchFamily="66" charset="0"/>
              </a:rPr>
              <a:t>Reinforcement machine learning algorithms </a:t>
            </a:r>
            <a:r>
              <a:rPr b="1" dirty="0" sz="2800" lang="en-US" smtClean="0">
                <a:latin typeface="Bradley Hand ITC" pitchFamily="66" charset="0"/>
              </a:rPr>
              <a:t>is a learning method that interacts with its environment by producing actions and discovers errors or rewards</a:t>
            </a:r>
            <a:r>
              <a:rPr b="1" dirty="0" lang="en-US" smtClean="0">
                <a:latin typeface="Bradley Hand ITC" pitchFamily="66" charset="0"/>
              </a:rPr>
              <a:t>. </a:t>
            </a:r>
            <a:endParaRPr b="1" dirty="0" lang="en-US">
              <a:latin typeface="Bradley Hand ITC" pitchFamily="66"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3" name="Title 1"/>
          <p:cNvSpPr>
            <a:spLocks noGrp="1"/>
          </p:cNvSpPr>
          <p:nvPr>
            <p:ph idx="1"/>
          </p:nvPr>
        </p:nvSpPr>
        <p:spPr>
          <a:xfrm>
            <a:off x="457200" y="333375"/>
            <a:ext cx="3970784" cy="5975350"/>
          </a:xfrm>
        </p:spPr>
        <p:txBody>
          <a:bodyPr>
            <a:noAutofit/>
          </a:bodyPr>
          <a:p>
            <a:pPr lvl="1">
              <a:buNone/>
            </a:pPr>
            <a:r>
              <a:rPr b="1" dirty="0" sz="2800" lang="en-US" smtClean="0">
                <a:solidFill>
                  <a:srgbClr val="002060"/>
                </a:solidFill>
                <a:latin typeface="Bradley Hand ITC" pitchFamily="66" charset="0"/>
              </a:rPr>
              <a:t>What is DDOS Attack? </a:t>
            </a:r>
          </a:p>
          <a:p>
            <a:r>
              <a:rPr b="1" dirty="0" sz="2800" lang="en-US" smtClean="0">
                <a:latin typeface="Bradley Hand ITC" pitchFamily="66" charset="0"/>
              </a:rPr>
              <a:t>In computing, a denial-of-service attack is a cyber-attack in which the perpetrator seeks to make a machine or network resource unavailable to its intended users by temporarily distributing services of a host connected to internet.</a:t>
            </a:r>
          </a:p>
          <a:p>
            <a:endParaRPr b="1" dirty="0" sz="2800" lang="en-US">
              <a:latin typeface="Bradley Hand ITC" pitchFamily="66" charset="0"/>
            </a:endParaRPr>
          </a:p>
        </p:txBody>
      </p:sp>
      <p:pic>
        <p:nvPicPr>
          <p:cNvPr id="2097152" name="image6.png"/>
          <p:cNvPicPr>
            <a:picLocks/>
          </p:cNvPicPr>
          <p:nvPr/>
        </p:nvPicPr>
        <p:blipFill>
          <a:blip xmlns:r="http://schemas.openxmlformats.org/officeDocument/2006/relationships" r:embed="rId1" cstate="print"/>
          <a:stretch>
            <a:fillRect/>
          </a:stretch>
        </p:blipFill>
        <p:spPr>
          <a:xfrm>
            <a:off x="4139952" y="764704"/>
            <a:ext cx="4762500" cy="4810125"/>
          </a:xfrm>
          <a:prstGeom prst="rect"/>
        </p:spPr>
      </p:pic>
      <p:sp>
        <p:nvSpPr>
          <p:cNvPr id="1048604" name="TextBox 5"/>
          <p:cNvSpPr txBox="1"/>
          <p:nvPr/>
        </p:nvSpPr>
        <p:spPr>
          <a:xfrm>
            <a:off x="5364088" y="6021288"/>
            <a:ext cx="3240360" cy="891540"/>
          </a:xfrm>
          <a:prstGeom prst="rect"/>
          <a:noFill/>
        </p:spPr>
        <p:txBody>
          <a:bodyPr rtlCol="0" wrap="square">
            <a:spAutoFit/>
          </a:bodyPr>
          <a:p>
            <a:r>
              <a:rPr dirty="0" lang="en-US" smtClean="0"/>
              <a:t>Fig. Denial </a:t>
            </a:r>
            <a:r>
              <a:rPr dirty="0" lang="en-US"/>
              <a:t>Of Service</a:t>
            </a:r>
          </a:p>
          <a:p>
            <a:r>
              <a:rPr dirty="0" lang="en-US"/>
              <a:t> </a:t>
            </a:r>
          </a:p>
          <a:p>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5" name="Content Placeholder 2"/>
          <p:cNvSpPr>
            <a:spLocks noGrp="1"/>
          </p:cNvSpPr>
          <p:nvPr>
            <p:ph idx="1"/>
          </p:nvPr>
        </p:nvSpPr>
        <p:spPr>
          <a:xfrm>
            <a:off x="395536" y="764704"/>
            <a:ext cx="8229600" cy="5904696"/>
          </a:xfrm>
        </p:spPr>
        <p:txBody>
          <a:bodyPr>
            <a:normAutofit/>
          </a:bodyPr>
          <a:p>
            <a:r>
              <a:rPr b="1" dirty="0" sz="2800" lang="en-US" smtClean="0">
                <a:solidFill>
                  <a:srgbClr val="002060"/>
                </a:solidFill>
                <a:latin typeface="Bradley Hand ITC" pitchFamily="66" charset="0"/>
              </a:rPr>
              <a:t>Distributed Denial -Of -Service Attack</a:t>
            </a:r>
          </a:p>
          <a:p>
            <a:pPr>
              <a:buNone/>
            </a:pPr>
            <a:r>
              <a:rPr b="1" dirty="0" sz="2800" lang="en-US" smtClean="0">
                <a:latin typeface="Bradley Hand ITC" pitchFamily="66" charset="0"/>
              </a:rPr>
              <a:t>A distributed denial-of-service (</a:t>
            </a:r>
            <a:r>
              <a:rPr b="1" dirty="0" sz="2800" lang="en-US" err="1" smtClean="0">
                <a:latin typeface="Bradley Hand ITC" pitchFamily="66" charset="0"/>
              </a:rPr>
              <a:t>DDoS</a:t>
            </a:r>
            <a:r>
              <a:rPr b="1" dirty="0" sz="2800" lang="en-US" smtClean="0">
                <a:latin typeface="Bradley Hand ITC" pitchFamily="66" charset="0"/>
              </a:rPr>
              <a:t>) attack occurs when multiple systems flood the bandwidth or resources of a targeted system, usually one or more web </a:t>
            </a:r>
            <a:r>
              <a:rPr b="1" dirty="0" sz="2800" lang="en-US" err="1" smtClean="0">
                <a:latin typeface="Bradley Hand ITC" pitchFamily="66" charset="0"/>
              </a:rPr>
              <a:t>servers.Such</a:t>
            </a:r>
            <a:r>
              <a:rPr b="1" dirty="0" sz="2800" lang="en-US" smtClean="0">
                <a:latin typeface="Bradley Hand ITC" pitchFamily="66" charset="0"/>
              </a:rPr>
              <a:t> an attack is often the result of multiple compromised systems (for example, a </a:t>
            </a:r>
            <a:r>
              <a:rPr b="1" dirty="0" sz="2800" lang="en-US" err="1" smtClean="0">
                <a:latin typeface="Bradley Hand ITC" pitchFamily="66" charset="0"/>
              </a:rPr>
              <a:t>botnet</a:t>
            </a:r>
            <a:r>
              <a:rPr b="1" dirty="0" sz="2800" lang="en-US" smtClean="0">
                <a:latin typeface="Bradley Hand ITC" pitchFamily="66" charset="0"/>
              </a:rPr>
              <a:t>) flooding the targeted system with traffic.</a:t>
            </a:r>
            <a:endParaRPr b="1" dirty="0" sz="2800" lang="en-US">
              <a:solidFill>
                <a:srgbClr val="002060"/>
              </a:solidFill>
              <a:latin typeface="Bradley Hand ITC" pitchFamily="66" charset="0"/>
            </a:endParaRPr>
          </a:p>
        </p:txBody>
      </p:sp>
      <p:pic>
        <p:nvPicPr>
          <p:cNvPr id="2097153" name="image7.jpeg"/>
          <p:cNvPicPr>
            <a:picLocks/>
          </p:cNvPicPr>
          <p:nvPr/>
        </p:nvPicPr>
        <p:blipFill>
          <a:blip xmlns:r="http://schemas.openxmlformats.org/officeDocument/2006/relationships" r:embed="rId1" cstate="print"/>
          <a:stretch>
            <a:fillRect/>
          </a:stretch>
        </p:blipFill>
        <p:spPr>
          <a:xfrm>
            <a:off x="3191923" y="4327332"/>
            <a:ext cx="4000675" cy="2314644"/>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06" name="Content Placeholder 2"/>
          <p:cNvSpPr>
            <a:spLocks noGrp="1"/>
          </p:cNvSpPr>
          <p:nvPr>
            <p:ph idx="1"/>
          </p:nvPr>
        </p:nvSpPr>
        <p:spPr>
          <a:xfrm>
            <a:off x="467544" y="620688"/>
            <a:ext cx="8229600" cy="5832688"/>
          </a:xfrm>
        </p:spPr>
        <p:txBody>
          <a:bodyPr/>
          <a:p>
            <a:pPr>
              <a:buNone/>
            </a:pPr>
            <a:r>
              <a:rPr b="1" dirty="0" lang="en-US" smtClean="0">
                <a:solidFill>
                  <a:srgbClr val="002060"/>
                </a:solidFill>
                <a:latin typeface="Bradley Hand ITC" pitchFamily="66" charset="0"/>
              </a:rPr>
              <a:t>Types of DDOS Attacks</a:t>
            </a:r>
          </a:p>
          <a:p>
            <a:r>
              <a:rPr b="1" dirty="0" lang="en-US" smtClean="0">
                <a:latin typeface="Bradley Hand ITC" pitchFamily="66" charset="0"/>
              </a:rPr>
              <a:t>Volume based Attacks </a:t>
            </a:r>
          </a:p>
          <a:p>
            <a:r>
              <a:rPr b="1" dirty="0" lang="en-US" smtClean="0">
                <a:latin typeface="Bradley Hand ITC" pitchFamily="66" charset="0"/>
              </a:rPr>
              <a:t>Protocol Attacks</a:t>
            </a:r>
          </a:p>
          <a:p>
            <a:r>
              <a:rPr b="1" dirty="0" lang="en-US" smtClean="0">
                <a:latin typeface="Bradley Hand ITC" pitchFamily="66" charset="0"/>
              </a:rPr>
              <a:t>Application layer Attacks</a:t>
            </a:r>
          </a:p>
          <a:p>
            <a:pPr>
              <a:buNone/>
            </a:pPr>
            <a:r>
              <a:rPr b="1" dirty="0" lang="en-US" smtClean="0">
                <a:solidFill>
                  <a:srgbClr val="002060"/>
                </a:solidFill>
                <a:latin typeface="Bradley Hand ITC" pitchFamily="66" charset="0"/>
              </a:rPr>
              <a:t>                        </a:t>
            </a:r>
          </a:p>
        </p:txBody>
      </p:sp>
      <p:pic>
        <p:nvPicPr>
          <p:cNvPr id="2097154" name="image8.png"/>
          <p:cNvPicPr>
            <a:picLocks/>
          </p:cNvPicPr>
          <p:nvPr/>
        </p:nvPicPr>
        <p:blipFill>
          <a:blip xmlns:r="http://schemas.openxmlformats.org/officeDocument/2006/relationships" r:embed="rId1" cstate="print"/>
          <a:stretch>
            <a:fillRect/>
          </a:stretch>
        </p:blipFill>
        <p:spPr>
          <a:xfrm>
            <a:off x="5436096" y="188640"/>
            <a:ext cx="3551259" cy="2538483"/>
          </a:xfrm>
          <a:prstGeom prst="rect"/>
        </p:spPr>
      </p:pic>
      <p:pic>
        <p:nvPicPr>
          <p:cNvPr id="2097155" name="image9.png"/>
          <p:cNvPicPr>
            <a:picLocks/>
          </p:cNvPicPr>
          <p:nvPr/>
        </p:nvPicPr>
        <p:blipFill>
          <a:blip xmlns:r="http://schemas.openxmlformats.org/officeDocument/2006/relationships" r:embed="rId2" cstate="print"/>
          <a:stretch>
            <a:fillRect/>
          </a:stretch>
        </p:blipFill>
        <p:spPr>
          <a:xfrm>
            <a:off x="395536" y="3212976"/>
            <a:ext cx="3474856" cy="2880320"/>
          </a:xfrm>
          <a:prstGeom prst="rect"/>
        </p:spPr>
      </p:pic>
      <p:pic>
        <p:nvPicPr>
          <p:cNvPr id="2097156" name="image10.png"/>
          <p:cNvPicPr>
            <a:picLocks/>
          </p:cNvPicPr>
          <p:nvPr/>
        </p:nvPicPr>
        <p:blipFill>
          <a:blip xmlns:r="http://schemas.openxmlformats.org/officeDocument/2006/relationships" r:embed="rId3" cstate="print"/>
          <a:stretch>
            <a:fillRect/>
          </a:stretch>
        </p:blipFill>
        <p:spPr>
          <a:xfrm>
            <a:off x="4716016" y="3356992"/>
            <a:ext cx="4024795" cy="2808312"/>
          </a:xfrm>
          <a:prstGeom prst="rect"/>
        </p:spPr>
      </p:pic>
      <p:sp>
        <p:nvSpPr>
          <p:cNvPr id="1048607" name="TextBox 6"/>
          <p:cNvSpPr txBox="1"/>
          <p:nvPr/>
        </p:nvSpPr>
        <p:spPr>
          <a:xfrm>
            <a:off x="5796136" y="2348880"/>
            <a:ext cx="2808312" cy="369332"/>
          </a:xfrm>
          <a:prstGeom prst="rect"/>
          <a:noFill/>
        </p:spPr>
        <p:txBody>
          <a:bodyPr rtlCol="0" wrap="square">
            <a:spAutoFit/>
          </a:bodyPr>
          <a:p>
            <a:r>
              <a:rPr dirty="0" lang="en-US"/>
              <a:t>Volume Based </a:t>
            </a:r>
            <a:r>
              <a:rPr dirty="0" lang="en-US" smtClean="0"/>
              <a:t>Attack</a:t>
            </a:r>
            <a:endParaRPr dirty="0" lang="en-US"/>
          </a:p>
        </p:txBody>
      </p:sp>
      <p:sp>
        <p:nvSpPr>
          <p:cNvPr id="1048608" name="Rectangle 9"/>
          <p:cNvSpPr/>
          <p:nvPr/>
        </p:nvSpPr>
        <p:spPr>
          <a:xfrm>
            <a:off x="1259632" y="3429000"/>
            <a:ext cx="2438488" cy="369332"/>
          </a:xfrm>
          <a:prstGeom prst="rect"/>
        </p:spPr>
        <p:txBody>
          <a:bodyPr wrap="none">
            <a:spAutoFit/>
          </a:bodyPr>
          <a:p>
            <a:r>
              <a:rPr dirty="0" lang="en-US" smtClean="0"/>
              <a:t>Protocol </a:t>
            </a:r>
            <a:r>
              <a:rPr dirty="0" lang="en-US"/>
              <a:t>Based Attack</a:t>
            </a:r>
          </a:p>
        </p:txBody>
      </p:sp>
      <p:sp>
        <p:nvSpPr>
          <p:cNvPr id="1048609" name="Rectangle 10"/>
          <p:cNvSpPr/>
          <p:nvPr/>
        </p:nvSpPr>
        <p:spPr>
          <a:xfrm>
            <a:off x="5724128" y="3429000"/>
            <a:ext cx="2649764" cy="369332"/>
          </a:xfrm>
          <a:prstGeom prst="rect"/>
        </p:spPr>
        <p:txBody>
          <a:bodyPr wrap="none">
            <a:spAutoFit/>
          </a:bodyPr>
          <a:p>
            <a:r>
              <a:rPr dirty="0" lang="en-US"/>
              <a:t>Application Layer Attack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0" name="Content Placeholder 2"/>
          <p:cNvSpPr>
            <a:spLocks noGrp="1"/>
          </p:cNvSpPr>
          <p:nvPr>
            <p:ph idx="1"/>
          </p:nvPr>
        </p:nvSpPr>
        <p:spPr>
          <a:xfrm>
            <a:off x="395536" y="692696"/>
            <a:ext cx="8229600" cy="5904696"/>
          </a:xfrm>
        </p:spPr>
        <p:txBody>
          <a:bodyPr>
            <a:normAutofit/>
          </a:bodyPr>
          <a:p>
            <a:pPr lvl="1">
              <a:buNone/>
            </a:pPr>
            <a:r>
              <a:rPr b="1" dirty="0" sz="3600" lang="en-US" smtClean="0">
                <a:solidFill>
                  <a:srgbClr val="002060"/>
                </a:solidFill>
                <a:latin typeface="Bradley Hand ITC" pitchFamily="66" charset="0"/>
              </a:rPr>
              <a:t>Impact of </a:t>
            </a:r>
            <a:r>
              <a:rPr b="1" dirty="0" sz="3600" lang="en-US" err="1" smtClean="0">
                <a:solidFill>
                  <a:srgbClr val="002060"/>
                </a:solidFill>
                <a:latin typeface="Bradley Hand ITC" pitchFamily="66" charset="0"/>
              </a:rPr>
              <a:t>ddos</a:t>
            </a:r>
            <a:r>
              <a:rPr b="1" dirty="0" sz="3600" lang="en-US" smtClean="0">
                <a:solidFill>
                  <a:srgbClr val="002060"/>
                </a:solidFill>
                <a:latin typeface="Bradley Hand ITC" pitchFamily="66" charset="0"/>
              </a:rPr>
              <a:t> attack</a:t>
            </a:r>
          </a:p>
          <a:p>
            <a:r>
              <a:rPr b="1" dirty="0" lang="en-US" err="1" smtClean="0">
                <a:latin typeface="Bradley Hand ITC" pitchFamily="66" charset="0"/>
              </a:rPr>
              <a:t>DoS</a:t>
            </a:r>
            <a:r>
              <a:rPr b="1" dirty="0" lang="en-US" smtClean="0">
                <a:latin typeface="Bradley Hand ITC" pitchFamily="66" charset="0"/>
              </a:rPr>
              <a:t> doesn’t usually try to steal information or lead to a security breach, but the loss of</a:t>
            </a:r>
          </a:p>
          <a:p>
            <a:r>
              <a:rPr b="1" dirty="0" lang="en-US" smtClean="0">
                <a:latin typeface="Bradley Hand ITC" pitchFamily="66" charset="0"/>
              </a:rPr>
              <a:t> reputation for the affected company can still cost a large amount of time and money. Often customers also decide to switch to an alternative provider, as they fear future security issues, or simply can’t afford to have an unavailable service. A </a:t>
            </a:r>
            <a:r>
              <a:rPr b="1" dirty="0" lang="en-US" err="1" smtClean="0">
                <a:latin typeface="Bradley Hand ITC" pitchFamily="66" charset="0"/>
                <a:hlinkClick r:id="rId1"/>
              </a:rPr>
              <a:t>DoS</a:t>
            </a:r>
            <a:r>
              <a:rPr b="1" dirty="0" lang="en-US" smtClean="0">
                <a:latin typeface="Bradley Hand ITC" pitchFamily="66" charset="0"/>
                <a:hlinkClick r:id="rId1"/>
              </a:rPr>
              <a:t> attack lends itself to activists </a:t>
            </a:r>
            <a:r>
              <a:rPr b="1" dirty="0" lang="en-US" err="1" smtClean="0">
                <a:latin typeface="Bradley Hand ITC" pitchFamily="66" charset="0"/>
                <a:hlinkClick r:id="rId1"/>
              </a:rPr>
              <a:t>andblackmailers</a:t>
            </a:r>
            <a:r>
              <a:rPr b="1" dirty="0" lang="en-US" smtClean="0">
                <a:latin typeface="Bradley Hand ITC" pitchFamily="66" charset="0"/>
                <a:hlinkClick r:id="rId1"/>
              </a:rPr>
              <a:t> </a:t>
            </a:r>
            <a:r>
              <a:rPr b="1" dirty="0" lang="en-US" smtClean="0">
                <a:latin typeface="Bradley Hand ITC" pitchFamily="66" charset="0"/>
              </a:rPr>
              <a:t>– not really the best situation for companies to find themselves in.</a:t>
            </a:r>
          </a:p>
          <a:p>
            <a:endParaRPr b="1" dirty="0" lang="en-US">
              <a:latin typeface="Bradley Hand ITC" pitchFamily="66"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1" name="Content Placeholder 2"/>
          <p:cNvSpPr>
            <a:spLocks noGrp="1"/>
          </p:cNvSpPr>
          <p:nvPr>
            <p:ph idx="1"/>
          </p:nvPr>
        </p:nvSpPr>
        <p:spPr>
          <a:xfrm>
            <a:off x="457200" y="404664"/>
            <a:ext cx="8229600" cy="5904696"/>
          </a:xfrm>
        </p:spPr>
        <p:txBody>
          <a:bodyPr/>
          <a:p>
            <a:r>
              <a:rPr b="1" dirty="0" lang="en-US" smtClean="0">
                <a:solidFill>
                  <a:srgbClr val="002060"/>
                </a:solidFill>
                <a:latin typeface="Bradley Hand ITC" pitchFamily="66" charset="0"/>
              </a:rPr>
              <a:t>Real time examples of DDOS attacks</a:t>
            </a:r>
          </a:p>
          <a:p>
            <a:pPr indent="-411480" lvl="4" marL="548640">
              <a:buClr>
                <a:schemeClr val="tx1">
                  <a:shade val="95000"/>
                </a:schemeClr>
              </a:buClr>
              <a:buSzPct val="65000"/>
              <a:buFont typeface="Arial" pitchFamily="34" charset="0"/>
              <a:buChar char="•"/>
            </a:pPr>
            <a:r>
              <a:rPr b="1" dirty="0" sz="2400" lang="en-US" smtClean="0">
                <a:latin typeface="Bradley Hand ITC" pitchFamily="66" charset="0"/>
              </a:rPr>
              <a:t>January 2016: The latest target of a sophisticated </a:t>
            </a:r>
            <a:r>
              <a:rPr b="1" dirty="0" sz="2400" lang="en-US" err="1" smtClean="0">
                <a:latin typeface="Bradley Hand ITC" pitchFamily="66" charset="0"/>
              </a:rPr>
              <a:t>DDos</a:t>
            </a:r>
            <a:r>
              <a:rPr b="1" dirty="0" sz="2400" lang="en-US" smtClean="0">
                <a:latin typeface="Bradley Hand ITC" pitchFamily="66" charset="0"/>
              </a:rPr>
              <a:t> attack saw some of the </a:t>
            </a:r>
            <a:r>
              <a:rPr b="1" dirty="0" sz="2400" lang="en-US" smtClean="0">
                <a:latin typeface="Bradley Hand ITC" pitchFamily="66" charset="0"/>
                <a:hlinkClick r:id="rId1"/>
              </a:rPr>
              <a:t>HSBC customers losing access to their online banking accounts </a:t>
            </a:r>
            <a:r>
              <a:rPr b="1" dirty="0" sz="2400" lang="en-US" smtClean="0">
                <a:latin typeface="Bradley Hand ITC" pitchFamily="66" charset="0"/>
              </a:rPr>
              <a:t>two days before the tax payment deadline in the </a:t>
            </a:r>
            <a:r>
              <a:rPr b="1" dirty="0" sz="2400" lang="en-US" err="1" smtClean="0">
                <a:latin typeface="Bradley Hand ITC" pitchFamily="66" charset="0"/>
              </a:rPr>
              <a:t>UnitedKingdom</a:t>
            </a:r>
            <a:r>
              <a:rPr b="1" dirty="0" sz="2400" lang="en-US" smtClean="0">
                <a:latin typeface="Bradley Hand ITC" pitchFamily="66" charset="0"/>
              </a:rPr>
              <a:t>.</a:t>
            </a:r>
          </a:p>
          <a:p>
            <a:pPr indent="-411480" lvl="4" marL="548640">
              <a:buClr>
                <a:schemeClr val="tx1">
                  <a:shade val="95000"/>
                </a:schemeClr>
              </a:buClr>
              <a:buSzPct val="65000"/>
              <a:buFont typeface="Arial" pitchFamily="34" charset="0"/>
              <a:buChar char="•"/>
            </a:pPr>
            <a:r>
              <a:rPr b="1" dirty="0" sz="2400" lang="en-US" smtClean="0">
                <a:latin typeface="Bradley Hand ITC" pitchFamily="66" charset="0"/>
              </a:rPr>
              <a:t>Spring 2015: UK-based phone carrie</a:t>
            </a:r>
            <a:r>
              <a:rPr b="1" dirty="0" sz="2400" lang="en-US" smtClean="0">
                <a:latin typeface="Bradley Hand ITC" pitchFamily="66" charset="0"/>
                <a:hlinkClick r:id="rId2"/>
              </a:rPr>
              <a:t>r </a:t>
            </a:r>
            <a:r>
              <a:rPr b="1" dirty="0" sz="2400" lang="en-US" err="1" smtClean="0">
                <a:latin typeface="Bradley Hand ITC" pitchFamily="66" charset="0"/>
                <a:hlinkClick r:id="rId2"/>
              </a:rPr>
              <a:t>Carphone</a:t>
            </a:r>
            <a:r>
              <a:rPr b="1" dirty="0" sz="2400" lang="en-US" smtClean="0">
                <a:latin typeface="Bradley Hand ITC" pitchFamily="66" charset="0"/>
                <a:hlinkClick r:id="rId2"/>
              </a:rPr>
              <a:t> Warehouse gets targeted by a </a:t>
            </a:r>
            <a:r>
              <a:rPr b="1" dirty="0" sz="2400" lang="en-US" err="1" smtClean="0">
                <a:latin typeface="Bradley Hand ITC" pitchFamily="66" charset="0"/>
                <a:hlinkClick r:id="rId2"/>
              </a:rPr>
              <a:t>DDos</a:t>
            </a:r>
            <a:r>
              <a:rPr b="1" dirty="0" sz="2400" lang="en-US" smtClean="0">
                <a:latin typeface="Bradley Hand ITC" pitchFamily="66" charset="0"/>
                <a:hlinkClick r:id="rId2"/>
              </a:rPr>
              <a:t> attack </a:t>
            </a:r>
            <a:r>
              <a:rPr b="1" dirty="0" sz="2400" lang="en-US" smtClean="0">
                <a:latin typeface="Bradley Hand ITC" pitchFamily="66" charset="0"/>
              </a:rPr>
              <a:t>– while hackers steal millions of </a:t>
            </a:r>
            <a:r>
              <a:rPr b="1" dirty="0" sz="2400" lang="en-US" err="1" smtClean="0">
                <a:latin typeface="Bradley Hand ITC" pitchFamily="66" charset="0"/>
              </a:rPr>
              <a:t>customers’data</a:t>
            </a:r>
            <a:r>
              <a:rPr b="1" dirty="0" sz="2400" lang="en-US" smtClean="0">
                <a:latin typeface="Bradley Hand ITC" pitchFamily="66" charset="0"/>
              </a:rPr>
              <a:t>.</a:t>
            </a:r>
          </a:p>
          <a:p>
            <a:pPr>
              <a:buFont typeface="Arial" pitchFamily="34" charset="0"/>
              <a:buChar char="•"/>
            </a:pPr>
            <a:r>
              <a:rPr b="1" dirty="0" sz="2400" lang="en-US" smtClean="0">
                <a:latin typeface="Bradley Hand ITC" pitchFamily="66" charset="0"/>
              </a:rPr>
              <a:t> Summer 2014: A</a:t>
            </a:r>
            <a:r>
              <a:rPr b="1" dirty="0" sz="2400" lang="en-US" smtClean="0">
                <a:latin typeface="Bradley Hand ITC" pitchFamily="66" charset="0"/>
                <a:hlinkClick r:id="rId3"/>
              </a:rPr>
              <a:t> massive 300 </a:t>
            </a:r>
            <a:r>
              <a:rPr b="1" dirty="0" sz="2400" lang="en-US" err="1" smtClean="0">
                <a:latin typeface="Bradley Hand ITC" pitchFamily="66" charset="0"/>
                <a:hlinkClick r:id="rId3"/>
              </a:rPr>
              <a:t>Gbps</a:t>
            </a:r>
            <a:r>
              <a:rPr b="1" dirty="0" sz="2400" lang="en-US" smtClean="0">
                <a:latin typeface="Bradley Hand ITC" pitchFamily="66" charset="0"/>
                <a:hlinkClick r:id="rId3"/>
              </a:rPr>
              <a:t> </a:t>
            </a:r>
            <a:r>
              <a:rPr b="1" dirty="0" sz="2400" lang="en-US" err="1" smtClean="0">
                <a:latin typeface="Bradley Hand ITC" pitchFamily="66" charset="0"/>
                <a:hlinkClick r:id="rId3"/>
              </a:rPr>
              <a:t>DDoS</a:t>
            </a:r>
            <a:r>
              <a:rPr b="1" dirty="0" sz="2400" lang="en-US" smtClean="0">
                <a:latin typeface="Bradley Hand ITC" pitchFamily="66" charset="0"/>
                <a:hlinkClick r:id="rId3"/>
              </a:rPr>
              <a:t> attack </a:t>
            </a:r>
            <a:r>
              <a:rPr b="1" dirty="0" sz="2400" lang="en-US" smtClean="0">
                <a:latin typeface="Bradley Hand ITC" pitchFamily="66" charset="0"/>
              </a:rPr>
              <a:t>exploited flaws of 100,000 </a:t>
            </a:r>
            <a:r>
              <a:rPr b="1" dirty="0" sz="2400" lang="en-US" err="1" smtClean="0">
                <a:latin typeface="Bradley Hand ITC" pitchFamily="66" charset="0"/>
              </a:rPr>
              <a:t>unpatched</a:t>
            </a:r>
            <a:r>
              <a:rPr b="1" dirty="0" sz="2400" lang="en-US" smtClean="0">
                <a:latin typeface="Bradley Hand ITC" pitchFamily="66" charset="0"/>
              </a:rPr>
              <a:t> servers, joined together as a </a:t>
            </a:r>
            <a:r>
              <a:rPr b="1" dirty="0" sz="2400" lang="en-US" err="1" smtClean="0">
                <a:latin typeface="Bradley Hand ITC" pitchFamily="66" charset="0"/>
                <a:hlinkClick r:id="rId4"/>
              </a:rPr>
              <a:t>botnet</a:t>
            </a:r>
            <a:r>
              <a:rPr b="1" dirty="0" sz="2400" lang="en-US" smtClean="0">
                <a:latin typeface="Bradley Hand ITC" pitchFamily="66" charset="0"/>
              </a:rPr>
              <a:t>. An unidentified data centre was faced with the extremely huge scale of a </a:t>
            </a:r>
            <a:r>
              <a:rPr b="1" dirty="0" sz="2400" lang="en-US" err="1" smtClean="0">
                <a:latin typeface="Bradley Hand ITC" pitchFamily="66" charset="0"/>
              </a:rPr>
              <a:t>DDoSattack</a:t>
            </a:r>
            <a:r>
              <a:rPr b="1" dirty="0" sz="2400" lang="en-US" smtClean="0">
                <a:latin typeface="Bradley Hand ITC" pitchFamily="66" charset="0"/>
              </a:rPr>
              <a:t>. </a:t>
            </a:r>
          </a:p>
          <a:p>
            <a:pPr>
              <a:buFont typeface="Arial" pitchFamily="34" charset="0"/>
              <a:buChar char="•"/>
            </a:pPr>
            <a:r>
              <a:rPr b="1" dirty="0" sz="2400" lang="en-US" smtClean="0">
                <a:latin typeface="Bradley Hand ITC" pitchFamily="66" charset="0"/>
              </a:rPr>
              <a:t>In 2013: 39 attacks above 100 </a:t>
            </a:r>
            <a:r>
              <a:rPr b="1" dirty="0" sz="2400" lang="en-US" err="1" smtClean="0">
                <a:latin typeface="Bradley Hand ITC" pitchFamily="66" charset="0"/>
              </a:rPr>
              <a:t>Gbps</a:t>
            </a:r>
            <a:r>
              <a:rPr b="1" dirty="0" sz="2400" lang="en-US" smtClean="0">
                <a:latin typeface="Bradley Hand ITC" pitchFamily="66" charset="0"/>
              </a:rPr>
              <a:t> (Gigabits per second), which have steadily increased overtime.</a:t>
            </a:r>
          </a:p>
          <a:p>
            <a:endParaRPr dirty="0" sz="2400" lang="en-US">
              <a:solidFill>
                <a:srgbClr val="002060"/>
              </a:solidFill>
              <a:latin typeface="Harlow Solid Italic" pitchFamily="8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2" name="Title 1"/>
          <p:cNvSpPr>
            <a:spLocks noGrp="1"/>
          </p:cNvSpPr>
          <p:nvPr>
            <p:ph idx="1"/>
          </p:nvPr>
        </p:nvSpPr>
        <p:spPr>
          <a:xfrm>
            <a:off x="457200" y="404813"/>
            <a:ext cx="8229600" cy="5903912"/>
          </a:xfrm>
        </p:spPr>
        <p:txBody>
          <a:bodyPr>
            <a:normAutofit fontScale="88462" lnSpcReduction="10000"/>
          </a:bodyPr>
          <a:p>
            <a:pPr lvl="1">
              <a:buNone/>
            </a:pPr>
            <a:r>
              <a:rPr b="1" dirty="0" sz="3000" lang="en-US" smtClean="0">
                <a:solidFill>
                  <a:srgbClr val="002060"/>
                </a:solidFill>
                <a:latin typeface="Bradley Hand ITC" pitchFamily="66" charset="0"/>
              </a:rPr>
              <a:t>                   Existing system</a:t>
            </a:r>
          </a:p>
          <a:p>
            <a:pPr lvl="1">
              <a:buNone/>
            </a:pPr>
            <a:r>
              <a:rPr b="1" dirty="0" sz="3000" lang="en-US" smtClean="0">
                <a:solidFill>
                  <a:srgbClr val="002060"/>
                </a:solidFill>
                <a:latin typeface="Bradley Hand ITC" pitchFamily="66" charset="0"/>
              </a:rPr>
              <a:t>Supervised approach</a:t>
            </a:r>
          </a:p>
          <a:p>
            <a:pPr>
              <a:buNone/>
            </a:pPr>
            <a:r>
              <a:rPr b="1" dirty="0" sz="3000" lang="en-US" smtClean="0">
                <a:latin typeface="Bradley Hand ITC" pitchFamily="66" charset="0"/>
              </a:rPr>
              <a:t>     Supervised ML approaches that use generated labeled network traffic datasets to build the detection model.</a:t>
            </a:r>
          </a:p>
          <a:p>
            <a:r>
              <a:rPr b="1" dirty="0" sz="3000" lang="en-US" smtClean="0">
                <a:solidFill>
                  <a:srgbClr val="002060"/>
                </a:solidFill>
                <a:latin typeface="Bradley Hand ITC" pitchFamily="66" charset="0"/>
              </a:rPr>
              <a:t>Disadvantages of supervised approach</a:t>
            </a:r>
            <a:endParaRPr b="1" dirty="0" sz="3000" lang="en-US" smtClean="0">
              <a:latin typeface="Bradley Hand ITC" pitchFamily="66" charset="0"/>
            </a:endParaRPr>
          </a:p>
          <a:p>
            <a:pPr>
              <a:buFont typeface="Wingdings" pitchFamily="2" charset="2"/>
              <a:buChar char="Ø"/>
            </a:pPr>
            <a:r>
              <a:rPr b="1" dirty="0" sz="3000" lang="en-US" smtClean="0">
                <a:latin typeface="Bradley Hand ITC" pitchFamily="66" charset="0"/>
              </a:rPr>
              <a:t>     The Generation of </a:t>
            </a:r>
            <a:r>
              <a:rPr b="1" dirty="0" sz="3000" lang="en-US" err="1" smtClean="0">
                <a:latin typeface="Bradley Hand ITC" pitchFamily="66" charset="0"/>
              </a:rPr>
              <a:t>labelled</a:t>
            </a:r>
            <a:r>
              <a:rPr b="1" dirty="0" sz="3000" lang="en-US" smtClean="0">
                <a:latin typeface="Bradley Hand ITC" pitchFamily="66" charset="0"/>
              </a:rPr>
              <a:t> network traffic data sets is costly in terms of computational cost </a:t>
            </a:r>
            <a:r>
              <a:rPr b="1" dirty="0" sz="3000" lang="en-US" err="1" smtClean="0">
                <a:latin typeface="Bradley Hand ITC" pitchFamily="66" charset="0"/>
              </a:rPr>
              <a:t>andtime</a:t>
            </a:r>
            <a:r>
              <a:rPr b="1" dirty="0" sz="3000" lang="en-US" smtClean="0">
                <a:latin typeface="Bradley Hand ITC" pitchFamily="66" charset="0"/>
              </a:rPr>
              <a:t>.</a:t>
            </a:r>
          </a:p>
          <a:p>
            <a:pPr>
              <a:buFont typeface="Wingdings" pitchFamily="2" charset="2"/>
              <a:buChar char="Ø"/>
            </a:pPr>
            <a:r>
              <a:rPr b="1" dirty="0" sz="3000" lang="en-US" smtClean="0">
                <a:latin typeface="Bradley Hand ITC" pitchFamily="66" charset="0"/>
              </a:rPr>
              <a:t>    Without a continuous update of their detection models, the supervised machine learning approaches are unable to predict the new legitimate and attack </a:t>
            </a:r>
            <a:r>
              <a:rPr b="1" dirty="0" sz="3000" lang="en-US" err="1" smtClean="0">
                <a:latin typeface="Bradley Hand ITC" pitchFamily="66" charset="0"/>
              </a:rPr>
              <a:t>behaviours</a:t>
            </a:r>
            <a:r>
              <a:rPr b="1" dirty="0" sz="3000" lang="en-US" smtClean="0">
                <a:latin typeface="Bradley Hand ITC" pitchFamily="66" charset="0"/>
              </a:rPr>
              <a:t>.</a:t>
            </a:r>
          </a:p>
          <a:p>
            <a:pPr>
              <a:buFont typeface="Wingdings" pitchFamily="2" charset="2"/>
              <a:buChar char="Ø"/>
            </a:pPr>
            <a:r>
              <a:rPr b="1" dirty="0" sz="3000" lang="en-US" smtClean="0">
                <a:latin typeface="Bradley Hand ITC" pitchFamily="66" charset="0"/>
              </a:rPr>
              <a:t>    The presence of large amount of irrelevant normal data is incoming network traffic is noisy and reduces the performance of supervised </a:t>
            </a:r>
            <a:r>
              <a:rPr b="1" dirty="0" sz="3000" lang="en-US" err="1" smtClean="0">
                <a:latin typeface="Bradley Hand ITC" pitchFamily="66" charset="0"/>
              </a:rPr>
              <a:t>MLclassifiers</a:t>
            </a:r>
            <a:r>
              <a:rPr b="1" dirty="0" sz="3000" lang="en-US" smtClean="0">
                <a:latin typeface="Bradley Hand ITC" pitchFamily="66" charset="0"/>
              </a:rPr>
              <a:t>.</a:t>
            </a:r>
          </a:p>
          <a:p>
            <a:endParaRPr dirty="0"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lastClr="000000" val="windowText"/>
      </a:dk1>
      <a:lt1>
        <a:sysClr lastClr="FFFFFF" val="window"/>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algn="ctr" blurRad="57150" dir="5400000" dist="38100" rotWithShape="0">
              <a:schemeClr val="phClr">
                <a:shade val="9000"/>
                <a:satMod val="105000"/>
                <a:alpha val="48000"/>
              </a:schemeClr>
            </a:outerShdw>
          </a:effectLst>
        </a:effectStyle>
        <a:effectStyle>
          <a:effectLst>
            <a:outerShdw algn="ctr" blurRad="57150" dir="5400000" dist="38100" rotWithShape="0">
              <a:schemeClr val="phClr">
                <a:shade val="9000"/>
                <a:satMod val="105000"/>
                <a:alpha val="48000"/>
              </a:schemeClr>
            </a:outerShdw>
          </a:effectLst>
        </a:effectStyle>
        <a:effectStyle>
          <a:effectLst>
            <a:outerShdw algn="ctr" blurRad="57150" dir="5400000" dist="38100" rotWithShape="0">
              <a:schemeClr val="phClr">
                <a:shade val="9000"/>
                <a:satMod val="105000"/>
                <a:alpha val="48000"/>
              </a:schemeClr>
            </a:outerShdw>
          </a:effectLst>
          <a:scene3d>
            <a:camera prst="orthographicFront" fov="0">
              <a:rot lat="0" lon="0" rev="0"/>
            </a:camera>
            <a:lightRig dir="tl" rig="glow">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algn="tl" flip="none" sx="65000" sy="65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SRI INDU COLLEGE OF ENGINEERING AND TECHNOLOGY</dc:title>
  <dc:creator>admin</dc:creator>
  <cp:lastModifiedBy>admin</cp:lastModifiedBy>
  <dcterms:created xsi:type="dcterms:W3CDTF">2022-06-13T17:05:27Z</dcterms:created>
  <dcterms:modified xsi:type="dcterms:W3CDTF">2022-06-15T07:14:27Z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735e859a54144b499a0ac5f3fed5cbd1</vt:lpwstr>
  </property>
</Properties>
</file>