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325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92" r:id="rId12"/>
    <p:sldId id="268" r:id="rId13"/>
    <p:sldId id="269" r:id="rId14"/>
    <p:sldId id="270" r:id="rId15"/>
    <p:sldId id="271" r:id="rId16"/>
    <p:sldId id="300" r:id="rId17"/>
    <p:sldId id="301" r:id="rId18"/>
    <p:sldId id="293" r:id="rId19"/>
    <p:sldId id="272" r:id="rId20"/>
    <p:sldId id="273" r:id="rId21"/>
    <p:sldId id="302" r:id="rId22"/>
    <p:sldId id="303" r:id="rId23"/>
    <p:sldId id="294" r:id="rId24"/>
    <p:sldId id="274" r:id="rId25"/>
    <p:sldId id="275" r:id="rId26"/>
    <p:sldId id="295" r:id="rId27"/>
    <p:sldId id="276" r:id="rId28"/>
    <p:sldId id="277" r:id="rId29"/>
    <p:sldId id="296" r:id="rId30"/>
    <p:sldId id="278" r:id="rId31"/>
    <p:sldId id="279" r:id="rId32"/>
    <p:sldId id="304" r:id="rId33"/>
    <p:sldId id="305" r:id="rId34"/>
    <p:sldId id="306" r:id="rId35"/>
    <p:sldId id="288" r:id="rId36"/>
    <p:sldId id="29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C5A3CE-262F-47D9-971F-B14D25D1AF44}" v="1" dt="2024-04-23T04:03:30.419"/>
    <p1510:client id="{A2C15605-BD95-434D-A2F4-A929DAD7CCF6}" v="6" dt="2024-04-24T01:18:00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, Gulshan (Contractor)" userId="623f5636-af9a-47fb-bcf2-c63579af2791" providerId="ADAL" clId="{A2C15605-BD95-434D-A2F4-A929DAD7CCF6}"/>
    <pc:docChg chg="custSel modSld">
      <pc:chgData name="Kumar, Gulshan (Contractor)" userId="623f5636-af9a-47fb-bcf2-c63579af2791" providerId="ADAL" clId="{A2C15605-BD95-434D-A2F4-A929DAD7CCF6}" dt="2024-04-24T01:19:47.093" v="112" actId="14861"/>
      <pc:docMkLst>
        <pc:docMk/>
      </pc:docMkLst>
      <pc:sldChg chg="modSp mod">
        <pc:chgData name="Kumar, Gulshan (Contractor)" userId="623f5636-af9a-47fb-bcf2-c63579af2791" providerId="ADAL" clId="{A2C15605-BD95-434D-A2F4-A929DAD7CCF6}" dt="2024-04-24T01:19:47.093" v="112" actId="14861"/>
        <pc:sldMkLst>
          <pc:docMk/>
          <pc:sldMk cId="3036142127" sldId="269"/>
        </pc:sldMkLst>
        <pc:picChg chg="mod">
          <ac:chgData name="Kumar, Gulshan (Contractor)" userId="623f5636-af9a-47fb-bcf2-c63579af2791" providerId="ADAL" clId="{A2C15605-BD95-434D-A2F4-A929DAD7CCF6}" dt="2024-04-24T01:19:47.093" v="112" actId="14861"/>
          <ac:picMkLst>
            <pc:docMk/>
            <pc:sldMk cId="3036142127" sldId="269"/>
            <ac:picMk id="4" creationId="{0B61068C-83F8-BCC2-1A44-F038486F850C}"/>
          </ac:picMkLst>
        </pc:picChg>
      </pc:sldChg>
      <pc:sldChg chg="addSp delSp modSp mod">
        <pc:chgData name="Kumar, Gulshan (Contractor)" userId="623f5636-af9a-47fb-bcf2-c63579af2791" providerId="ADAL" clId="{A2C15605-BD95-434D-A2F4-A929DAD7CCF6}" dt="2024-04-24T01:18:52.973" v="111" actId="1076"/>
        <pc:sldMkLst>
          <pc:docMk/>
          <pc:sldMk cId="2597053444" sldId="271"/>
        </pc:sldMkLst>
        <pc:picChg chg="add mod">
          <ac:chgData name="Kumar, Gulshan (Contractor)" userId="623f5636-af9a-47fb-bcf2-c63579af2791" providerId="ADAL" clId="{A2C15605-BD95-434D-A2F4-A929DAD7CCF6}" dt="2024-04-24T01:18:52.973" v="111" actId="1076"/>
          <ac:picMkLst>
            <pc:docMk/>
            <pc:sldMk cId="2597053444" sldId="271"/>
            <ac:picMk id="5" creationId="{95746831-0730-B456-17D8-D681D5FD0707}"/>
          </ac:picMkLst>
        </pc:picChg>
        <pc:picChg chg="del">
          <ac:chgData name="Kumar, Gulshan (Contractor)" userId="623f5636-af9a-47fb-bcf2-c63579af2791" providerId="ADAL" clId="{A2C15605-BD95-434D-A2F4-A929DAD7CCF6}" dt="2024-04-24T01:17:47.127" v="102" actId="478"/>
          <ac:picMkLst>
            <pc:docMk/>
            <pc:sldMk cId="2597053444" sldId="271"/>
            <ac:picMk id="7" creationId="{A81ACA65-1C69-6E55-D122-5824EF09EECA}"/>
          </ac:picMkLst>
        </pc:picChg>
      </pc:sldChg>
      <pc:sldChg chg="addSp delSp modSp mod">
        <pc:chgData name="Kumar, Gulshan (Contractor)" userId="623f5636-af9a-47fb-bcf2-c63579af2791" providerId="ADAL" clId="{A2C15605-BD95-434D-A2F4-A929DAD7CCF6}" dt="2024-04-23T09:47:31.765" v="79" actId="1076"/>
        <pc:sldMkLst>
          <pc:docMk/>
          <pc:sldMk cId="854245937" sldId="278"/>
        </pc:sldMkLst>
        <pc:spChg chg="del">
          <ac:chgData name="Kumar, Gulshan (Contractor)" userId="623f5636-af9a-47fb-bcf2-c63579af2791" providerId="ADAL" clId="{A2C15605-BD95-434D-A2F4-A929DAD7CCF6}" dt="2024-04-23T09:47:10.758" v="68" actId="478"/>
          <ac:spMkLst>
            <pc:docMk/>
            <pc:sldMk cId="854245937" sldId="278"/>
            <ac:spMk id="2" creationId="{6789856F-720C-82FD-38F7-8A87D1B86A97}"/>
          </ac:spMkLst>
        </pc:spChg>
        <pc:spChg chg="add mod">
          <ac:chgData name="Kumar, Gulshan (Contractor)" userId="623f5636-af9a-47fb-bcf2-c63579af2791" providerId="ADAL" clId="{A2C15605-BD95-434D-A2F4-A929DAD7CCF6}" dt="2024-04-23T09:47:31.765" v="79" actId="1076"/>
          <ac:spMkLst>
            <pc:docMk/>
            <pc:sldMk cId="854245937" sldId="278"/>
            <ac:spMk id="3" creationId="{CCA891D5-A164-F3D4-E8A7-843647AD1ACC}"/>
          </ac:spMkLst>
        </pc:spChg>
      </pc:sldChg>
      <pc:sldChg chg="addSp delSp modSp mod">
        <pc:chgData name="Kumar, Gulshan (Contractor)" userId="623f5636-af9a-47fb-bcf2-c63579af2791" providerId="ADAL" clId="{A2C15605-BD95-434D-A2F4-A929DAD7CCF6}" dt="2024-04-23T15:54:04.529" v="99" actId="14861"/>
        <pc:sldMkLst>
          <pc:docMk/>
          <pc:sldMk cId="1942502118" sldId="279"/>
        </pc:sldMkLst>
        <pc:spChg chg="mod">
          <ac:chgData name="Kumar, Gulshan (Contractor)" userId="623f5636-af9a-47fb-bcf2-c63579af2791" providerId="ADAL" clId="{A2C15605-BD95-434D-A2F4-A929DAD7CCF6}" dt="2024-04-23T09:50:03.358" v="81" actId="1076"/>
          <ac:spMkLst>
            <pc:docMk/>
            <pc:sldMk cId="1942502118" sldId="279"/>
            <ac:spMk id="7" creationId="{2F3939E1-FE66-4169-9420-423CEDAD3EA5}"/>
          </ac:spMkLst>
        </pc:spChg>
        <pc:picChg chg="add mod">
          <ac:chgData name="Kumar, Gulshan (Contractor)" userId="623f5636-af9a-47fb-bcf2-c63579af2791" providerId="ADAL" clId="{A2C15605-BD95-434D-A2F4-A929DAD7CCF6}" dt="2024-04-23T15:54:04.529" v="99" actId="14861"/>
          <ac:picMkLst>
            <pc:docMk/>
            <pc:sldMk cId="1942502118" sldId="279"/>
            <ac:picMk id="5" creationId="{45D09537-BB6C-779F-AE1E-713C9F1E3A80}"/>
          </ac:picMkLst>
        </pc:picChg>
        <pc:picChg chg="mod">
          <ac:chgData name="Kumar, Gulshan (Contractor)" userId="623f5636-af9a-47fb-bcf2-c63579af2791" providerId="ADAL" clId="{A2C15605-BD95-434D-A2F4-A929DAD7CCF6}" dt="2024-04-23T09:50:19.628" v="85" actId="1076"/>
          <ac:picMkLst>
            <pc:docMk/>
            <pc:sldMk cId="1942502118" sldId="279"/>
            <ac:picMk id="8" creationId="{F2AFE509-BBF3-F068-2741-3CE53F63ED9E}"/>
          </ac:picMkLst>
        </pc:picChg>
        <pc:picChg chg="del mod">
          <ac:chgData name="Kumar, Gulshan (Contractor)" userId="623f5636-af9a-47fb-bcf2-c63579af2791" providerId="ADAL" clId="{A2C15605-BD95-434D-A2F4-A929DAD7CCF6}" dt="2024-04-23T15:53:16.645" v="89" actId="478"/>
          <ac:picMkLst>
            <pc:docMk/>
            <pc:sldMk cId="1942502118" sldId="279"/>
            <ac:picMk id="10" creationId="{82314467-AB58-AD18-2C12-60D92C6423EC}"/>
          </ac:picMkLst>
        </pc:picChg>
      </pc:sldChg>
      <pc:sldChg chg="addSp delSp modSp mod">
        <pc:chgData name="Kumar, Gulshan (Contractor)" userId="623f5636-af9a-47fb-bcf2-c63579af2791" providerId="ADAL" clId="{A2C15605-BD95-434D-A2F4-A929DAD7CCF6}" dt="2024-04-23T04:24:10.255" v="3" actId="14861"/>
        <pc:sldMkLst>
          <pc:docMk/>
          <pc:sldMk cId="33772269" sldId="292"/>
        </pc:sldMkLst>
        <pc:picChg chg="add mod">
          <ac:chgData name="Kumar, Gulshan (Contractor)" userId="623f5636-af9a-47fb-bcf2-c63579af2791" providerId="ADAL" clId="{A2C15605-BD95-434D-A2F4-A929DAD7CCF6}" dt="2024-04-23T04:24:10.255" v="3" actId="14861"/>
          <ac:picMkLst>
            <pc:docMk/>
            <pc:sldMk cId="33772269" sldId="292"/>
            <ac:picMk id="5" creationId="{E02C92F5-38F1-4F7E-2A68-14D75CBA458F}"/>
          </ac:picMkLst>
        </pc:picChg>
        <pc:picChg chg="del">
          <ac:chgData name="Kumar, Gulshan (Contractor)" userId="623f5636-af9a-47fb-bcf2-c63579af2791" providerId="ADAL" clId="{A2C15605-BD95-434D-A2F4-A929DAD7CCF6}" dt="2024-04-23T04:22:12.906" v="0" actId="478"/>
          <ac:picMkLst>
            <pc:docMk/>
            <pc:sldMk cId="33772269" sldId="292"/>
            <ac:picMk id="6" creationId="{ABD2FDAB-D982-3088-C2D0-1AE4387E8EDC}"/>
          </ac:picMkLst>
        </pc:picChg>
      </pc:sldChg>
      <pc:sldChg chg="addSp delSp modSp mod">
        <pc:chgData name="Kumar, Gulshan (Contractor)" userId="623f5636-af9a-47fb-bcf2-c63579af2791" providerId="ADAL" clId="{A2C15605-BD95-434D-A2F4-A929DAD7CCF6}" dt="2024-04-23T09:47:01.584" v="67" actId="20577"/>
        <pc:sldMkLst>
          <pc:docMk/>
          <pc:sldMk cId="41286346" sldId="296"/>
        </pc:sldMkLst>
        <pc:spChg chg="mod">
          <ac:chgData name="Kumar, Gulshan (Contractor)" userId="623f5636-af9a-47fb-bcf2-c63579af2791" providerId="ADAL" clId="{A2C15605-BD95-434D-A2F4-A929DAD7CCF6}" dt="2024-04-23T09:47:01.584" v="67" actId="20577"/>
          <ac:spMkLst>
            <pc:docMk/>
            <pc:sldMk cId="41286346" sldId="296"/>
            <ac:spMk id="4" creationId="{87E7CDD9-95C3-5BD5-6950-C8335FFB4CCD}"/>
          </ac:spMkLst>
        </pc:spChg>
        <pc:picChg chg="add mod">
          <ac:chgData name="Kumar, Gulshan (Contractor)" userId="623f5636-af9a-47fb-bcf2-c63579af2791" providerId="ADAL" clId="{A2C15605-BD95-434D-A2F4-A929DAD7CCF6}" dt="2024-04-23T09:10:53.485" v="10" actId="14861"/>
          <ac:picMkLst>
            <pc:docMk/>
            <pc:sldMk cId="41286346" sldId="296"/>
            <ac:picMk id="5" creationId="{F60C449C-A3DF-E7DE-3440-CECD5A3BFB39}"/>
          </ac:picMkLst>
        </pc:picChg>
        <pc:picChg chg="del">
          <ac:chgData name="Kumar, Gulshan (Contractor)" userId="623f5636-af9a-47fb-bcf2-c63579af2791" providerId="ADAL" clId="{A2C15605-BD95-434D-A2F4-A929DAD7CCF6}" dt="2024-04-23T09:10:37.059" v="4" actId="478"/>
          <ac:picMkLst>
            <pc:docMk/>
            <pc:sldMk cId="41286346" sldId="296"/>
            <ac:picMk id="8" creationId="{133D62D2-2602-6BD5-7E19-C34F99E76C7B}"/>
          </ac:picMkLst>
        </pc:picChg>
      </pc:sldChg>
      <pc:sldChg chg="modSp mod">
        <pc:chgData name="Kumar, Gulshan (Contractor)" userId="623f5636-af9a-47fb-bcf2-c63579af2791" providerId="ADAL" clId="{A2C15605-BD95-434D-A2F4-A929DAD7CCF6}" dt="2024-04-23T09:37:58.711" v="13" actId="1076"/>
        <pc:sldMkLst>
          <pc:docMk/>
          <pc:sldMk cId="1041102274" sldId="300"/>
        </pc:sldMkLst>
        <pc:picChg chg="mod">
          <ac:chgData name="Kumar, Gulshan (Contractor)" userId="623f5636-af9a-47fb-bcf2-c63579af2791" providerId="ADAL" clId="{A2C15605-BD95-434D-A2F4-A929DAD7CCF6}" dt="2024-04-23T09:37:58.711" v="13" actId="1076"/>
          <ac:picMkLst>
            <pc:docMk/>
            <pc:sldMk cId="1041102274" sldId="300"/>
            <ac:picMk id="7" creationId="{8CDFBECB-0F65-84D7-4E18-56CB4D925443}"/>
          </ac:picMkLst>
        </pc:picChg>
      </pc:sldChg>
      <pc:sldChg chg="modSp mod">
        <pc:chgData name="Kumar, Gulshan (Contractor)" userId="623f5636-af9a-47fb-bcf2-c63579af2791" providerId="ADAL" clId="{A2C15605-BD95-434D-A2F4-A929DAD7CCF6}" dt="2024-04-24T01:11:19.222" v="101"/>
        <pc:sldMkLst>
          <pc:docMk/>
          <pc:sldMk cId="733880770" sldId="306"/>
        </pc:sldMkLst>
        <pc:graphicFrameChg chg="mod">
          <ac:chgData name="Kumar, Gulshan (Contractor)" userId="623f5636-af9a-47fb-bcf2-c63579af2791" providerId="ADAL" clId="{A2C15605-BD95-434D-A2F4-A929DAD7CCF6}" dt="2024-04-24T01:10:40.125" v="100"/>
          <ac:graphicFrameMkLst>
            <pc:docMk/>
            <pc:sldMk cId="733880770" sldId="306"/>
            <ac:graphicFrameMk id="6" creationId="{822C6247-7414-8CF5-4DE0-8310CF733B64}"/>
          </ac:graphicFrameMkLst>
        </pc:graphicFrameChg>
        <pc:graphicFrameChg chg="mod">
          <ac:chgData name="Kumar, Gulshan (Contractor)" userId="623f5636-af9a-47fb-bcf2-c63579af2791" providerId="ADAL" clId="{A2C15605-BD95-434D-A2F4-A929DAD7CCF6}" dt="2024-04-24T01:11:19.222" v="101"/>
          <ac:graphicFrameMkLst>
            <pc:docMk/>
            <pc:sldMk cId="733880770" sldId="306"/>
            <ac:graphicFrameMk id="7" creationId="{F5081455-7C7F-F93F-F8F4-F3F153AC149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50C65-1E22-4A10-AE55-0492C48C9EB9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BC51D-6674-416B-9A5F-7872A8607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4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1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46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90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192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12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14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28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600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1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2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7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9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17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17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8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92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95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81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26" r:id="rId1"/>
    <p:sldLayoutId id="2147484327" r:id="rId2"/>
    <p:sldLayoutId id="2147484328" r:id="rId3"/>
    <p:sldLayoutId id="2147484329" r:id="rId4"/>
    <p:sldLayoutId id="2147484330" r:id="rId5"/>
    <p:sldLayoutId id="2147484331" r:id="rId6"/>
    <p:sldLayoutId id="2147484332" r:id="rId7"/>
    <p:sldLayoutId id="2147484333" r:id="rId8"/>
    <p:sldLayoutId id="2147484334" r:id="rId9"/>
    <p:sldLayoutId id="2147484335" r:id="rId10"/>
    <p:sldLayoutId id="2147484336" r:id="rId11"/>
    <p:sldLayoutId id="2147484337" r:id="rId12"/>
    <p:sldLayoutId id="2147484338" r:id="rId13"/>
    <p:sldLayoutId id="2147484339" r:id="rId14"/>
    <p:sldLayoutId id="2147484340" r:id="rId15"/>
    <p:sldLayoutId id="2147484341" r:id="rId16"/>
    <p:sldLayoutId id="214748434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7" Type="http://schemas.openxmlformats.org/officeDocument/2006/relationships/image" Target="../media/image44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7.xml"/><Relationship Id="rId6" Type="http://schemas.openxmlformats.org/officeDocument/2006/relationships/package" Target="../embeddings/Microsoft_Excel_Worksheet2.xlsx"/><Relationship Id="rId5" Type="http://schemas.openxmlformats.org/officeDocument/2006/relationships/image" Target="../media/image43.emf"/><Relationship Id="rId4" Type="http://schemas.openxmlformats.org/officeDocument/2006/relationships/package" Target="../embeddings/Microsoft_Excel_Worksheet1.xlsx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257D22-4A4A-4C71-BDC3-288BFD999B81}"/>
              </a:ext>
            </a:extLst>
          </p:cNvPr>
          <p:cNvSpPr txBox="1"/>
          <p:nvPr/>
        </p:nvSpPr>
        <p:spPr>
          <a:xfrm>
            <a:off x="2420469" y="1694937"/>
            <a:ext cx="78396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        FOOD DELIVERY </a:t>
            </a:r>
          </a:p>
          <a:p>
            <a:r>
              <a:rPr lang="en-US" sz="4800" b="1" dirty="0"/>
              <a:t>              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69D6D8-F99D-4632-9C39-D140069C9EBA}"/>
              </a:ext>
            </a:extLst>
          </p:cNvPr>
          <p:cNvSpPr txBox="1"/>
          <p:nvPr/>
        </p:nvSpPr>
        <p:spPr>
          <a:xfrm>
            <a:off x="8686800" y="4482353"/>
            <a:ext cx="31466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Gulshan Kumar</a:t>
            </a:r>
          </a:p>
          <a:p>
            <a:r>
              <a:rPr lang="en-US" sz="2500" b="1" dirty="0"/>
              <a:t>      2320893</a:t>
            </a:r>
          </a:p>
        </p:txBody>
      </p:sp>
    </p:spTree>
    <p:extLst>
      <p:ext uri="{BB962C8B-B14F-4D97-AF65-F5344CB8AC3E}">
        <p14:creationId xmlns:p14="http://schemas.microsoft.com/office/powerpoint/2010/main" val="325759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5D1929-C55F-40E7-8BB7-D996A4E4613E}"/>
              </a:ext>
            </a:extLst>
          </p:cNvPr>
          <p:cNvSpPr txBox="1"/>
          <p:nvPr/>
        </p:nvSpPr>
        <p:spPr>
          <a:xfrm>
            <a:off x="2779059" y="358588"/>
            <a:ext cx="60870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DESIGN TARGET AND DEVELOPMENTS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58430-7754-40D0-81F0-3F15F40986AA}"/>
              </a:ext>
            </a:extLst>
          </p:cNvPr>
          <p:cNvSpPr txBox="1"/>
          <p:nvPr/>
        </p:nvSpPr>
        <p:spPr>
          <a:xfrm>
            <a:off x="941294" y="1541929"/>
            <a:ext cx="1061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per the requirements I have created target tables in </a:t>
            </a:r>
            <a:r>
              <a:rPr lang="en-US" dirty="0" err="1"/>
              <a:t>sql</a:t>
            </a:r>
            <a:r>
              <a:rPr lang="en-US" dirty="0"/>
              <a:t> developer as shown below:-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6AF45-31CF-3920-9016-8FD4EEF38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040" y="2271344"/>
            <a:ext cx="3149025" cy="3194735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0738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25E3359-9BE1-A551-92E7-8BE852900E9F}"/>
              </a:ext>
            </a:extLst>
          </p:cNvPr>
          <p:cNvCxnSpPr>
            <a:cxnSpLocks/>
          </p:cNvCxnSpPr>
          <p:nvPr/>
        </p:nvCxnSpPr>
        <p:spPr>
          <a:xfrm>
            <a:off x="5504328" y="949653"/>
            <a:ext cx="1183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ABD2C1-0708-9A67-AD72-81045C86E212}"/>
              </a:ext>
            </a:extLst>
          </p:cNvPr>
          <p:cNvSpPr txBox="1"/>
          <p:nvPr/>
        </p:nvSpPr>
        <p:spPr>
          <a:xfrm>
            <a:off x="425158" y="1345767"/>
            <a:ext cx="370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 Used :-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A5FE74-95DD-AB4B-76F0-774401F515C5}"/>
              </a:ext>
            </a:extLst>
          </p:cNvPr>
          <p:cNvSpPr txBox="1"/>
          <p:nvPr/>
        </p:nvSpPr>
        <p:spPr>
          <a:xfrm>
            <a:off x="677136" y="84146"/>
            <a:ext cx="11223810" cy="10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/>
              <a:t>Mapping 1:- 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               </a:t>
            </a:r>
            <a:r>
              <a:rPr lang="en-US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CUSTOMER_SOURCE                                  CUSTOMER_TARGET      </a:t>
            </a:r>
            <a:r>
              <a:rPr lang="en-US" dirty="0"/>
              <a:t>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2C92F5-38F1-4F7E-2A68-14D75CBA4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05" y="2492326"/>
            <a:ext cx="11455989" cy="2882313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77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7943E05-3C50-4A2B-8C95-B7189B504A4F}"/>
              </a:ext>
            </a:extLst>
          </p:cNvPr>
          <p:cNvCxnSpPr>
            <a:cxnSpLocks/>
          </p:cNvCxnSpPr>
          <p:nvPr/>
        </p:nvCxnSpPr>
        <p:spPr>
          <a:xfrm>
            <a:off x="5585011" y="1152853"/>
            <a:ext cx="1183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E5D462-186B-DF85-B65D-291B8BBD60A6}"/>
              </a:ext>
            </a:extLst>
          </p:cNvPr>
          <p:cNvSpPr txBox="1"/>
          <p:nvPr/>
        </p:nvSpPr>
        <p:spPr>
          <a:xfrm>
            <a:off x="809216" y="287346"/>
            <a:ext cx="11223810" cy="10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/>
              <a:t>Mapping 1:- 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                  </a:t>
            </a:r>
            <a:r>
              <a:rPr lang="en-US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CUSTOMER_SOURCE                                  CUSTOMER_TARGET      </a:t>
            </a:r>
            <a:r>
              <a:rPr lang="en-US" dirty="0"/>
              <a:t>                        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1A7A4A-12D8-B314-A2EC-CB0971F38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64" y="1560247"/>
            <a:ext cx="11302035" cy="5010407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879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EF66BA-6D04-48CA-863C-B93EEB0AF56B}"/>
              </a:ext>
            </a:extLst>
          </p:cNvPr>
          <p:cNvSpPr txBox="1"/>
          <p:nvPr/>
        </p:nvSpPr>
        <p:spPr>
          <a:xfrm>
            <a:off x="466164" y="223777"/>
            <a:ext cx="6096000" cy="457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Iconize Mapping 1:-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61068C-83F8-BCC2-1A44-F038486F8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183" y="2183677"/>
            <a:ext cx="10229633" cy="2763561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3614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B8CA1E-4386-43C4-9E9B-667A100A8951}"/>
              </a:ext>
            </a:extLst>
          </p:cNvPr>
          <p:cNvSpPr txBox="1"/>
          <p:nvPr/>
        </p:nvSpPr>
        <p:spPr>
          <a:xfrm>
            <a:off x="358588" y="187918"/>
            <a:ext cx="6096000" cy="457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OUTPUT M1 </a:t>
            </a:r>
            <a:r>
              <a:rPr lang="en-US" sz="1800" dirty="0"/>
              <a:t>:-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01C82A-ACC1-F5F1-C9A8-2DF81FB01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930" y="1053990"/>
            <a:ext cx="7202536" cy="4777849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4886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7A9809-3E9D-3899-E66D-562FE3D92410}"/>
              </a:ext>
            </a:extLst>
          </p:cNvPr>
          <p:cNvSpPr txBox="1"/>
          <p:nvPr/>
        </p:nvSpPr>
        <p:spPr>
          <a:xfrm>
            <a:off x="358588" y="187918"/>
            <a:ext cx="6096000" cy="457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TESTING M1 </a:t>
            </a:r>
            <a:r>
              <a:rPr lang="en-US" sz="1800" dirty="0"/>
              <a:t>:-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5CE57-928B-1A55-3EDE-89E70148E840}"/>
              </a:ext>
            </a:extLst>
          </p:cNvPr>
          <p:cNvSpPr txBox="1"/>
          <p:nvPr/>
        </p:nvSpPr>
        <p:spPr>
          <a:xfrm>
            <a:off x="1039308" y="645800"/>
            <a:ext cx="6096000" cy="396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dirty="0"/>
              <a:t>DATA VALIDATION:-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604902-D4EA-3603-AA50-D209C9D13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123" y="4036647"/>
            <a:ext cx="9294677" cy="1873346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5746831-0730-B456-17D8-D681D5FD0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124" y="1239495"/>
            <a:ext cx="9294676" cy="2600424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59705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0AEE3B-4C9B-BAE7-F985-09D5F6D34CCD}"/>
              </a:ext>
            </a:extLst>
          </p:cNvPr>
          <p:cNvSpPr txBox="1"/>
          <p:nvPr/>
        </p:nvSpPr>
        <p:spPr>
          <a:xfrm>
            <a:off x="206188" y="392212"/>
            <a:ext cx="6096000" cy="457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Count Validation</a:t>
            </a:r>
            <a:r>
              <a:rPr lang="en-US" sz="1500" dirty="0"/>
              <a:t> :-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868C3F-6EA0-B0AB-3E08-3CA4DFA94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073" y="1008967"/>
            <a:ext cx="9125767" cy="1873346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8AFB9B-2F2A-54D2-52F4-49C60889C31B}"/>
              </a:ext>
            </a:extLst>
          </p:cNvPr>
          <p:cNvSpPr txBox="1"/>
          <p:nvPr/>
        </p:nvSpPr>
        <p:spPr>
          <a:xfrm>
            <a:off x="206188" y="3200059"/>
            <a:ext cx="6096000" cy="457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Null Validation</a:t>
            </a:r>
            <a:r>
              <a:rPr lang="en-US" sz="1500" dirty="0"/>
              <a:t> :-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DFBECB-0F65-84D7-4E18-56CB4D925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053" y="3429000"/>
            <a:ext cx="8864787" cy="2905419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41102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84FF64-EBA5-2FCA-1893-B95EEA1F440F}"/>
              </a:ext>
            </a:extLst>
          </p:cNvPr>
          <p:cNvSpPr txBox="1"/>
          <p:nvPr/>
        </p:nvSpPr>
        <p:spPr>
          <a:xfrm>
            <a:off x="480508" y="517819"/>
            <a:ext cx="6096000" cy="457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Duplicate Validation</a:t>
            </a:r>
            <a:r>
              <a:rPr lang="en-US" sz="1500" dirty="0"/>
              <a:t> :-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E60DD4-17A4-0C8D-E4C2-1E07BA9A7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695360"/>
            <a:ext cx="10393680" cy="4116159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5171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16F1E-60BE-088E-6A7A-DD26B3EB38A3}"/>
              </a:ext>
            </a:extLst>
          </p:cNvPr>
          <p:cNvSpPr txBox="1"/>
          <p:nvPr/>
        </p:nvSpPr>
        <p:spPr>
          <a:xfrm>
            <a:off x="618566" y="161024"/>
            <a:ext cx="10040470" cy="1288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Mapping 2 :- </a:t>
            </a:r>
          </a:p>
          <a:p>
            <a:pPr>
              <a:lnSpc>
                <a:spcPct val="150000"/>
              </a:lnSpc>
            </a:pPr>
            <a:r>
              <a:rPr lang="en-US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RESTAURANT_DETAILS_SOURCE</a:t>
            </a:r>
            <a:r>
              <a:rPr lang="en-US" sz="18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     RESTURANT_DETAILS_TARGET</a:t>
            </a:r>
            <a:r>
              <a:rPr lang="en-U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BAB31ED-E278-43FB-73CE-74CD5DC1CB2A}"/>
              </a:ext>
            </a:extLst>
          </p:cNvPr>
          <p:cNvCxnSpPr/>
          <p:nvPr/>
        </p:nvCxnSpPr>
        <p:spPr>
          <a:xfrm>
            <a:off x="5020236" y="830996"/>
            <a:ext cx="1604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97B443-26ED-8DC4-CB18-6FFA3AB36D35}"/>
              </a:ext>
            </a:extLst>
          </p:cNvPr>
          <p:cNvSpPr txBox="1"/>
          <p:nvPr/>
        </p:nvSpPr>
        <p:spPr>
          <a:xfrm>
            <a:off x="710923" y="1513859"/>
            <a:ext cx="370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 Used :-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DA902F-7219-45FE-C89F-8F82CE5FA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20" y="2447874"/>
            <a:ext cx="11843359" cy="2327326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28633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6F5DFF-8365-4FA2-A8BC-03686EF24A59}"/>
              </a:ext>
            </a:extLst>
          </p:cNvPr>
          <p:cNvCxnSpPr/>
          <p:nvPr/>
        </p:nvCxnSpPr>
        <p:spPr>
          <a:xfrm>
            <a:off x="5020236" y="830996"/>
            <a:ext cx="1604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CC754BB-4BA9-EE07-7F79-89EF569E5F33}"/>
              </a:ext>
            </a:extLst>
          </p:cNvPr>
          <p:cNvSpPr txBox="1"/>
          <p:nvPr/>
        </p:nvSpPr>
        <p:spPr>
          <a:xfrm>
            <a:off x="618566" y="161024"/>
            <a:ext cx="10040470" cy="1288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Mapping 2 :- </a:t>
            </a:r>
          </a:p>
          <a:p>
            <a:pPr>
              <a:lnSpc>
                <a:spcPct val="150000"/>
              </a:lnSpc>
            </a:pPr>
            <a:r>
              <a:rPr lang="en-US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RESTAURANT_DETAILS_SOURCE</a:t>
            </a:r>
            <a:r>
              <a:rPr lang="en-US" sz="18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     RESTURANT_DETAILS_TARGET</a:t>
            </a:r>
            <a:r>
              <a:rPr lang="en-U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A4FC68-F43B-2579-C1A2-D5E038556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40" y="1449903"/>
            <a:ext cx="11524920" cy="4362674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4700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ACD239-9DCA-4F9D-83B8-EDAE82D8FB36}"/>
              </a:ext>
            </a:extLst>
          </p:cNvPr>
          <p:cNvSpPr txBox="1"/>
          <p:nvPr/>
        </p:nvSpPr>
        <p:spPr>
          <a:xfrm>
            <a:off x="2788023" y="543255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odoni MT" panose="02070603080606020203" pitchFamily="18" charset="0"/>
              </a:rPr>
              <a:t>INDEX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773C48-FFAD-4FCA-BDC5-AD420664B05A}"/>
              </a:ext>
            </a:extLst>
          </p:cNvPr>
          <p:cNvSpPr txBox="1"/>
          <p:nvPr/>
        </p:nvSpPr>
        <p:spPr>
          <a:xfrm>
            <a:off x="1703294" y="1757082"/>
            <a:ext cx="6257365" cy="326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OBJECTIVE OF THE PROJECT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SOURCE FILES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REQUIREMENTS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DESIGN TARGETS AND DEVELOPMENT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MAPPINGS AND TESTING  OUTPUTS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TESTING DOCUMENTS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0257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548F32-448C-48D4-8B2E-19BEA939932E}"/>
              </a:ext>
            </a:extLst>
          </p:cNvPr>
          <p:cNvSpPr txBox="1"/>
          <p:nvPr/>
        </p:nvSpPr>
        <p:spPr>
          <a:xfrm>
            <a:off x="107577" y="0"/>
            <a:ext cx="6096000" cy="457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Iconize Mapping 2 :-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7E16C1-1614-445F-9C5A-BB4AC5495D7E}"/>
              </a:ext>
            </a:extLst>
          </p:cNvPr>
          <p:cNvSpPr txBox="1"/>
          <p:nvPr/>
        </p:nvSpPr>
        <p:spPr>
          <a:xfrm>
            <a:off x="107577" y="2769753"/>
            <a:ext cx="6096000" cy="457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OUTPUT M</a:t>
            </a:r>
            <a:r>
              <a:rPr lang="en-US" sz="1800" dirty="0"/>
              <a:t>2 :-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E27473-4740-EA52-EAE2-DA6777882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365" y="296816"/>
            <a:ext cx="7201270" cy="2590933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E4438-34F7-5707-4851-8D4BC108C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365" y="3227635"/>
            <a:ext cx="7369995" cy="3308520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26998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51D6D9-70CE-D292-55C8-474225DA37C0}"/>
              </a:ext>
            </a:extLst>
          </p:cNvPr>
          <p:cNvSpPr txBox="1"/>
          <p:nvPr/>
        </p:nvSpPr>
        <p:spPr>
          <a:xfrm>
            <a:off x="138057" y="142240"/>
            <a:ext cx="6096000" cy="457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Testing</a:t>
            </a:r>
            <a:r>
              <a:rPr lang="en-US" sz="1800" dirty="0"/>
              <a:t> Mapping 2 :-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CD7042-96CC-2712-72A1-CA6046B6FFDC}"/>
              </a:ext>
            </a:extLst>
          </p:cNvPr>
          <p:cNvSpPr txBox="1"/>
          <p:nvPr/>
        </p:nvSpPr>
        <p:spPr>
          <a:xfrm>
            <a:off x="249817" y="600122"/>
            <a:ext cx="6096000" cy="457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Data Validation</a:t>
            </a:r>
            <a:r>
              <a:rPr lang="en-US" sz="1800" dirty="0"/>
              <a:t> :-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2A2F1-4D3A-A82B-138D-C43893D2D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571" y="1170245"/>
            <a:ext cx="9516949" cy="2343270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B37439-38D2-E4A6-B89A-7E800AFF85CB}"/>
              </a:ext>
            </a:extLst>
          </p:cNvPr>
          <p:cNvSpPr txBox="1"/>
          <p:nvPr/>
        </p:nvSpPr>
        <p:spPr>
          <a:xfrm>
            <a:off x="249817" y="3625756"/>
            <a:ext cx="6096000" cy="457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Count Validation</a:t>
            </a:r>
            <a:r>
              <a:rPr lang="en-US" sz="1800" dirty="0"/>
              <a:t> :-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63D7-5825-46B4-DE4D-86CD4F9AC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571" y="4195879"/>
            <a:ext cx="9042400" cy="2375588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7902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A0A7BD-7E4E-D024-7E8A-B168F49246E3}"/>
              </a:ext>
            </a:extLst>
          </p:cNvPr>
          <p:cNvSpPr txBox="1"/>
          <p:nvPr/>
        </p:nvSpPr>
        <p:spPr>
          <a:xfrm>
            <a:off x="219337" y="242476"/>
            <a:ext cx="6096000" cy="457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Null Validation</a:t>
            </a:r>
            <a:r>
              <a:rPr lang="en-US" sz="1800" dirty="0"/>
              <a:t> :-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95953-9D61-E361-A60A-A4510370C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54" y="840048"/>
            <a:ext cx="8818825" cy="2190863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6EA3B1-A08F-62A0-9474-235A63869917}"/>
              </a:ext>
            </a:extLst>
          </p:cNvPr>
          <p:cNvSpPr txBox="1"/>
          <p:nvPr/>
        </p:nvSpPr>
        <p:spPr>
          <a:xfrm>
            <a:off x="219337" y="3200059"/>
            <a:ext cx="6096000" cy="457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Duplicate Validation</a:t>
            </a:r>
            <a:r>
              <a:rPr lang="en-US" sz="1800" dirty="0"/>
              <a:t> :-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8B50A7-0201-4525-76DF-AEC300480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040" y="3657941"/>
            <a:ext cx="8818825" cy="2844459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38344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FEE97A-BC20-D71B-6F12-BAFF8987945B}"/>
              </a:ext>
            </a:extLst>
          </p:cNvPr>
          <p:cNvSpPr txBox="1"/>
          <p:nvPr/>
        </p:nvSpPr>
        <p:spPr>
          <a:xfrm>
            <a:off x="425823" y="125165"/>
            <a:ext cx="11340354" cy="873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Mapping 3 :-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                       </a:t>
            </a:r>
            <a:r>
              <a:rPr lang="en-US" sz="18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FOOD_ORDER_TARGET                                       </a:t>
            </a:r>
            <a:r>
              <a:rPr lang="en-US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STG_TABLE_FDA </a:t>
            </a:r>
            <a:endParaRPr lang="en-US" sz="18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56A850D-8F70-81CF-05ED-4EDCC8C12A1A}"/>
              </a:ext>
            </a:extLst>
          </p:cNvPr>
          <p:cNvCxnSpPr/>
          <p:nvPr/>
        </p:nvCxnSpPr>
        <p:spPr>
          <a:xfrm>
            <a:off x="4724400" y="824753"/>
            <a:ext cx="2160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435C9E-CA64-12B9-EBCA-AA534EC03A8D}"/>
              </a:ext>
            </a:extLst>
          </p:cNvPr>
          <p:cNvSpPr txBox="1"/>
          <p:nvPr/>
        </p:nvSpPr>
        <p:spPr>
          <a:xfrm>
            <a:off x="425823" y="1969744"/>
            <a:ext cx="370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 Used :-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04145-1AD2-8B6F-D860-26950CAB0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86" y="2520250"/>
            <a:ext cx="11221027" cy="2986470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7709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0AA015-FC3E-432D-9F42-0C3E5DF65540}"/>
              </a:ext>
            </a:extLst>
          </p:cNvPr>
          <p:cNvCxnSpPr/>
          <p:nvPr/>
        </p:nvCxnSpPr>
        <p:spPr>
          <a:xfrm>
            <a:off x="4724400" y="824753"/>
            <a:ext cx="2160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A79CAFD-6E52-86C8-557D-2E57EC595B1D}"/>
              </a:ext>
            </a:extLst>
          </p:cNvPr>
          <p:cNvSpPr txBox="1"/>
          <p:nvPr/>
        </p:nvSpPr>
        <p:spPr>
          <a:xfrm>
            <a:off x="425823" y="125165"/>
            <a:ext cx="11340354" cy="873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Mapping 3 :-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                       </a:t>
            </a:r>
            <a:r>
              <a:rPr lang="en-US" sz="18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FOOD_ORDER_TARGET                                       </a:t>
            </a:r>
            <a:r>
              <a:rPr lang="en-US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STG_TABLE_FDA 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B12F0D-15CB-731B-D408-224D3B3B8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1384195"/>
            <a:ext cx="10841023" cy="4089610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3179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18A28B-ADB6-4C86-9EF2-54E9B74FF7DD}"/>
              </a:ext>
            </a:extLst>
          </p:cNvPr>
          <p:cNvSpPr txBox="1"/>
          <p:nvPr/>
        </p:nvSpPr>
        <p:spPr>
          <a:xfrm>
            <a:off x="161365" y="2052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Iconize Mapping 3:-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4E86B9-B4E1-4DDD-8221-5A79B96F77E7}"/>
              </a:ext>
            </a:extLst>
          </p:cNvPr>
          <p:cNvSpPr txBox="1"/>
          <p:nvPr/>
        </p:nvSpPr>
        <p:spPr>
          <a:xfrm>
            <a:off x="161365" y="34062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 M3:-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1C528B-072A-22F3-80E6-ACD933F3D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365" y="228238"/>
            <a:ext cx="6121715" cy="2927500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C62B21-BE99-34FD-EE4F-27DB51DFB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058" y="3406219"/>
            <a:ext cx="8574862" cy="3191742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337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AF04CE-0548-E615-8E4F-76A8224D3452}"/>
              </a:ext>
            </a:extLst>
          </p:cNvPr>
          <p:cNvSpPr txBox="1"/>
          <p:nvPr/>
        </p:nvSpPr>
        <p:spPr>
          <a:xfrm>
            <a:off x="161364" y="178404"/>
            <a:ext cx="11134165" cy="873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Mapping 4:-</a:t>
            </a:r>
          </a:p>
          <a:p>
            <a:pPr>
              <a:lnSpc>
                <a:spcPct val="150000"/>
              </a:lnSpc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</a:t>
            </a:r>
            <a:r>
              <a:rPr lang="en-US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STG_TABLE_FDA</a:t>
            </a:r>
            <a:r>
              <a:rPr lang="en-US" sz="18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                 </a:t>
            </a:r>
            <a:r>
              <a:rPr lang="en-US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FDA_FACT</a:t>
            </a:r>
            <a:r>
              <a:rPr lang="en-US" sz="18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64E758A-22A9-4A72-792C-5D8693FD5CC3}"/>
              </a:ext>
            </a:extLst>
          </p:cNvPr>
          <p:cNvCxnSpPr/>
          <p:nvPr/>
        </p:nvCxnSpPr>
        <p:spPr>
          <a:xfrm>
            <a:off x="4401670" y="869576"/>
            <a:ext cx="2223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261A16-2307-C716-7CD1-5161A23B37EB}"/>
              </a:ext>
            </a:extLst>
          </p:cNvPr>
          <p:cNvSpPr txBox="1"/>
          <p:nvPr/>
        </p:nvSpPr>
        <p:spPr>
          <a:xfrm>
            <a:off x="618198" y="1894755"/>
            <a:ext cx="370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 Used :-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2154C9-CA60-AA09-9CD5-AA9F360DA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26" y="2489151"/>
            <a:ext cx="11640148" cy="2479089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4558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82DDA3-ABE2-4FFC-8E1B-64EFB7BD564D}"/>
              </a:ext>
            </a:extLst>
          </p:cNvPr>
          <p:cNvCxnSpPr/>
          <p:nvPr/>
        </p:nvCxnSpPr>
        <p:spPr>
          <a:xfrm>
            <a:off x="4401670" y="869576"/>
            <a:ext cx="2223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9F6C4B2-EF22-520F-76F0-D59FD88B36A4}"/>
              </a:ext>
            </a:extLst>
          </p:cNvPr>
          <p:cNvSpPr txBox="1"/>
          <p:nvPr/>
        </p:nvSpPr>
        <p:spPr>
          <a:xfrm>
            <a:off x="161364" y="178404"/>
            <a:ext cx="11134165" cy="873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Mapping 4:-</a:t>
            </a:r>
          </a:p>
          <a:p>
            <a:pPr>
              <a:lnSpc>
                <a:spcPct val="150000"/>
              </a:lnSpc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</a:t>
            </a:r>
            <a:r>
              <a:rPr lang="en-US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STG_TABLE_FDA</a:t>
            </a:r>
            <a:r>
              <a:rPr lang="en-US" sz="18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                 </a:t>
            </a:r>
            <a:r>
              <a:rPr lang="en-US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FDA_FACT</a:t>
            </a:r>
            <a:r>
              <a:rPr lang="en-US" sz="18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575F15-3A5E-AF85-78AC-1DA890225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443" y="1831892"/>
            <a:ext cx="9011113" cy="3766267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88484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281DEE-87E8-463A-92CE-D4EC1879FA54}"/>
              </a:ext>
            </a:extLst>
          </p:cNvPr>
          <p:cNvSpPr txBox="1"/>
          <p:nvPr/>
        </p:nvSpPr>
        <p:spPr>
          <a:xfrm>
            <a:off x="71718" y="0"/>
            <a:ext cx="6096000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Iconize Mapping 4:-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6A6FE-A72D-4186-AE1A-8D7D3F7AE137}"/>
              </a:ext>
            </a:extLst>
          </p:cNvPr>
          <p:cNvSpPr txBox="1"/>
          <p:nvPr/>
        </p:nvSpPr>
        <p:spPr>
          <a:xfrm>
            <a:off x="71718" y="3200732"/>
            <a:ext cx="6096000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 M4 :-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722A13-3225-5FB6-3074-5F0FFB188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880" y="876257"/>
            <a:ext cx="6827520" cy="1676486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E50813-685D-41E6-092A-8FF418F37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840" y="3428999"/>
            <a:ext cx="8370808" cy="3114720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5338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6963EE4-0970-120F-FFE8-FFF05750FBD3}"/>
              </a:ext>
            </a:extLst>
          </p:cNvPr>
          <p:cNvCxnSpPr/>
          <p:nvPr/>
        </p:nvCxnSpPr>
        <p:spPr>
          <a:xfrm>
            <a:off x="4326964" y="815789"/>
            <a:ext cx="2178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E0A5A0-B8DF-0906-3747-99908694A4BA}"/>
              </a:ext>
            </a:extLst>
          </p:cNvPr>
          <p:cNvSpPr txBox="1"/>
          <p:nvPr/>
        </p:nvSpPr>
        <p:spPr>
          <a:xfrm>
            <a:off x="274320" y="1280294"/>
            <a:ext cx="370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 Used :-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E7CDD9-95C3-5BD5-6950-C8335FFB4CCD}"/>
              </a:ext>
            </a:extLst>
          </p:cNvPr>
          <p:cNvSpPr txBox="1"/>
          <p:nvPr/>
        </p:nvSpPr>
        <p:spPr>
          <a:xfrm>
            <a:off x="274320" y="169338"/>
            <a:ext cx="11134165" cy="873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Mapping 5:-</a:t>
            </a:r>
          </a:p>
          <a:p>
            <a:pPr>
              <a:lnSpc>
                <a:spcPct val="150000"/>
              </a:lnSpc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</a:t>
            </a:r>
            <a:r>
              <a:rPr lang="en-US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FDA_FACT</a:t>
            </a:r>
            <a:r>
              <a:rPr lang="en-US" sz="18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            </a:t>
            </a:r>
            <a:r>
              <a:rPr lang="en-US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RESULT_WEEKDAY &amp; RESULT_WEEKEND</a:t>
            </a:r>
            <a:r>
              <a:rPr lang="en-US" sz="18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E9AF82-85AF-C9C8-6565-2C222ACBD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32" y="4012652"/>
            <a:ext cx="11388290" cy="1917799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0C449C-A3DF-E7DE-3440-CECD5A3BF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69" y="1688913"/>
            <a:ext cx="11324153" cy="1917799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28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C223CB-59B0-4C22-8489-040B17CAFD24}"/>
              </a:ext>
            </a:extLst>
          </p:cNvPr>
          <p:cNvSpPr txBox="1"/>
          <p:nvPr/>
        </p:nvSpPr>
        <p:spPr>
          <a:xfrm>
            <a:off x="3998260" y="537883"/>
            <a:ext cx="3209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8A9F9B-2A21-4E47-B116-BEAF911371E4}"/>
              </a:ext>
            </a:extLst>
          </p:cNvPr>
          <p:cNvSpPr txBox="1"/>
          <p:nvPr/>
        </p:nvSpPr>
        <p:spPr>
          <a:xfrm>
            <a:off x="1080247" y="2228671"/>
            <a:ext cx="10031506" cy="224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 purpose of our project is to  develop  an ETL process using Informatica Power Center to integrate Food deliver data from multiple sources into a centralized system for effective Food delivery analysis and then perform different type of testing on it .</a:t>
            </a:r>
          </a:p>
        </p:txBody>
      </p:sp>
    </p:spTree>
    <p:extLst>
      <p:ext uri="{BB962C8B-B14F-4D97-AF65-F5344CB8AC3E}">
        <p14:creationId xmlns:p14="http://schemas.microsoft.com/office/powerpoint/2010/main" val="117455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BC52ED-E088-42F9-AF71-7817C4B0E71A}"/>
              </a:ext>
            </a:extLst>
          </p:cNvPr>
          <p:cNvCxnSpPr/>
          <p:nvPr/>
        </p:nvCxnSpPr>
        <p:spPr>
          <a:xfrm>
            <a:off x="4508052" y="795469"/>
            <a:ext cx="2178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26A4093-D925-94F9-2AB3-5B1A43056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14" y="1341120"/>
            <a:ext cx="11134165" cy="4612134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A891D5-A164-F3D4-E8A7-843647AD1ACC}"/>
              </a:ext>
            </a:extLst>
          </p:cNvPr>
          <p:cNvSpPr txBox="1"/>
          <p:nvPr/>
        </p:nvSpPr>
        <p:spPr>
          <a:xfrm>
            <a:off x="436880" y="118538"/>
            <a:ext cx="11134165" cy="873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Mapping 5:-</a:t>
            </a:r>
          </a:p>
          <a:p>
            <a:pPr>
              <a:lnSpc>
                <a:spcPct val="150000"/>
              </a:lnSpc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</a:t>
            </a:r>
            <a:r>
              <a:rPr lang="en-US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FDA_FACT</a:t>
            </a:r>
            <a:r>
              <a:rPr lang="en-US" sz="18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               </a:t>
            </a:r>
            <a:r>
              <a:rPr lang="en-US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RESULT_WEEKDAY &amp; RESULT_WEEKEND</a:t>
            </a:r>
            <a:r>
              <a:rPr lang="en-US" sz="18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24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FCA8A9-DC1F-458F-B919-B26E13F17193}"/>
              </a:ext>
            </a:extLst>
          </p:cNvPr>
          <p:cNvSpPr txBox="1"/>
          <p:nvPr/>
        </p:nvSpPr>
        <p:spPr>
          <a:xfrm>
            <a:off x="179294" y="2770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Iconize Mapping 5 :-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3939E1-FE66-4169-9420-423CEDAD3EA5}"/>
              </a:ext>
            </a:extLst>
          </p:cNvPr>
          <p:cNvSpPr txBox="1"/>
          <p:nvPr/>
        </p:nvSpPr>
        <p:spPr>
          <a:xfrm>
            <a:off x="0" y="32174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OUTPUT M5 :-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F77F09-864E-F58C-882E-9DB8642A9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230" y="277016"/>
            <a:ext cx="7145809" cy="2978985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AFE509-BBF3-F068-2741-3CE53F63E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17" y="3783516"/>
            <a:ext cx="5307106" cy="2736991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45D09537-BB6C-779F-AE1E-713C9F1E3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779" y="3843369"/>
            <a:ext cx="5486682" cy="2617283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425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E215C5-3550-F80E-EB46-65E455F36A61}"/>
              </a:ext>
            </a:extLst>
          </p:cNvPr>
          <p:cNvSpPr txBox="1"/>
          <p:nvPr/>
        </p:nvSpPr>
        <p:spPr>
          <a:xfrm>
            <a:off x="179294" y="2770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Testing Mapping 5 :-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2CA996-DC61-E6E5-59AE-72434EB4CCBF}"/>
              </a:ext>
            </a:extLst>
          </p:cNvPr>
          <p:cNvSpPr txBox="1"/>
          <p:nvPr/>
        </p:nvSpPr>
        <p:spPr>
          <a:xfrm>
            <a:off x="575534" y="8662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Validation :-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EBAF16-9120-50EE-767F-BFF6FE7F0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42" y="476098"/>
            <a:ext cx="8620718" cy="2952902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CA92AE-5FD0-B597-7AB0-B3D6A559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126" y="3628082"/>
            <a:ext cx="8620718" cy="2971953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902849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06150B-0C81-64CF-89AF-3A103843153A}"/>
              </a:ext>
            </a:extLst>
          </p:cNvPr>
          <p:cNvSpPr txBox="1"/>
          <p:nvPr/>
        </p:nvSpPr>
        <p:spPr>
          <a:xfrm>
            <a:off x="216347" y="4598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Null Validation :-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69D40-6D91-CDF7-C08B-196357E0C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347" y="459896"/>
            <a:ext cx="7309226" cy="2969104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CDAC87-92FD-9C4B-0222-F869CD40272F}"/>
              </a:ext>
            </a:extLst>
          </p:cNvPr>
          <p:cNvSpPr txBox="1"/>
          <p:nvPr/>
        </p:nvSpPr>
        <p:spPr>
          <a:xfrm>
            <a:off x="67534" y="36298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Duplicate Validation :-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137FB-12B4-EC74-581C-68C73FC6E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426" y="3837376"/>
            <a:ext cx="7861093" cy="2643507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682723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188846-2318-F008-7BC2-698F213CD9C2}"/>
              </a:ext>
            </a:extLst>
          </p:cNvPr>
          <p:cNvSpPr txBox="1"/>
          <p:nvPr/>
        </p:nvSpPr>
        <p:spPr>
          <a:xfrm>
            <a:off x="3160059" y="466166"/>
            <a:ext cx="58718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TESTING DOCUMENTS </a:t>
            </a:r>
            <a:r>
              <a:rPr lang="en-US" sz="2500" dirty="0"/>
              <a:t>:-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22C6247-7414-8CF5-4DE0-8310CF733B6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57745"/>
              </p:ext>
            </p:extLst>
          </p:nvPr>
        </p:nvGraphicFramePr>
        <p:xfrm>
          <a:off x="2499360" y="1938338"/>
          <a:ext cx="1339850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" imgW="793800" imgH="698400" progId="Excel.Sheet.12">
                  <p:embed/>
                </p:oleObj>
              </mc:Choice>
              <mc:Fallback>
                <p:oleObj name="Worksheet" showAsIcon="1" r:id="rId2" imgW="793800" imgH="698400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822C6247-7414-8CF5-4DE0-8310CF733B64}"/>
                          </a:ext>
                          <a:ext uri="{C183D7F6-B498-43B3-948B-1728B52AA6E4}">
                            <adec:decorative xmlns:adec="http://schemas.microsoft.com/office/drawing/2017/decorative" val="0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99360" y="1938338"/>
                        <a:ext cx="1339850" cy="1049337"/>
                      </a:xfrm>
                      <a:prstGeom prst="rect">
                        <a:avLst/>
                      </a:prstGeom>
                      <a:solidFill>
                        <a:schemeClr val="tx1">
                          <a:alpha val="2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5081455-7C7F-F93F-F8F4-F3F153AC14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362300"/>
              </p:ext>
            </p:extLst>
          </p:nvPr>
        </p:nvGraphicFramePr>
        <p:xfrm>
          <a:off x="5481638" y="1938338"/>
          <a:ext cx="1227137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4" imgW="793800" imgH="698400" progId="Excel.Sheet.12">
                  <p:embed/>
                </p:oleObj>
              </mc:Choice>
              <mc:Fallback>
                <p:oleObj name="Worksheet" showAsIcon="1" r:id="rId4" imgW="793800" imgH="6984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F5081455-7C7F-F93F-F8F4-F3F153AC14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81638" y="1938338"/>
                        <a:ext cx="1227137" cy="1049337"/>
                      </a:xfrm>
                      <a:prstGeom prst="rect">
                        <a:avLst/>
                      </a:prstGeom>
                      <a:solidFill>
                        <a:schemeClr val="tx1">
                          <a:alpha val="2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5685010-C3EE-92CB-CB24-6D5B2D5037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321980"/>
              </p:ext>
            </p:extLst>
          </p:nvPr>
        </p:nvGraphicFramePr>
        <p:xfrm>
          <a:off x="8077200" y="1857278"/>
          <a:ext cx="1412240" cy="1211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6" imgW="914400" imgH="806335" progId="Excel.Sheet.12">
                  <p:embed/>
                </p:oleObj>
              </mc:Choice>
              <mc:Fallback>
                <p:oleObj name="Worksheet" showAsIcon="1" r:id="rId6" imgW="914400" imgH="806335" progId="Excel.Shee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55685010-C3EE-92CB-CB24-6D5B2D5037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077200" y="1857278"/>
                        <a:ext cx="1412240" cy="1211042"/>
                      </a:xfrm>
                      <a:prstGeom prst="rect">
                        <a:avLst/>
                      </a:prstGeom>
                      <a:solidFill>
                        <a:schemeClr val="tx1">
                          <a:alpha val="2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3880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2E6969-A2CC-4DC8-AF53-BAA432667978}"/>
              </a:ext>
            </a:extLst>
          </p:cNvPr>
          <p:cNvSpPr txBox="1"/>
          <p:nvPr/>
        </p:nvSpPr>
        <p:spPr>
          <a:xfrm>
            <a:off x="3160059" y="466166"/>
            <a:ext cx="58718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CONCLUSION </a:t>
            </a:r>
            <a:r>
              <a:rPr lang="en-US" sz="2500" dirty="0"/>
              <a:t>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70165B-BA53-450E-8A2E-3CD9CDA8E4C0}"/>
              </a:ext>
            </a:extLst>
          </p:cNvPr>
          <p:cNvSpPr txBox="1"/>
          <p:nvPr/>
        </p:nvSpPr>
        <p:spPr>
          <a:xfrm>
            <a:off x="1219200" y="1407459"/>
            <a:ext cx="101390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As per the requirements I have successfully upload the source data into targets 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As per the requirements I have clean the data and changed the formats of the sources by using multiple type of transformation 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I have successfully calculated Total number of order done in weekend and weekdays 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I have successfully performed ETL testing on the developed mappings.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9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337E99-042F-4438-8648-A986EB535C78}"/>
              </a:ext>
            </a:extLst>
          </p:cNvPr>
          <p:cNvSpPr txBox="1"/>
          <p:nvPr/>
        </p:nvSpPr>
        <p:spPr>
          <a:xfrm>
            <a:off x="3074894" y="2563906"/>
            <a:ext cx="7333130" cy="1015663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6000" b="1" i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302255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10E1D8-0F72-4FC2-BD43-FF345E2206E2}"/>
              </a:ext>
            </a:extLst>
          </p:cNvPr>
          <p:cNvSpPr txBox="1"/>
          <p:nvPr/>
        </p:nvSpPr>
        <p:spPr>
          <a:xfrm>
            <a:off x="4226859" y="376517"/>
            <a:ext cx="3738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SOURCE FILES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C44093-8F2E-43C1-83AA-B2D200966AD7}"/>
              </a:ext>
            </a:extLst>
          </p:cNvPr>
          <p:cNvSpPr txBox="1"/>
          <p:nvPr/>
        </p:nvSpPr>
        <p:spPr>
          <a:xfrm>
            <a:off x="1706282" y="2257763"/>
            <a:ext cx="3836894" cy="1288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Customer_details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Food_order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Resturant_details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1AA9D8-8947-890E-CFFD-C3CC8F11D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400" y="1622612"/>
            <a:ext cx="5943600" cy="2559182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4529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442293-7212-43E8-A0E3-8FBE88E54896}"/>
              </a:ext>
            </a:extLst>
          </p:cNvPr>
          <p:cNvSpPr txBox="1"/>
          <p:nvPr/>
        </p:nvSpPr>
        <p:spPr>
          <a:xfrm>
            <a:off x="403410" y="367553"/>
            <a:ext cx="2895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Customer_details :-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54B8E7-B4D8-DE46-ED68-DF3E8951C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480" y="207424"/>
            <a:ext cx="6953607" cy="2933851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04702A-43A8-597E-684F-94C955AAD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479" y="3579435"/>
            <a:ext cx="6953608" cy="2933851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A5CD7C-DC81-03FF-B4FB-CB288E871589}"/>
              </a:ext>
            </a:extLst>
          </p:cNvPr>
          <p:cNvSpPr txBox="1"/>
          <p:nvPr/>
        </p:nvSpPr>
        <p:spPr>
          <a:xfrm>
            <a:off x="403410" y="3687468"/>
            <a:ext cx="321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Resturant_details :-</a:t>
            </a:r>
          </a:p>
        </p:txBody>
      </p:sp>
    </p:spTree>
    <p:extLst>
      <p:ext uri="{BB962C8B-B14F-4D97-AF65-F5344CB8AC3E}">
        <p14:creationId xmlns:p14="http://schemas.microsoft.com/office/powerpoint/2010/main" val="423190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288E5D-F839-060E-E204-DCA4779CB08A}"/>
              </a:ext>
            </a:extLst>
          </p:cNvPr>
          <p:cNvSpPr txBox="1"/>
          <p:nvPr/>
        </p:nvSpPr>
        <p:spPr>
          <a:xfrm>
            <a:off x="789490" y="392056"/>
            <a:ext cx="322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Food_order :-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C29C07-DB08-C79A-A96E-AF4B040C5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45" y="1635033"/>
            <a:ext cx="9931910" cy="3587934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1427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463200-3A18-435E-B526-326B5225AA39}"/>
              </a:ext>
            </a:extLst>
          </p:cNvPr>
          <p:cNvSpPr txBox="1"/>
          <p:nvPr/>
        </p:nvSpPr>
        <p:spPr>
          <a:xfrm>
            <a:off x="905436" y="1497105"/>
            <a:ext cx="11089340" cy="18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Requirement 1:-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Customer</a:t>
            </a: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Dimension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– The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Customer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dimension table </a:t>
            </a:r>
            <a:r>
              <a:rPr lang="en-US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CUSTOMER_TARGET 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 a Type – I  SCD table which contains all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customer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information. The source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table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 is </a:t>
            </a:r>
            <a:r>
              <a:rPr lang="en-US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CUSTOMER_SOURCE 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 which data is load from source file </a:t>
            </a:r>
            <a:r>
              <a:rPr lang="en-US" b="1" dirty="0"/>
              <a:t>Customer_details.csv</a:t>
            </a: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BA89FF-B73F-4901-9518-54B208F3D026}"/>
              </a:ext>
            </a:extLst>
          </p:cNvPr>
          <p:cNvSpPr txBox="1"/>
          <p:nvPr/>
        </p:nvSpPr>
        <p:spPr>
          <a:xfrm>
            <a:off x="770966" y="3962070"/>
            <a:ext cx="11089340" cy="225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Requirement 2:-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Resturant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Dimension -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The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Restaurant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dimension table </a:t>
            </a:r>
            <a:r>
              <a:rPr lang="en-US" sz="18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RESTURANT_DETAILS_TARGET</a:t>
            </a:r>
            <a:r>
              <a:rPr lang="en-U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 a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Type – I SCD which contains all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Restaurant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details. </a:t>
            </a:r>
            <a:r>
              <a:rPr lang="en-U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 is added to this table, only when a new </a:t>
            </a: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restaurant</a:t>
            </a:r>
            <a:r>
              <a:rPr lang="en-U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is being opened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So, the load schedule would be </a:t>
            </a:r>
            <a:r>
              <a:rPr lang="en-U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 demand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The source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table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 is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RESTAURANT_DETAILS_SOURCE </a:t>
            </a:r>
            <a:r>
              <a:rPr lang="en-US" dirty="0"/>
              <a:t>in which data is load from source file </a:t>
            </a:r>
            <a:r>
              <a:rPr lang="en-US" b="1" dirty="0"/>
              <a:t>Resturant_details.csv </a:t>
            </a:r>
            <a:r>
              <a:rPr lang="en-US" dirty="0"/>
              <a:t>.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7D53A-2FEF-4207-916F-71A6DA226079}"/>
              </a:ext>
            </a:extLst>
          </p:cNvPr>
          <p:cNvSpPr txBox="1"/>
          <p:nvPr/>
        </p:nvSpPr>
        <p:spPr>
          <a:xfrm>
            <a:off x="3783106" y="412377"/>
            <a:ext cx="3980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394541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CB9413-1526-47D4-B23B-4BF4C082B4AB}"/>
              </a:ext>
            </a:extLst>
          </p:cNvPr>
          <p:cNvSpPr txBox="1"/>
          <p:nvPr/>
        </p:nvSpPr>
        <p:spPr>
          <a:xfrm>
            <a:off x="347532" y="287886"/>
            <a:ext cx="11089340" cy="2258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Requirement 3:-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Results Staging -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The results staging table </a:t>
            </a:r>
            <a:r>
              <a:rPr lang="en-US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STG_TABLE_FDA 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receives the results data from the different evaluation centers </a:t>
            </a:r>
            <a:r>
              <a:rPr lang="en-US" sz="18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FOOD_ORDER_TARGET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 which data is load from </a:t>
            </a:r>
            <a:r>
              <a:rPr lang="en-US" dirty="0"/>
              <a:t>Food_order.csv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The information from different files is standardized in the staging table. The data is loaded with all related dimension information from the respective dimension tables in the warehouse.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9B4CA5-4CD3-0346-7A05-8BA332FB39EE}"/>
              </a:ext>
            </a:extLst>
          </p:cNvPr>
          <p:cNvSpPr txBox="1"/>
          <p:nvPr/>
        </p:nvSpPr>
        <p:spPr>
          <a:xfrm>
            <a:off x="439352" y="3227083"/>
            <a:ext cx="1108934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Requirement 4:-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Results Fact -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results fact table </a:t>
            </a:r>
            <a:r>
              <a:rPr lang="en-US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FDA_FACT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contains all the transactions loaded from the staging table </a:t>
            </a:r>
            <a:r>
              <a:rPr lang="en-US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STG_TABLE_FDA 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This table is loaded o</a:t>
            </a:r>
            <a:r>
              <a:rPr lang="en-U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nly after the staging table has been loaded completely from the transaction files arriving from all the different centers.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2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50E9A4-1BFB-4C5F-882F-F7516369C4F6}"/>
              </a:ext>
            </a:extLst>
          </p:cNvPr>
          <p:cNvSpPr txBox="1"/>
          <p:nvPr/>
        </p:nvSpPr>
        <p:spPr>
          <a:xfrm>
            <a:off x="551330" y="509413"/>
            <a:ext cx="110893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Requirement 5 :-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Results Aggregate -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Sales Aggregate tables </a:t>
            </a:r>
            <a:r>
              <a:rPr lang="en-US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RESULT_WEEKDAY and RESULT_WEEKEND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pulls data from the Results fact table </a:t>
            </a:r>
            <a:r>
              <a:rPr lang="en-US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FDA_FACT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 The table is aggregated by Resturant_id   .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0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658</TotalTime>
  <Words>691</Words>
  <Application>Microsoft Office PowerPoint</Application>
  <PresentationFormat>Widescreen</PresentationFormat>
  <Paragraphs>91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Bodoni MT</vt:lpstr>
      <vt:lpstr>Bookman Old Style</vt:lpstr>
      <vt:lpstr>Calibri</vt:lpstr>
      <vt:lpstr>Rockwell</vt:lpstr>
      <vt:lpstr>Wingdings</vt:lpstr>
      <vt:lpstr>Damask</vt:lpstr>
      <vt:lpstr>Microsoft Excel Worksheet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Hajra</dc:creator>
  <cp:lastModifiedBy>Kumar, Gulshan (Contractor)</cp:lastModifiedBy>
  <cp:revision>8</cp:revision>
  <dcterms:created xsi:type="dcterms:W3CDTF">2024-03-24T07:59:39Z</dcterms:created>
  <dcterms:modified xsi:type="dcterms:W3CDTF">2024-04-24T01:19:48Z</dcterms:modified>
</cp:coreProperties>
</file>