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
  </p:notesMasterIdLst>
  <p:handoutMasterIdLst>
    <p:handoutMasterId r:id="rId17"/>
  </p:handoutMasterIdLst>
  <p:sldIdLst>
    <p:sldId id="403" r:id="rId2"/>
    <p:sldId id="410" r:id="rId3"/>
    <p:sldId id="399" r:id="rId4"/>
    <p:sldId id="262" r:id="rId5"/>
    <p:sldId id="411" r:id="rId6"/>
    <p:sldId id="404" r:id="rId7"/>
    <p:sldId id="413" r:id="rId8"/>
    <p:sldId id="405" r:id="rId9"/>
    <p:sldId id="412" r:id="rId10"/>
    <p:sldId id="415" r:id="rId11"/>
    <p:sldId id="406" r:id="rId12"/>
    <p:sldId id="407" r:id="rId13"/>
    <p:sldId id="408" r:id="rId14"/>
    <p:sldId id="41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p15="http://schemas.microsoft.com/office/powerpoint/2012/main"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9900"/>
    <a:srgbClr val="29861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2" autoAdjust="0"/>
  </p:normalViewPr>
  <p:slideViewPr>
    <p:cSldViewPr>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a:p>
        </p:txBody>
      </p:sp>
    </p:spTree>
    <p:extLst>
      <p:ext uri="{BB962C8B-B14F-4D97-AF65-F5344CB8AC3E}">
        <p14:creationId xmlns:p14="http://schemas.microsoft.com/office/powerpoint/2010/main"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p14="http://schemas.microsoft.com/office/powerpoint/2010/main"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5958E5E2-6682-4BC1-BE42-9B3D8EFAAB0B}"/>
              </a:ext>
            </a:extLst>
          </p:cNvPr>
          <p:cNvSpPr txBox="1">
            <a:spLocks/>
          </p:cNvSpPr>
          <p:nvPr/>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pic>
        <p:nvPicPr>
          <p:cNvPr id="8" name="Picture 7">
            <a:extLst>
              <a:ext uri="{FF2B5EF4-FFF2-40B4-BE49-F238E27FC236}">
                <a16:creationId xmlns:a16="http://schemas.microsoft.com/office/drawing/2014/main" id="{5D981076-ED8C-43FB-A166-D94C61E80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522" y="92139"/>
            <a:ext cx="1578225" cy="936104"/>
          </a:xfrm>
          <a:prstGeom prst="rect">
            <a:avLst/>
          </a:prstGeom>
        </p:spPr>
      </p:pic>
      <p:sp>
        <p:nvSpPr>
          <p:cNvPr id="6" name="Title 1">
            <a:extLst>
              <a:ext uri="{FF2B5EF4-FFF2-40B4-BE49-F238E27FC236}">
                <a16:creationId xmlns:a16="http://schemas.microsoft.com/office/drawing/2014/main"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70936-47C3-4CF7-B9C0-FD402A4BB69C}" type="datetime2">
              <a:rPr lang="en-US" smtClean="0"/>
              <a:pPr/>
              <a:t>Wednesday, January 5, 2022</a:t>
            </a:fld>
            <a:endParaRPr lang="en-US"/>
          </a:p>
        </p:txBody>
      </p:sp>
      <p:sp>
        <p:nvSpPr>
          <p:cNvPr id="6" name="Footer Placeholder 5"/>
          <p:cNvSpPr>
            <a:spLocks noGrp="1"/>
          </p:cNvSpPr>
          <p:nvPr>
            <p:ph type="ftr" sz="quarter" idx="11"/>
          </p:nvPr>
        </p:nvSpPr>
        <p:spPr/>
        <p:txBody>
          <a:bodyPr/>
          <a:lstStyle/>
          <a:p>
            <a:r>
              <a:rPr lang="en-US"/>
              <a:t>Digital Signal Processing                                                    V.Satyanarayana, Associate  Professor&amp; Head, ECE</a:t>
            </a:r>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F1E70-353B-47BB-98CB-B4225A8997C7}" type="datetime2">
              <a:rPr lang="en-US" smtClean="0"/>
              <a:pPr/>
              <a:t>Wednesday, January 5, 2022</a:t>
            </a:fld>
            <a:endParaRPr lang="en-US"/>
          </a:p>
        </p:txBody>
      </p:sp>
      <p:sp>
        <p:nvSpPr>
          <p:cNvPr id="5" name="Footer Placeholder 4"/>
          <p:cNvSpPr>
            <a:spLocks noGrp="1"/>
          </p:cNvSpPr>
          <p:nvPr>
            <p:ph type="ftr" sz="quarter" idx="11"/>
          </p:nvPr>
        </p:nvSpPr>
        <p:spPr/>
        <p:txBody>
          <a:bodyPr/>
          <a:lstStyle/>
          <a:p>
            <a:r>
              <a:rPr lang="en-US"/>
              <a:t>Digital Signal Processing                                                    V.Satyanarayana, Associate  Professor&amp; Head, ECE</a:t>
            </a:r>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B8B70-55DD-4840-BA6C-DE440F8F9BE4}" type="datetime2">
              <a:rPr lang="en-US" smtClean="0"/>
              <a:pPr/>
              <a:t>Wednesday, January 5, 2022</a:t>
            </a:fld>
            <a:endParaRPr lang="en-US"/>
          </a:p>
        </p:txBody>
      </p:sp>
      <p:sp>
        <p:nvSpPr>
          <p:cNvPr id="5" name="Footer Placeholder 4"/>
          <p:cNvSpPr>
            <a:spLocks noGrp="1"/>
          </p:cNvSpPr>
          <p:nvPr>
            <p:ph type="ftr" sz="quarter" idx="11"/>
          </p:nvPr>
        </p:nvSpPr>
        <p:spPr/>
        <p:txBody>
          <a:bodyPr/>
          <a:lstStyle/>
          <a:p>
            <a:r>
              <a:rPr lang="en-US"/>
              <a:t>Digital Signal Processing                                                    V.Satyanarayana, Associate  Professor&amp; Head, ECE</a:t>
            </a:r>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510788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375AE513-6999-4E2D-AE1C-3C9602EA88F7}" type="datetime2">
              <a:rPr lang="en-US" smtClean="0"/>
              <a:pPr/>
              <a:t>Wednesday, January 5, 2022</a:t>
            </a:fld>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en-US"/>
              <a:t>Digital Signal Processing                                                    V.Satyanarayana, Associate  Professor&amp; Head, ECE</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Operations Research</a:t>
            </a:r>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fld id="{EAAB011A-6A8E-4B2E-A85D-697EA03D6525}" type="datetime2">
              <a:rPr lang="en-US" smtClean="0"/>
              <a:pPr/>
              <a:t>Wednesday, January 5, 2022</a:t>
            </a:fld>
            <a:endParaRPr lang="en-US"/>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en-US"/>
              <a:t>Digital Signal Processing                                                    V.Satyanarayana, Associate  Professor&amp; Head, ECE</a:t>
            </a:r>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415722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015D1000-8D72-44BD-BC55-A88A87D66ED0}" type="datetime2">
              <a:rPr lang="en-US" smtClean="0"/>
              <a:pPr/>
              <a:t>Wednesday, January 5, 2022</a:t>
            </a:fld>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567393" y="6276566"/>
            <a:ext cx="2743200" cy="365125"/>
          </a:xfrm>
          <a:ln>
            <a:noFill/>
          </a:ln>
        </p:spPr>
        <p:txBody>
          <a:bodyPr/>
          <a:lstStyle>
            <a:lvl1pPr>
              <a:defRPr sz="1100" b="1">
                <a:solidFill>
                  <a:schemeClr val="bg1">
                    <a:lumMod val="50000"/>
                  </a:schemeClr>
                </a:solidFill>
              </a:defRPr>
            </a:lvl1pPr>
          </a:lstStyle>
          <a:p>
            <a:r>
              <a:rPr lang="en-US"/>
              <a:t>Digital Signal Processing                                                    V.Satyanarayana, Associate  Professor&amp; Head, ECE</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p:nvSpPr>
        <p:spPr>
          <a:xfrm>
            <a:off x="738151" y="6278585"/>
            <a:ext cx="2405521"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MULTIRATE</a:t>
            </a:r>
            <a:r>
              <a:rPr lang="sv-SE" baseline="0" dirty="0"/>
              <a:t> </a:t>
            </a:r>
            <a:r>
              <a:rPr lang="sv-SE" dirty="0"/>
              <a:t>SIGNAL PROCESSING</a:t>
            </a:r>
            <a:endParaRPr lang="en-US" dirty="0"/>
          </a:p>
        </p:txBody>
      </p:sp>
      <p:pic>
        <p:nvPicPr>
          <p:cNvPr id="9" name="Picture 8">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12" name="Rectangle 11">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4"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a:p>
          <a:p>
            <a:pPr algn="just"/>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fld id="{7B717641-5230-43F1-9C17-305DF5FFA341}" type="datetime2">
              <a:rPr lang="en-US" smtClean="0"/>
              <a:pPr/>
              <a:t>Wednesday, January 5, 2022</a:t>
            </a:fld>
            <a:endParaRPr lang="en-US"/>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en-US"/>
              <a:t>Digital Signal Processing                                                    V.Satyanarayana, Associate  Professor&amp; Head, ECE</a:t>
            </a:r>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B5CA3-B4D5-4442-89E6-1EBB382B97F1}" type="datetime2">
              <a:rPr lang="en-US" smtClean="0"/>
              <a:pPr/>
              <a:t>Wednesday, January 5, 2022</a:t>
            </a:fld>
            <a:endParaRPr lang="en-US"/>
          </a:p>
        </p:txBody>
      </p:sp>
      <p:sp>
        <p:nvSpPr>
          <p:cNvPr id="5" name="Footer Placeholder 4"/>
          <p:cNvSpPr>
            <a:spLocks noGrp="1"/>
          </p:cNvSpPr>
          <p:nvPr>
            <p:ph type="ftr" sz="quarter" idx="11"/>
          </p:nvPr>
        </p:nvSpPr>
        <p:spPr/>
        <p:txBody>
          <a:bodyPr/>
          <a:lstStyle/>
          <a:p>
            <a:r>
              <a:rPr lang="en-US"/>
              <a:t>Digital Signal Processing                                                    V.Satyanarayana, Associate  Professor&amp; Head, ECE</a:t>
            </a:r>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37B29-83E1-4ED2-BEBE-C5F80267D662}" type="datetime2">
              <a:rPr lang="en-US" smtClean="0"/>
              <a:pPr/>
              <a:t>Wednesday, January 5, 2022</a:t>
            </a:fld>
            <a:endParaRPr lang="en-US"/>
          </a:p>
        </p:txBody>
      </p:sp>
      <p:sp>
        <p:nvSpPr>
          <p:cNvPr id="6" name="Footer Placeholder 5"/>
          <p:cNvSpPr>
            <a:spLocks noGrp="1"/>
          </p:cNvSpPr>
          <p:nvPr>
            <p:ph type="ftr" sz="quarter" idx="11"/>
          </p:nvPr>
        </p:nvSpPr>
        <p:spPr/>
        <p:txBody>
          <a:bodyPr/>
          <a:lstStyle/>
          <a:p>
            <a:r>
              <a:rPr lang="en-US"/>
              <a:t>Digital Signal Processing                                                    V.Satyanarayana, Associate  Professor&amp; Head, ECE</a:t>
            </a:r>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9ED1D-764F-477C-9D6F-BEA53FA6ADBD}" type="datetime2">
              <a:rPr lang="en-US" smtClean="0"/>
              <a:pPr/>
              <a:t>Wednesday, January 5, 2022</a:t>
            </a:fld>
            <a:endParaRPr lang="en-US"/>
          </a:p>
        </p:txBody>
      </p:sp>
      <p:sp>
        <p:nvSpPr>
          <p:cNvPr id="8" name="Footer Placeholder 7"/>
          <p:cNvSpPr>
            <a:spLocks noGrp="1"/>
          </p:cNvSpPr>
          <p:nvPr>
            <p:ph type="ftr" sz="quarter" idx="11"/>
          </p:nvPr>
        </p:nvSpPr>
        <p:spPr/>
        <p:txBody>
          <a:bodyPr/>
          <a:lstStyle/>
          <a:p>
            <a:r>
              <a:rPr lang="en-US"/>
              <a:t>Digital Signal Processing                                                    V.Satyanarayana, Associate  Professor&amp; Head, ECE</a:t>
            </a:r>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E61622-7361-4187-AD58-DCC30A9881E0}" type="datetime2">
              <a:rPr lang="en-US" smtClean="0"/>
              <a:pPr/>
              <a:t>Wednesday, January 5, 2022</a:t>
            </a:fld>
            <a:endParaRPr lang="en-US"/>
          </a:p>
        </p:txBody>
      </p:sp>
      <p:sp>
        <p:nvSpPr>
          <p:cNvPr id="4" name="Footer Placeholder 3"/>
          <p:cNvSpPr>
            <a:spLocks noGrp="1"/>
          </p:cNvSpPr>
          <p:nvPr>
            <p:ph type="ftr" sz="quarter" idx="11"/>
          </p:nvPr>
        </p:nvSpPr>
        <p:spPr/>
        <p:txBody>
          <a:bodyPr/>
          <a:lstStyle/>
          <a:p>
            <a:r>
              <a:rPr lang="en-US"/>
              <a:t>Digital Signal Processing                                                    V.Satyanarayana, Associate  Professor&amp; Head, ECE</a:t>
            </a:r>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CD5EA-FB33-49F7-9E1A-E120B8D8DDB7}" type="datetime2">
              <a:rPr lang="en-US" smtClean="0"/>
              <a:pPr/>
              <a:t>Wednesday, January 5, 2022</a:t>
            </a:fld>
            <a:endParaRPr lang="en-US"/>
          </a:p>
        </p:txBody>
      </p:sp>
      <p:sp>
        <p:nvSpPr>
          <p:cNvPr id="3" name="Footer Placeholder 2"/>
          <p:cNvSpPr>
            <a:spLocks noGrp="1"/>
          </p:cNvSpPr>
          <p:nvPr>
            <p:ph type="ftr" sz="quarter" idx="11"/>
          </p:nvPr>
        </p:nvSpPr>
        <p:spPr/>
        <p:txBody>
          <a:bodyPr/>
          <a:lstStyle/>
          <a:p>
            <a:r>
              <a:rPr lang="en-US"/>
              <a:t>Digital Signal Processing                                                    V.Satyanarayana, Associate  Professor&amp; Head, ECE</a:t>
            </a:r>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21109-785E-42D6-A31E-9313E0C01A83}" type="datetime2">
              <a:rPr lang="en-US" smtClean="0"/>
              <a:pPr/>
              <a:t>Wednesday, January 5, 2022</a:t>
            </a:fld>
            <a:endParaRPr lang="en-US"/>
          </a:p>
        </p:txBody>
      </p:sp>
      <p:sp>
        <p:nvSpPr>
          <p:cNvPr id="6" name="Footer Placeholder 5"/>
          <p:cNvSpPr>
            <a:spLocks noGrp="1"/>
          </p:cNvSpPr>
          <p:nvPr>
            <p:ph type="ftr" sz="quarter" idx="11"/>
          </p:nvPr>
        </p:nvSpPr>
        <p:spPr/>
        <p:txBody>
          <a:bodyPr/>
          <a:lstStyle/>
          <a:p>
            <a:r>
              <a:rPr lang="en-US"/>
              <a:t>Digital Signal Processing                                                    V.Satyanarayana, Associate  Professor&amp; Head, ECE</a:t>
            </a:r>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4313E-1F26-4161-83EA-AC329BC05286}" type="datetime2">
              <a:rPr lang="en-US" smtClean="0"/>
              <a:pPr/>
              <a:t>Wednesday, January 5, 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Digital Signal Processing                                                    V.Satyanarayana, Associate  Professor&amp; Head,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684"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42900" y="1078200"/>
            <a:ext cx="11506200" cy="5715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90800" y="1541775"/>
            <a:ext cx="6629400" cy="2160591"/>
          </a:xfrm>
          <a:prstGeom prst="rect">
            <a:avLst/>
          </a:prstGeom>
          <a:noFill/>
        </p:spPr>
        <p:txBody>
          <a:bodyPr wrap="square" rtlCol="0">
            <a:spAutoFit/>
          </a:bodyPr>
          <a:lstStyle/>
          <a:p>
            <a:pPr lvl="0" algn="ctr" defTabSz="914400">
              <a:lnSpc>
                <a:spcPct val="90000"/>
              </a:lnSpc>
              <a:spcBef>
                <a:spcPct val="0"/>
              </a:spcBef>
              <a:defRPr/>
            </a:pPr>
            <a:r>
              <a:rPr lang="en-IN" sz="4800" b="1" dirty="0" err="1">
                <a:latin typeface="Century" pitchFamily="18" charset="0"/>
                <a:ea typeface="DejaVu Sans Mono" pitchFamily="49" charset="0"/>
                <a:cs typeface="DejaVu Sans Mono" pitchFamily="49" charset="0"/>
              </a:rPr>
              <a:t>Iot</a:t>
            </a:r>
            <a:r>
              <a:rPr lang="en-IN" sz="4800" b="1" dirty="0">
                <a:latin typeface="Century" pitchFamily="18" charset="0"/>
                <a:ea typeface="DejaVu Sans Mono" pitchFamily="49" charset="0"/>
                <a:cs typeface="DejaVu Sans Mono" pitchFamily="49" charset="0"/>
              </a:rPr>
              <a:t> based </a:t>
            </a:r>
            <a:r>
              <a:rPr lang="en-IN" sz="4800" b="1" dirty="0" err="1">
                <a:latin typeface="Century" pitchFamily="18" charset="0"/>
                <a:ea typeface="DejaVu Sans Mono" pitchFamily="49" charset="0"/>
                <a:cs typeface="DejaVu Sans Mono" pitchFamily="49" charset="0"/>
              </a:rPr>
              <a:t>icu</a:t>
            </a:r>
            <a:r>
              <a:rPr lang="en-IN" sz="4800" b="1" dirty="0">
                <a:latin typeface="Century" pitchFamily="18" charset="0"/>
                <a:ea typeface="DejaVu Sans Mono" pitchFamily="49" charset="0"/>
                <a:cs typeface="DejaVu Sans Mono" pitchFamily="49" charset="0"/>
              </a:rPr>
              <a:t> monitoring system</a:t>
            </a:r>
          </a:p>
          <a:p>
            <a:pPr algn="ctr"/>
            <a:endParaRPr lang="en-US" sz="4800" b="1" dirty="0">
              <a:latin typeface="Century" pitchFamily="18" charset="0"/>
              <a:ea typeface="DejaVu Sans Mono" pitchFamily="49" charset="0"/>
              <a:cs typeface="DejaVu Sans Mono" pitchFamily="49" charset="0"/>
            </a:endParaRPr>
          </a:p>
        </p:txBody>
      </p:sp>
      <p:sp>
        <p:nvSpPr>
          <p:cNvPr id="10" name="TextBox 9"/>
          <p:cNvSpPr txBox="1"/>
          <p:nvPr/>
        </p:nvSpPr>
        <p:spPr>
          <a:xfrm>
            <a:off x="2514600" y="4278287"/>
            <a:ext cx="6629400" cy="1938992"/>
          </a:xfrm>
          <a:prstGeom prst="rect">
            <a:avLst/>
          </a:prstGeom>
          <a:noFill/>
        </p:spPr>
        <p:txBody>
          <a:bodyPr wrap="square" rtlCol="0">
            <a:spAutoFit/>
          </a:bodyPr>
          <a:lstStyle/>
          <a:p>
            <a:r>
              <a:rPr lang="en-IN" sz="2400" b="1" dirty="0">
                <a:solidFill>
                  <a:schemeClr val="tx1">
                    <a:lumMod val="95000"/>
                    <a:lumOff val="5000"/>
                  </a:schemeClr>
                </a:solidFill>
              </a:rPr>
              <a:t>Name of the Student          </a:t>
            </a:r>
            <a:r>
              <a:rPr lang="en-IN" sz="2400" b="1" dirty="0">
                <a:solidFill>
                  <a:srgbClr val="0070C0"/>
                </a:solidFill>
                <a:latin typeface="Bahnschrift Light" pitchFamily="34" charset="0"/>
              </a:rPr>
              <a:t>Register number  </a:t>
            </a:r>
          </a:p>
          <a:p>
            <a:pPr marL="457200" indent="-457200">
              <a:buAutoNum type="arabicPeriod"/>
            </a:pPr>
            <a:r>
              <a:rPr lang="en-IN" sz="2400" b="1" dirty="0">
                <a:solidFill>
                  <a:srgbClr val="0070C0"/>
                </a:solidFill>
                <a:latin typeface="Bahnschrift Light" pitchFamily="34" charset="0"/>
              </a:rPr>
              <a:t>B.SAI NIKHIL                      20A95A0413</a:t>
            </a:r>
          </a:p>
          <a:p>
            <a:pPr marL="457200" indent="-457200">
              <a:buAutoNum type="arabicPeriod"/>
            </a:pPr>
            <a:r>
              <a:rPr lang="en-IN" sz="2400" b="1" dirty="0">
                <a:solidFill>
                  <a:srgbClr val="0070C0"/>
                </a:solidFill>
                <a:latin typeface="Bahnschrift Light" pitchFamily="34" charset="0"/>
              </a:rPr>
              <a:t>V.BHAGYA SRI                    19A91A04J0</a:t>
            </a:r>
          </a:p>
          <a:p>
            <a:pPr marL="457200" indent="-457200">
              <a:buAutoNum type="arabicPeriod"/>
            </a:pPr>
            <a:r>
              <a:rPr lang="en-IN" sz="2400" b="1" dirty="0">
                <a:solidFill>
                  <a:srgbClr val="0070C0"/>
                </a:solidFill>
                <a:latin typeface="Bahnschrift Light" pitchFamily="34" charset="0"/>
              </a:rPr>
              <a:t>S.SAI KUMAR                     19A91A04I3</a:t>
            </a:r>
          </a:p>
          <a:p>
            <a:pPr marL="457200" indent="-457200">
              <a:buAutoNum type="arabicPeriod"/>
            </a:pPr>
            <a:r>
              <a:rPr lang="en-IN" sz="2400" b="1" dirty="0">
                <a:solidFill>
                  <a:srgbClr val="0070C0"/>
                </a:solidFill>
                <a:latin typeface="Bahnschrift Light" pitchFamily="34" charset="0"/>
              </a:rPr>
              <a:t>G.DIVAKAR                         19A91A04F0</a:t>
            </a:r>
            <a:endParaRPr lang="en-US" sz="2400" b="1" dirty="0">
              <a:solidFill>
                <a:srgbClr val="0070C0"/>
              </a:solidFill>
              <a:latin typeface="Bahnschrift Light" pitchFamily="34" charset="0"/>
            </a:endParaRPr>
          </a:p>
        </p:txBody>
      </p:sp>
      <p:sp>
        <p:nvSpPr>
          <p:cNvPr id="7" name="TextBox 6"/>
          <p:cNvSpPr txBox="1"/>
          <p:nvPr/>
        </p:nvSpPr>
        <p:spPr>
          <a:xfrm>
            <a:off x="1143000" y="3474035"/>
            <a:ext cx="5562600" cy="461665"/>
          </a:xfrm>
          <a:prstGeom prst="rect">
            <a:avLst/>
          </a:prstGeom>
          <a:noFill/>
        </p:spPr>
        <p:txBody>
          <a:bodyPr wrap="square" rtlCol="0">
            <a:spAutoFit/>
          </a:bodyPr>
          <a:lstStyle/>
          <a:p>
            <a:pPr algn="ctr"/>
            <a:r>
              <a:rPr lang="en-IN" sz="2400" b="1" dirty="0">
                <a:solidFill>
                  <a:srgbClr val="C00000"/>
                </a:solidFill>
                <a:latin typeface="Comic Sans MS" pitchFamily="66" charset="0"/>
              </a:rPr>
              <a:t>Section  ECE-C      Batch no.12</a:t>
            </a:r>
            <a:endParaRPr lang="en-US" sz="2400" b="1" dirty="0">
              <a:solidFill>
                <a:srgbClr val="C00000"/>
              </a:solidFill>
              <a:latin typeface="Comic Sans MS" pitchFamily="66" charset="0"/>
            </a:endParaRPr>
          </a:p>
        </p:txBody>
      </p:sp>
    </p:spTree>
    <p:extLst>
      <p:ext uri="{BB962C8B-B14F-4D97-AF65-F5344CB8AC3E}">
        <p14:creationId xmlns:p14="http://schemas.microsoft.com/office/powerpoint/2010/main" val="368136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762000" y="762000"/>
            <a:ext cx="9525000" cy="5867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Rectangle 13"/>
          <p:cNvSpPr/>
          <p:nvPr/>
        </p:nvSpPr>
        <p:spPr>
          <a:xfrm>
            <a:off x="4114800" y="228600"/>
            <a:ext cx="2413994" cy="369332"/>
          </a:xfrm>
          <a:prstGeom prst="rect">
            <a:avLst/>
          </a:prstGeom>
        </p:spPr>
        <p:txBody>
          <a:bodyPr wrap="none">
            <a:spAutoFit/>
          </a:bodyPr>
          <a:lstStyle/>
          <a:p>
            <a:pPr marL="342900" indent="-342900"/>
            <a:r>
              <a:rPr lang="en-US" b="1" dirty="0"/>
              <a:t>                      Flow chart.</a:t>
            </a:r>
            <a:endParaRPr lang="en-IN" b="1" dirty="0"/>
          </a:p>
        </p:txBody>
      </p:sp>
      <p:pic>
        <p:nvPicPr>
          <p:cNvPr id="7" name="Picture 6" descr="A picture containing text, circuit, electronics&#10;&#10;Description automatically generated">
            <a:extLst>
              <a:ext uri="{FF2B5EF4-FFF2-40B4-BE49-F238E27FC236}">
                <a16:creationId xmlns:a16="http://schemas.microsoft.com/office/drawing/2014/main" id="{36E20AA9-A82F-468B-9E2B-92F237AB00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9409" y="1195817"/>
            <a:ext cx="2712720" cy="1991995"/>
          </a:xfrm>
          <a:prstGeom prst="rect">
            <a:avLst/>
          </a:prstGeom>
          <a:noFill/>
          <a:ln>
            <a:noFill/>
          </a:ln>
        </p:spPr>
      </p:pic>
      <p:pic>
        <p:nvPicPr>
          <p:cNvPr id="9" name="Picture 8">
            <a:extLst>
              <a:ext uri="{FF2B5EF4-FFF2-40B4-BE49-F238E27FC236}">
                <a16:creationId xmlns:a16="http://schemas.microsoft.com/office/drawing/2014/main" id="{35875BEA-1D81-4606-A9A5-28CB166F11C2}"/>
              </a:ext>
            </a:extLst>
          </p:cNvPr>
          <p:cNvPicPr>
            <a:picLocks noChangeAspect="1"/>
          </p:cNvPicPr>
          <p:nvPr/>
        </p:nvPicPr>
        <p:blipFill>
          <a:blip r:embed="rId4"/>
          <a:stretch>
            <a:fillRect/>
          </a:stretch>
        </p:blipFill>
        <p:spPr>
          <a:xfrm>
            <a:off x="6096000" y="1227137"/>
            <a:ext cx="2712720" cy="1887071"/>
          </a:xfrm>
          <a:prstGeom prst="rect">
            <a:avLst/>
          </a:prstGeom>
        </p:spPr>
      </p:pic>
      <p:pic>
        <p:nvPicPr>
          <p:cNvPr id="10" name="Picture 9" descr="A picture containing mirror&#10;&#10;Description automatically generated">
            <a:extLst>
              <a:ext uri="{FF2B5EF4-FFF2-40B4-BE49-F238E27FC236}">
                <a16:creationId xmlns:a16="http://schemas.microsoft.com/office/drawing/2014/main" id="{FDE416C4-4B4D-439E-ADF7-A0B5EDD63853}"/>
              </a:ext>
            </a:extLst>
          </p:cNvPr>
          <p:cNvPicPr>
            <a:picLocks noChangeAspect="1"/>
          </p:cNvPicPr>
          <p:nvPr/>
        </p:nvPicPr>
        <p:blipFill>
          <a:blip r:embed="rId5"/>
          <a:stretch>
            <a:fillRect/>
          </a:stretch>
        </p:blipFill>
        <p:spPr>
          <a:xfrm>
            <a:off x="1176303" y="4144347"/>
            <a:ext cx="2560320" cy="1775048"/>
          </a:xfrm>
          <a:prstGeom prst="rect">
            <a:avLst/>
          </a:prstGeom>
        </p:spPr>
      </p:pic>
      <p:pic>
        <p:nvPicPr>
          <p:cNvPr id="11" name="Picture 10" descr="A close-up of a keyboard&#10;&#10;Description automatically generated with low confidence">
            <a:extLst>
              <a:ext uri="{FF2B5EF4-FFF2-40B4-BE49-F238E27FC236}">
                <a16:creationId xmlns:a16="http://schemas.microsoft.com/office/drawing/2014/main" id="{9784116A-1DBC-4B48-B7DE-FAC9D8B3420C}"/>
              </a:ext>
            </a:extLst>
          </p:cNvPr>
          <p:cNvPicPr>
            <a:picLocks noChangeAspect="1"/>
          </p:cNvPicPr>
          <p:nvPr/>
        </p:nvPicPr>
        <p:blipFill>
          <a:blip r:embed="rId6"/>
          <a:stretch>
            <a:fillRect/>
          </a:stretch>
        </p:blipFill>
        <p:spPr>
          <a:xfrm>
            <a:off x="6025626" y="4011706"/>
            <a:ext cx="2965973" cy="1775048"/>
          </a:xfrm>
          <a:prstGeom prst="rect">
            <a:avLst/>
          </a:prstGeom>
        </p:spPr>
      </p:pic>
      <p:sp>
        <p:nvSpPr>
          <p:cNvPr id="2" name="TextBox 1">
            <a:extLst>
              <a:ext uri="{FF2B5EF4-FFF2-40B4-BE49-F238E27FC236}">
                <a16:creationId xmlns:a16="http://schemas.microsoft.com/office/drawing/2014/main" id="{85EB6CB4-E453-41FA-A240-92E4AC7A4BF7}"/>
              </a:ext>
            </a:extLst>
          </p:cNvPr>
          <p:cNvSpPr txBox="1"/>
          <p:nvPr/>
        </p:nvSpPr>
        <p:spPr>
          <a:xfrm>
            <a:off x="1752600" y="3285079"/>
            <a:ext cx="2286000" cy="381000"/>
          </a:xfrm>
          <a:prstGeom prst="rect">
            <a:avLst/>
          </a:prstGeom>
          <a:noFill/>
        </p:spPr>
        <p:txBody>
          <a:bodyPr wrap="square" rtlCol="0">
            <a:spAutoFit/>
          </a:bodyPr>
          <a:lstStyle/>
          <a:p>
            <a:r>
              <a:rPr lang="en-IN" dirty="0"/>
              <a:t>Arduino uno</a:t>
            </a:r>
          </a:p>
        </p:txBody>
      </p:sp>
      <p:sp>
        <p:nvSpPr>
          <p:cNvPr id="4" name="TextBox 3">
            <a:extLst>
              <a:ext uri="{FF2B5EF4-FFF2-40B4-BE49-F238E27FC236}">
                <a16:creationId xmlns:a16="http://schemas.microsoft.com/office/drawing/2014/main" id="{FB953A40-9B99-4E4B-AA63-76DDDDC0F491}"/>
              </a:ext>
            </a:extLst>
          </p:cNvPr>
          <p:cNvSpPr txBox="1"/>
          <p:nvPr/>
        </p:nvSpPr>
        <p:spPr>
          <a:xfrm>
            <a:off x="6278880" y="3187812"/>
            <a:ext cx="2712720" cy="369332"/>
          </a:xfrm>
          <a:prstGeom prst="rect">
            <a:avLst/>
          </a:prstGeom>
          <a:noFill/>
        </p:spPr>
        <p:txBody>
          <a:bodyPr wrap="square" rtlCol="0">
            <a:spAutoFit/>
          </a:bodyPr>
          <a:lstStyle/>
          <a:p>
            <a:r>
              <a:rPr lang="en-IN" dirty="0"/>
              <a:t>LM35 temperature sensor</a:t>
            </a:r>
          </a:p>
        </p:txBody>
      </p:sp>
      <p:sp>
        <p:nvSpPr>
          <p:cNvPr id="5" name="TextBox 4">
            <a:extLst>
              <a:ext uri="{FF2B5EF4-FFF2-40B4-BE49-F238E27FC236}">
                <a16:creationId xmlns:a16="http://schemas.microsoft.com/office/drawing/2014/main" id="{7C12234F-69CF-4C6D-9955-335212F4355F}"/>
              </a:ext>
            </a:extLst>
          </p:cNvPr>
          <p:cNvSpPr txBox="1"/>
          <p:nvPr/>
        </p:nvSpPr>
        <p:spPr>
          <a:xfrm>
            <a:off x="1447800" y="6021070"/>
            <a:ext cx="1828800" cy="381000"/>
          </a:xfrm>
          <a:prstGeom prst="rect">
            <a:avLst/>
          </a:prstGeom>
          <a:noFill/>
        </p:spPr>
        <p:txBody>
          <a:bodyPr wrap="square" rtlCol="0">
            <a:spAutoFit/>
          </a:bodyPr>
          <a:lstStyle/>
          <a:p>
            <a:r>
              <a:rPr lang="en-IN" dirty="0"/>
              <a:t>Pulse rate sensor</a:t>
            </a:r>
          </a:p>
        </p:txBody>
      </p:sp>
      <p:sp>
        <p:nvSpPr>
          <p:cNvPr id="6" name="TextBox 5">
            <a:extLst>
              <a:ext uri="{FF2B5EF4-FFF2-40B4-BE49-F238E27FC236}">
                <a16:creationId xmlns:a16="http://schemas.microsoft.com/office/drawing/2014/main" id="{A9202A78-9FA9-4548-AB0B-F93FC5936A79}"/>
              </a:ext>
            </a:extLst>
          </p:cNvPr>
          <p:cNvSpPr txBox="1"/>
          <p:nvPr/>
        </p:nvSpPr>
        <p:spPr>
          <a:xfrm>
            <a:off x="6705600" y="5968271"/>
            <a:ext cx="2209802" cy="381000"/>
          </a:xfrm>
          <a:prstGeom prst="rect">
            <a:avLst/>
          </a:prstGeom>
          <a:noFill/>
        </p:spPr>
        <p:txBody>
          <a:bodyPr wrap="square" rtlCol="0">
            <a:spAutoFit/>
          </a:bodyPr>
          <a:lstStyle/>
          <a:p>
            <a:r>
              <a:rPr lang="en-IN" dirty="0"/>
              <a:t>WIFI module</a:t>
            </a:r>
          </a:p>
        </p:txBody>
      </p:sp>
    </p:spTree>
    <p:extLst>
      <p:ext uri="{BB962C8B-B14F-4D97-AF65-F5344CB8AC3E}">
        <p14:creationId xmlns:p14="http://schemas.microsoft.com/office/powerpoint/2010/main" val="2793854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762000" y="838200"/>
            <a:ext cx="10668000" cy="55626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As the doctors cant monitor continuously the patients condition for every minute to minute.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We can use this application to measure </a:t>
            </a:r>
            <a:r>
              <a:rPr lang="en-US" dirty="0" err="1">
                <a:solidFill>
                  <a:schemeClr val="tx1"/>
                </a:solidFill>
              </a:rPr>
              <a:t>BP,pulse</a:t>
            </a:r>
            <a:r>
              <a:rPr lang="en-US" dirty="0">
                <a:solidFill>
                  <a:schemeClr val="tx1"/>
                </a:solidFill>
              </a:rPr>
              <a:t> </a:t>
            </a:r>
            <a:r>
              <a:rPr lang="en-US" dirty="0" err="1">
                <a:solidFill>
                  <a:schemeClr val="tx1"/>
                </a:solidFill>
              </a:rPr>
              <a:t>rate,temperature</a:t>
            </a:r>
            <a:r>
              <a:rPr lang="en-US" dirty="0">
                <a:solidFill>
                  <a:schemeClr val="tx1"/>
                </a:solidFill>
              </a:rPr>
              <a:t> without the doctors interference at any time</a:t>
            </a:r>
          </a:p>
        </p:txBody>
      </p:sp>
      <p:sp>
        <p:nvSpPr>
          <p:cNvPr id="10" name="Rectangle 9"/>
          <p:cNvSpPr/>
          <p:nvPr/>
        </p:nvSpPr>
        <p:spPr>
          <a:xfrm>
            <a:off x="4495800" y="228600"/>
            <a:ext cx="1364220" cy="369332"/>
          </a:xfrm>
          <a:prstGeom prst="rect">
            <a:avLst/>
          </a:prstGeom>
        </p:spPr>
        <p:txBody>
          <a:bodyPr wrap="none">
            <a:spAutoFit/>
          </a:bodyPr>
          <a:lstStyle/>
          <a:p>
            <a:r>
              <a:rPr lang="en-IN" b="1" dirty="0"/>
              <a:t>Applications</a:t>
            </a:r>
            <a:endParaRPr lang="en-US" b="1"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3"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t>Aditya Engineering College (A)</a:t>
            </a:r>
          </a:p>
        </p:txBody>
      </p:sp>
      <p:sp>
        <p:nvSpPr>
          <p:cNvPr id="8" name="Rectangle 7"/>
          <p:cNvSpPr/>
          <p:nvPr/>
        </p:nvSpPr>
        <p:spPr>
          <a:xfrm>
            <a:off x="461412" y="990600"/>
            <a:ext cx="11125200" cy="541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For such critical conditions the doctors need to have an all time update patient’s health related parameters like their blood pressure, heart pulse and temperature.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In this way IOT Based ICU Patient Monitoring System that helps in monitoring ICU Patients without any manual intervention. The output from sensor and amplifier circuit was connected to the </a:t>
            </a:r>
            <a:r>
              <a:rPr lang="en-US" dirty="0" err="1">
                <a:solidFill>
                  <a:schemeClr val="tx1"/>
                </a:solidFill>
              </a:rPr>
              <a:t>arduino</a:t>
            </a:r>
            <a:r>
              <a:rPr lang="en-US" dirty="0">
                <a:solidFill>
                  <a:schemeClr val="tx1"/>
                </a:solidFill>
              </a:rPr>
              <a:t>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observed output signal was periodic ac signal with amplitude varying from peak to peak according to person. A sinusoidal signal and the output from sensor were fed to </a:t>
            </a:r>
            <a:r>
              <a:rPr lang="en-US" dirty="0" err="1">
                <a:solidFill>
                  <a:schemeClr val="tx1"/>
                </a:solidFill>
              </a:rPr>
              <a:t>arduino</a:t>
            </a:r>
            <a:r>
              <a:rPr lang="en-US" dirty="0">
                <a:solidFill>
                  <a:schemeClr val="tx1"/>
                </a:solidFill>
              </a:rPr>
              <a:t> and the counted pulse rate was successfully sent via Wi-Fi module.</a:t>
            </a:r>
          </a:p>
        </p:txBody>
      </p:sp>
      <p:sp>
        <p:nvSpPr>
          <p:cNvPr id="16" name="Rectangle 15"/>
          <p:cNvSpPr/>
          <p:nvPr/>
        </p:nvSpPr>
        <p:spPr>
          <a:xfrm>
            <a:off x="4800600" y="0"/>
            <a:ext cx="1223412" cy="369332"/>
          </a:xfrm>
          <a:prstGeom prst="rect">
            <a:avLst/>
          </a:prstGeom>
        </p:spPr>
        <p:txBody>
          <a:bodyPr wrap="none">
            <a:spAutoFit/>
          </a:bodyPr>
          <a:lstStyle/>
          <a:p>
            <a:r>
              <a:rPr lang="en-IN" b="1" dirty="0"/>
              <a:t>Conclusion</a:t>
            </a:r>
            <a:endParaRPr lang="en-US" b="1"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7" name="TextBox 16"/>
          <p:cNvSpPr txBox="1"/>
          <p:nvPr/>
        </p:nvSpPr>
        <p:spPr>
          <a:xfrm>
            <a:off x="3200400" y="228600"/>
            <a:ext cx="3962400" cy="523220"/>
          </a:xfrm>
          <a:prstGeom prst="rect">
            <a:avLst/>
          </a:prstGeom>
          <a:noFill/>
        </p:spPr>
        <p:txBody>
          <a:bodyPr wrap="square" rtlCol="0">
            <a:spAutoFit/>
          </a:bodyPr>
          <a:lstStyle/>
          <a:p>
            <a:r>
              <a:rPr lang="en-IN" sz="2800" dirty="0">
                <a:latin typeface="Eras Demi ITC" pitchFamily="34" charset="0"/>
              </a:rPr>
              <a:t>            References</a:t>
            </a:r>
            <a:endParaRPr lang="en-US" sz="2800" dirty="0">
              <a:latin typeface="Eras Demi ITC" pitchFamily="34" charset="0"/>
            </a:endParaRPr>
          </a:p>
        </p:txBody>
      </p:sp>
      <p:sp>
        <p:nvSpPr>
          <p:cNvPr id="6" name="TextBox 5">
            <a:extLst>
              <a:ext uri="{FF2B5EF4-FFF2-40B4-BE49-F238E27FC236}">
                <a16:creationId xmlns:a16="http://schemas.microsoft.com/office/drawing/2014/main" id="{8950729A-5C28-46B6-BDEE-3568CA95FF0C}"/>
              </a:ext>
            </a:extLst>
          </p:cNvPr>
          <p:cNvSpPr txBox="1"/>
          <p:nvPr/>
        </p:nvSpPr>
        <p:spPr>
          <a:xfrm>
            <a:off x="838200" y="1143000"/>
            <a:ext cx="10287000" cy="5262979"/>
          </a:xfrm>
          <a:prstGeom prst="rect">
            <a:avLst/>
          </a:prstGeom>
          <a:noFill/>
        </p:spPr>
        <p:txBody>
          <a:bodyPr wrap="square">
            <a:spAutoFit/>
          </a:bodyPr>
          <a:lstStyle/>
          <a:p>
            <a:r>
              <a:rPr lang="en-IN" sz="2800" dirty="0"/>
              <a:t>[1] Mr </a:t>
            </a:r>
            <a:r>
              <a:rPr lang="en-IN" sz="2800" dirty="0" err="1"/>
              <a:t>Alam</a:t>
            </a:r>
            <a:r>
              <a:rPr lang="en-IN" sz="2800" dirty="0"/>
              <a:t> “IOT Based Patient Health Monitoring Using ESP8266 &amp; Arduino”[June 11,2019] </a:t>
            </a:r>
          </a:p>
          <a:p>
            <a:r>
              <a:rPr lang="en-IN" sz="2800" dirty="0"/>
              <a:t>[2] Engr </a:t>
            </a:r>
            <a:r>
              <a:rPr lang="en-IN" sz="2800" dirty="0" err="1"/>
              <a:t>Fadhad”IOT</a:t>
            </a:r>
            <a:r>
              <a:rPr lang="en-IN" sz="2800" dirty="0"/>
              <a:t> Based Patient Monitoring System Using ESP8266,Arduino &amp;Android Bluetooth App”[August 31,2019] </a:t>
            </a:r>
          </a:p>
          <a:p>
            <a:r>
              <a:rPr lang="en-IN" sz="2800" dirty="0"/>
              <a:t>[3] https://www.engineersgarage.com/what-is-gsm-gprs- module[0ct [11 ,2017] </a:t>
            </a:r>
          </a:p>
          <a:p>
            <a:r>
              <a:rPr lang="en-IN" sz="2800" dirty="0"/>
              <a:t>[4]https://tkkrlab.nl/wiki/Arduino_37_sensors [Oct 20, 2017]</a:t>
            </a:r>
          </a:p>
          <a:p>
            <a:r>
              <a:rPr lang="en-IN" sz="2800" dirty="0"/>
              <a:t>[5] https://www. deepdyve.com/</a:t>
            </a:r>
            <a:r>
              <a:rPr lang="en-IN" sz="2800" dirty="0" err="1"/>
              <a:t>lp</a:t>
            </a:r>
            <a:r>
              <a:rPr lang="en-IN" sz="2800" dirty="0"/>
              <a:t>/institute-of-electrical- and-electronics-engineers/ubiquitous-data-accessing- </a:t>
            </a:r>
            <a:r>
              <a:rPr lang="en-IN" sz="2800" dirty="0" err="1"/>
              <a:t>methodin</a:t>
            </a:r>
            <a:r>
              <a:rPr lang="en-IN" sz="2800" dirty="0"/>
              <a:t>-</a:t>
            </a:r>
            <a:r>
              <a:rPr lang="en-IN" sz="2800" dirty="0" err="1"/>
              <a:t>iot</a:t>
            </a:r>
            <a:r>
              <a:rPr lang="en-IN" sz="2800" dirty="0"/>
              <a:t>-based-information-system-for- YCZzyY5W9g [Sept 6, 2017] [6]https://scholar.google.com/citations?user=Y4opLB8A </a:t>
            </a:r>
            <a:r>
              <a:rPr lang="en-IN" sz="2800" dirty="0" err="1"/>
              <a:t>AAAJ&amp;hl</a:t>
            </a:r>
            <a:r>
              <a:rPr lang="en-IN" sz="2800" dirty="0"/>
              <a:t>=</a:t>
            </a:r>
            <a:r>
              <a:rPr lang="en-IN" sz="2800" dirty="0" err="1"/>
              <a:t>en</a:t>
            </a:r>
            <a:r>
              <a:rPr lang="en-IN" sz="2800" dirty="0"/>
              <a:t> [Sept. 7, 2017]Cloud to Database Wi-fi Module Doctor Finish</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7" name="TextBox 16"/>
          <p:cNvSpPr txBox="1"/>
          <p:nvPr/>
        </p:nvSpPr>
        <p:spPr>
          <a:xfrm>
            <a:off x="3276600" y="228600"/>
            <a:ext cx="3962400" cy="523220"/>
          </a:xfrm>
          <a:prstGeom prst="rect">
            <a:avLst/>
          </a:prstGeom>
          <a:noFill/>
        </p:spPr>
        <p:txBody>
          <a:bodyPr wrap="square" rtlCol="0">
            <a:spAutoFit/>
          </a:bodyPr>
          <a:lstStyle/>
          <a:p>
            <a:r>
              <a:rPr lang="en-IN" sz="2800" dirty="0">
                <a:latin typeface="Eras Demi ITC" pitchFamily="34" charset="0"/>
              </a:rPr>
              <a:t>            References</a:t>
            </a:r>
            <a:endParaRPr lang="en-US" sz="2800" dirty="0">
              <a:latin typeface="Eras Demi ITC" pitchFamily="34" charset="0"/>
            </a:endParaRPr>
          </a:p>
        </p:txBody>
      </p:sp>
    </p:spTree>
    <p:extLst>
      <p:ext uri="{BB962C8B-B14F-4D97-AF65-F5344CB8AC3E}">
        <p14:creationId xmlns:p14="http://schemas.microsoft.com/office/powerpoint/2010/main" val="2818108366"/>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0" y="685800"/>
            <a:ext cx="12192000" cy="6172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2400" y="838200"/>
            <a:ext cx="6553200" cy="400110"/>
          </a:xfrm>
          <a:prstGeom prst="rect">
            <a:avLst/>
          </a:prstGeom>
          <a:noFill/>
        </p:spPr>
        <p:txBody>
          <a:bodyPr wrap="square" rtlCol="0">
            <a:spAutoFit/>
          </a:bodyPr>
          <a:lstStyle/>
          <a:p>
            <a:r>
              <a:rPr lang="en-IN" sz="2000" b="1" u="sng" dirty="0">
                <a:latin typeface="DejaVu Sans Mono" pitchFamily="49" charset="0"/>
                <a:ea typeface="DejaVu Sans Mono" pitchFamily="49" charset="0"/>
                <a:cs typeface="DejaVu Sans Mono" pitchFamily="49" charset="0"/>
              </a:rPr>
              <a:t>Contents:</a:t>
            </a:r>
            <a:endParaRPr lang="en-US" sz="2000" b="1" u="sng" dirty="0">
              <a:latin typeface="DejaVu Sans Mono" pitchFamily="49" charset="0"/>
              <a:ea typeface="DejaVu Sans Mono" pitchFamily="49" charset="0"/>
              <a:cs typeface="DejaVu Sans Mono" pitchFamily="49" charset="0"/>
            </a:endParaRPr>
          </a:p>
        </p:txBody>
      </p:sp>
      <p:sp>
        <p:nvSpPr>
          <p:cNvPr id="6" name="TextBox 5"/>
          <p:cNvSpPr txBox="1"/>
          <p:nvPr/>
        </p:nvSpPr>
        <p:spPr>
          <a:xfrm>
            <a:off x="3200400" y="1295400"/>
            <a:ext cx="6248400" cy="5262979"/>
          </a:xfrm>
          <a:prstGeom prst="rect">
            <a:avLst/>
          </a:prstGeom>
          <a:solidFill>
            <a:schemeClr val="accent5">
              <a:lumMod val="40000"/>
              <a:lumOff val="60000"/>
            </a:schemeClr>
          </a:solidFill>
          <a:ln>
            <a:solidFill>
              <a:schemeClr val="tx1"/>
            </a:solidFill>
            <a:prstDash val="sysDot"/>
          </a:ln>
        </p:spPr>
        <p:txBody>
          <a:bodyPr wrap="square" rtlCol="0">
            <a:spAutoFit/>
          </a:bodyPr>
          <a:lstStyle/>
          <a:p>
            <a:pPr marL="342900" indent="-342900">
              <a:buFont typeface="+mj-lt"/>
              <a:buAutoNum type="arabicPeriod"/>
            </a:pPr>
            <a:r>
              <a:rPr lang="en-IN" sz="2400" dirty="0"/>
              <a:t>Abstract</a:t>
            </a:r>
          </a:p>
          <a:p>
            <a:pPr marL="342900" indent="-342900">
              <a:buFont typeface="+mj-lt"/>
              <a:buAutoNum type="arabicPeriod"/>
            </a:pPr>
            <a:endParaRPr lang="en-IN" sz="2400" dirty="0"/>
          </a:p>
          <a:p>
            <a:pPr marL="342900" indent="-342900">
              <a:buFont typeface="+mj-lt"/>
              <a:buAutoNum type="arabicPeriod"/>
            </a:pPr>
            <a:r>
              <a:rPr lang="en-IN" sz="2400" dirty="0"/>
              <a:t>Significance/Introduction</a:t>
            </a:r>
          </a:p>
          <a:p>
            <a:pPr marL="342900" indent="-342900">
              <a:buFont typeface="+mj-lt"/>
              <a:buAutoNum type="arabicPeriod"/>
            </a:pPr>
            <a:endParaRPr lang="en-IN" sz="2400" dirty="0"/>
          </a:p>
          <a:p>
            <a:pPr marL="342900" indent="-342900">
              <a:buFont typeface="+mj-lt"/>
              <a:buAutoNum type="arabicPeriod"/>
            </a:pPr>
            <a:r>
              <a:rPr lang="en-IN" sz="2400" dirty="0"/>
              <a:t>Methodology/Principle of Operation</a:t>
            </a:r>
          </a:p>
          <a:p>
            <a:pPr marL="342900" indent="-342900">
              <a:buFont typeface="+mj-lt"/>
              <a:buAutoNum type="arabicPeriod"/>
            </a:pPr>
            <a:endParaRPr lang="en-IN" sz="2400" dirty="0"/>
          </a:p>
          <a:p>
            <a:pPr marL="342900" indent="-342900">
              <a:buFont typeface="+mj-lt"/>
              <a:buAutoNum type="arabicPeriod"/>
            </a:pPr>
            <a:r>
              <a:rPr lang="en-IN" sz="2400" dirty="0"/>
              <a:t>Block Diagram/Algorithm.</a:t>
            </a:r>
          </a:p>
          <a:p>
            <a:pPr marL="342900" indent="-342900">
              <a:buFont typeface="+mj-lt"/>
              <a:buAutoNum type="arabicPeriod"/>
            </a:pPr>
            <a:endParaRPr lang="en-IN" sz="2400" dirty="0"/>
          </a:p>
          <a:p>
            <a:pPr marL="342900" indent="-342900">
              <a:buFont typeface="+mj-lt"/>
              <a:buAutoNum type="arabicPeriod"/>
            </a:pPr>
            <a:r>
              <a:rPr lang="en-IN" sz="2400" dirty="0"/>
              <a:t>Applications.</a:t>
            </a:r>
          </a:p>
          <a:p>
            <a:pPr marL="342900" indent="-342900">
              <a:buFont typeface="+mj-lt"/>
              <a:buAutoNum type="arabicPeriod"/>
            </a:pPr>
            <a:endParaRPr lang="en-IN" sz="2400" dirty="0"/>
          </a:p>
          <a:p>
            <a:pPr marL="342900" indent="-342900">
              <a:buFont typeface="+mj-lt"/>
              <a:buAutoNum type="arabicPeriod"/>
            </a:pPr>
            <a:r>
              <a:rPr lang="en-IN" sz="2400" dirty="0"/>
              <a:t>Conclusion.</a:t>
            </a:r>
          </a:p>
          <a:p>
            <a:pPr marL="342900" indent="-342900">
              <a:buFont typeface="+mj-lt"/>
              <a:buAutoNum type="arabicPeriod"/>
            </a:pPr>
            <a:endParaRPr lang="en-IN" sz="2400" dirty="0"/>
          </a:p>
          <a:p>
            <a:pPr marL="342900" indent="-342900">
              <a:buFont typeface="+mj-lt"/>
              <a:buAutoNum type="arabicPeriod"/>
            </a:pPr>
            <a:r>
              <a:rPr lang="en-IN" sz="2400" dirty="0"/>
              <a:t>References.</a:t>
            </a:r>
          </a:p>
          <a:p>
            <a:pPr marL="342900" indent="-342900"/>
            <a:endParaRPr lang="en-IN" sz="2400"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723900" y="860346"/>
            <a:ext cx="10744200" cy="58768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Monitoring various parameters of the patient using internet of things.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The real-time parameters of patient’s health are sent to cloud using Internet connectivity.</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These parameters are sent to a remote Internet location so that user can view these details from anywhere in the world.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reason behind this is that the data needs to be monitored by visiting a website or URL.</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There are various cloud service providers which can be used to view this data over Internet.</a:t>
            </a:r>
          </a:p>
        </p:txBody>
      </p:sp>
      <p:sp>
        <p:nvSpPr>
          <p:cNvPr id="9" name="TextBox 8"/>
          <p:cNvSpPr txBox="1"/>
          <p:nvPr/>
        </p:nvSpPr>
        <p:spPr>
          <a:xfrm>
            <a:off x="723900" y="838200"/>
            <a:ext cx="10744200" cy="1323439"/>
          </a:xfrm>
          <a:prstGeom prst="rect">
            <a:avLst/>
          </a:prstGeom>
          <a:blipFill>
            <a:blip r:embed="rId3" cstate="print"/>
            <a:stretch>
              <a:fillRect/>
            </a:stretch>
          </a:blipFill>
        </p:spPr>
        <p:txBody>
          <a:bodyPr wrap="square" rtlCol="0">
            <a:spAutoFit/>
          </a:bodyPr>
          <a:lstStyle/>
          <a:p>
            <a:pPr algn="ctr"/>
            <a:r>
              <a:rPr lang="en-IN" sz="4000" dirty="0"/>
              <a:t>Abstract</a:t>
            </a:r>
          </a:p>
          <a:p>
            <a:pPr algn="ctr"/>
            <a:endParaRPr lang="en-US" sz="4000" dirty="0">
              <a:solidFill>
                <a:srgbClr val="FF0000"/>
              </a:solidFill>
              <a:latin typeface="Cooper Black" pitchFamily="18"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838200" y="914400"/>
            <a:ext cx="10439400" cy="525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With the development of world, Health monitoring system is used every field such as hospital, home care unit, sports.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This health monitoring system use for chronicle diseases patients who have daily check-up.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Normally it is difficult to keep track on abnormalities in heartbeat count for patient itself manually.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average heartbeat per minute for 25- year old ranges between 140-170 bpm while for a 60-year old it is around between 115-140 bpm and body temperature is 37degree Celsius or 98.6 Fahrenheit.</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Patients are not well versed with manual treatment which doctors normally use for tracking the count of heartbeat. There are various instruments available in market to keep track on internal body changes. But there are many limits in maintenance part due to their heavy cost, size of instruments and mobility of patients.</a:t>
            </a:r>
          </a:p>
        </p:txBody>
      </p:sp>
      <p:sp>
        <p:nvSpPr>
          <p:cNvPr id="28" name="Rectangle 27"/>
          <p:cNvSpPr/>
          <p:nvPr/>
        </p:nvSpPr>
        <p:spPr>
          <a:xfrm>
            <a:off x="5029200" y="914400"/>
            <a:ext cx="1375569" cy="369332"/>
          </a:xfrm>
          <a:prstGeom prst="rect">
            <a:avLst/>
          </a:prstGeom>
        </p:spPr>
        <p:txBody>
          <a:bodyPr wrap="none">
            <a:spAutoFit/>
          </a:bodyPr>
          <a:lstStyle/>
          <a:p>
            <a:pPr marL="342900" indent="-342900"/>
            <a:r>
              <a:rPr lang="en-IN" b="1" dirty="0"/>
              <a:t>Introduction</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457200" y="762000"/>
            <a:ext cx="10668000" cy="5638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Different biomedical sensors like temperature sensor, heart rate sensor, blood pressure sensor are used for monitoring the health condition which is integrated on single system on-chip.</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If any varied change takes place it is notified. This notification would help to take an appropriate action at an instance of a time. This would save patients from the future health problem. This would also help patient's concern doctor to take an appropriate action at proper time.</a:t>
            </a:r>
          </a:p>
        </p:txBody>
      </p:sp>
      <p:sp>
        <p:nvSpPr>
          <p:cNvPr id="28" name="Rectangle 27"/>
          <p:cNvSpPr/>
          <p:nvPr/>
        </p:nvSpPr>
        <p:spPr>
          <a:xfrm>
            <a:off x="4572000" y="1066800"/>
            <a:ext cx="1375569" cy="369332"/>
          </a:xfrm>
          <a:prstGeom prst="rect">
            <a:avLst/>
          </a:prstGeom>
        </p:spPr>
        <p:txBody>
          <a:bodyPr wrap="none">
            <a:spAutoFit/>
          </a:bodyPr>
          <a:lstStyle/>
          <a:p>
            <a:pPr marL="342900" indent="-342900"/>
            <a:r>
              <a:rPr lang="en-IN" b="1" dirty="0"/>
              <a:t>Introduction</a:t>
            </a:r>
          </a:p>
        </p:txBody>
      </p:sp>
    </p:spTree>
    <p:extLst>
      <p:ext uri="{BB962C8B-B14F-4D97-AF65-F5344CB8AC3E}">
        <p14:creationId xmlns:p14="http://schemas.microsoft.com/office/powerpoint/2010/main" val="134387519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685800" y="914400"/>
            <a:ext cx="10363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sz="1800" dirty="0">
                <a:solidFill>
                  <a:schemeClr val="tx1"/>
                </a:solidFill>
              </a:rPr>
              <a:t>Intensive Care Unit or ICU is where the patients who are critically ill are admitted for treatment.</a:t>
            </a:r>
          </a:p>
          <a:p>
            <a:pPr marL="285750" indent="-285750">
              <a:buFont typeface="Arial" panose="020B0604020202020204" pitchFamily="34" charset="0"/>
              <a:buChar char="•"/>
            </a:pPr>
            <a:endParaRPr lang="en-US" altLang="en-US" sz="1800" dirty="0">
              <a:solidFill>
                <a:schemeClr val="tx1"/>
              </a:solidFill>
            </a:endParaRPr>
          </a:p>
          <a:p>
            <a:pPr marL="285750" indent="-285750">
              <a:buFont typeface="Arial" panose="020B0604020202020204" pitchFamily="34" charset="0"/>
              <a:buChar char="•"/>
            </a:pPr>
            <a:r>
              <a:rPr lang="en-US" altLang="en-US" sz="1800" dirty="0">
                <a:solidFill>
                  <a:schemeClr val="tx1"/>
                </a:solidFill>
              </a:rPr>
              <a:t> For such critical conditions the Doctors need to have an all-time update patient’s health related parameters like their blood pressure, heart pulse and temperature. </a:t>
            </a:r>
          </a:p>
          <a:p>
            <a:pPr marL="285750" indent="-285750">
              <a:buFont typeface="Arial" panose="020B0604020202020204" pitchFamily="34" charset="0"/>
              <a:buChar char="•"/>
            </a:pPr>
            <a:endParaRPr lang="en-US" altLang="en-US" sz="1800" dirty="0">
              <a:solidFill>
                <a:schemeClr val="tx1"/>
              </a:solidFill>
            </a:endParaRPr>
          </a:p>
          <a:p>
            <a:pPr marL="285750" indent="-285750">
              <a:buFont typeface="Arial" panose="020B0604020202020204" pitchFamily="34" charset="0"/>
              <a:buChar char="•"/>
            </a:pPr>
            <a:r>
              <a:rPr lang="en-US" altLang="en-US" sz="1800" dirty="0">
                <a:solidFill>
                  <a:schemeClr val="tx1"/>
                </a:solidFill>
              </a:rPr>
              <a:t>To do manually, this is too tedious a task and also for multiple patients it becomes close to impossible.</a:t>
            </a:r>
          </a:p>
          <a:p>
            <a:pPr marL="285750" indent="-285750">
              <a:buFont typeface="Arial" panose="020B0604020202020204" pitchFamily="34" charset="0"/>
              <a:buChar char="•"/>
            </a:pPr>
            <a:endParaRPr lang="en-US" altLang="en-US" sz="1800" dirty="0">
              <a:solidFill>
                <a:schemeClr val="tx1"/>
              </a:solidFill>
            </a:endParaRPr>
          </a:p>
          <a:p>
            <a:pPr marL="285750" indent="-285750">
              <a:buFont typeface="Arial" panose="020B0604020202020204" pitchFamily="34" charset="0"/>
              <a:buChar char="•"/>
            </a:pPr>
            <a:r>
              <a:rPr lang="en-US" altLang="en-US" sz="1800" dirty="0">
                <a:solidFill>
                  <a:schemeClr val="tx1"/>
                </a:solidFill>
              </a:rPr>
              <a:t> For this type of situations this IOT based system can bring about an automation that can keep the Doctors updated all time over internet.</a:t>
            </a:r>
          </a:p>
          <a:p>
            <a:pPr marL="285750" indent="-285750">
              <a:buFont typeface="Arial" panose="020B0604020202020204" pitchFamily="34" charset="0"/>
              <a:buChar char="•"/>
            </a:pPr>
            <a:endParaRPr lang="en-US" altLang="en-US" dirty="0">
              <a:solidFill>
                <a:schemeClr val="tx1"/>
              </a:solidFill>
            </a:endParaRPr>
          </a:p>
          <a:p>
            <a:pPr marL="285750" indent="-285750">
              <a:buFont typeface="Arial" panose="020B0604020202020204" pitchFamily="34" charset="0"/>
              <a:buChar char="•"/>
            </a:pPr>
            <a:r>
              <a:rPr lang="en-US" altLang="en-US" sz="1800" dirty="0">
                <a:solidFill>
                  <a:schemeClr val="tx1"/>
                </a:solidFill>
              </a:rPr>
              <a:t> IOT Based ICU Patient Monitoring System is a </a:t>
            </a:r>
            <a:r>
              <a:rPr lang="en-US" altLang="en-US" dirty="0">
                <a:solidFill>
                  <a:schemeClr val="tx1"/>
                </a:solidFill>
              </a:rPr>
              <a:t>ARDUINO UNO</a:t>
            </a:r>
            <a:r>
              <a:rPr lang="en-US" altLang="en-US" sz="1800" dirty="0">
                <a:solidFill>
                  <a:schemeClr val="tx1"/>
                </a:solidFill>
              </a:rPr>
              <a:t> based system which collects patient’s information with the help of few sensors.</a:t>
            </a:r>
          </a:p>
          <a:p>
            <a:pPr marL="285750" indent="-285750">
              <a:buFont typeface="Arial" panose="020B0604020202020204" pitchFamily="34" charset="0"/>
              <a:buChar char="•"/>
            </a:pPr>
            <a:endParaRPr lang="en-US" altLang="en-US" sz="1800" dirty="0">
              <a:solidFill>
                <a:schemeClr val="tx1"/>
              </a:solidFill>
            </a:endParaRPr>
          </a:p>
          <a:p>
            <a:pPr marL="285750" indent="-285750">
              <a:buFont typeface="Arial" panose="020B0604020202020204" pitchFamily="34" charset="0"/>
              <a:buChar char="•"/>
            </a:pPr>
            <a:r>
              <a:rPr lang="en-US" altLang="en-US" sz="1800" dirty="0">
                <a:solidFill>
                  <a:schemeClr val="tx1"/>
                </a:solidFill>
              </a:rPr>
              <a:t> It uses </a:t>
            </a:r>
            <a:r>
              <a:rPr lang="en-US" altLang="en-US" sz="1800" dirty="0" err="1">
                <a:solidFill>
                  <a:schemeClr val="tx1"/>
                </a:solidFill>
              </a:rPr>
              <a:t>Wifi</a:t>
            </a:r>
            <a:r>
              <a:rPr lang="en-US" altLang="en-US" sz="1800" dirty="0">
                <a:solidFill>
                  <a:schemeClr val="tx1"/>
                </a:solidFill>
              </a:rPr>
              <a:t> module to communicate this information to the internet. There is this Blood pressure and heart beat monitor module electrically connected to the system and physically to be worn by the user. </a:t>
            </a:r>
          </a:p>
          <a:p>
            <a:pPr marL="285750" indent="-285750">
              <a:buFont typeface="Arial" panose="020B0604020202020204" pitchFamily="34" charset="0"/>
              <a:buChar char="•"/>
            </a:pPr>
            <a:endParaRPr lang="en-US" dirty="0"/>
          </a:p>
        </p:txBody>
      </p:sp>
      <p:sp>
        <p:nvSpPr>
          <p:cNvPr id="10" name="Rectangle 9"/>
          <p:cNvSpPr/>
          <p:nvPr/>
        </p:nvSpPr>
        <p:spPr>
          <a:xfrm>
            <a:off x="2887425" y="228600"/>
            <a:ext cx="3164649" cy="369332"/>
          </a:xfrm>
          <a:prstGeom prst="rect">
            <a:avLst/>
          </a:prstGeom>
        </p:spPr>
        <p:txBody>
          <a:bodyPr wrap="square">
            <a:spAutoFit/>
          </a:bodyPr>
          <a:lstStyle/>
          <a:p>
            <a:pPr marL="342900" indent="-342900" algn="ctr"/>
            <a:r>
              <a:rPr lang="en-IN" b="1" dirty="0"/>
              <a:t>                                Methodology</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381000" y="762000"/>
            <a:ext cx="11215726" cy="563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sz="1800" dirty="0">
                <a:solidFill>
                  <a:schemeClr val="tx1"/>
                </a:solidFill>
              </a:rPr>
              <a:t>On the press of button, the sensor senses the blood pressure in systolic and diastolic along with the heart beat and sends it to the central controller. </a:t>
            </a:r>
          </a:p>
          <a:p>
            <a:endParaRPr lang="en-US" altLang="en-US" sz="1800" dirty="0">
              <a:solidFill>
                <a:schemeClr val="tx1"/>
              </a:solidFill>
            </a:endParaRPr>
          </a:p>
          <a:p>
            <a:pPr marL="285750" indent="-285750">
              <a:buFont typeface="Arial" panose="020B0604020202020204" pitchFamily="34" charset="0"/>
              <a:buChar char="•"/>
            </a:pPr>
            <a:r>
              <a:rPr lang="en-US" altLang="en-US" sz="1800" dirty="0">
                <a:solidFill>
                  <a:schemeClr val="tx1"/>
                </a:solidFill>
              </a:rPr>
              <a:t>The Temperature sensor senses the temperature of its ambience, so when this sensor is in close proximity of the user it reports the users’ body temperature. </a:t>
            </a:r>
          </a:p>
          <a:p>
            <a:pPr marL="285750" indent="-285750">
              <a:buFont typeface="Arial" panose="020B0604020202020204" pitchFamily="34" charset="0"/>
              <a:buChar char="•"/>
            </a:pPr>
            <a:endParaRPr lang="en-US" altLang="en-US" sz="1800" dirty="0">
              <a:solidFill>
                <a:schemeClr val="tx1"/>
              </a:solidFill>
            </a:endParaRPr>
          </a:p>
          <a:p>
            <a:pPr marL="285750" indent="-285750">
              <a:buFont typeface="Arial" panose="020B0604020202020204" pitchFamily="34" charset="0"/>
              <a:buChar char="•"/>
            </a:pPr>
            <a:r>
              <a:rPr lang="en-US" altLang="en-US" sz="1800" dirty="0">
                <a:solidFill>
                  <a:schemeClr val="tx1"/>
                </a:solidFill>
              </a:rPr>
              <a:t>Thus, the doctor can get access to these vital parameters pertaining to the patients’ health over the IOT Gecko web interface from anywhere over the world.</a:t>
            </a:r>
          </a:p>
          <a:p>
            <a:pPr marL="285750" indent="-285750">
              <a:buFont typeface="Arial" panose="020B0604020202020204" pitchFamily="34" charset="0"/>
              <a:buChar char="•"/>
            </a:pPr>
            <a:endParaRPr lang="en-US" altLang="en-US" sz="1800" dirty="0">
              <a:solidFill>
                <a:schemeClr val="tx1"/>
              </a:solidFill>
            </a:endParaRPr>
          </a:p>
          <a:p>
            <a:pPr marL="285750" indent="-285750">
              <a:buFont typeface="Arial" panose="020B0604020202020204" pitchFamily="34" charset="0"/>
              <a:buChar char="•"/>
            </a:pPr>
            <a:r>
              <a:rPr lang="en-US" altLang="en-US" sz="1800" dirty="0">
                <a:solidFill>
                  <a:schemeClr val="tx1"/>
                </a:solidFill>
              </a:rPr>
              <a:t> In this way IOT Based ICU Patient Monitoring System is an enhanced system that helps in monitoring ICU Patients without any manual intervention.</a:t>
            </a:r>
          </a:p>
          <a:p>
            <a:pPr marL="285750" indent="-285750">
              <a:buFont typeface="Arial" panose="020B0604020202020204" pitchFamily="34" charset="0"/>
              <a:buChar char="•"/>
            </a:pPr>
            <a:endParaRPr lang="en-US" dirty="0"/>
          </a:p>
        </p:txBody>
      </p:sp>
      <p:sp>
        <p:nvSpPr>
          <p:cNvPr id="10" name="Rectangle 9"/>
          <p:cNvSpPr/>
          <p:nvPr/>
        </p:nvSpPr>
        <p:spPr>
          <a:xfrm>
            <a:off x="4876800" y="316468"/>
            <a:ext cx="1471878" cy="369332"/>
          </a:xfrm>
          <a:prstGeom prst="rect">
            <a:avLst/>
          </a:prstGeom>
        </p:spPr>
        <p:txBody>
          <a:bodyPr wrap="square">
            <a:spAutoFit/>
          </a:bodyPr>
          <a:lstStyle/>
          <a:p>
            <a:pPr marL="342900" indent="-342900"/>
            <a:r>
              <a:rPr lang="en-IN" b="1" dirty="0"/>
              <a:t>Methodology</a:t>
            </a:r>
          </a:p>
        </p:txBody>
      </p:sp>
    </p:spTree>
    <p:extLst>
      <p:ext uri="{BB962C8B-B14F-4D97-AF65-F5344CB8AC3E}">
        <p14:creationId xmlns:p14="http://schemas.microsoft.com/office/powerpoint/2010/main" val="168137925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609601" y="762000"/>
            <a:ext cx="10515600" cy="5715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14800" y="228600"/>
            <a:ext cx="2661498" cy="369332"/>
          </a:xfrm>
          <a:prstGeom prst="rect">
            <a:avLst/>
          </a:prstGeom>
        </p:spPr>
        <p:txBody>
          <a:bodyPr wrap="none">
            <a:spAutoFit/>
          </a:bodyPr>
          <a:lstStyle/>
          <a:p>
            <a:pPr marL="342900" indent="-342900"/>
            <a:r>
              <a:rPr lang="en-IN" b="1" dirty="0"/>
              <a:t>Block Diagram/Algorithm.</a:t>
            </a:r>
          </a:p>
        </p:txBody>
      </p:sp>
      <p:pic>
        <p:nvPicPr>
          <p:cNvPr id="5" name="Picture 4">
            <a:extLst>
              <a:ext uri="{FF2B5EF4-FFF2-40B4-BE49-F238E27FC236}">
                <a16:creationId xmlns:a16="http://schemas.microsoft.com/office/drawing/2014/main" id="{FB52BDDB-0923-4907-A4A6-1E915B601581}"/>
              </a:ext>
            </a:extLst>
          </p:cNvPr>
          <p:cNvPicPr>
            <a:picLocks noChangeAspect="1"/>
          </p:cNvPicPr>
          <p:nvPr/>
        </p:nvPicPr>
        <p:blipFill>
          <a:blip r:embed="rId3"/>
          <a:stretch>
            <a:fillRect/>
          </a:stretch>
        </p:blipFill>
        <p:spPr>
          <a:xfrm>
            <a:off x="914400" y="1005574"/>
            <a:ext cx="9601200" cy="5274514"/>
          </a:xfrm>
          <a:prstGeom prst="rect">
            <a:avLst/>
          </a:prstGeom>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Rectangle 7"/>
          <p:cNvSpPr/>
          <p:nvPr/>
        </p:nvSpPr>
        <p:spPr>
          <a:xfrm>
            <a:off x="1023903" y="762000"/>
            <a:ext cx="9948898" cy="597517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14800" y="228600"/>
            <a:ext cx="2413994" cy="369332"/>
          </a:xfrm>
          <a:prstGeom prst="rect">
            <a:avLst/>
          </a:prstGeom>
        </p:spPr>
        <p:txBody>
          <a:bodyPr wrap="none">
            <a:spAutoFit/>
          </a:bodyPr>
          <a:lstStyle/>
          <a:p>
            <a:pPr marL="342900" indent="-342900"/>
            <a:r>
              <a:rPr lang="en-US" b="1" dirty="0"/>
              <a:t>                      Flow chart.</a:t>
            </a:r>
            <a:endParaRPr lang="en-IN" b="1" dirty="0"/>
          </a:p>
        </p:txBody>
      </p:sp>
      <p:pic>
        <p:nvPicPr>
          <p:cNvPr id="3" name="Picture 2">
            <a:extLst>
              <a:ext uri="{FF2B5EF4-FFF2-40B4-BE49-F238E27FC236}">
                <a16:creationId xmlns:a16="http://schemas.microsoft.com/office/drawing/2014/main" id="{ACBF2D61-08E4-4874-96C3-6EFB6F156A6F}"/>
              </a:ext>
            </a:extLst>
          </p:cNvPr>
          <p:cNvPicPr>
            <a:picLocks noChangeAspect="1"/>
          </p:cNvPicPr>
          <p:nvPr/>
        </p:nvPicPr>
        <p:blipFill>
          <a:blip r:embed="rId3"/>
          <a:stretch>
            <a:fillRect/>
          </a:stretch>
        </p:blipFill>
        <p:spPr>
          <a:xfrm>
            <a:off x="2247900" y="1210853"/>
            <a:ext cx="7696200" cy="5381625"/>
          </a:xfrm>
          <a:prstGeom prst="rect">
            <a:avLst/>
          </a:prstGeom>
        </p:spPr>
      </p:pic>
    </p:spTree>
    <p:extLst>
      <p:ext uri="{BB962C8B-B14F-4D97-AF65-F5344CB8AC3E}">
        <p14:creationId xmlns:p14="http://schemas.microsoft.com/office/powerpoint/2010/main" val="4060966610"/>
      </p:ext>
    </p:extLst>
  </p:cSld>
  <p:clrMapOvr>
    <a:masterClrMapping/>
  </p:clrMapOvr>
  <p:transition>
    <p:fade thruBlk="1"/>
  </p:transition>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13069</TotalTime>
  <Words>1035</Words>
  <Application>Microsoft Office PowerPoint</Application>
  <PresentationFormat>Widescreen</PresentationFormat>
  <Paragraphs>104</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Bahnschrift Light</vt:lpstr>
      <vt:lpstr>Britannic Bold</vt:lpstr>
      <vt:lpstr>Calibri</vt:lpstr>
      <vt:lpstr>Calibri Light</vt:lpstr>
      <vt:lpstr>Century</vt:lpstr>
      <vt:lpstr>Comic Sans MS</vt:lpstr>
      <vt:lpstr>Cooper Black</vt:lpstr>
      <vt:lpstr>DejaVu Sans Mono</vt:lpstr>
      <vt:lpstr>Eras Demi ITC</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Sai Nikhil</cp:lastModifiedBy>
  <cp:revision>1040</cp:revision>
  <dcterms:created xsi:type="dcterms:W3CDTF">2019-12-14T03:50:52Z</dcterms:created>
  <dcterms:modified xsi:type="dcterms:W3CDTF">2022-01-05T08:26:20Z</dcterms:modified>
</cp:coreProperties>
</file>