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71" r:id="rId2"/>
    <p:sldId id="258" r:id="rId3"/>
    <p:sldId id="272" r:id="rId4"/>
    <p:sldId id="273" r:id="rId5"/>
    <p:sldId id="300" r:id="rId6"/>
    <p:sldId id="275" r:id="rId7"/>
    <p:sldId id="320" r:id="rId8"/>
    <p:sldId id="302" r:id="rId9"/>
    <p:sldId id="304" r:id="rId10"/>
    <p:sldId id="322" r:id="rId11"/>
    <p:sldId id="303" r:id="rId12"/>
    <p:sldId id="308" r:id="rId13"/>
    <p:sldId id="298" r:id="rId14"/>
    <p:sldId id="306" r:id="rId15"/>
    <p:sldId id="276" r:id="rId16"/>
    <p:sldId id="278" r:id="rId17"/>
    <p:sldId id="309" r:id="rId18"/>
    <p:sldId id="301" r:id="rId19"/>
    <p:sldId id="307" r:id="rId20"/>
    <p:sldId id="310" r:id="rId21"/>
    <p:sldId id="311" r:id="rId22"/>
    <p:sldId id="299" r:id="rId23"/>
    <p:sldId id="312" r:id="rId24"/>
    <p:sldId id="285" r:id="rId25"/>
    <p:sldId id="323" r:id="rId26"/>
    <p:sldId id="313" r:id="rId27"/>
    <p:sldId id="314" r:id="rId28"/>
    <p:sldId id="292"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434" autoAdjust="0"/>
  </p:normalViewPr>
  <p:slideViewPr>
    <p:cSldViewPr snapToGrid="0" showGuides="1">
      <p:cViewPr>
        <p:scale>
          <a:sx n="76" d="100"/>
          <a:sy n="76" d="100"/>
        </p:scale>
        <p:origin x="192" y="-82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B1699-6F8D-469D-9C37-9695EF5A9659}"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E7A19-26A9-47F9-9CB2-D683E75E5D93}" type="slidenum">
              <a:rPr lang="en-US" smtClean="0"/>
              <a:t>‹#›</a:t>
            </a:fld>
            <a:endParaRPr lang="en-US"/>
          </a:p>
        </p:txBody>
      </p:sp>
    </p:spTree>
    <p:extLst>
      <p:ext uri="{BB962C8B-B14F-4D97-AF65-F5344CB8AC3E}">
        <p14:creationId xmlns:p14="http://schemas.microsoft.com/office/powerpoint/2010/main" val="65576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16</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17</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19</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20</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21</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22</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23</a:t>
            </a:fld>
            <a:endParaRPr lang="en-US"/>
          </a:p>
        </p:txBody>
      </p:sp>
    </p:spTree>
    <p:extLst>
      <p:ext uri="{BB962C8B-B14F-4D97-AF65-F5344CB8AC3E}">
        <p14:creationId xmlns:p14="http://schemas.microsoft.com/office/powerpoint/2010/main" val="355762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CE7A19-26A9-47F9-9CB2-D683E75E5D93}" type="slidenum">
              <a:rPr lang="en-US" smtClean="0"/>
              <a:t>28</a:t>
            </a:fld>
            <a:endParaRPr lang="en-US"/>
          </a:p>
        </p:txBody>
      </p:sp>
    </p:spTree>
    <p:extLst>
      <p:ext uri="{BB962C8B-B14F-4D97-AF65-F5344CB8AC3E}">
        <p14:creationId xmlns:p14="http://schemas.microsoft.com/office/powerpoint/2010/main" val="96043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154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4B50F8F-9F57-4AD4-AE04-005148CEBE2C}" type="datetime1">
              <a:rPr lang="en-US" smtClean="0"/>
              <a:t>9/20/2024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6227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6CAA49B-CE44-4D24-8799-DADD7BF64B3D}" type="datetime1">
              <a:rPr lang="en-US" smtClean="0"/>
              <a:t>9/20/2024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6685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76AA690-FFE4-475D-826A-8DFD2B118852}" type="datetime1">
              <a:rPr lang="en-US" smtClean="0"/>
              <a:t>9/20/2024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389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A3D9C46-F548-489B-A449-3A021919502C}" type="datetime1">
              <a:rPr lang="en-US" smtClean="0"/>
              <a:t>9/20/2024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406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0" y="3375659"/>
            <a:ext cx="11580707" cy="2741930"/>
          </a:xfrm>
          <a:custGeom>
            <a:avLst/>
            <a:gdLst/>
            <a:ahLst/>
            <a:cxnLst/>
            <a:rect l="l" t="t" r="r" b="b"/>
            <a:pathLst>
              <a:path w="8685530" h="2741929">
                <a:moveTo>
                  <a:pt x="8685530" y="0"/>
                </a:moveTo>
                <a:lnTo>
                  <a:pt x="0" y="0"/>
                </a:lnTo>
                <a:lnTo>
                  <a:pt x="0" y="2741929"/>
                </a:lnTo>
                <a:lnTo>
                  <a:pt x="4343400" y="2741929"/>
                </a:lnTo>
                <a:lnTo>
                  <a:pt x="8685530" y="2741929"/>
                </a:lnTo>
                <a:lnTo>
                  <a:pt x="8685530" y="0"/>
                </a:lnTo>
                <a:close/>
              </a:path>
            </a:pathLst>
          </a:custGeom>
          <a:solidFill>
            <a:srgbClr val="000000">
              <a:alpha val="34999"/>
            </a:srgbClr>
          </a:solidFill>
        </p:spPr>
        <p:txBody>
          <a:bodyPr wrap="square" lIns="0" tIns="0" rIns="0" bIns="0" rtlCol="0"/>
          <a:lstStyle/>
          <a:p>
            <a:endParaRPr sz="1800"/>
          </a:p>
        </p:txBody>
      </p:sp>
      <p:sp>
        <p:nvSpPr>
          <p:cNvPr id="18" name="bg object 18"/>
          <p:cNvSpPr/>
          <p:nvPr/>
        </p:nvSpPr>
        <p:spPr>
          <a:xfrm>
            <a:off x="0" y="3352800"/>
            <a:ext cx="11580707" cy="2741930"/>
          </a:xfrm>
          <a:custGeom>
            <a:avLst/>
            <a:gdLst/>
            <a:ahLst/>
            <a:cxnLst/>
            <a:rect l="l" t="t" r="r" b="b"/>
            <a:pathLst>
              <a:path w="8685530" h="2741929">
                <a:moveTo>
                  <a:pt x="8685530" y="0"/>
                </a:moveTo>
                <a:lnTo>
                  <a:pt x="0" y="0"/>
                </a:lnTo>
                <a:lnTo>
                  <a:pt x="0" y="2741930"/>
                </a:lnTo>
                <a:lnTo>
                  <a:pt x="4343400" y="2741930"/>
                </a:lnTo>
                <a:lnTo>
                  <a:pt x="8685530" y="2741930"/>
                </a:lnTo>
                <a:lnTo>
                  <a:pt x="8685530" y="0"/>
                </a:lnTo>
                <a:close/>
              </a:path>
            </a:pathLst>
          </a:custGeom>
          <a:solidFill>
            <a:srgbClr val="0F1040"/>
          </a:solidFill>
        </p:spPr>
        <p:txBody>
          <a:bodyPr wrap="square" lIns="0" tIns="0" rIns="0" bIns="0" rtlCol="0"/>
          <a:lstStyle/>
          <a:p>
            <a:endParaRPr sz="1800"/>
          </a:p>
        </p:txBody>
      </p:sp>
      <p:sp>
        <p:nvSpPr>
          <p:cNvPr id="19" name="bg object 19"/>
          <p:cNvSpPr/>
          <p:nvPr/>
        </p:nvSpPr>
        <p:spPr>
          <a:xfrm>
            <a:off x="3860800" y="6118859"/>
            <a:ext cx="38608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sz="1800"/>
          </a:p>
        </p:txBody>
      </p:sp>
      <p:sp>
        <p:nvSpPr>
          <p:cNvPr id="20" name="bg object 20"/>
          <p:cNvSpPr/>
          <p:nvPr/>
        </p:nvSpPr>
        <p:spPr>
          <a:xfrm>
            <a:off x="3860800" y="6096000"/>
            <a:ext cx="38608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75C1E4"/>
          </a:solidFill>
        </p:spPr>
        <p:txBody>
          <a:bodyPr wrap="square" lIns="0" tIns="0" rIns="0" bIns="0" rtlCol="0"/>
          <a:lstStyle/>
          <a:p>
            <a:endParaRPr sz="1800"/>
          </a:p>
        </p:txBody>
      </p:sp>
      <p:sp>
        <p:nvSpPr>
          <p:cNvPr id="21" name="bg object 21"/>
          <p:cNvSpPr/>
          <p:nvPr/>
        </p:nvSpPr>
        <p:spPr>
          <a:xfrm>
            <a:off x="0" y="6118859"/>
            <a:ext cx="38608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sz="1800"/>
          </a:p>
        </p:txBody>
      </p:sp>
      <p:sp>
        <p:nvSpPr>
          <p:cNvPr id="22" name="bg object 22"/>
          <p:cNvSpPr/>
          <p:nvPr/>
        </p:nvSpPr>
        <p:spPr>
          <a:xfrm>
            <a:off x="0" y="6096000"/>
            <a:ext cx="38608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FBAF16"/>
          </a:solidFill>
        </p:spPr>
        <p:txBody>
          <a:bodyPr wrap="square" lIns="0" tIns="0" rIns="0" bIns="0" rtlCol="0"/>
          <a:lstStyle/>
          <a:p>
            <a:endParaRPr sz="1800"/>
          </a:p>
        </p:txBody>
      </p:sp>
      <p:sp>
        <p:nvSpPr>
          <p:cNvPr id="23" name="bg object 23"/>
          <p:cNvSpPr/>
          <p:nvPr/>
        </p:nvSpPr>
        <p:spPr>
          <a:xfrm>
            <a:off x="7721600" y="6118859"/>
            <a:ext cx="38608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sz="1800"/>
          </a:p>
        </p:txBody>
      </p:sp>
      <p:sp>
        <p:nvSpPr>
          <p:cNvPr id="24" name="bg object 24"/>
          <p:cNvSpPr/>
          <p:nvPr/>
        </p:nvSpPr>
        <p:spPr>
          <a:xfrm>
            <a:off x="7721600" y="6096000"/>
            <a:ext cx="38608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FF0000"/>
          </a:solidFill>
        </p:spPr>
        <p:txBody>
          <a:bodyPr wrap="square" lIns="0" tIns="0" rIns="0" bIns="0" rtlCol="0"/>
          <a:lstStyle/>
          <a:p>
            <a:endParaRPr sz="1800"/>
          </a:p>
        </p:txBody>
      </p:sp>
      <p:pic>
        <p:nvPicPr>
          <p:cNvPr id="25" name="bg object 25"/>
          <p:cNvPicPr/>
          <p:nvPr/>
        </p:nvPicPr>
        <p:blipFill>
          <a:blip r:embed="rId3" cstate="print"/>
          <a:stretch>
            <a:fillRect/>
          </a:stretch>
        </p:blipFill>
        <p:spPr>
          <a:xfrm>
            <a:off x="101600" y="3354071"/>
            <a:ext cx="2743200" cy="197865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145C5A7-F444-4D5D-80A4-E85CA69AFDE7}" type="datetime1">
              <a:rPr lang="en-US" smtClean="0"/>
              <a:t>9/20/2024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614367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73894" y="6573520"/>
            <a:ext cx="3105573" cy="48260"/>
          </a:xfrm>
          <a:custGeom>
            <a:avLst/>
            <a:gdLst/>
            <a:ahLst/>
            <a:cxnLst/>
            <a:rect l="l" t="t" r="r" b="b"/>
            <a:pathLst>
              <a:path w="2329179" h="48259">
                <a:moveTo>
                  <a:pt x="2329179" y="0"/>
                </a:moveTo>
                <a:lnTo>
                  <a:pt x="0" y="0"/>
                </a:lnTo>
                <a:lnTo>
                  <a:pt x="0" y="48259"/>
                </a:lnTo>
                <a:lnTo>
                  <a:pt x="1164589" y="48259"/>
                </a:lnTo>
                <a:lnTo>
                  <a:pt x="2329179" y="48259"/>
                </a:lnTo>
                <a:lnTo>
                  <a:pt x="2329179" y="0"/>
                </a:lnTo>
                <a:close/>
              </a:path>
            </a:pathLst>
          </a:custGeom>
          <a:solidFill>
            <a:srgbClr val="000000">
              <a:alpha val="34999"/>
            </a:srgbClr>
          </a:solidFill>
        </p:spPr>
        <p:txBody>
          <a:bodyPr wrap="square" lIns="0" tIns="0" rIns="0" bIns="0" rtlCol="0"/>
          <a:lstStyle/>
          <a:p>
            <a:endParaRPr sz="1800"/>
          </a:p>
        </p:txBody>
      </p:sp>
      <p:sp>
        <p:nvSpPr>
          <p:cNvPr id="17" name="bg object 17"/>
          <p:cNvSpPr/>
          <p:nvPr/>
        </p:nvSpPr>
        <p:spPr>
          <a:xfrm>
            <a:off x="6173894" y="6550660"/>
            <a:ext cx="3105573" cy="48260"/>
          </a:xfrm>
          <a:custGeom>
            <a:avLst/>
            <a:gdLst/>
            <a:ahLst/>
            <a:cxnLst/>
            <a:rect l="l" t="t" r="r" b="b"/>
            <a:pathLst>
              <a:path w="2329179" h="48259">
                <a:moveTo>
                  <a:pt x="2329179" y="0"/>
                </a:moveTo>
                <a:lnTo>
                  <a:pt x="0" y="0"/>
                </a:lnTo>
                <a:lnTo>
                  <a:pt x="0" y="48260"/>
                </a:lnTo>
                <a:lnTo>
                  <a:pt x="1164589" y="48260"/>
                </a:lnTo>
                <a:lnTo>
                  <a:pt x="2329179" y="48260"/>
                </a:lnTo>
                <a:lnTo>
                  <a:pt x="2329179" y="0"/>
                </a:lnTo>
                <a:close/>
              </a:path>
            </a:pathLst>
          </a:custGeom>
          <a:solidFill>
            <a:srgbClr val="75C1E4"/>
          </a:solidFill>
        </p:spPr>
        <p:txBody>
          <a:bodyPr wrap="square" lIns="0" tIns="0" rIns="0" bIns="0" rtlCol="0"/>
          <a:lstStyle/>
          <a:p>
            <a:endParaRPr sz="1800"/>
          </a:p>
        </p:txBody>
      </p:sp>
      <p:sp>
        <p:nvSpPr>
          <p:cNvPr id="18" name="bg object 18"/>
          <p:cNvSpPr/>
          <p:nvPr/>
        </p:nvSpPr>
        <p:spPr>
          <a:xfrm>
            <a:off x="9211733" y="6572250"/>
            <a:ext cx="2980267" cy="45720"/>
          </a:xfrm>
          <a:custGeom>
            <a:avLst/>
            <a:gdLst/>
            <a:ahLst/>
            <a:cxnLst/>
            <a:rect l="l" t="t" r="r" b="b"/>
            <a:pathLst>
              <a:path w="2235200" h="45720">
                <a:moveTo>
                  <a:pt x="2235200" y="0"/>
                </a:moveTo>
                <a:lnTo>
                  <a:pt x="0" y="0"/>
                </a:lnTo>
                <a:lnTo>
                  <a:pt x="0" y="45720"/>
                </a:lnTo>
                <a:lnTo>
                  <a:pt x="1117600" y="45720"/>
                </a:lnTo>
                <a:lnTo>
                  <a:pt x="2235200" y="45720"/>
                </a:lnTo>
                <a:lnTo>
                  <a:pt x="2235200" y="0"/>
                </a:lnTo>
                <a:close/>
              </a:path>
            </a:pathLst>
          </a:custGeom>
          <a:solidFill>
            <a:srgbClr val="000000">
              <a:alpha val="34999"/>
            </a:srgbClr>
          </a:solidFill>
        </p:spPr>
        <p:txBody>
          <a:bodyPr wrap="square" lIns="0" tIns="0" rIns="0" bIns="0" rtlCol="0"/>
          <a:lstStyle/>
          <a:p>
            <a:endParaRPr sz="1800"/>
          </a:p>
        </p:txBody>
      </p:sp>
      <p:sp>
        <p:nvSpPr>
          <p:cNvPr id="19" name="bg object 19"/>
          <p:cNvSpPr/>
          <p:nvPr/>
        </p:nvSpPr>
        <p:spPr>
          <a:xfrm>
            <a:off x="9211733" y="6549390"/>
            <a:ext cx="2980267" cy="45720"/>
          </a:xfrm>
          <a:custGeom>
            <a:avLst/>
            <a:gdLst/>
            <a:ahLst/>
            <a:cxnLst/>
            <a:rect l="l" t="t" r="r" b="b"/>
            <a:pathLst>
              <a:path w="2235200" h="45720">
                <a:moveTo>
                  <a:pt x="2235200" y="0"/>
                </a:moveTo>
                <a:lnTo>
                  <a:pt x="0" y="0"/>
                </a:lnTo>
                <a:lnTo>
                  <a:pt x="0" y="45719"/>
                </a:lnTo>
                <a:lnTo>
                  <a:pt x="1117600" y="45719"/>
                </a:lnTo>
                <a:lnTo>
                  <a:pt x="2235200" y="45719"/>
                </a:lnTo>
                <a:lnTo>
                  <a:pt x="2235200" y="0"/>
                </a:lnTo>
                <a:close/>
              </a:path>
            </a:pathLst>
          </a:custGeom>
          <a:solidFill>
            <a:srgbClr val="E21B23"/>
          </a:solidFill>
        </p:spPr>
        <p:txBody>
          <a:bodyPr wrap="square" lIns="0" tIns="0" rIns="0" bIns="0" rtlCol="0"/>
          <a:lstStyle/>
          <a:p>
            <a:endParaRPr sz="1800"/>
          </a:p>
        </p:txBody>
      </p:sp>
      <p:sp>
        <p:nvSpPr>
          <p:cNvPr id="20" name="bg object 20"/>
          <p:cNvSpPr/>
          <p:nvPr/>
        </p:nvSpPr>
        <p:spPr>
          <a:xfrm>
            <a:off x="2778760" y="6573520"/>
            <a:ext cx="3440853" cy="48260"/>
          </a:xfrm>
          <a:custGeom>
            <a:avLst/>
            <a:gdLst/>
            <a:ahLst/>
            <a:cxnLst/>
            <a:rect l="l" t="t" r="r" b="b"/>
            <a:pathLst>
              <a:path w="2580640" h="48259">
                <a:moveTo>
                  <a:pt x="2580640" y="0"/>
                </a:moveTo>
                <a:lnTo>
                  <a:pt x="0" y="0"/>
                </a:lnTo>
                <a:lnTo>
                  <a:pt x="0" y="48259"/>
                </a:lnTo>
                <a:lnTo>
                  <a:pt x="1290320" y="48259"/>
                </a:lnTo>
                <a:lnTo>
                  <a:pt x="2580640" y="48259"/>
                </a:lnTo>
                <a:lnTo>
                  <a:pt x="2580640" y="0"/>
                </a:lnTo>
                <a:close/>
              </a:path>
            </a:pathLst>
          </a:custGeom>
          <a:solidFill>
            <a:srgbClr val="000000">
              <a:alpha val="34999"/>
            </a:srgbClr>
          </a:solidFill>
        </p:spPr>
        <p:txBody>
          <a:bodyPr wrap="square" lIns="0" tIns="0" rIns="0" bIns="0" rtlCol="0"/>
          <a:lstStyle/>
          <a:p>
            <a:endParaRPr sz="1800"/>
          </a:p>
        </p:txBody>
      </p:sp>
      <p:sp>
        <p:nvSpPr>
          <p:cNvPr id="21" name="bg object 21"/>
          <p:cNvSpPr/>
          <p:nvPr/>
        </p:nvSpPr>
        <p:spPr>
          <a:xfrm>
            <a:off x="2778760" y="6550660"/>
            <a:ext cx="3440853" cy="48260"/>
          </a:xfrm>
          <a:custGeom>
            <a:avLst/>
            <a:gdLst/>
            <a:ahLst/>
            <a:cxnLst/>
            <a:rect l="l" t="t" r="r" b="b"/>
            <a:pathLst>
              <a:path w="2580640" h="48259">
                <a:moveTo>
                  <a:pt x="2580640" y="0"/>
                </a:moveTo>
                <a:lnTo>
                  <a:pt x="0" y="0"/>
                </a:lnTo>
                <a:lnTo>
                  <a:pt x="0" y="48260"/>
                </a:lnTo>
                <a:lnTo>
                  <a:pt x="1290320" y="48260"/>
                </a:lnTo>
                <a:lnTo>
                  <a:pt x="2580640" y="48260"/>
                </a:lnTo>
                <a:lnTo>
                  <a:pt x="2580640" y="0"/>
                </a:lnTo>
                <a:close/>
              </a:path>
            </a:pathLst>
          </a:custGeom>
          <a:solidFill>
            <a:srgbClr val="FBAF16"/>
          </a:solidFill>
        </p:spPr>
        <p:txBody>
          <a:bodyPr wrap="square" lIns="0" tIns="0" rIns="0" bIns="0" rtlCol="0"/>
          <a:lstStyle/>
          <a:p>
            <a:endParaRPr sz="1800"/>
          </a:p>
        </p:txBody>
      </p:sp>
      <p:pic>
        <p:nvPicPr>
          <p:cNvPr id="22" name="bg object 22"/>
          <p:cNvPicPr/>
          <p:nvPr/>
        </p:nvPicPr>
        <p:blipFill>
          <a:blip r:embed="rId7" cstate="print"/>
          <a:stretch>
            <a:fillRect/>
          </a:stretch>
        </p:blipFill>
        <p:spPr>
          <a:xfrm>
            <a:off x="8839200" y="1271"/>
            <a:ext cx="2924387" cy="690879"/>
          </a:xfrm>
          <a:prstGeom prst="rect">
            <a:avLst/>
          </a:prstGeom>
        </p:spPr>
      </p:pic>
      <p:sp>
        <p:nvSpPr>
          <p:cNvPr id="23" name="bg object 23"/>
          <p:cNvSpPr/>
          <p:nvPr/>
        </p:nvSpPr>
        <p:spPr>
          <a:xfrm>
            <a:off x="5994400" y="6576059"/>
            <a:ext cx="3103880" cy="45720"/>
          </a:xfrm>
          <a:custGeom>
            <a:avLst/>
            <a:gdLst/>
            <a:ahLst/>
            <a:cxnLst/>
            <a:rect l="l" t="t" r="r" b="b"/>
            <a:pathLst>
              <a:path w="2327909" h="45720">
                <a:moveTo>
                  <a:pt x="2327909" y="0"/>
                </a:moveTo>
                <a:lnTo>
                  <a:pt x="0" y="0"/>
                </a:lnTo>
                <a:lnTo>
                  <a:pt x="0" y="45720"/>
                </a:lnTo>
                <a:lnTo>
                  <a:pt x="1164589" y="45720"/>
                </a:lnTo>
                <a:lnTo>
                  <a:pt x="2327909" y="45720"/>
                </a:lnTo>
                <a:lnTo>
                  <a:pt x="2327909" y="0"/>
                </a:lnTo>
                <a:close/>
              </a:path>
            </a:pathLst>
          </a:custGeom>
          <a:solidFill>
            <a:srgbClr val="000000">
              <a:alpha val="34999"/>
            </a:srgbClr>
          </a:solidFill>
        </p:spPr>
        <p:txBody>
          <a:bodyPr wrap="square" lIns="0" tIns="0" rIns="0" bIns="0" rtlCol="0"/>
          <a:lstStyle/>
          <a:p>
            <a:endParaRPr sz="1800"/>
          </a:p>
        </p:txBody>
      </p:sp>
      <p:sp>
        <p:nvSpPr>
          <p:cNvPr id="24" name="bg object 24"/>
          <p:cNvSpPr/>
          <p:nvPr/>
        </p:nvSpPr>
        <p:spPr>
          <a:xfrm>
            <a:off x="5994400" y="6553200"/>
            <a:ext cx="3103880" cy="45720"/>
          </a:xfrm>
          <a:custGeom>
            <a:avLst/>
            <a:gdLst/>
            <a:ahLst/>
            <a:cxnLst/>
            <a:rect l="l" t="t" r="r" b="b"/>
            <a:pathLst>
              <a:path w="2327909" h="45720">
                <a:moveTo>
                  <a:pt x="2327909" y="0"/>
                </a:moveTo>
                <a:lnTo>
                  <a:pt x="0" y="0"/>
                </a:lnTo>
                <a:lnTo>
                  <a:pt x="0" y="45720"/>
                </a:lnTo>
                <a:lnTo>
                  <a:pt x="1164589" y="45720"/>
                </a:lnTo>
                <a:lnTo>
                  <a:pt x="2327909" y="45720"/>
                </a:lnTo>
                <a:lnTo>
                  <a:pt x="2327909" y="0"/>
                </a:lnTo>
                <a:close/>
              </a:path>
            </a:pathLst>
          </a:custGeom>
          <a:solidFill>
            <a:srgbClr val="75C1E4"/>
          </a:solidFill>
        </p:spPr>
        <p:txBody>
          <a:bodyPr wrap="square" lIns="0" tIns="0" rIns="0" bIns="0" rtlCol="0"/>
          <a:lstStyle/>
          <a:p>
            <a:endParaRPr sz="1800"/>
          </a:p>
        </p:txBody>
      </p:sp>
      <p:sp>
        <p:nvSpPr>
          <p:cNvPr id="25" name="bg object 25"/>
          <p:cNvSpPr/>
          <p:nvPr/>
        </p:nvSpPr>
        <p:spPr>
          <a:xfrm>
            <a:off x="2844800" y="6576059"/>
            <a:ext cx="3149600" cy="45720"/>
          </a:xfrm>
          <a:custGeom>
            <a:avLst/>
            <a:gdLst/>
            <a:ahLst/>
            <a:cxnLst/>
            <a:rect l="l" t="t" r="r" b="b"/>
            <a:pathLst>
              <a:path w="2362200" h="45720">
                <a:moveTo>
                  <a:pt x="2362200" y="0"/>
                </a:moveTo>
                <a:lnTo>
                  <a:pt x="0" y="0"/>
                </a:lnTo>
                <a:lnTo>
                  <a:pt x="0" y="45720"/>
                </a:lnTo>
                <a:lnTo>
                  <a:pt x="1181100" y="45720"/>
                </a:lnTo>
                <a:lnTo>
                  <a:pt x="2362200" y="45720"/>
                </a:lnTo>
                <a:lnTo>
                  <a:pt x="2362200" y="0"/>
                </a:lnTo>
                <a:close/>
              </a:path>
            </a:pathLst>
          </a:custGeom>
          <a:solidFill>
            <a:srgbClr val="000000">
              <a:alpha val="34999"/>
            </a:srgbClr>
          </a:solidFill>
        </p:spPr>
        <p:txBody>
          <a:bodyPr wrap="square" lIns="0" tIns="0" rIns="0" bIns="0" rtlCol="0"/>
          <a:lstStyle/>
          <a:p>
            <a:endParaRPr sz="1800"/>
          </a:p>
        </p:txBody>
      </p:sp>
      <p:sp>
        <p:nvSpPr>
          <p:cNvPr id="26" name="bg object 26"/>
          <p:cNvSpPr/>
          <p:nvPr/>
        </p:nvSpPr>
        <p:spPr>
          <a:xfrm>
            <a:off x="2844800" y="6553200"/>
            <a:ext cx="3149600" cy="45720"/>
          </a:xfrm>
          <a:custGeom>
            <a:avLst/>
            <a:gdLst/>
            <a:ahLst/>
            <a:cxnLst/>
            <a:rect l="l" t="t" r="r" b="b"/>
            <a:pathLst>
              <a:path w="2362200" h="45720">
                <a:moveTo>
                  <a:pt x="2362200" y="0"/>
                </a:moveTo>
                <a:lnTo>
                  <a:pt x="0" y="0"/>
                </a:lnTo>
                <a:lnTo>
                  <a:pt x="0" y="45720"/>
                </a:lnTo>
                <a:lnTo>
                  <a:pt x="1181100" y="45720"/>
                </a:lnTo>
                <a:lnTo>
                  <a:pt x="2362200" y="45720"/>
                </a:lnTo>
                <a:lnTo>
                  <a:pt x="2362200" y="0"/>
                </a:lnTo>
                <a:close/>
              </a:path>
            </a:pathLst>
          </a:custGeom>
          <a:solidFill>
            <a:srgbClr val="FBAF16"/>
          </a:solidFill>
        </p:spPr>
        <p:txBody>
          <a:bodyPr wrap="square" lIns="0" tIns="0" rIns="0" bIns="0" rtlCol="0"/>
          <a:lstStyle/>
          <a:p>
            <a:endParaRPr sz="1800"/>
          </a:p>
        </p:txBody>
      </p:sp>
      <p:sp>
        <p:nvSpPr>
          <p:cNvPr id="27" name="bg object 27"/>
          <p:cNvSpPr/>
          <p:nvPr/>
        </p:nvSpPr>
        <p:spPr>
          <a:xfrm>
            <a:off x="9086427" y="6576059"/>
            <a:ext cx="3105573" cy="45720"/>
          </a:xfrm>
          <a:custGeom>
            <a:avLst/>
            <a:gdLst/>
            <a:ahLst/>
            <a:cxnLst/>
            <a:rect l="l" t="t" r="r" b="b"/>
            <a:pathLst>
              <a:path w="2329179" h="45720">
                <a:moveTo>
                  <a:pt x="2329179" y="0"/>
                </a:moveTo>
                <a:lnTo>
                  <a:pt x="0" y="0"/>
                </a:lnTo>
                <a:lnTo>
                  <a:pt x="0" y="45720"/>
                </a:lnTo>
                <a:lnTo>
                  <a:pt x="1164589" y="45720"/>
                </a:lnTo>
                <a:lnTo>
                  <a:pt x="2329179" y="45720"/>
                </a:lnTo>
                <a:lnTo>
                  <a:pt x="2329179" y="0"/>
                </a:lnTo>
                <a:close/>
              </a:path>
            </a:pathLst>
          </a:custGeom>
          <a:solidFill>
            <a:srgbClr val="000000">
              <a:alpha val="34999"/>
            </a:srgbClr>
          </a:solidFill>
        </p:spPr>
        <p:txBody>
          <a:bodyPr wrap="square" lIns="0" tIns="0" rIns="0" bIns="0" rtlCol="0"/>
          <a:lstStyle/>
          <a:p>
            <a:endParaRPr sz="1800"/>
          </a:p>
        </p:txBody>
      </p:sp>
      <p:sp>
        <p:nvSpPr>
          <p:cNvPr id="28" name="bg object 28"/>
          <p:cNvSpPr/>
          <p:nvPr/>
        </p:nvSpPr>
        <p:spPr>
          <a:xfrm>
            <a:off x="9086427" y="6553200"/>
            <a:ext cx="3105573" cy="45720"/>
          </a:xfrm>
          <a:custGeom>
            <a:avLst/>
            <a:gdLst/>
            <a:ahLst/>
            <a:cxnLst/>
            <a:rect l="l" t="t" r="r" b="b"/>
            <a:pathLst>
              <a:path w="2329179" h="45720">
                <a:moveTo>
                  <a:pt x="2329179" y="0"/>
                </a:moveTo>
                <a:lnTo>
                  <a:pt x="0" y="0"/>
                </a:lnTo>
                <a:lnTo>
                  <a:pt x="0" y="45720"/>
                </a:lnTo>
                <a:lnTo>
                  <a:pt x="1164589" y="45720"/>
                </a:lnTo>
                <a:lnTo>
                  <a:pt x="2329179" y="45720"/>
                </a:lnTo>
                <a:lnTo>
                  <a:pt x="2329179" y="0"/>
                </a:lnTo>
                <a:close/>
              </a:path>
            </a:pathLst>
          </a:custGeom>
          <a:solidFill>
            <a:srgbClr val="FF0000"/>
          </a:solidFill>
        </p:spPr>
        <p:txBody>
          <a:bodyPr wrap="square" lIns="0" tIns="0" rIns="0" bIns="0" rtlCol="0"/>
          <a:lstStyle/>
          <a:p>
            <a:endParaRPr sz="1800"/>
          </a:p>
        </p:txBody>
      </p:sp>
      <p:sp>
        <p:nvSpPr>
          <p:cNvPr id="29" name="bg object 29"/>
          <p:cNvSpPr/>
          <p:nvPr/>
        </p:nvSpPr>
        <p:spPr>
          <a:xfrm>
            <a:off x="3149600" y="1318259"/>
            <a:ext cx="3105573" cy="45720"/>
          </a:xfrm>
          <a:custGeom>
            <a:avLst/>
            <a:gdLst/>
            <a:ahLst/>
            <a:cxnLst/>
            <a:rect l="l" t="t" r="r" b="b"/>
            <a:pathLst>
              <a:path w="2329179" h="45719">
                <a:moveTo>
                  <a:pt x="2329179" y="0"/>
                </a:moveTo>
                <a:lnTo>
                  <a:pt x="0" y="0"/>
                </a:lnTo>
                <a:lnTo>
                  <a:pt x="0" y="45719"/>
                </a:lnTo>
                <a:lnTo>
                  <a:pt x="1164589" y="45719"/>
                </a:lnTo>
                <a:lnTo>
                  <a:pt x="2329179" y="45719"/>
                </a:lnTo>
                <a:lnTo>
                  <a:pt x="2329179" y="0"/>
                </a:lnTo>
                <a:close/>
              </a:path>
            </a:pathLst>
          </a:custGeom>
          <a:solidFill>
            <a:srgbClr val="000000">
              <a:alpha val="34999"/>
            </a:srgbClr>
          </a:solidFill>
        </p:spPr>
        <p:txBody>
          <a:bodyPr wrap="square" lIns="0" tIns="0" rIns="0" bIns="0" rtlCol="0"/>
          <a:lstStyle/>
          <a:p>
            <a:endParaRPr sz="1800"/>
          </a:p>
        </p:txBody>
      </p:sp>
      <p:sp>
        <p:nvSpPr>
          <p:cNvPr id="30" name="bg object 30"/>
          <p:cNvSpPr/>
          <p:nvPr/>
        </p:nvSpPr>
        <p:spPr>
          <a:xfrm>
            <a:off x="3149600" y="1295400"/>
            <a:ext cx="3105573" cy="45720"/>
          </a:xfrm>
          <a:custGeom>
            <a:avLst/>
            <a:gdLst/>
            <a:ahLst/>
            <a:cxnLst/>
            <a:rect l="l" t="t" r="r" b="b"/>
            <a:pathLst>
              <a:path w="2329179" h="45719">
                <a:moveTo>
                  <a:pt x="2329179" y="0"/>
                </a:moveTo>
                <a:lnTo>
                  <a:pt x="0" y="0"/>
                </a:lnTo>
                <a:lnTo>
                  <a:pt x="0" y="45720"/>
                </a:lnTo>
                <a:lnTo>
                  <a:pt x="1164589" y="45720"/>
                </a:lnTo>
                <a:lnTo>
                  <a:pt x="2329179" y="45720"/>
                </a:lnTo>
                <a:lnTo>
                  <a:pt x="2329179" y="0"/>
                </a:lnTo>
                <a:close/>
              </a:path>
            </a:pathLst>
          </a:custGeom>
          <a:solidFill>
            <a:srgbClr val="75C1E4"/>
          </a:solidFill>
        </p:spPr>
        <p:txBody>
          <a:bodyPr wrap="square" lIns="0" tIns="0" rIns="0" bIns="0" rtlCol="0"/>
          <a:lstStyle/>
          <a:p>
            <a:endParaRPr sz="1800"/>
          </a:p>
        </p:txBody>
      </p:sp>
      <p:sp>
        <p:nvSpPr>
          <p:cNvPr id="31" name="bg object 31"/>
          <p:cNvSpPr/>
          <p:nvPr/>
        </p:nvSpPr>
        <p:spPr>
          <a:xfrm>
            <a:off x="0" y="1318259"/>
            <a:ext cx="3149600" cy="45720"/>
          </a:xfrm>
          <a:custGeom>
            <a:avLst/>
            <a:gdLst/>
            <a:ahLst/>
            <a:cxnLst/>
            <a:rect l="l" t="t" r="r" b="b"/>
            <a:pathLst>
              <a:path w="2362200" h="45719">
                <a:moveTo>
                  <a:pt x="2362200" y="0"/>
                </a:moveTo>
                <a:lnTo>
                  <a:pt x="0" y="0"/>
                </a:lnTo>
                <a:lnTo>
                  <a:pt x="0" y="45719"/>
                </a:lnTo>
                <a:lnTo>
                  <a:pt x="1181100" y="45719"/>
                </a:lnTo>
                <a:lnTo>
                  <a:pt x="2362200" y="45719"/>
                </a:lnTo>
                <a:lnTo>
                  <a:pt x="2362200" y="0"/>
                </a:lnTo>
                <a:close/>
              </a:path>
            </a:pathLst>
          </a:custGeom>
          <a:solidFill>
            <a:srgbClr val="000000">
              <a:alpha val="34999"/>
            </a:srgbClr>
          </a:solidFill>
        </p:spPr>
        <p:txBody>
          <a:bodyPr wrap="square" lIns="0" tIns="0" rIns="0" bIns="0" rtlCol="0"/>
          <a:lstStyle/>
          <a:p>
            <a:endParaRPr sz="1800"/>
          </a:p>
        </p:txBody>
      </p:sp>
      <p:sp>
        <p:nvSpPr>
          <p:cNvPr id="32" name="bg object 32"/>
          <p:cNvSpPr/>
          <p:nvPr/>
        </p:nvSpPr>
        <p:spPr>
          <a:xfrm>
            <a:off x="0" y="1295400"/>
            <a:ext cx="3149600" cy="45720"/>
          </a:xfrm>
          <a:custGeom>
            <a:avLst/>
            <a:gdLst/>
            <a:ahLst/>
            <a:cxnLst/>
            <a:rect l="l" t="t" r="r" b="b"/>
            <a:pathLst>
              <a:path w="2362200" h="45719">
                <a:moveTo>
                  <a:pt x="2362200" y="0"/>
                </a:moveTo>
                <a:lnTo>
                  <a:pt x="0" y="0"/>
                </a:lnTo>
                <a:lnTo>
                  <a:pt x="0" y="45720"/>
                </a:lnTo>
                <a:lnTo>
                  <a:pt x="1181100" y="45720"/>
                </a:lnTo>
                <a:lnTo>
                  <a:pt x="2362200" y="45720"/>
                </a:lnTo>
                <a:lnTo>
                  <a:pt x="2362200" y="0"/>
                </a:lnTo>
                <a:close/>
              </a:path>
            </a:pathLst>
          </a:custGeom>
          <a:solidFill>
            <a:srgbClr val="FBAF16"/>
          </a:solidFill>
        </p:spPr>
        <p:txBody>
          <a:bodyPr wrap="square" lIns="0" tIns="0" rIns="0" bIns="0" rtlCol="0"/>
          <a:lstStyle/>
          <a:p>
            <a:endParaRPr sz="1800"/>
          </a:p>
        </p:txBody>
      </p:sp>
      <p:sp>
        <p:nvSpPr>
          <p:cNvPr id="33" name="bg object 33"/>
          <p:cNvSpPr/>
          <p:nvPr/>
        </p:nvSpPr>
        <p:spPr>
          <a:xfrm>
            <a:off x="6241627" y="1318259"/>
            <a:ext cx="3105573" cy="45720"/>
          </a:xfrm>
          <a:custGeom>
            <a:avLst/>
            <a:gdLst/>
            <a:ahLst/>
            <a:cxnLst/>
            <a:rect l="l" t="t" r="r" b="b"/>
            <a:pathLst>
              <a:path w="2329179" h="45719">
                <a:moveTo>
                  <a:pt x="2329179" y="0"/>
                </a:moveTo>
                <a:lnTo>
                  <a:pt x="0" y="0"/>
                </a:lnTo>
                <a:lnTo>
                  <a:pt x="0" y="45719"/>
                </a:lnTo>
                <a:lnTo>
                  <a:pt x="1164589" y="45719"/>
                </a:lnTo>
                <a:lnTo>
                  <a:pt x="2329179" y="45719"/>
                </a:lnTo>
                <a:lnTo>
                  <a:pt x="2329179" y="0"/>
                </a:lnTo>
                <a:close/>
              </a:path>
            </a:pathLst>
          </a:custGeom>
          <a:solidFill>
            <a:srgbClr val="000000">
              <a:alpha val="34999"/>
            </a:srgbClr>
          </a:solidFill>
        </p:spPr>
        <p:txBody>
          <a:bodyPr wrap="square" lIns="0" tIns="0" rIns="0" bIns="0" rtlCol="0"/>
          <a:lstStyle/>
          <a:p>
            <a:endParaRPr sz="1800"/>
          </a:p>
        </p:txBody>
      </p:sp>
      <p:sp>
        <p:nvSpPr>
          <p:cNvPr id="34" name="bg object 34"/>
          <p:cNvSpPr/>
          <p:nvPr/>
        </p:nvSpPr>
        <p:spPr>
          <a:xfrm>
            <a:off x="6241627" y="1295400"/>
            <a:ext cx="3105573" cy="45720"/>
          </a:xfrm>
          <a:custGeom>
            <a:avLst/>
            <a:gdLst/>
            <a:ahLst/>
            <a:cxnLst/>
            <a:rect l="l" t="t" r="r" b="b"/>
            <a:pathLst>
              <a:path w="2329179" h="45719">
                <a:moveTo>
                  <a:pt x="2329179" y="0"/>
                </a:moveTo>
                <a:lnTo>
                  <a:pt x="0" y="0"/>
                </a:lnTo>
                <a:lnTo>
                  <a:pt x="0" y="45720"/>
                </a:lnTo>
                <a:lnTo>
                  <a:pt x="1164589" y="45720"/>
                </a:lnTo>
                <a:lnTo>
                  <a:pt x="2329179" y="45720"/>
                </a:lnTo>
                <a:lnTo>
                  <a:pt x="2329179" y="0"/>
                </a:lnTo>
                <a:close/>
              </a:path>
            </a:pathLst>
          </a:custGeom>
          <a:solidFill>
            <a:srgbClr val="FF0000"/>
          </a:solidFill>
        </p:spPr>
        <p:txBody>
          <a:bodyPr wrap="square" lIns="0" tIns="0" rIns="0" bIns="0" rtlCol="0"/>
          <a:lstStyle/>
          <a:p>
            <a:endParaRPr sz="1800"/>
          </a:p>
        </p:txBody>
      </p:sp>
      <p:sp>
        <p:nvSpPr>
          <p:cNvPr id="2" name="Holder 2"/>
          <p:cNvSpPr>
            <a:spLocks noGrp="1"/>
          </p:cNvSpPr>
          <p:nvPr>
            <p:ph type="title"/>
          </p:nvPr>
        </p:nvSpPr>
        <p:spPr>
          <a:xfrm>
            <a:off x="3789681" y="1527809"/>
            <a:ext cx="4612639" cy="415498"/>
          </a:xfrm>
          <a:prstGeom prst="rect">
            <a:avLst/>
          </a:prstGeom>
        </p:spPr>
        <p:txBody>
          <a:bodyPr wrap="square" lIns="0" tIns="0" rIns="0" bIns="0">
            <a:spAutoFit/>
          </a:bodyPr>
          <a:lstStyle>
            <a:lvl1pPr>
              <a:defRPr sz="2700" b="0" i="0">
                <a:solidFill>
                  <a:schemeClr val="tx1"/>
                </a:solidFill>
                <a:latin typeface="Arial MT"/>
                <a:cs typeface="Arial MT"/>
              </a:defRPr>
            </a:lvl1pPr>
          </a:lstStyle>
          <a:p>
            <a:endParaRPr/>
          </a:p>
        </p:txBody>
      </p:sp>
      <p:sp>
        <p:nvSpPr>
          <p:cNvPr id="3" name="Holder 3"/>
          <p:cNvSpPr>
            <a:spLocks noGrp="1"/>
          </p:cNvSpPr>
          <p:nvPr>
            <p:ph type="body" idx="1"/>
          </p:nvPr>
        </p:nvSpPr>
        <p:spPr>
          <a:xfrm>
            <a:off x="399627" y="1595120"/>
            <a:ext cx="10892367" cy="307777"/>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dirty="0" err="1"/>
              <a:t>Neha</a:t>
            </a:r>
            <a:r>
              <a:rPr lang="en-US" dirty="0"/>
              <a:t> </a:t>
            </a:r>
            <a:r>
              <a:rPr lang="en-US" dirty="0" err="1"/>
              <a:t>Agarwal</a:t>
            </a:r>
            <a:r>
              <a:rPr lang="en-US" dirty="0"/>
              <a:t>, M.Tech Dissertation</a:t>
            </a:r>
            <a:endParaRPr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77D6A7EF-A7DC-4E5A-B54A-639F0F8B7F27}" type="datetime1">
              <a:rPr lang="en-US" smtClean="0"/>
              <a:t>9/20/2024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473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127.0.0.1:5000/run-scrip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jetir.org/papers/JETIR2202153.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4442" y="3493139"/>
            <a:ext cx="7686137" cy="2616101"/>
          </a:xfrm>
          <a:prstGeom prst="rect">
            <a:avLst/>
          </a:prstGeom>
          <a:noFill/>
        </p:spPr>
        <p:txBody>
          <a:bodyPr wrap="square" rtlCol="0">
            <a:spAutoFit/>
          </a:bodyPr>
          <a:lstStyle/>
          <a:p>
            <a:pPr algn="ctr"/>
            <a:r>
              <a:rPr kumimoji="0" lang="en-US" sz="2800" b="1" i="0" u="none" strike="noStrike" kern="1200" cap="none" spc="0" normalizeH="0" baseline="0" noProof="0" dirty="0">
                <a:ln>
                  <a:noFill/>
                </a:ln>
                <a:solidFill>
                  <a:srgbClr val="97E9D5">
                    <a:lumMod val="75000"/>
                  </a:srgbClr>
                </a:solidFill>
                <a:effectLst/>
                <a:uLnTx/>
                <a:uFillTx/>
                <a:latin typeface="Cambria" panose="02040503050406030204" pitchFamily="18" charset="0"/>
                <a:ea typeface="Times New Roman" panose="02020603050405020304" pitchFamily="18" charset="0"/>
                <a:cs typeface="+mj-cs"/>
              </a:rPr>
              <a:t>Object Shape Recognition and Motion tracking for Robotic pick and place application</a:t>
            </a:r>
            <a:endParaRPr lang="en-IN" sz="2800" b="1" dirty="0">
              <a:solidFill>
                <a:schemeClr val="bg1"/>
              </a:solidFill>
            </a:endParaRPr>
          </a:p>
          <a:p>
            <a:pPr algn="ctr"/>
            <a:r>
              <a:rPr lang="en-US" dirty="0">
                <a:solidFill>
                  <a:schemeClr val="bg1"/>
                </a:solidFill>
              </a:rPr>
              <a:t>AIMLCZG628T: Dissertation Presentation, </a:t>
            </a:r>
          </a:p>
          <a:p>
            <a:pPr algn="ctr"/>
            <a:r>
              <a:rPr lang="en-US" dirty="0">
                <a:solidFill>
                  <a:schemeClr val="bg1"/>
                </a:solidFill>
              </a:rPr>
              <a:t>M.Tech., Artificial Intelligence &amp; Machine Learning</a:t>
            </a:r>
          </a:p>
          <a:p>
            <a:pPr algn="ctr"/>
            <a:endParaRPr lang="en-US" sz="2000" dirty="0">
              <a:solidFill>
                <a:schemeClr val="bg1"/>
              </a:solidFill>
            </a:endParaRPr>
          </a:p>
          <a:p>
            <a:pPr algn="ctr"/>
            <a:r>
              <a:rPr lang="en-US" sz="2400" dirty="0">
                <a:solidFill>
                  <a:schemeClr val="accent6">
                    <a:lumMod val="75000"/>
                  </a:schemeClr>
                </a:solidFill>
              </a:rPr>
              <a:t>Sai Nikhil </a:t>
            </a:r>
            <a:r>
              <a:rPr lang="en-US" sz="2400" dirty="0" err="1">
                <a:solidFill>
                  <a:schemeClr val="accent6">
                    <a:lumMod val="75000"/>
                  </a:schemeClr>
                </a:solidFill>
              </a:rPr>
              <a:t>Abinas</a:t>
            </a:r>
            <a:r>
              <a:rPr lang="en-US" sz="2400" dirty="0">
                <a:solidFill>
                  <a:schemeClr val="accent6">
                    <a:lumMod val="75000"/>
                  </a:schemeClr>
                </a:solidFill>
              </a:rPr>
              <a:t> Mohanty , 2022AA05245</a:t>
            </a:r>
            <a:r>
              <a:rPr lang="en-US" sz="2000" dirty="0">
                <a:solidFill>
                  <a:schemeClr val="bg1"/>
                </a:solidFill>
              </a:rPr>
              <a:t>	</a:t>
            </a:r>
          </a:p>
        </p:txBody>
      </p:sp>
      <p:sp>
        <p:nvSpPr>
          <p:cNvPr id="3" name="TextBox 2"/>
          <p:cNvSpPr txBox="1"/>
          <p:nvPr/>
        </p:nvSpPr>
        <p:spPr>
          <a:xfrm>
            <a:off x="439947" y="5322498"/>
            <a:ext cx="2061713" cy="461665"/>
          </a:xfrm>
          <a:prstGeom prst="rect">
            <a:avLst/>
          </a:prstGeom>
          <a:noFill/>
        </p:spPr>
        <p:txBody>
          <a:bodyPr wrap="square" rtlCol="0">
            <a:spAutoFit/>
          </a:bodyPr>
          <a:lstStyle/>
          <a:p>
            <a:pPr algn="ctr"/>
            <a:r>
              <a:rPr lang="en-US" sz="2400" b="1" dirty="0">
                <a:solidFill>
                  <a:schemeClr val="bg1"/>
                </a:solidFill>
              </a:rPr>
              <a:t>BITS PILANI</a:t>
            </a:r>
          </a:p>
        </p:txBody>
      </p:sp>
      <p:sp>
        <p:nvSpPr>
          <p:cNvPr id="4" name="Slide Number Placeholder 3"/>
          <p:cNvSpPr>
            <a:spLocks noGrp="1"/>
          </p:cNvSpPr>
          <p:nvPr>
            <p:ph type="sldNum" sz="quarter" idx="7"/>
          </p:nvPr>
        </p:nvSpPr>
        <p:spPr/>
        <p:txBody>
          <a:bodyPr/>
          <a:lstStyle/>
          <a:p>
            <a:fld id="{B6F15528-21DE-4FAA-801E-634DDDAF4B2B}" type="slidenum">
              <a:rPr lang="en-IN" smtClean="0"/>
              <a:t>1</a:t>
            </a:fld>
            <a:endParaRPr lang="en-IN"/>
          </a:p>
        </p:txBody>
      </p:sp>
    </p:spTree>
    <p:extLst>
      <p:ext uri="{BB962C8B-B14F-4D97-AF65-F5344CB8AC3E}">
        <p14:creationId xmlns:p14="http://schemas.microsoft.com/office/powerpoint/2010/main" val="29761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Motion Detection Model </a:t>
            </a:r>
          </a:p>
        </p:txBody>
      </p:sp>
      <p:sp>
        <p:nvSpPr>
          <p:cNvPr id="7" name="Slide Number Placeholder 6"/>
          <p:cNvSpPr>
            <a:spLocks noGrp="1"/>
          </p:cNvSpPr>
          <p:nvPr>
            <p:ph type="sldNum" sz="quarter" idx="7"/>
          </p:nvPr>
        </p:nvSpPr>
        <p:spPr/>
        <p:txBody>
          <a:bodyPr/>
          <a:lstStyle/>
          <a:p>
            <a:fld id="{B6F15528-21DE-4FAA-801E-634DDDAF4B2B}" type="slidenum">
              <a:rPr lang="en-IN" smtClean="0"/>
              <a:t>10</a:t>
            </a:fld>
            <a:endParaRPr lang="en-IN"/>
          </a:p>
        </p:txBody>
      </p:sp>
      <p:sp>
        <p:nvSpPr>
          <p:cNvPr id="2" name="AutoShape 4" descr="https://www.researchgate.net/publication/329038564/figure/fig2/AS:694681084112900@1542636285619/YOLO-architecture-YOLO-architecture-is-inspired-by-GooLeNet-model-for-image.pp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https://www.researchgate.net/publication/329038564/figure/fig2/AS:694681084112900@1542636285619/YOLO-architecture-YOLO-architecture-is-inspired-by-GooLeNet-model-for-image.pp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https://www.researchgate.net/publication/329038564/figure/fig2/AS:694681084112900@1542636285619/YOLO-architecture-YOLO-architecture-is-inspired-by-GooLeNet-model-for-image.pp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YOLO Full Model Architectu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itle 1">
            <a:extLst>
              <a:ext uri="{FF2B5EF4-FFF2-40B4-BE49-F238E27FC236}">
                <a16:creationId xmlns:a16="http://schemas.microsoft.com/office/drawing/2014/main" id="{5EC7655B-F6F3-8188-E977-360C69E374EB}"/>
              </a:ext>
            </a:extLst>
          </p:cNvPr>
          <p:cNvSpPr txBox="1">
            <a:spLocks/>
          </p:cNvSpPr>
          <p:nvPr/>
        </p:nvSpPr>
        <p:spPr>
          <a:xfrm>
            <a:off x="95250" y="88900"/>
            <a:ext cx="11982450" cy="920757"/>
          </a:xfrm>
          <a:prstGeom prst="rect">
            <a:avLst/>
          </a:prstGeom>
        </p:spPr>
        <p:txBody>
          <a:bodyPr wrap="square" lIns="0" tIns="0" rIns="0" bIns="0">
            <a:normAutofit/>
          </a:bodyPr>
          <a:lstStyle>
            <a:lvl1pPr>
              <a:defRPr sz="2700" b="0" i="0">
                <a:solidFill>
                  <a:schemeClr val="tx1"/>
                </a:solidFill>
                <a:latin typeface="Arial MT"/>
                <a:ea typeface="+mj-ea"/>
                <a:cs typeface="Arial MT"/>
              </a:defRPr>
            </a:lvl1pPr>
          </a:lstStyle>
          <a:p>
            <a:endParaRPr lang="en-US" sz="4800" kern="0" dirty="0"/>
          </a:p>
        </p:txBody>
      </p:sp>
      <p:sp>
        <p:nvSpPr>
          <p:cNvPr id="11" name="Rectangle: Rounded Corners 10">
            <a:extLst>
              <a:ext uri="{FF2B5EF4-FFF2-40B4-BE49-F238E27FC236}">
                <a16:creationId xmlns:a16="http://schemas.microsoft.com/office/drawing/2014/main" id="{A3023096-923D-84F1-EA98-AA3C00D5D231}"/>
              </a:ext>
            </a:extLst>
          </p:cNvPr>
          <p:cNvSpPr/>
          <p:nvPr/>
        </p:nvSpPr>
        <p:spPr>
          <a:xfrm>
            <a:off x="209550" y="2085975"/>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Video File Input</a:t>
            </a:r>
          </a:p>
        </p:txBody>
      </p:sp>
      <p:sp>
        <p:nvSpPr>
          <p:cNvPr id="12" name="Rectangle: Rounded Corners 11">
            <a:extLst>
              <a:ext uri="{FF2B5EF4-FFF2-40B4-BE49-F238E27FC236}">
                <a16:creationId xmlns:a16="http://schemas.microsoft.com/office/drawing/2014/main" id="{F3A9F253-DC7D-81C1-EC5A-821A12195BBD}"/>
              </a:ext>
            </a:extLst>
          </p:cNvPr>
          <p:cNvSpPr/>
          <p:nvPr/>
        </p:nvSpPr>
        <p:spPr>
          <a:xfrm>
            <a:off x="1962150" y="2085974"/>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Apply Background Subtractor</a:t>
            </a:r>
          </a:p>
        </p:txBody>
      </p:sp>
      <p:sp>
        <p:nvSpPr>
          <p:cNvPr id="13" name="Rectangle: Rounded Corners 12">
            <a:extLst>
              <a:ext uri="{FF2B5EF4-FFF2-40B4-BE49-F238E27FC236}">
                <a16:creationId xmlns:a16="http://schemas.microsoft.com/office/drawing/2014/main" id="{CD9BDB96-783C-130C-593A-C262FF839028}"/>
              </a:ext>
            </a:extLst>
          </p:cNvPr>
          <p:cNvSpPr/>
          <p:nvPr/>
        </p:nvSpPr>
        <p:spPr>
          <a:xfrm>
            <a:off x="3714750" y="208597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Get Foreground mask </a:t>
            </a:r>
          </a:p>
        </p:txBody>
      </p:sp>
      <p:sp>
        <p:nvSpPr>
          <p:cNvPr id="14" name="Rectangle: Rounded Corners 13">
            <a:extLst>
              <a:ext uri="{FF2B5EF4-FFF2-40B4-BE49-F238E27FC236}">
                <a16:creationId xmlns:a16="http://schemas.microsoft.com/office/drawing/2014/main" id="{159B0E85-76D6-96D9-2D5B-F5CFEBB8382A}"/>
              </a:ext>
            </a:extLst>
          </p:cNvPr>
          <p:cNvSpPr/>
          <p:nvPr/>
        </p:nvSpPr>
        <p:spPr>
          <a:xfrm>
            <a:off x="5467350" y="208597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Detect moving object using background subtractor technique</a:t>
            </a:r>
          </a:p>
        </p:txBody>
      </p:sp>
      <p:sp>
        <p:nvSpPr>
          <p:cNvPr id="15" name="Rectangle: Rounded Corners 14">
            <a:extLst>
              <a:ext uri="{FF2B5EF4-FFF2-40B4-BE49-F238E27FC236}">
                <a16:creationId xmlns:a16="http://schemas.microsoft.com/office/drawing/2014/main" id="{1E1CAA62-911F-8A40-A4BE-F5E6DEF4A1AA}"/>
              </a:ext>
            </a:extLst>
          </p:cNvPr>
          <p:cNvSpPr/>
          <p:nvPr/>
        </p:nvSpPr>
        <p:spPr>
          <a:xfrm>
            <a:off x="7219950" y="208597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Finding Contours</a:t>
            </a:r>
          </a:p>
        </p:txBody>
      </p:sp>
      <p:sp>
        <p:nvSpPr>
          <p:cNvPr id="16" name="Rectangle: Rounded Corners 15">
            <a:extLst>
              <a:ext uri="{FF2B5EF4-FFF2-40B4-BE49-F238E27FC236}">
                <a16:creationId xmlns:a16="http://schemas.microsoft.com/office/drawing/2014/main" id="{157D1687-93B2-81CC-264C-FC933D3F6C8B}"/>
              </a:ext>
            </a:extLst>
          </p:cNvPr>
          <p:cNvSpPr/>
          <p:nvPr/>
        </p:nvSpPr>
        <p:spPr>
          <a:xfrm>
            <a:off x="8972550" y="2085972"/>
            <a:ext cx="1752600"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Calculate bounding box, Center coordinates, current position</a:t>
            </a:r>
          </a:p>
        </p:txBody>
      </p:sp>
      <p:sp>
        <p:nvSpPr>
          <p:cNvPr id="17" name="Rectangle: Rounded Corners 16">
            <a:extLst>
              <a:ext uri="{FF2B5EF4-FFF2-40B4-BE49-F238E27FC236}">
                <a16:creationId xmlns:a16="http://schemas.microsoft.com/office/drawing/2014/main" id="{2F0B4CF5-0196-9DFF-EFDA-56EDD834521D}"/>
              </a:ext>
            </a:extLst>
          </p:cNvPr>
          <p:cNvSpPr/>
          <p:nvPr/>
        </p:nvSpPr>
        <p:spPr>
          <a:xfrm>
            <a:off x="8972550" y="3267079"/>
            <a:ext cx="1752600"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Calculate Speed of the object in each frame and average speed of moving object</a:t>
            </a:r>
          </a:p>
        </p:txBody>
      </p:sp>
      <p:sp>
        <p:nvSpPr>
          <p:cNvPr id="18" name="Rectangle: Rounded Corners 17">
            <a:extLst>
              <a:ext uri="{FF2B5EF4-FFF2-40B4-BE49-F238E27FC236}">
                <a16:creationId xmlns:a16="http://schemas.microsoft.com/office/drawing/2014/main" id="{4F726CB6-AEC1-0027-30B4-A7B870B98DA5}"/>
              </a:ext>
            </a:extLst>
          </p:cNvPr>
          <p:cNvSpPr/>
          <p:nvPr/>
        </p:nvSpPr>
        <p:spPr>
          <a:xfrm>
            <a:off x="8972550" y="4448186"/>
            <a:ext cx="1752600" cy="10763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Send the data and image to ROS2 Publisher topic /</a:t>
            </a:r>
            <a:r>
              <a:rPr lang="en-US" sz="1200" dirty="0" err="1"/>
              <a:t>staticobjectdata</a:t>
            </a:r>
            <a:r>
              <a:rPr lang="en-US" sz="1200" dirty="0"/>
              <a:t> and /</a:t>
            </a:r>
            <a:r>
              <a:rPr lang="en-US" sz="1200" dirty="0" err="1"/>
              <a:t>staticobject</a:t>
            </a:r>
            <a:endParaRPr lang="en-US" sz="1200" dirty="0"/>
          </a:p>
        </p:txBody>
      </p:sp>
      <p:cxnSp>
        <p:nvCxnSpPr>
          <p:cNvPr id="19" name="Straight Arrow Connector 18">
            <a:extLst>
              <a:ext uri="{FF2B5EF4-FFF2-40B4-BE49-F238E27FC236}">
                <a16:creationId xmlns:a16="http://schemas.microsoft.com/office/drawing/2014/main" id="{7DF117E0-37AB-82E8-C4F5-F8AEE1BEE2E6}"/>
              </a:ext>
            </a:extLst>
          </p:cNvPr>
          <p:cNvCxnSpPr>
            <a:stCxn id="11" idx="3"/>
            <a:endCxn id="12" idx="1"/>
          </p:cNvCxnSpPr>
          <p:nvPr/>
        </p:nvCxnSpPr>
        <p:spPr>
          <a:xfrm flipV="1">
            <a:off x="1647825" y="2462212"/>
            <a:ext cx="3143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F91A0A0B-8FFB-4873-FA50-B353DA3A68AA}"/>
              </a:ext>
            </a:extLst>
          </p:cNvPr>
          <p:cNvCxnSpPr>
            <a:stCxn id="12" idx="3"/>
            <a:endCxn id="13" idx="1"/>
          </p:cNvCxnSpPr>
          <p:nvPr/>
        </p:nvCxnSpPr>
        <p:spPr>
          <a:xfrm flipV="1">
            <a:off x="3400425" y="2462211"/>
            <a:ext cx="3143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B2BECF8A-7D3D-9E24-11A9-BF3EEB64B993}"/>
              </a:ext>
            </a:extLst>
          </p:cNvPr>
          <p:cNvCxnSpPr>
            <a:stCxn id="13" idx="3"/>
            <a:endCxn id="14" idx="1"/>
          </p:cNvCxnSpPr>
          <p:nvPr/>
        </p:nvCxnSpPr>
        <p:spPr>
          <a:xfrm>
            <a:off x="5153025" y="2462211"/>
            <a:ext cx="31432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063D14E2-E3FD-CD1D-38A8-23AAD9A96F5F}"/>
              </a:ext>
            </a:extLst>
          </p:cNvPr>
          <p:cNvCxnSpPr>
            <a:stCxn id="14" idx="3"/>
            <a:endCxn id="15" idx="1"/>
          </p:cNvCxnSpPr>
          <p:nvPr/>
        </p:nvCxnSpPr>
        <p:spPr>
          <a:xfrm>
            <a:off x="6905625" y="2462211"/>
            <a:ext cx="31432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74AACCA9-CC57-82B5-E267-C32ECB61BD86}"/>
              </a:ext>
            </a:extLst>
          </p:cNvPr>
          <p:cNvCxnSpPr>
            <a:stCxn id="15" idx="3"/>
            <a:endCxn id="16" idx="1"/>
          </p:cNvCxnSpPr>
          <p:nvPr/>
        </p:nvCxnSpPr>
        <p:spPr>
          <a:xfrm flipV="1">
            <a:off x="8658225" y="2462210"/>
            <a:ext cx="3143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2A56B2A1-6528-0216-4B35-4E244E23B849}"/>
              </a:ext>
            </a:extLst>
          </p:cNvPr>
          <p:cNvCxnSpPr>
            <a:stCxn id="16" idx="2"/>
            <a:endCxn id="17" idx="0"/>
          </p:cNvCxnSpPr>
          <p:nvPr/>
        </p:nvCxnSpPr>
        <p:spPr>
          <a:xfrm>
            <a:off x="9848850" y="2838447"/>
            <a:ext cx="0" cy="4286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C2088010-45D7-2979-4B81-977C339C0BAE}"/>
              </a:ext>
            </a:extLst>
          </p:cNvPr>
          <p:cNvCxnSpPr>
            <a:stCxn id="17" idx="2"/>
            <a:endCxn id="18" idx="0"/>
          </p:cNvCxnSpPr>
          <p:nvPr/>
        </p:nvCxnSpPr>
        <p:spPr>
          <a:xfrm>
            <a:off x="9848850" y="4019554"/>
            <a:ext cx="0" cy="4286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Rectangle: Rounded Corners 25">
            <a:extLst>
              <a:ext uri="{FF2B5EF4-FFF2-40B4-BE49-F238E27FC236}">
                <a16:creationId xmlns:a16="http://schemas.microsoft.com/office/drawing/2014/main" id="{F27D88D5-2EAE-387A-2548-6E5FE31C934A}"/>
              </a:ext>
            </a:extLst>
          </p:cNvPr>
          <p:cNvSpPr/>
          <p:nvPr/>
        </p:nvSpPr>
        <p:spPr>
          <a:xfrm>
            <a:off x="6634163" y="3267079"/>
            <a:ext cx="1752600"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Draw BB, put text on the detected object image</a:t>
            </a:r>
          </a:p>
        </p:txBody>
      </p:sp>
      <p:cxnSp>
        <p:nvCxnSpPr>
          <p:cNvPr id="27" name="Straight Arrow Connector 26">
            <a:extLst>
              <a:ext uri="{FF2B5EF4-FFF2-40B4-BE49-F238E27FC236}">
                <a16:creationId xmlns:a16="http://schemas.microsoft.com/office/drawing/2014/main" id="{A7A06918-FA53-52D7-E065-5D61A158B77F}"/>
              </a:ext>
            </a:extLst>
          </p:cNvPr>
          <p:cNvCxnSpPr>
            <a:stCxn id="17" idx="1"/>
            <a:endCxn id="26" idx="3"/>
          </p:cNvCxnSpPr>
          <p:nvPr/>
        </p:nvCxnSpPr>
        <p:spPr>
          <a:xfrm flipH="1">
            <a:off x="8386763" y="3643317"/>
            <a:ext cx="5857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Rectangle: Rounded Corners 27">
            <a:extLst>
              <a:ext uri="{FF2B5EF4-FFF2-40B4-BE49-F238E27FC236}">
                <a16:creationId xmlns:a16="http://schemas.microsoft.com/office/drawing/2014/main" id="{1FB4D8CB-8B7F-CF67-D60E-C25D670F7604}"/>
              </a:ext>
            </a:extLst>
          </p:cNvPr>
          <p:cNvSpPr/>
          <p:nvPr/>
        </p:nvSpPr>
        <p:spPr>
          <a:xfrm>
            <a:off x="4588670" y="3267079"/>
            <a:ext cx="1752600"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Save detected image and meta data to datastore</a:t>
            </a:r>
          </a:p>
        </p:txBody>
      </p:sp>
      <p:cxnSp>
        <p:nvCxnSpPr>
          <p:cNvPr id="29" name="Straight Arrow Connector 28">
            <a:extLst>
              <a:ext uri="{FF2B5EF4-FFF2-40B4-BE49-F238E27FC236}">
                <a16:creationId xmlns:a16="http://schemas.microsoft.com/office/drawing/2014/main" id="{8FF5A650-4FA1-BB86-B61C-270890AADC30}"/>
              </a:ext>
            </a:extLst>
          </p:cNvPr>
          <p:cNvCxnSpPr>
            <a:stCxn id="26" idx="1"/>
            <a:endCxn id="28" idx="3"/>
          </p:cNvCxnSpPr>
          <p:nvPr/>
        </p:nvCxnSpPr>
        <p:spPr>
          <a:xfrm flipH="1">
            <a:off x="6341270" y="3643317"/>
            <a:ext cx="29289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6817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Anomaly Detection Model</a:t>
            </a:r>
          </a:p>
        </p:txBody>
      </p:sp>
      <p:sp>
        <p:nvSpPr>
          <p:cNvPr id="7" name="Slide Number Placeholder 6"/>
          <p:cNvSpPr>
            <a:spLocks noGrp="1"/>
          </p:cNvSpPr>
          <p:nvPr>
            <p:ph type="sldNum" sz="quarter" idx="7"/>
          </p:nvPr>
        </p:nvSpPr>
        <p:spPr/>
        <p:txBody>
          <a:bodyPr/>
          <a:lstStyle/>
          <a:p>
            <a:fld id="{B6F15528-21DE-4FAA-801E-634DDDAF4B2B}" type="slidenum">
              <a:rPr lang="en-IN" smtClean="0"/>
              <a:t>11</a:t>
            </a:fld>
            <a:endParaRPr lang="en-IN"/>
          </a:p>
        </p:txBody>
      </p:sp>
      <p:sp>
        <p:nvSpPr>
          <p:cNvPr id="3" name="TextBox 2">
            <a:extLst>
              <a:ext uri="{FF2B5EF4-FFF2-40B4-BE49-F238E27FC236}">
                <a16:creationId xmlns:a16="http://schemas.microsoft.com/office/drawing/2014/main" id="{836CA8A2-0C07-143E-6702-91BE932AE12E}"/>
              </a:ext>
            </a:extLst>
          </p:cNvPr>
          <p:cNvSpPr txBox="1"/>
          <p:nvPr/>
        </p:nvSpPr>
        <p:spPr>
          <a:xfrm>
            <a:off x="134302" y="1545997"/>
            <a:ext cx="11592877" cy="1754326"/>
          </a:xfrm>
          <a:prstGeom prst="rect">
            <a:avLst/>
          </a:prstGeom>
          <a:noFill/>
        </p:spPr>
        <p:txBody>
          <a:bodyPr wrap="square">
            <a:spAutoFit/>
          </a:bodyPr>
          <a:lstStyle/>
          <a:p>
            <a:pPr marL="285750" indent="-285750">
              <a:buFont typeface="Wingdings" panose="05000000000000000000" pitchFamily="2" charset="2"/>
              <a:buChar char="ü"/>
            </a:pPr>
            <a:r>
              <a:rPr lang="en-US" sz="1800" dirty="0">
                <a:effectLst/>
                <a:latin typeface="Intel Clear" panose="020B0604020203020204" pitchFamily="34" charset="0"/>
                <a:ea typeface="Calibri" panose="020F0502020204030204" pitchFamily="34" charset="0"/>
              </a:rPr>
              <a:t>As an extension to the problem statement, there is a possibility that foreign objects or anomalous objects may also be present in the conveyor belt. The objective is any deviation to the normal object should be detected as an anomaly and to be reported back to the MQTT environment. </a:t>
            </a:r>
          </a:p>
          <a:p>
            <a:pPr marL="285750" indent="-285750">
              <a:buFont typeface="Wingdings" panose="05000000000000000000" pitchFamily="2" charset="2"/>
              <a:buChar char="ü"/>
            </a:pPr>
            <a:r>
              <a:rPr lang="en-US" sz="1800" dirty="0">
                <a:effectLst/>
                <a:latin typeface="Intel Clear" panose="020B0604020203020204" pitchFamily="34" charset="0"/>
                <a:ea typeface="Arial" panose="020B0604020202020204" pitchFamily="34" charset="0"/>
                <a:cs typeface="Mangal" panose="02040503050203030202" pitchFamily="18" charset="0"/>
              </a:rPr>
              <a:t>Out of these, One-Class SVM model is chosen as an approach. One-Class SVM is an approach to learn from the distribution of normal data and classify the frames that deviate significantly as anomalies. </a:t>
            </a:r>
            <a:endParaRPr lang="en-US" sz="1800" dirty="0">
              <a:effectLst/>
              <a:latin typeface="Arial" panose="020B0604020202020204" pitchFamily="34" charset="0"/>
              <a:ea typeface="Arial" panose="020B0604020202020204" pitchFamily="34" charset="0"/>
              <a:cs typeface="Mangal" panose="02040503050203030202" pitchFamily="18" charset="0"/>
            </a:endParaRPr>
          </a:p>
          <a:p>
            <a:endParaRPr lang="en-US" dirty="0"/>
          </a:p>
        </p:txBody>
      </p:sp>
      <p:sp>
        <p:nvSpPr>
          <p:cNvPr id="6" name="Title 1">
            <a:extLst>
              <a:ext uri="{FF2B5EF4-FFF2-40B4-BE49-F238E27FC236}">
                <a16:creationId xmlns:a16="http://schemas.microsoft.com/office/drawing/2014/main" id="{8D81E467-B6CB-E594-A682-87EE8A66F44B}"/>
              </a:ext>
            </a:extLst>
          </p:cNvPr>
          <p:cNvSpPr txBox="1">
            <a:spLocks/>
          </p:cNvSpPr>
          <p:nvPr/>
        </p:nvSpPr>
        <p:spPr>
          <a:xfrm>
            <a:off x="632460" y="3076087"/>
            <a:ext cx="11982450" cy="920757"/>
          </a:xfrm>
          <a:prstGeom prst="rect">
            <a:avLst/>
          </a:prstGeom>
        </p:spPr>
        <p:txBody>
          <a:bodyPr wrap="square" lIns="0" tIns="0" rIns="0" bIns="0">
            <a:normAutofit/>
          </a:bodyPr>
          <a:lstStyle>
            <a:lvl1pPr>
              <a:defRPr sz="2700" b="0" i="0">
                <a:solidFill>
                  <a:schemeClr val="tx1"/>
                </a:solidFill>
                <a:latin typeface="Arial MT"/>
                <a:ea typeface="+mj-ea"/>
                <a:cs typeface="Arial MT"/>
              </a:defRPr>
            </a:lvl1pPr>
          </a:lstStyle>
          <a:p>
            <a:r>
              <a:rPr lang="en-US" sz="4800" kern="0" dirty="0"/>
              <a:t>Anomaly Detection Model Pipeline</a:t>
            </a:r>
          </a:p>
        </p:txBody>
      </p:sp>
      <p:sp>
        <p:nvSpPr>
          <p:cNvPr id="8" name="Rectangle: Rounded Corners 7">
            <a:extLst>
              <a:ext uri="{FF2B5EF4-FFF2-40B4-BE49-F238E27FC236}">
                <a16:creationId xmlns:a16="http://schemas.microsoft.com/office/drawing/2014/main" id="{1EAFC787-6970-52A0-AC3E-EFF2000B297C}"/>
              </a:ext>
            </a:extLst>
          </p:cNvPr>
          <p:cNvSpPr/>
          <p:nvPr/>
        </p:nvSpPr>
        <p:spPr>
          <a:xfrm>
            <a:off x="941070" y="4269105"/>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Offline Capture frames with normal data and store in local folder</a:t>
            </a:r>
          </a:p>
        </p:txBody>
      </p:sp>
      <p:sp>
        <p:nvSpPr>
          <p:cNvPr id="9" name="Rectangle: Rounded Corners 8">
            <a:extLst>
              <a:ext uri="{FF2B5EF4-FFF2-40B4-BE49-F238E27FC236}">
                <a16:creationId xmlns:a16="http://schemas.microsoft.com/office/drawing/2014/main" id="{15B7E90F-8327-1E05-ED04-38FB873B242B}"/>
              </a:ext>
            </a:extLst>
          </p:cNvPr>
          <p:cNvSpPr/>
          <p:nvPr/>
        </p:nvSpPr>
        <p:spPr>
          <a:xfrm>
            <a:off x="2693670" y="4269104"/>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Image preprocessing	</a:t>
            </a:r>
          </a:p>
        </p:txBody>
      </p:sp>
      <p:sp>
        <p:nvSpPr>
          <p:cNvPr id="11" name="Rectangle: Rounded Corners 10">
            <a:extLst>
              <a:ext uri="{FF2B5EF4-FFF2-40B4-BE49-F238E27FC236}">
                <a16:creationId xmlns:a16="http://schemas.microsoft.com/office/drawing/2014/main" id="{93C19064-BC50-97FB-DF22-BD873F60B08F}"/>
              </a:ext>
            </a:extLst>
          </p:cNvPr>
          <p:cNvSpPr/>
          <p:nvPr/>
        </p:nvSpPr>
        <p:spPr>
          <a:xfrm>
            <a:off x="4446270" y="426910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OneClass</a:t>
            </a:r>
            <a:r>
              <a:rPr lang="en-US" sz="1200" dirty="0"/>
              <a:t> SVM Model Training	</a:t>
            </a:r>
          </a:p>
        </p:txBody>
      </p:sp>
      <p:sp>
        <p:nvSpPr>
          <p:cNvPr id="12" name="Rectangle: Rounded Corners 11">
            <a:extLst>
              <a:ext uri="{FF2B5EF4-FFF2-40B4-BE49-F238E27FC236}">
                <a16:creationId xmlns:a16="http://schemas.microsoft.com/office/drawing/2014/main" id="{8409BDB1-3993-1580-B79B-3E0EBCE2F9E6}"/>
              </a:ext>
            </a:extLst>
          </p:cNvPr>
          <p:cNvSpPr/>
          <p:nvPr/>
        </p:nvSpPr>
        <p:spPr>
          <a:xfrm>
            <a:off x="6198870" y="426910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One Class SVM Predict</a:t>
            </a:r>
          </a:p>
        </p:txBody>
      </p:sp>
      <p:sp>
        <p:nvSpPr>
          <p:cNvPr id="13" name="Rectangle: Rounded Corners 12">
            <a:extLst>
              <a:ext uri="{FF2B5EF4-FFF2-40B4-BE49-F238E27FC236}">
                <a16:creationId xmlns:a16="http://schemas.microsoft.com/office/drawing/2014/main" id="{AD1A7B5E-416C-7B29-5A26-C7CB8EFADDD9}"/>
              </a:ext>
            </a:extLst>
          </p:cNvPr>
          <p:cNvSpPr/>
          <p:nvPr/>
        </p:nvSpPr>
        <p:spPr>
          <a:xfrm>
            <a:off x="7951470" y="4269103"/>
            <a:ext cx="143827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Report Anomalous</a:t>
            </a:r>
          </a:p>
        </p:txBody>
      </p:sp>
      <p:cxnSp>
        <p:nvCxnSpPr>
          <p:cNvPr id="14" name="Straight Arrow Connector 13">
            <a:extLst>
              <a:ext uri="{FF2B5EF4-FFF2-40B4-BE49-F238E27FC236}">
                <a16:creationId xmlns:a16="http://schemas.microsoft.com/office/drawing/2014/main" id="{8EBA6603-43D9-DF5E-9EC0-469B950E6927}"/>
              </a:ext>
            </a:extLst>
          </p:cNvPr>
          <p:cNvCxnSpPr>
            <a:stCxn id="8" idx="3"/>
            <a:endCxn id="9" idx="1"/>
          </p:cNvCxnSpPr>
          <p:nvPr/>
        </p:nvCxnSpPr>
        <p:spPr>
          <a:xfrm flipV="1">
            <a:off x="2379345" y="4645342"/>
            <a:ext cx="3143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30E8B24F-CB15-35C0-846F-C2AE96722C58}"/>
              </a:ext>
            </a:extLst>
          </p:cNvPr>
          <p:cNvCxnSpPr>
            <a:stCxn id="9" idx="3"/>
            <a:endCxn id="11" idx="1"/>
          </p:cNvCxnSpPr>
          <p:nvPr/>
        </p:nvCxnSpPr>
        <p:spPr>
          <a:xfrm flipV="1">
            <a:off x="4131945" y="4645341"/>
            <a:ext cx="3143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5DF3040F-E3BF-C620-AF77-AD6A11B415FF}"/>
              </a:ext>
            </a:extLst>
          </p:cNvPr>
          <p:cNvCxnSpPr>
            <a:stCxn id="11" idx="3"/>
            <a:endCxn id="12" idx="1"/>
          </p:cNvCxnSpPr>
          <p:nvPr/>
        </p:nvCxnSpPr>
        <p:spPr>
          <a:xfrm>
            <a:off x="5884545" y="4645341"/>
            <a:ext cx="31432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FC812808-7584-6F27-B92C-A4B85F6A20DF}"/>
              </a:ext>
            </a:extLst>
          </p:cNvPr>
          <p:cNvCxnSpPr>
            <a:stCxn id="12" idx="3"/>
            <a:endCxn id="13" idx="1"/>
          </p:cNvCxnSpPr>
          <p:nvPr/>
        </p:nvCxnSpPr>
        <p:spPr>
          <a:xfrm>
            <a:off x="7637145" y="4645341"/>
            <a:ext cx="31432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17">
            <a:extLst>
              <a:ext uri="{FF2B5EF4-FFF2-40B4-BE49-F238E27FC236}">
                <a16:creationId xmlns:a16="http://schemas.microsoft.com/office/drawing/2014/main" id="{D422988F-7DA2-BAA7-0210-F6D8B49A460D}"/>
              </a:ext>
            </a:extLst>
          </p:cNvPr>
          <p:cNvSpPr/>
          <p:nvPr/>
        </p:nvSpPr>
        <p:spPr>
          <a:xfrm>
            <a:off x="6041707" y="5288273"/>
            <a:ext cx="1752600"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Continuous Frame Input</a:t>
            </a:r>
          </a:p>
        </p:txBody>
      </p:sp>
      <p:cxnSp>
        <p:nvCxnSpPr>
          <p:cNvPr id="19" name="Straight Arrow Connector 18">
            <a:extLst>
              <a:ext uri="{FF2B5EF4-FFF2-40B4-BE49-F238E27FC236}">
                <a16:creationId xmlns:a16="http://schemas.microsoft.com/office/drawing/2014/main" id="{CC01E8EB-7FD4-2A7D-708C-081EDD5F865C}"/>
              </a:ext>
            </a:extLst>
          </p:cNvPr>
          <p:cNvCxnSpPr>
            <a:cxnSpLocks/>
            <a:stCxn id="18" idx="0"/>
            <a:endCxn id="12" idx="2"/>
          </p:cNvCxnSpPr>
          <p:nvPr/>
        </p:nvCxnSpPr>
        <p:spPr>
          <a:xfrm flipV="1">
            <a:off x="6918007" y="5021578"/>
            <a:ext cx="1" cy="2666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9194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8436" y="162895"/>
            <a:ext cx="8563346" cy="997709"/>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Motion Detection &amp; Anomaly Detection Inference Results</a:t>
            </a:r>
          </a:p>
        </p:txBody>
      </p:sp>
      <p:sp>
        <p:nvSpPr>
          <p:cNvPr id="7" name="Slide Number Placeholder 6"/>
          <p:cNvSpPr>
            <a:spLocks noGrp="1"/>
          </p:cNvSpPr>
          <p:nvPr>
            <p:ph type="sldNum" sz="quarter" idx="7"/>
          </p:nvPr>
        </p:nvSpPr>
        <p:spPr/>
        <p:txBody>
          <a:bodyPr/>
          <a:lstStyle/>
          <a:p>
            <a:fld id="{B6F15528-21DE-4FAA-801E-634DDDAF4B2B}" type="slidenum">
              <a:rPr lang="en-IN" smtClean="0"/>
              <a:t>12</a:t>
            </a:fld>
            <a:endParaRPr lang="en-IN"/>
          </a:p>
        </p:txBody>
      </p:sp>
      <p:sp>
        <p:nvSpPr>
          <p:cNvPr id="8" name="Rectangle 7"/>
          <p:cNvSpPr/>
          <p:nvPr/>
        </p:nvSpPr>
        <p:spPr>
          <a:xfrm>
            <a:off x="178436" y="1340703"/>
            <a:ext cx="12013564" cy="4847994"/>
          </a:xfrm>
          <a:prstGeom prst="rect">
            <a:avLst/>
          </a:prstGeom>
        </p:spPr>
        <p:txBody>
          <a:bodyPr wrap="square">
            <a:spAutoFit/>
          </a:bodyPr>
          <a:lstStyle/>
          <a:p>
            <a:pPr marL="342900" indent="-342900">
              <a:lnSpc>
                <a:spcPct val="150000"/>
              </a:lnSpc>
              <a:buFont typeface="Wingdings" pitchFamily="2" charset="2"/>
              <a:buChar char="ü"/>
            </a:pPr>
            <a:r>
              <a:rPr lang="en-IN" sz="1600" dirty="0">
                <a:latin typeface="Arial MT"/>
                <a:cs typeface="Arial MT"/>
              </a:rPr>
              <a:t>After model is run on each frame, below parameters are published as inference results.</a:t>
            </a:r>
          </a:p>
          <a:p>
            <a:pPr marL="342900" indent="-342900">
              <a:lnSpc>
                <a:spcPct val="150000"/>
              </a:lnSpc>
              <a:buFont typeface="Wingdings" pitchFamily="2" charset="2"/>
              <a:buChar char="ü"/>
            </a:pPr>
            <a:r>
              <a:rPr lang="en-IN" sz="1600" dirty="0">
                <a:latin typeface="Arial MT"/>
                <a:cs typeface="Arial MT"/>
              </a:rPr>
              <a:t>Bounding box for each frame contains below parameters:</a:t>
            </a:r>
          </a:p>
          <a:p>
            <a:pPr algn="ctr">
              <a:lnSpc>
                <a:spcPct val="150000"/>
              </a:lnSpc>
            </a:pPr>
            <a:r>
              <a:rPr lang="en-IN" sz="1600" b="1" dirty="0">
                <a:latin typeface="Arial MT"/>
                <a:cs typeface="Arial MT"/>
              </a:rPr>
              <a:t>y = [</a:t>
            </a:r>
            <a:r>
              <a:rPr lang="en-IN" sz="1600" b="1" dirty="0" err="1">
                <a:latin typeface="Arial MT"/>
                <a:cs typeface="Arial MT"/>
              </a:rPr>
              <a:t>bx</a:t>
            </a:r>
            <a:r>
              <a:rPr lang="en-IN" sz="1600" b="1" dirty="0">
                <a:latin typeface="Arial MT"/>
                <a:cs typeface="Arial MT"/>
              </a:rPr>
              <a:t>, by, </a:t>
            </a:r>
            <a:r>
              <a:rPr lang="en-IN" sz="1600" b="1" dirty="0" err="1">
                <a:latin typeface="Arial MT"/>
                <a:cs typeface="Arial MT"/>
              </a:rPr>
              <a:t>bw</a:t>
            </a:r>
            <a:r>
              <a:rPr lang="en-IN" sz="1600" b="1" dirty="0">
                <a:latin typeface="Arial MT"/>
                <a:cs typeface="Arial MT"/>
              </a:rPr>
              <a:t>, </a:t>
            </a:r>
            <a:r>
              <a:rPr lang="en-IN" sz="1600" b="1" dirty="0" err="1">
                <a:latin typeface="Arial MT"/>
                <a:cs typeface="Arial MT"/>
              </a:rPr>
              <a:t>bh</a:t>
            </a:r>
            <a:r>
              <a:rPr lang="en-IN" sz="1600" b="1" dirty="0">
                <a:latin typeface="Arial MT"/>
                <a:cs typeface="Arial MT"/>
              </a:rPr>
              <a:t>]</a:t>
            </a:r>
            <a:endParaRPr lang="en-IN" sz="1600" dirty="0">
              <a:latin typeface="Arial MT"/>
              <a:cs typeface="Arial MT"/>
            </a:endParaRPr>
          </a:p>
          <a:p>
            <a:pPr marL="342900" indent="-342900">
              <a:lnSpc>
                <a:spcPct val="150000"/>
              </a:lnSpc>
              <a:buFont typeface="Wingdings" pitchFamily="2" charset="2"/>
              <a:buChar char="ü"/>
            </a:pPr>
            <a:r>
              <a:rPr lang="en-IN" sz="1600" b="1" dirty="0" err="1">
                <a:latin typeface="Arial MT"/>
                <a:cs typeface="Arial MT"/>
              </a:rPr>
              <a:t>bx</a:t>
            </a:r>
            <a:r>
              <a:rPr lang="en-IN" sz="1600" b="1" dirty="0">
                <a:latin typeface="Arial MT"/>
                <a:cs typeface="Arial MT"/>
              </a:rPr>
              <a:t> and by:</a:t>
            </a:r>
            <a:r>
              <a:rPr lang="en-IN" sz="1600" dirty="0">
                <a:latin typeface="Arial MT"/>
                <a:cs typeface="Arial MT"/>
              </a:rPr>
              <a:t> Coordinates of the centre of the bounding box</a:t>
            </a:r>
          </a:p>
          <a:p>
            <a:pPr marL="342900" indent="-342900">
              <a:lnSpc>
                <a:spcPct val="150000"/>
              </a:lnSpc>
              <a:buFont typeface="Wingdings" pitchFamily="2" charset="2"/>
              <a:buChar char="ü"/>
            </a:pPr>
            <a:r>
              <a:rPr lang="en-IN" sz="1600" b="1" dirty="0" err="1">
                <a:latin typeface="Arial MT"/>
                <a:cs typeface="Arial MT"/>
              </a:rPr>
              <a:t>bh</a:t>
            </a:r>
            <a:r>
              <a:rPr lang="en-IN" sz="1600" b="1" dirty="0">
                <a:latin typeface="Arial MT"/>
                <a:cs typeface="Arial MT"/>
              </a:rPr>
              <a:t> and </a:t>
            </a:r>
            <a:r>
              <a:rPr lang="en-IN" sz="1600" b="1" dirty="0" err="1">
                <a:latin typeface="Arial MT"/>
                <a:cs typeface="Arial MT"/>
              </a:rPr>
              <a:t>bw</a:t>
            </a:r>
            <a:r>
              <a:rPr lang="en-IN" sz="1600" b="1" dirty="0">
                <a:latin typeface="Arial MT"/>
                <a:cs typeface="Arial MT"/>
              </a:rPr>
              <a:t>: </a:t>
            </a:r>
            <a:r>
              <a:rPr lang="en-IN" sz="1600" dirty="0">
                <a:latin typeface="Arial MT"/>
                <a:cs typeface="Arial MT"/>
              </a:rPr>
              <a:t>Height and width of the bounding box</a:t>
            </a:r>
          </a:p>
          <a:p>
            <a:pPr marL="342900" indent="-342900">
              <a:lnSpc>
                <a:spcPct val="150000"/>
              </a:lnSpc>
              <a:buFont typeface="Wingdings" pitchFamily="2" charset="2"/>
              <a:buChar char="ü"/>
            </a:pPr>
            <a:r>
              <a:rPr lang="en-IN" sz="1600" dirty="0">
                <a:latin typeface="Arial MT"/>
                <a:cs typeface="Arial MT"/>
              </a:rPr>
              <a:t>Coordinate of the object detected – X Coordinate and Y Coordinate</a:t>
            </a:r>
          </a:p>
          <a:p>
            <a:pPr marL="342900" indent="-342900">
              <a:lnSpc>
                <a:spcPct val="150000"/>
              </a:lnSpc>
              <a:buFont typeface="Wingdings" pitchFamily="2" charset="2"/>
              <a:buChar char="ü"/>
            </a:pPr>
            <a:r>
              <a:rPr lang="en-IN" sz="1600" dirty="0">
                <a:latin typeface="Arial MT"/>
                <a:cs typeface="Arial MT"/>
              </a:rPr>
              <a:t>Orientation of the object using PCA method in degree angle.</a:t>
            </a:r>
          </a:p>
          <a:p>
            <a:pPr marL="342900" indent="-342900">
              <a:lnSpc>
                <a:spcPct val="150000"/>
              </a:lnSpc>
              <a:buFont typeface="Wingdings" pitchFamily="2" charset="2"/>
              <a:buChar char="ü"/>
            </a:pPr>
            <a:r>
              <a:rPr lang="en-IN" sz="1600" dirty="0">
                <a:latin typeface="Arial MT"/>
                <a:cs typeface="Arial MT"/>
              </a:rPr>
              <a:t>Speed of the object is calculated using the difference in position between subsequent frames. </a:t>
            </a:r>
          </a:p>
          <a:p>
            <a:pPr marL="342900" indent="-342900">
              <a:lnSpc>
                <a:spcPct val="150000"/>
              </a:lnSpc>
              <a:buFont typeface="Wingdings" pitchFamily="2" charset="2"/>
              <a:buChar char="ü"/>
            </a:pPr>
            <a:r>
              <a:rPr lang="en-IN" sz="1600" dirty="0">
                <a:latin typeface="Arial MT"/>
                <a:cs typeface="Arial MT"/>
              </a:rPr>
              <a:t>Motion detected or not using the speed value in each frame. </a:t>
            </a:r>
          </a:p>
          <a:p>
            <a:pPr marL="342900" indent="-342900">
              <a:lnSpc>
                <a:spcPct val="150000"/>
              </a:lnSpc>
              <a:buFont typeface="Wingdings" pitchFamily="2" charset="2"/>
              <a:buChar char="ü"/>
            </a:pPr>
            <a:r>
              <a:rPr lang="en-IN" sz="1600" dirty="0">
                <a:latin typeface="Arial MT"/>
                <a:cs typeface="Arial MT"/>
              </a:rPr>
              <a:t>Anomaly detected or not as a parameter</a:t>
            </a:r>
          </a:p>
          <a:p>
            <a:pPr marL="342900" indent="-342900">
              <a:lnSpc>
                <a:spcPct val="150000"/>
              </a:lnSpc>
              <a:buFont typeface="Wingdings" pitchFamily="2" charset="2"/>
              <a:buChar char="ü"/>
            </a:pPr>
            <a:r>
              <a:rPr lang="en-IN" sz="1600" dirty="0">
                <a:latin typeface="Arial MT"/>
                <a:cs typeface="Arial MT"/>
              </a:rPr>
              <a:t>Sample inference result: </a:t>
            </a:r>
            <a:r>
              <a:rPr lang="en-IN" sz="1600" b="1" dirty="0">
                <a:latin typeface="Arial MT"/>
                <a:cs typeface="Arial MT"/>
              </a:rPr>
              <a:t>{'</a:t>
            </a:r>
            <a:r>
              <a:rPr lang="en-IN" sz="1600" b="1" dirty="0" err="1">
                <a:latin typeface="Arial MT"/>
                <a:cs typeface="Arial MT"/>
              </a:rPr>
              <a:t>frame_number</a:t>
            </a:r>
            <a:r>
              <a:rPr lang="en-IN" sz="1600" b="1" dirty="0">
                <a:latin typeface="Arial MT"/>
                <a:cs typeface="Arial MT"/>
              </a:rPr>
              <a:t>': 80, 'BB_X': '705', 'BB_Y': '161', 'BB_W': '81', 'BB_H': '82', 'X </a:t>
            </a:r>
            <a:r>
              <a:rPr lang="en-IN" sz="1600" b="1" dirty="0" err="1">
                <a:latin typeface="Arial MT"/>
                <a:cs typeface="Arial MT"/>
              </a:rPr>
              <a:t>Cordinate</a:t>
            </a:r>
            <a:r>
              <a:rPr lang="en-IN" sz="1600" b="1" dirty="0">
                <a:latin typeface="Arial MT"/>
                <a:cs typeface="Arial MT"/>
              </a:rPr>
              <a:t>': '745', 'Y </a:t>
            </a:r>
            <a:r>
              <a:rPr lang="en-IN" sz="1600" b="1" dirty="0" err="1">
                <a:latin typeface="Arial MT"/>
                <a:cs typeface="Arial MT"/>
              </a:rPr>
              <a:t>Cordinate</a:t>
            </a:r>
            <a:r>
              <a:rPr lang="en-IN" sz="1600" b="1" dirty="0">
                <a:latin typeface="Arial MT"/>
                <a:cs typeface="Arial MT"/>
              </a:rPr>
              <a:t>': '202', 'Orientation': '1.1523898376868555', 'Anomaly Detected': 'True', 'Motion Detected': 'True', 'Speed of Object': '2679.4356801829063'}</a:t>
            </a:r>
          </a:p>
        </p:txBody>
      </p:sp>
    </p:spTree>
    <p:extLst>
      <p:ext uri="{BB962C8B-B14F-4D97-AF65-F5344CB8AC3E}">
        <p14:creationId xmlns:p14="http://schemas.microsoft.com/office/powerpoint/2010/main" val="216242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MLOPs Implementation</a:t>
            </a:r>
          </a:p>
        </p:txBody>
      </p:sp>
      <p:sp>
        <p:nvSpPr>
          <p:cNvPr id="7" name="Slide Number Placeholder 6"/>
          <p:cNvSpPr>
            <a:spLocks noGrp="1"/>
          </p:cNvSpPr>
          <p:nvPr>
            <p:ph type="sldNum" sz="quarter" idx="7"/>
          </p:nvPr>
        </p:nvSpPr>
        <p:spPr/>
        <p:txBody>
          <a:bodyPr/>
          <a:lstStyle/>
          <a:p>
            <a:fld id="{B6F15528-21DE-4FAA-801E-634DDDAF4B2B}" type="slidenum">
              <a:rPr lang="en-IN" smtClean="0"/>
              <a:t>13</a:t>
            </a:fld>
            <a:endParaRPr lang="en-IN"/>
          </a:p>
        </p:txBody>
      </p:sp>
      <p:sp>
        <p:nvSpPr>
          <p:cNvPr id="4" name="Rectangle 3"/>
          <p:cNvSpPr/>
          <p:nvPr/>
        </p:nvSpPr>
        <p:spPr>
          <a:xfrm>
            <a:off x="95250" y="1437270"/>
            <a:ext cx="11997690" cy="1893339"/>
          </a:xfrm>
          <a:prstGeom prst="rect">
            <a:avLst/>
          </a:prstGeom>
        </p:spPr>
        <p:txBody>
          <a:bodyPr wrap="square">
            <a:spAutoFit/>
          </a:bodyPr>
          <a:lstStyle/>
          <a:p>
            <a:pPr marL="342900" indent="-342900">
              <a:lnSpc>
                <a:spcPct val="150000"/>
              </a:lnSpc>
              <a:buFont typeface="Wingdings" pitchFamily="2" charset="2"/>
              <a:buChar char="ü"/>
            </a:pPr>
            <a:r>
              <a:rPr lang="en-US" sz="1600" dirty="0">
                <a:latin typeface="Arial MT"/>
              </a:rPr>
              <a:t>To make this solution easily deployable in any environment, we want to package the model into a docker image with all dependencies installed. Then this solution can be deployed as model as a microservice. </a:t>
            </a:r>
          </a:p>
          <a:p>
            <a:pPr marL="342900" indent="-342900">
              <a:lnSpc>
                <a:spcPct val="150000"/>
              </a:lnSpc>
              <a:buFont typeface="Wingdings" pitchFamily="2" charset="2"/>
              <a:buChar char="ü"/>
            </a:pPr>
            <a:r>
              <a:rPr lang="en-US" sz="1600" dirty="0">
                <a:latin typeface="Arial MT"/>
                <a:cs typeface="Arial MT"/>
              </a:rPr>
              <a:t>For storing the inference results, we are storing the annotated frames to the local folder and meta data to the excel storage. The same can be extended to store frames using </a:t>
            </a:r>
            <a:r>
              <a:rPr lang="en-US" sz="1600" dirty="0" err="1">
                <a:latin typeface="Arial MT"/>
                <a:cs typeface="Arial MT"/>
              </a:rPr>
              <a:t>minio</a:t>
            </a:r>
            <a:r>
              <a:rPr lang="en-US" sz="1600" dirty="0">
                <a:latin typeface="Arial MT"/>
                <a:cs typeface="Arial MT"/>
              </a:rPr>
              <a:t> and store meta data using </a:t>
            </a:r>
            <a:r>
              <a:rPr lang="en-US" sz="1600" dirty="0" err="1">
                <a:latin typeface="Arial MT"/>
                <a:cs typeface="Arial MT"/>
              </a:rPr>
              <a:t>influxdb</a:t>
            </a:r>
            <a:r>
              <a:rPr lang="en-US" sz="1600" dirty="0">
                <a:latin typeface="Arial MT"/>
                <a:cs typeface="Arial MT"/>
              </a:rPr>
              <a:t>. </a:t>
            </a:r>
            <a:endParaRPr lang="en-IN" sz="1600" dirty="0">
              <a:latin typeface="Arial MT"/>
              <a:cs typeface="Arial MT"/>
            </a:endParaRPr>
          </a:p>
          <a:p>
            <a:pPr marL="342900" indent="-342900">
              <a:lnSpc>
                <a:spcPct val="150000"/>
              </a:lnSpc>
              <a:buFont typeface="Wingdings" pitchFamily="2" charset="2"/>
              <a:buChar char="ü"/>
            </a:pPr>
            <a:endParaRPr lang="en-US" sz="1600" dirty="0">
              <a:latin typeface="Arial MT"/>
              <a:cs typeface="Arial MT"/>
            </a:endParaRPr>
          </a:p>
        </p:txBody>
      </p:sp>
      <p:sp>
        <p:nvSpPr>
          <p:cNvPr id="2" name="Title 1">
            <a:extLst>
              <a:ext uri="{FF2B5EF4-FFF2-40B4-BE49-F238E27FC236}">
                <a16:creationId xmlns:a16="http://schemas.microsoft.com/office/drawing/2014/main" id="{40824ADE-A370-54E3-6939-101A28C0C717}"/>
              </a:ext>
            </a:extLst>
          </p:cNvPr>
          <p:cNvSpPr txBox="1">
            <a:spLocks/>
          </p:cNvSpPr>
          <p:nvPr/>
        </p:nvSpPr>
        <p:spPr>
          <a:xfrm>
            <a:off x="611400" y="2902902"/>
            <a:ext cx="10233800" cy="673100"/>
          </a:xfrm>
          <a:prstGeom prst="rect">
            <a:avLst/>
          </a:prstGeom>
        </p:spPr>
        <p:txBody>
          <a:bodyPr wrap="square" lIns="0" tIns="0" rIns="0" bIns="0">
            <a:normAutofit fontScale="97500"/>
          </a:bodyPr>
          <a:lstStyle>
            <a:lvl1pPr>
              <a:defRPr sz="2700" b="0" i="0">
                <a:solidFill>
                  <a:schemeClr val="tx1"/>
                </a:solidFill>
                <a:latin typeface="Arial MT"/>
                <a:ea typeface="+mj-ea"/>
                <a:cs typeface="Arial MT"/>
              </a:defRPr>
            </a:lvl1pPr>
          </a:lstStyle>
          <a:p>
            <a:r>
              <a:rPr lang="en-US" kern="0" dirty="0" err="1"/>
              <a:t>MLOps</a:t>
            </a:r>
            <a:r>
              <a:rPr lang="en-US" kern="0" dirty="0"/>
              <a:t> Flow</a:t>
            </a:r>
          </a:p>
        </p:txBody>
      </p:sp>
      <p:sp>
        <p:nvSpPr>
          <p:cNvPr id="3" name="Rectangle: Rounded Corners 2">
            <a:extLst>
              <a:ext uri="{FF2B5EF4-FFF2-40B4-BE49-F238E27FC236}">
                <a16:creationId xmlns:a16="http://schemas.microsoft.com/office/drawing/2014/main" id="{46B66ADC-1C6E-3C45-5B48-BA92508962AE}"/>
              </a:ext>
            </a:extLst>
          </p:cNvPr>
          <p:cNvSpPr/>
          <p:nvPr/>
        </p:nvSpPr>
        <p:spPr>
          <a:xfrm>
            <a:off x="4867241" y="3765709"/>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solidFill>
                  <a:schemeClr val="bg1"/>
                </a:solidFill>
              </a:rPr>
              <a:t>Model  Inference</a:t>
            </a:r>
          </a:p>
        </p:txBody>
      </p:sp>
      <p:sp>
        <p:nvSpPr>
          <p:cNvPr id="6" name="TextBox 5">
            <a:extLst>
              <a:ext uri="{FF2B5EF4-FFF2-40B4-BE49-F238E27FC236}">
                <a16:creationId xmlns:a16="http://schemas.microsoft.com/office/drawing/2014/main" id="{B5DA2B6C-C395-8FA4-088C-C61A58A8287C}"/>
              </a:ext>
            </a:extLst>
          </p:cNvPr>
          <p:cNvSpPr txBox="1"/>
          <p:nvPr/>
        </p:nvSpPr>
        <p:spPr>
          <a:xfrm>
            <a:off x="9569010" y="4481511"/>
            <a:ext cx="1981200" cy="307777"/>
          </a:xfrm>
          <a:prstGeom prst="rect">
            <a:avLst/>
          </a:prstGeom>
          <a:noFill/>
        </p:spPr>
        <p:txBody>
          <a:bodyPr wrap="square" rtlCol="0">
            <a:spAutoFit/>
          </a:bodyPr>
          <a:lstStyle/>
          <a:p>
            <a:r>
              <a:rPr lang="en-US" sz="1400" b="1" dirty="0"/>
              <a:t>Docker Container</a:t>
            </a:r>
          </a:p>
        </p:txBody>
      </p:sp>
      <p:sp>
        <p:nvSpPr>
          <p:cNvPr id="8" name="Rectangle: Rounded Corners 7">
            <a:extLst>
              <a:ext uri="{FF2B5EF4-FFF2-40B4-BE49-F238E27FC236}">
                <a16:creationId xmlns:a16="http://schemas.microsoft.com/office/drawing/2014/main" id="{A9C0581E-CAA3-E4EF-1D9A-7821AF44CCF7}"/>
              </a:ext>
            </a:extLst>
          </p:cNvPr>
          <p:cNvSpPr/>
          <p:nvPr/>
        </p:nvSpPr>
        <p:spPr>
          <a:xfrm>
            <a:off x="2739359" y="3765708"/>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solidFill>
                  <a:schemeClr val="bg1"/>
                </a:solidFill>
              </a:rPr>
              <a:t>Model  Code</a:t>
            </a:r>
          </a:p>
        </p:txBody>
      </p:sp>
      <p:sp>
        <p:nvSpPr>
          <p:cNvPr id="9" name="Flowchart: Magnetic Disk 8">
            <a:extLst>
              <a:ext uri="{FF2B5EF4-FFF2-40B4-BE49-F238E27FC236}">
                <a16:creationId xmlns:a16="http://schemas.microsoft.com/office/drawing/2014/main" id="{89893DBF-36CD-E228-742E-3370EEB723DB}"/>
              </a:ext>
            </a:extLst>
          </p:cNvPr>
          <p:cNvSpPr/>
          <p:nvPr/>
        </p:nvSpPr>
        <p:spPr>
          <a:xfrm>
            <a:off x="4689123" y="5488304"/>
            <a:ext cx="1266825" cy="75247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Annotated Frame store</a:t>
            </a:r>
          </a:p>
        </p:txBody>
      </p:sp>
      <p:sp>
        <p:nvSpPr>
          <p:cNvPr id="10" name="Flowchart: Magnetic Disk 9">
            <a:extLst>
              <a:ext uri="{FF2B5EF4-FFF2-40B4-BE49-F238E27FC236}">
                <a16:creationId xmlns:a16="http://schemas.microsoft.com/office/drawing/2014/main" id="{BD469E1E-3EF1-628E-6C7A-9E94B088F315}"/>
              </a:ext>
            </a:extLst>
          </p:cNvPr>
          <p:cNvSpPr/>
          <p:nvPr/>
        </p:nvSpPr>
        <p:spPr>
          <a:xfrm>
            <a:off x="6253804" y="5488304"/>
            <a:ext cx="1266825" cy="75247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Frame meta data store</a:t>
            </a:r>
          </a:p>
        </p:txBody>
      </p:sp>
      <p:cxnSp>
        <p:nvCxnSpPr>
          <p:cNvPr id="11" name="Connector: Elbow 10">
            <a:extLst>
              <a:ext uri="{FF2B5EF4-FFF2-40B4-BE49-F238E27FC236}">
                <a16:creationId xmlns:a16="http://schemas.microsoft.com/office/drawing/2014/main" id="{EB647887-8C6F-9D71-4582-D927A133C547}"/>
              </a:ext>
            </a:extLst>
          </p:cNvPr>
          <p:cNvCxnSpPr>
            <a:stCxn id="3" idx="2"/>
            <a:endCxn id="9" idx="1"/>
          </p:cNvCxnSpPr>
          <p:nvPr/>
        </p:nvCxnSpPr>
        <p:spPr>
          <a:xfrm rot="5400000">
            <a:off x="5040359" y="4800362"/>
            <a:ext cx="970120" cy="405765"/>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Connector: Elbow 11">
            <a:extLst>
              <a:ext uri="{FF2B5EF4-FFF2-40B4-BE49-F238E27FC236}">
                <a16:creationId xmlns:a16="http://schemas.microsoft.com/office/drawing/2014/main" id="{984192C5-F992-EDF3-1D22-7EDC09EF430D}"/>
              </a:ext>
            </a:extLst>
          </p:cNvPr>
          <p:cNvCxnSpPr>
            <a:stCxn id="3" idx="3"/>
            <a:endCxn id="10" idx="1"/>
          </p:cNvCxnSpPr>
          <p:nvPr/>
        </p:nvCxnSpPr>
        <p:spPr>
          <a:xfrm>
            <a:off x="6589360" y="4141947"/>
            <a:ext cx="297857" cy="1346357"/>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Rectangle: Rounded Corners 12">
            <a:extLst>
              <a:ext uri="{FF2B5EF4-FFF2-40B4-BE49-F238E27FC236}">
                <a16:creationId xmlns:a16="http://schemas.microsoft.com/office/drawing/2014/main" id="{EB3AB2C5-3FE0-30D9-3850-5FBB30C4D433}"/>
              </a:ext>
            </a:extLst>
          </p:cNvPr>
          <p:cNvSpPr/>
          <p:nvPr/>
        </p:nvSpPr>
        <p:spPr>
          <a:xfrm>
            <a:off x="988244" y="3882924"/>
            <a:ext cx="1485421"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a:solidFill>
                  <a:schemeClr val="bg1"/>
                </a:solidFill>
              </a:rPr>
              <a:t>Video File input</a:t>
            </a:r>
          </a:p>
        </p:txBody>
      </p:sp>
      <p:sp>
        <p:nvSpPr>
          <p:cNvPr id="14" name="Rectangle: Rounded Corners 13">
            <a:extLst>
              <a:ext uri="{FF2B5EF4-FFF2-40B4-BE49-F238E27FC236}">
                <a16:creationId xmlns:a16="http://schemas.microsoft.com/office/drawing/2014/main" id="{856B181C-CF7F-8BB3-0ED2-34DC3177C2A6}"/>
              </a:ext>
            </a:extLst>
          </p:cNvPr>
          <p:cNvSpPr/>
          <p:nvPr/>
        </p:nvSpPr>
        <p:spPr>
          <a:xfrm>
            <a:off x="8094915" y="3765708"/>
            <a:ext cx="1485421"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a:solidFill>
                  <a:schemeClr val="bg1"/>
                </a:solidFill>
              </a:rPr>
              <a:t>Meta data Publisher to MQTT</a:t>
            </a:r>
          </a:p>
        </p:txBody>
      </p:sp>
      <p:cxnSp>
        <p:nvCxnSpPr>
          <p:cNvPr id="15" name="Connector: Elbow 14">
            <a:extLst>
              <a:ext uri="{FF2B5EF4-FFF2-40B4-BE49-F238E27FC236}">
                <a16:creationId xmlns:a16="http://schemas.microsoft.com/office/drawing/2014/main" id="{6ABF80FF-A418-F03A-C600-AE66E70642E3}"/>
              </a:ext>
            </a:extLst>
          </p:cNvPr>
          <p:cNvCxnSpPr>
            <a:cxnSpLocks/>
            <a:stCxn id="3" idx="3"/>
            <a:endCxn id="14" idx="1"/>
          </p:cNvCxnSpPr>
          <p:nvPr/>
        </p:nvCxnSpPr>
        <p:spPr>
          <a:xfrm flipV="1">
            <a:off x="6589360" y="4141946"/>
            <a:ext cx="1505555" cy="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D6D79EC4-7FB1-EF5A-09C7-E2C1773E48A5}"/>
              </a:ext>
            </a:extLst>
          </p:cNvPr>
          <p:cNvSpPr/>
          <p:nvPr/>
        </p:nvSpPr>
        <p:spPr>
          <a:xfrm>
            <a:off x="582860" y="3503512"/>
            <a:ext cx="10575712" cy="1394084"/>
          </a:xfrm>
          <a:prstGeom prst="roundRect">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17" name="Connector: Elbow 16">
            <a:extLst>
              <a:ext uri="{FF2B5EF4-FFF2-40B4-BE49-F238E27FC236}">
                <a16:creationId xmlns:a16="http://schemas.microsoft.com/office/drawing/2014/main" id="{886E4B29-9745-541C-6F4E-E6C34DEF3B07}"/>
              </a:ext>
            </a:extLst>
          </p:cNvPr>
          <p:cNvCxnSpPr>
            <a:stCxn id="13" idx="3"/>
            <a:endCxn id="8" idx="1"/>
          </p:cNvCxnSpPr>
          <p:nvPr/>
        </p:nvCxnSpPr>
        <p:spPr>
          <a:xfrm flipV="1">
            <a:off x="2473665" y="4141946"/>
            <a:ext cx="265694" cy="117216"/>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Connector: Elbow 17">
            <a:extLst>
              <a:ext uri="{FF2B5EF4-FFF2-40B4-BE49-F238E27FC236}">
                <a16:creationId xmlns:a16="http://schemas.microsoft.com/office/drawing/2014/main" id="{11BC86C1-3DFF-E976-DBCA-95F8AC7E8ACE}"/>
              </a:ext>
            </a:extLst>
          </p:cNvPr>
          <p:cNvCxnSpPr>
            <a:stCxn id="8" idx="3"/>
            <a:endCxn id="3" idx="1"/>
          </p:cNvCxnSpPr>
          <p:nvPr/>
        </p:nvCxnSpPr>
        <p:spPr>
          <a:xfrm>
            <a:off x="4461478" y="4141946"/>
            <a:ext cx="405763" cy="1"/>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Rounded Corners 18">
            <a:extLst>
              <a:ext uri="{FF2B5EF4-FFF2-40B4-BE49-F238E27FC236}">
                <a16:creationId xmlns:a16="http://schemas.microsoft.com/office/drawing/2014/main" id="{EDED6BFE-B1BA-0EF8-EB4B-BDC35E89D13D}"/>
              </a:ext>
            </a:extLst>
          </p:cNvPr>
          <p:cNvSpPr/>
          <p:nvPr/>
        </p:nvSpPr>
        <p:spPr>
          <a:xfrm>
            <a:off x="4382987" y="5368197"/>
            <a:ext cx="3512634" cy="1115122"/>
          </a:xfrm>
          <a:prstGeom prst="round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7D2FF10-BBD8-7209-981A-F0688F90AED2}"/>
              </a:ext>
            </a:extLst>
          </p:cNvPr>
          <p:cNvSpPr txBox="1"/>
          <p:nvPr/>
        </p:nvSpPr>
        <p:spPr>
          <a:xfrm>
            <a:off x="5675336" y="6192772"/>
            <a:ext cx="2125903" cy="338554"/>
          </a:xfrm>
          <a:prstGeom prst="rect">
            <a:avLst/>
          </a:prstGeom>
          <a:noFill/>
        </p:spPr>
        <p:txBody>
          <a:bodyPr wrap="none" rtlCol="0">
            <a:spAutoFit/>
          </a:bodyPr>
          <a:lstStyle/>
          <a:p>
            <a:r>
              <a:rPr lang="en-US" sz="1600" dirty="0"/>
              <a:t>Local Folder/Datastore</a:t>
            </a:r>
          </a:p>
        </p:txBody>
      </p:sp>
    </p:spTree>
    <p:extLst>
      <p:ext uri="{BB962C8B-B14F-4D97-AF65-F5344CB8AC3E}">
        <p14:creationId xmlns:p14="http://schemas.microsoft.com/office/powerpoint/2010/main" val="121308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Containerization</a:t>
            </a:r>
          </a:p>
        </p:txBody>
      </p:sp>
      <p:sp>
        <p:nvSpPr>
          <p:cNvPr id="7" name="Slide Number Placeholder 6"/>
          <p:cNvSpPr>
            <a:spLocks noGrp="1"/>
          </p:cNvSpPr>
          <p:nvPr>
            <p:ph type="sldNum" sz="quarter" idx="7"/>
          </p:nvPr>
        </p:nvSpPr>
        <p:spPr/>
        <p:txBody>
          <a:bodyPr/>
          <a:lstStyle/>
          <a:p>
            <a:fld id="{B6F15528-21DE-4FAA-801E-634DDDAF4B2B}" type="slidenum">
              <a:rPr lang="en-IN" smtClean="0"/>
              <a:t>14</a:t>
            </a:fld>
            <a:endParaRPr lang="en-IN"/>
          </a:p>
        </p:txBody>
      </p:sp>
      <p:sp>
        <p:nvSpPr>
          <p:cNvPr id="4" name="Rectangle 3"/>
          <p:cNvSpPr/>
          <p:nvPr/>
        </p:nvSpPr>
        <p:spPr>
          <a:xfrm>
            <a:off x="428625" y="1399170"/>
            <a:ext cx="10429875" cy="1154675"/>
          </a:xfrm>
          <a:prstGeom prst="rect">
            <a:avLst/>
          </a:prstGeom>
        </p:spPr>
        <p:txBody>
          <a:bodyPr wrap="square">
            <a:spAutoFit/>
          </a:bodyPr>
          <a:lstStyle/>
          <a:p>
            <a:pPr indent="-285750">
              <a:lnSpc>
                <a:spcPct val="150000"/>
              </a:lnSpc>
              <a:buFont typeface="Wingdings" panose="05000000000000000000" pitchFamily="2" charset="2"/>
              <a:buChar char="Ø"/>
            </a:pPr>
            <a:r>
              <a:rPr lang="en-US" sz="1600" dirty="0">
                <a:latin typeface="Arial MT"/>
                <a:cs typeface="Arial MT"/>
              </a:rPr>
              <a:t>The model is containerized with the dependencies such as pip modules, python version, OS version and volume mounting the paths. </a:t>
            </a:r>
          </a:p>
          <a:p>
            <a:pPr indent="-285750">
              <a:lnSpc>
                <a:spcPct val="150000"/>
              </a:lnSpc>
              <a:buFont typeface="Wingdings" panose="05000000000000000000" pitchFamily="2" charset="2"/>
              <a:buChar char="Ø"/>
            </a:pPr>
            <a:r>
              <a:rPr lang="en-US" sz="1600" dirty="0">
                <a:latin typeface="Arial MT"/>
                <a:cs typeface="Arial MT"/>
              </a:rPr>
              <a:t>MQTT broker is run as containerized environment. </a:t>
            </a:r>
          </a:p>
        </p:txBody>
      </p:sp>
      <p:sp>
        <p:nvSpPr>
          <p:cNvPr id="2" name="Title 1">
            <a:extLst>
              <a:ext uri="{FF2B5EF4-FFF2-40B4-BE49-F238E27FC236}">
                <a16:creationId xmlns:a16="http://schemas.microsoft.com/office/drawing/2014/main" id="{E958B23A-67A1-6D02-C960-68283245C4D7}"/>
              </a:ext>
            </a:extLst>
          </p:cNvPr>
          <p:cNvSpPr txBox="1">
            <a:spLocks/>
          </p:cNvSpPr>
          <p:nvPr/>
        </p:nvSpPr>
        <p:spPr>
          <a:xfrm>
            <a:off x="6200775" y="2182130"/>
            <a:ext cx="11982450" cy="920757"/>
          </a:xfrm>
          <a:prstGeom prst="rect">
            <a:avLst/>
          </a:prstGeom>
        </p:spPr>
        <p:txBody>
          <a:bodyPr wrap="square" lIns="0" tIns="0" rIns="0" bIns="0">
            <a:normAutofit/>
          </a:bodyPr>
          <a:lstStyle>
            <a:lvl1pPr>
              <a:defRPr sz="2700" b="0" i="0">
                <a:solidFill>
                  <a:schemeClr val="tx1"/>
                </a:solidFill>
                <a:latin typeface="Arial MT"/>
                <a:ea typeface="+mj-ea"/>
                <a:cs typeface="Arial MT"/>
              </a:defRPr>
            </a:lvl1pPr>
          </a:lstStyle>
          <a:p>
            <a:r>
              <a:rPr lang="en-US" sz="2800" kern="0" dirty="0"/>
              <a:t>Containerization</a:t>
            </a:r>
          </a:p>
        </p:txBody>
      </p:sp>
      <p:sp>
        <p:nvSpPr>
          <p:cNvPr id="3" name="Cylinder 2">
            <a:extLst>
              <a:ext uri="{FF2B5EF4-FFF2-40B4-BE49-F238E27FC236}">
                <a16:creationId xmlns:a16="http://schemas.microsoft.com/office/drawing/2014/main" id="{40E13A92-79E4-1C7E-3300-02681E2A30FF}"/>
              </a:ext>
            </a:extLst>
          </p:cNvPr>
          <p:cNvSpPr/>
          <p:nvPr/>
        </p:nvSpPr>
        <p:spPr>
          <a:xfrm>
            <a:off x="5356860" y="3040868"/>
            <a:ext cx="1438275" cy="150493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Containerized Model</a:t>
            </a:r>
          </a:p>
        </p:txBody>
      </p:sp>
      <p:sp>
        <p:nvSpPr>
          <p:cNvPr id="6" name="Cylinder 5">
            <a:extLst>
              <a:ext uri="{FF2B5EF4-FFF2-40B4-BE49-F238E27FC236}">
                <a16:creationId xmlns:a16="http://schemas.microsoft.com/office/drawing/2014/main" id="{3EABED3C-FA2E-4F7C-2DC4-8489A6463D71}"/>
              </a:ext>
            </a:extLst>
          </p:cNvPr>
          <p:cNvSpPr/>
          <p:nvPr/>
        </p:nvSpPr>
        <p:spPr>
          <a:xfrm>
            <a:off x="7680959" y="3040866"/>
            <a:ext cx="1438275" cy="150493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WebApp</a:t>
            </a:r>
          </a:p>
        </p:txBody>
      </p:sp>
      <p:sp>
        <p:nvSpPr>
          <p:cNvPr id="8" name="Cylinder 7">
            <a:extLst>
              <a:ext uri="{FF2B5EF4-FFF2-40B4-BE49-F238E27FC236}">
                <a16:creationId xmlns:a16="http://schemas.microsoft.com/office/drawing/2014/main" id="{95938148-4510-D969-7D80-E9CFFA057EAC}"/>
              </a:ext>
            </a:extLst>
          </p:cNvPr>
          <p:cNvSpPr/>
          <p:nvPr/>
        </p:nvSpPr>
        <p:spPr>
          <a:xfrm>
            <a:off x="10005058" y="3040866"/>
            <a:ext cx="1438275" cy="150493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 MQTT Broker</a:t>
            </a:r>
          </a:p>
        </p:txBody>
      </p:sp>
      <p:cxnSp>
        <p:nvCxnSpPr>
          <p:cNvPr id="10" name="Connector: Elbow 9">
            <a:extLst>
              <a:ext uri="{FF2B5EF4-FFF2-40B4-BE49-F238E27FC236}">
                <a16:creationId xmlns:a16="http://schemas.microsoft.com/office/drawing/2014/main" id="{D674B005-26BD-E246-E2B9-AA9669BEE865}"/>
              </a:ext>
            </a:extLst>
          </p:cNvPr>
          <p:cNvCxnSpPr>
            <a:stCxn id="6" idx="3"/>
            <a:endCxn id="3" idx="3"/>
          </p:cNvCxnSpPr>
          <p:nvPr/>
        </p:nvCxnSpPr>
        <p:spPr>
          <a:xfrm rot="5400000">
            <a:off x="7238047" y="3383755"/>
            <a:ext cx="2" cy="2324099"/>
          </a:xfrm>
          <a:prstGeom prst="bentConnector3">
            <a:avLst>
              <a:gd name="adj1" fmla="val 11430100000"/>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1" name="Connector: Elbow 10">
            <a:extLst>
              <a:ext uri="{FF2B5EF4-FFF2-40B4-BE49-F238E27FC236}">
                <a16:creationId xmlns:a16="http://schemas.microsoft.com/office/drawing/2014/main" id="{33D6479C-2E50-7CF8-E30B-5C0BA7F531B2}"/>
              </a:ext>
            </a:extLst>
          </p:cNvPr>
          <p:cNvCxnSpPr>
            <a:stCxn id="3" idx="4"/>
            <a:endCxn id="8" idx="3"/>
          </p:cNvCxnSpPr>
          <p:nvPr/>
        </p:nvCxnSpPr>
        <p:spPr>
          <a:xfrm>
            <a:off x="6795135" y="3793337"/>
            <a:ext cx="3929061" cy="752466"/>
          </a:xfrm>
          <a:prstGeom prst="bentConnector4">
            <a:avLst>
              <a:gd name="adj1" fmla="val 7393"/>
              <a:gd name="adj2" fmla="val 162026"/>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3A4C3E44-B95F-6708-71F8-11DA8F86DF27}"/>
              </a:ext>
            </a:extLst>
          </p:cNvPr>
          <p:cNvSpPr txBox="1"/>
          <p:nvPr/>
        </p:nvSpPr>
        <p:spPr>
          <a:xfrm>
            <a:off x="4778847" y="4771218"/>
            <a:ext cx="1297150" cy="261610"/>
          </a:xfrm>
          <a:prstGeom prst="rect">
            <a:avLst/>
          </a:prstGeom>
          <a:noFill/>
        </p:spPr>
        <p:txBody>
          <a:bodyPr wrap="none" rtlCol="0">
            <a:spAutoFit/>
          </a:bodyPr>
          <a:lstStyle/>
          <a:p>
            <a:r>
              <a:rPr lang="en-US" sz="1100" dirty="0"/>
              <a:t>Docker Container 1</a:t>
            </a:r>
          </a:p>
        </p:txBody>
      </p:sp>
      <p:sp>
        <p:nvSpPr>
          <p:cNvPr id="13" name="TextBox 12">
            <a:extLst>
              <a:ext uri="{FF2B5EF4-FFF2-40B4-BE49-F238E27FC236}">
                <a16:creationId xmlns:a16="http://schemas.microsoft.com/office/drawing/2014/main" id="{987F1247-2B1B-87E9-FE59-42B0BEE0638D}"/>
              </a:ext>
            </a:extLst>
          </p:cNvPr>
          <p:cNvSpPr txBox="1"/>
          <p:nvPr/>
        </p:nvSpPr>
        <p:spPr>
          <a:xfrm>
            <a:off x="8456371" y="4533709"/>
            <a:ext cx="1306768" cy="261610"/>
          </a:xfrm>
          <a:prstGeom prst="rect">
            <a:avLst/>
          </a:prstGeom>
          <a:noFill/>
        </p:spPr>
        <p:txBody>
          <a:bodyPr wrap="none" rtlCol="0">
            <a:spAutoFit/>
          </a:bodyPr>
          <a:lstStyle/>
          <a:p>
            <a:r>
              <a:rPr lang="en-US" sz="1100" dirty="0"/>
              <a:t>Docker Container 2</a:t>
            </a:r>
          </a:p>
        </p:txBody>
      </p:sp>
      <p:sp>
        <p:nvSpPr>
          <p:cNvPr id="14" name="TextBox 13">
            <a:extLst>
              <a:ext uri="{FF2B5EF4-FFF2-40B4-BE49-F238E27FC236}">
                <a16:creationId xmlns:a16="http://schemas.microsoft.com/office/drawing/2014/main" id="{44608052-8454-BFBE-92D3-1D7BE1E3D991}"/>
              </a:ext>
            </a:extLst>
          </p:cNvPr>
          <p:cNvSpPr txBox="1"/>
          <p:nvPr/>
        </p:nvSpPr>
        <p:spPr>
          <a:xfrm>
            <a:off x="10780469" y="4531140"/>
            <a:ext cx="1298753" cy="261610"/>
          </a:xfrm>
          <a:prstGeom prst="rect">
            <a:avLst/>
          </a:prstGeom>
          <a:noFill/>
        </p:spPr>
        <p:txBody>
          <a:bodyPr wrap="none" rtlCol="0">
            <a:spAutoFit/>
          </a:bodyPr>
          <a:lstStyle/>
          <a:p>
            <a:r>
              <a:rPr lang="en-US" sz="1100" dirty="0"/>
              <a:t>Docker Container 3</a:t>
            </a:r>
          </a:p>
        </p:txBody>
      </p:sp>
      <p:sp>
        <p:nvSpPr>
          <p:cNvPr id="15" name="TextBox 14">
            <a:extLst>
              <a:ext uri="{FF2B5EF4-FFF2-40B4-BE49-F238E27FC236}">
                <a16:creationId xmlns:a16="http://schemas.microsoft.com/office/drawing/2014/main" id="{D12170E8-2D2A-1255-888C-F0A06BCECD75}"/>
              </a:ext>
            </a:extLst>
          </p:cNvPr>
          <p:cNvSpPr txBox="1"/>
          <p:nvPr/>
        </p:nvSpPr>
        <p:spPr>
          <a:xfrm>
            <a:off x="344321" y="2690336"/>
            <a:ext cx="38538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Steps to run model as container:</a:t>
            </a:r>
          </a:p>
          <a:p>
            <a:pPr marL="285750" indent="-285750">
              <a:buFont typeface="Arial" panose="020B0604020202020204" pitchFamily="34" charset="0"/>
              <a:buChar char="•"/>
            </a:pPr>
            <a:r>
              <a:rPr lang="en-US" dirty="0"/>
              <a:t>Docker compose build to build the model image.</a:t>
            </a:r>
          </a:p>
          <a:p>
            <a:pPr marL="285750" indent="-285750">
              <a:buFont typeface="Arial" panose="020B0604020202020204" pitchFamily="34" charset="0"/>
              <a:buChar char="•"/>
            </a:pPr>
            <a:r>
              <a:rPr lang="en-US" dirty="0"/>
              <a:t>Docker compose up –d to run the inference. </a:t>
            </a:r>
          </a:p>
        </p:txBody>
      </p:sp>
      <p:pic>
        <p:nvPicPr>
          <p:cNvPr id="17" name="Picture 16">
            <a:extLst>
              <a:ext uri="{FF2B5EF4-FFF2-40B4-BE49-F238E27FC236}">
                <a16:creationId xmlns:a16="http://schemas.microsoft.com/office/drawing/2014/main" id="{72DFB67C-CD0B-4919-7F19-D68DA9C5CFA4}"/>
              </a:ext>
            </a:extLst>
          </p:cNvPr>
          <p:cNvPicPr>
            <a:picLocks noChangeAspect="1"/>
          </p:cNvPicPr>
          <p:nvPr/>
        </p:nvPicPr>
        <p:blipFill>
          <a:blip r:embed="rId2"/>
          <a:stretch>
            <a:fillRect/>
          </a:stretch>
        </p:blipFill>
        <p:spPr>
          <a:xfrm>
            <a:off x="584589" y="5320260"/>
            <a:ext cx="9544541" cy="1073205"/>
          </a:xfrm>
          <a:prstGeom prst="rect">
            <a:avLst/>
          </a:prstGeom>
        </p:spPr>
      </p:pic>
    </p:spTree>
    <p:extLst>
      <p:ext uri="{BB962C8B-B14F-4D97-AF65-F5344CB8AC3E}">
        <p14:creationId xmlns:p14="http://schemas.microsoft.com/office/powerpoint/2010/main" val="116892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627" y="1595120"/>
            <a:ext cx="10892367" cy="483274"/>
          </a:xfrm>
        </p:spPr>
        <p:txBody>
          <a:bodyPr/>
          <a:lstStyle/>
          <a:p>
            <a:pPr>
              <a:lnSpc>
                <a:spcPct val="120000"/>
              </a:lnSpc>
            </a:pPr>
            <a:br>
              <a:rPr lang="en-GB" sz="900" dirty="0">
                <a:latin typeface="Arial" panose="020B0604020202020204" pitchFamily="34" charset="0"/>
                <a:cs typeface="Arial" panose="020B0604020202020204" pitchFamily="34" charset="0"/>
              </a:rPr>
            </a:br>
            <a:br>
              <a:rPr lang="en-GB" sz="900" dirty="0">
                <a:latin typeface="Arial" panose="020B0604020202020204" pitchFamily="34" charset="0"/>
                <a:cs typeface="Arial" panose="020B0604020202020204" pitchFamily="34" charset="0"/>
              </a:rPr>
            </a:br>
            <a:endParaRPr lang="en-IN" sz="9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9627" y="558893"/>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Web Application </a:t>
            </a:r>
          </a:p>
        </p:txBody>
      </p:sp>
      <p:sp>
        <p:nvSpPr>
          <p:cNvPr id="11" name="Slide Number Placeholder 10"/>
          <p:cNvSpPr>
            <a:spLocks noGrp="1"/>
          </p:cNvSpPr>
          <p:nvPr>
            <p:ph type="sldNum" sz="quarter" idx="7"/>
          </p:nvPr>
        </p:nvSpPr>
        <p:spPr/>
        <p:txBody>
          <a:bodyPr/>
          <a:lstStyle/>
          <a:p>
            <a:fld id="{B6F15528-21DE-4FAA-801E-634DDDAF4B2B}" type="slidenum">
              <a:rPr lang="en-IN" smtClean="0"/>
              <a:t>15</a:t>
            </a:fld>
            <a:endParaRPr lang="en-IN"/>
          </a:p>
        </p:txBody>
      </p:sp>
      <p:sp>
        <p:nvSpPr>
          <p:cNvPr id="7" name="Rectangle 6"/>
          <p:cNvSpPr/>
          <p:nvPr/>
        </p:nvSpPr>
        <p:spPr>
          <a:xfrm>
            <a:off x="163936" y="1339730"/>
            <a:ext cx="11363748" cy="1477328"/>
          </a:xfrm>
          <a:prstGeom prst="rect">
            <a:avLst/>
          </a:prstGeom>
        </p:spPr>
        <p:txBody>
          <a:bodyPr wrap="square">
            <a:spAutoFit/>
          </a:bodyPr>
          <a:lstStyle/>
          <a:p>
            <a:pPr marL="0" marR="0" algn="just">
              <a:lnSpc>
                <a:spcPct val="150000"/>
              </a:lnSpc>
              <a:spcBef>
                <a:spcPts val="0"/>
              </a:spcBef>
              <a:spcAft>
                <a:spcPts val="0"/>
              </a:spcAft>
            </a:pPr>
            <a:r>
              <a:rPr lang="en-US" sz="1800" dirty="0">
                <a:effectLst/>
                <a:latin typeface="Intel Clear" panose="020B0604020203020204" pitchFamily="34" charset="0"/>
                <a:ea typeface="Arial" panose="020B0604020202020204" pitchFamily="34" charset="0"/>
                <a:cs typeface="Mangal" panose="02040503050203030202" pitchFamily="18" charset="0"/>
              </a:rPr>
              <a:t>As discussed in abstract review, the suggestion was to develop a web application from where the user can be able to upload image or video file and run the model. </a:t>
            </a:r>
            <a:endParaRPr lang="en-US" sz="1800" dirty="0">
              <a:effectLst/>
              <a:latin typeface="Arial" panose="020B0604020202020204" pitchFamily="34" charset="0"/>
              <a:ea typeface="Arial" panose="020B0604020202020204" pitchFamily="34" charset="0"/>
              <a:cs typeface="Mangal" panose="02040503050203030202" pitchFamily="18" charset="0"/>
            </a:endParaRPr>
          </a:p>
          <a:p>
            <a:r>
              <a:rPr lang="en-US" sz="1800" dirty="0">
                <a:effectLst/>
                <a:latin typeface="Intel Clear" panose="020B0604020203020204" pitchFamily="34" charset="0"/>
                <a:ea typeface="Calibri" panose="020F0502020204030204" pitchFamily="34" charset="0"/>
              </a:rPr>
              <a:t>Here we studied to use Flask with Django framework for development of basic web application. This will have basic features such as upload video file button, button to run motion tracking model</a:t>
            </a:r>
            <a:endParaRPr lang="en-IN" dirty="0"/>
          </a:p>
        </p:txBody>
      </p:sp>
      <p:sp>
        <p:nvSpPr>
          <p:cNvPr id="16" name="Title 1">
            <a:extLst>
              <a:ext uri="{FF2B5EF4-FFF2-40B4-BE49-F238E27FC236}">
                <a16:creationId xmlns:a16="http://schemas.microsoft.com/office/drawing/2014/main" id="{1F5748E3-C086-67AD-1C69-0357365E58CA}"/>
              </a:ext>
            </a:extLst>
          </p:cNvPr>
          <p:cNvSpPr txBox="1">
            <a:spLocks/>
          </p:cNvSpPr>
          <p:nvPr/>
        </p:nvSpPr>
        <p:spPr>
          <a:xfrm>
            <a:off x="457200" y="3232210"/>
            <a:ext cx="11734800" cy="596900"/>
          </a:xfrm>
          <a:prstGeom prst="rect">
            <a:avLst/>
          </a:prstGeom>
        </p:spPr>
        <p:txBody>
          <a:bodyPr wrap="square" lIns="0" tIns="0" rIns="0" bIns="0">
            <a:normAutofit fontScale="97500"/>
          </a:bodyPr>
          <a:lstStyle>
            <a:lvl1pPr>
              <a:defRPr sz="2700" b="0" i="0">
                <a:solidFill>
                  <a:schemeClr val="tx1"/>
                </a:solidFill>
                <a:latin typeface="Arial MT"/>
                <a:ea typeface="+mj-ea"/>
                <a:cs typeface="Arial MT"/>
              </a:defRPr>
            </a:lvl1pPr>
          </a:lstStyle>
          <a:p>
            <a:r>
              <a:rPr lang="en-US" kern="0"/>
              <a:t>Web Application</a:t>
            </a:r>
            <a:endParaRPr lang="en-US" kern="0" dirty="0"/>
          </a:p>
        </p:txBody>
      </p:sp>
      <p:sp>
        <p:nvSpPr>
          <p:cNvPr id="17" name="Rectangle: Rounded Corners 16">
            <a:extLst>
              <a:ext uri="{FF2B5EF4-FFF2-40B4-BE49-F238E27FC236}">
                <a16:creationId xmlns:a16="http://schemas.microsoft.com/office/drawing/2014/main" id="{85DF8CFE-CF85-DF29-FAB3-E2A8F3BCF756}"/>
              </a:ext>
            </a:extLst>
          </p:cNvPr>
          <p:cNvSpPr/>
          <p:nvPr/>
        </p:nvSpPr>
        <p:spPr>
          <a:xfrm>
            <a:off x="419100" y="4232109"/>
            <a:ext cx="1876425" cy="596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Video File Upload</a:t>
            </a:r>
          </a:p>
        </p:txBody>
      </p:sp>
      <p:sp>
        <p:nvSpPr>
          <p:cNvPr id="18" name="Rectangle: Rounded Corners 17">
            <a:extLst>
              <a:ext uri="{FF2B5EF4-FFF2-40B4-BE49-F238E27FC236}">
                <a16:creationId xmlns:a16="http://schemas.microsoft.com/office/drawing/2014/main" id="{78920F0C-BBEB-8550-A90D-E7B43459AE98}"/>
              </a:ext>
            </a:extLst>
          </p:cNvPr>
          <p:cNvSpPr/>
          <p:nvPr/>
        </p:nvSpPr>
        <p:spPr>
          <a:xfrm>
            <a:off x="2671762" y="4235286"/>
            <a:ext cx="1876425" cy="596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Run Detection/Motion Tracking Model</a:t>
            </a:r>
          </a:p>
        </p:txBody>
      </p:sp>
      <p:sp>
        <p:nvSpPr>
          <p:cNvPr id="19" name="TextBox 18">
            <a:extLst>
              <a:ext uri="{FF2B5EF4-FFF2-40B4-BE49-F238E27FC236}">
                <a16:creationId xmlns:a16="http://schemas.microsoft.com/office/drawing/2014/main" id="{4FDC800A-C7EF-C112-84BF-D0DC6CA5A22D}"/>
              </a:ext>
            </a:extLst>
          </p:cNvPr>
          <p:cNvSpPr txBox="1"/>
          <p:nvPr/>
        </p:nvSpPr>
        <p:spPr>
          <a:xfrm>
            <a:off x="1448816" y="4829009"/>
            <a:ext cx="997389" cy="369332"/>
          </a:xfrm>
          <a:prstGeom prst="rect">
            <a:avLst/>
          </a:prstGeom>
          <a:noFill/>
        </p:spPr>
        <p:txBody>
          <a:bodyPr wrap="none" rtlCol="0">
            <a:spAutoFit/>
          </a:bodyPr>
          <a:lstStyle/>
          <a:p>
            <a:r>
              <a:rPr lang="en-US" dirty="0"/>
              <a:t>Button 1</a:t>
            </a:r>
          </a:p>
        </p:txBody>
      </p:sp>
      <p:sp>
        <p:nvSpPr>
          <p:cNvPr id="20" name="TextBox 19">
            <a:extLst>
              <a:ext uri="{FF2B5EF4-FFF2-40B4-BE49-F238E27FC236}">
                <a16:creationId xmlns:a16="http://schemas.microsoft.com/office/drawing/2014/main" id="{05058A96-AD2F-F13F-2206-2A4B0E4D7DC7}"/>
              </a:ext>
            </a:extLst>
          </p:cNvPr>
          <p:cNvSpPr txBox="1"/>
          <p:nvPr/>
        </p:nvSpPr>
        <p:spPr>
          <a:xfrm>
            <a:off x="3830576" y="4829009"/>
            <a:ext cx="1011815" cy="369332"/>
          </a:xfrm>
          <a:prstGeom prst="rect">
            <a:avLst/>
          </a:prstGeom>
          <a:noFill/>
        </p:spPr>
        <p:txBody>
          <a:bodyPr wrap="none" rtlCol="0">
            <a:spAutoFit/>
          </a:bodyPr>
          <a:lstStyle/>
          <a:p>
            <a:r>
              <a:rPr lang="en-US" dirty="0"/>
              <a:t>Button 2</a:t>
            </a:r>
          </a:p>
        </p:txBody>
      </p:sp>
      <p:sp>
        <p:nvSpPr>
          <p:cNvPr id="21" name="Speech Bubble: Rectangle with Corners Rounded 20">
            <a:extLst>
              <a:ext uri="{FF2B5EF4-FFF2-40B4-BE49-F238E27FC236}">
                <a16:creationId xmlns:a16="http://schemas.microsoft.com/office/drawing/2014/main" id="{973D121F-2A5E-E055-5508-927B480F3011}"/>
              </a:ext>
            </a:extLst>
          </p:cNvPr>
          <p:cNvSpPr/>
          <p:nvPr/>
        </p:nvSpPr>
        <p:spPr>
          <a:xfrm>
            <a:off x="5932558" y="3829110"/>
            <a:ext cx="3794082" cy="1598095"/>
          </a:xfrm>
          <a:prstGeom prst="wedgeRoundRectCallout">
            <a:avLst>
              <a:gd name="adj1" fmla="val -85072"/>
              <a:gd name="adj2" fmla="val -10064"/>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5E553F1-0FE0-796B-944D-3B75F4A795C5}"/>
              </a:ext>
            </a:extLst>
          </p:cNvPr>
          <p:cNvSpPr/>
          <p:nvPr/>
        </p:nvSpPr>
        <p:spPr>
          <a:xfrm>
            <a:off x="6073051" y="4071706"/>
            <a:ext cx="1697832" cy="4519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Static object detection model</a:t>
            </a:r>
          </a:p>
        </p:txBody>
      </p:sp>
      <p:sp>
        <p:nvSpPr>
          <p:cNvPr id="23" name="Rectangle: Rounded Corners 22">
            <a:extLst>
              <a:ext uri="{FF2B5EF4-FFF2-40B4-BE49-F238E27FC236}">
                <a16:creationId xmlns:a16="http://schemas.microsoft.com/office/drawing/2014/main" id="{346822CA-E4F3-A29C-CDB9-7C7A33CC3AC2}"/>
              </a:ext>
            </a:extLst>
          </p:cNvPr>
          <p:cNvSpPr/>
          <p:nvPr/>
        </p:nvSpPr>
        <p:spPr>
          <a:xfrm>
            <a:off x="6921967" y="4726018"/>
            <a:ext cx="2073244" cy="4519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Motion Detection/Tracking Model</a:t>
            </a:r>
          </a:p>
        </p:txBody>
      </p:sp>
      <p:sp>
        <p:nvSpPr>
          <p:cNvPr id="24" name="Rectangle: Rounded Corners 23">
            <a:extLst>
              <a:ext uri="{FF2B5EF4-FFF2-40B4-BE49-F238E27FC236}">
                <a16:creationId xmlns:a16="http://schemas.microsoft.com/office/drawing/2014/main" id="{3C1A5ECB-B321-4045-1F1D-FD34CF8BC661}"/>
              </a:ext>
            </a:extLst>
          </p:cNvPr>
          <p:cNvSpPr/>
          <p:nvPr/>
        </p:nvSpPr>
        <p:spPr>
          <a:xfrm>
            <a:off x="7911376" y="4071706"/>
            <a:ext cx="1697832" cy="4519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Anomaly detection model</a:t>
            </a:r>
          </a:p>
        </p:txBody>
      </p:sp>
    </p:spTree>
    <p:extLst>
      <p:ext uri="{BB962C8B-B14F-4D97-AF65-F5344CB8AC3E}">
        <p14:creationId xmlns:p14="http://schemas.microsoft.com/office/powerpoint/2010/main" val="22541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627" y="1595120"/>
            <a:ext cx="10892367" cy="483274"/>
          </a:xfrm>
        </p:spPr>
        <p:txBody>
          <a:bodyPr/>
          <a:lstStyle/>
          <a:p>
            <a:pPr>
              <a:lnSpc>
                <a:spcPct val="120000"/>
              </a:lnSpc>
            </a:pPr>
            <a:br>
              <a:rPr lang="en-GB" sz="900" dirty="0">
                <a:latin typeface="Arial" panose="020B0604020202020204" pitchFamily="34" charset="0"/>
                <a:cs typeface="Arial" panose="020B0604020202020204" pitchFamily="34" charset="0"/>
              </a:rPr>
            </a:br>
            <a:br>
              <a:rPr lang="en-GB" sz="900" dirty="0">
                <a:latin typeface="Arial" panose="020B0604020202020204" pitchFamily="34" charset="0"/>
                <a:cs typeface="Arial" panose="020B0604020202020204" pitchFamily="34" charset="0"/>
              </a:rPr>
            </a:br>
            <a:endParaRPr lang="en-IN" sz="9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Experimental Setup &amp; Code</a:t>
            </a:r>
          </a:p>
        </p:txBody>
      </p:sp>
      <p:sp>
        <p:nvSpPr>
          <p:cNvPr id="7" name="Slide Number Placeholder 6"/>
          <p:cNvSpPr>
            <a:spLocks noGrp="1"/>
          </p:cNvSpPr>
          <p:nvPr>
            <p:ph type="sldNum" sz="quarter" idx="7"/>
          </p:nvPr>
        </p:nvSpPr>
        <p:spPr/>
        <p:txBody>
          <a:bodyPr/>
          <a:lstStyle/>
          <a:p>
            <a:fld id="{B6F15528-21DE-4FAA-801E-634DDDAF4B2B}" type="slidenum">
              <a:rPr lang="en-IN" smtClean="0"/>
              <a:t>16</a:t>
            </a:fld>
            <a:endParaRPr lang="en-IN"/>
          </a:p>
        </p:txBody>
      </p:sp>
      <p:sp>
        <p:nvSpPr>
          <p:cNvPr id="4" name="Rectangle: Rounded Corners 3">
            <a:extLst>
              <a:ext uri="{FF2B5EF4-FFF2-40B4-BE49-F238E27FC236}">
                <a16:creationId xmlns:a16="http://schemas.microsoft.com/office/drawing/2014/main" id="{1A82C77C-6CE3-6FA0-FA5C-851883763687}"/>
              </a:ext>
            </a:extLst>
          </p:cNvPr>
          <p:cNvSpPr/>
          <p:nvPr/>
        </p:nvSpPr>
        <p:spPr>
          <a:xfrm>
            <a:off x="1455420" y="1535252"/>
            <a:ext cx="3729990" cy="43205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17CE8A5-AA74-3457-85D8-50E4A2DB025F}"/>
              </a:ext>
            </a:extLst>
          </p:cNvPr>
          <p:cNvSpPr/>
          <p:nvPr/>
        </p:nvSpPr>
        <p:spPr>
          <a:xfrm>
            <a:off x="7566660" y="1757820"/>
            <a:ext cx="2754630" cy="3977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96A1AD0-28E8-5AA6-2319-708E791C5EA1}"/>
              </a:ext>
            </a:extLst>
          </p:cNvPr>
          <p:cNvSpPr/>
          <p:nvPr/>
        </p:nvSpPr>
        <p:spPr>
          <a:xfrm>
            <a:off x="4522470" y="3272612"/>
            <a:ext cx="3417570" cy="84582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b="1" dirty="0"/>
              <a:t>MQTT Protocol</a:t>
            </a:r>
          </a:p>
        </p:txBody>
      </p:sp>
      <p:sp>
        <p:nvSpPr>
          <p:cNvPr id="10" name="TextBox 9">
            <a:extLst>
              <a:ext uri="{FF2B5EF4-FFF2-40B4-BE49-F238E27FC236}">
                <a16:creationId xmlns:a16="http://schemas.microsoft.com/office/drawing/2014/main" id="{0A2A5D5F-0548-CAB2-45D7-33A83D2CF34A}"/>
              </a:ext>
            </a:extLst>
          </p:cNvPr>
          <p:cNvSpPr txBox="1"/>
          <p:nvPr/>
        </p:nvSpPr>
        <p:spPr>
          <a:xfrm>
            <a:off x="2700299" y="2145884"/>
            <a:ext cx="2122170" cy="369332"/>
          </a:xfrm>
          <a:prstGeom prst="rect">
            <a:avLst/>
          </a:prstGeom>
          <a:noFill/>
        </p:spPr>
        <p:txBody>
          <a:bodyPr wrap="square" rtlCol="0">
            <a:spAutoFit/>
          </a:bodyPr>
          <a:lstStyle/>
          <a:p>
            <a:r>
              <a:rPr lang="en-US" dirty="0"/>
              <a:t>Node 1</a:t>
            </a:r>
          </a:p>
        </p:txBody>
      </p:sp>
      <p:sp>
        <p:nvSpPr>
          <p:cNvPr id="11" name="TextBox 10">
            <a:extLst>
              <a:ext uri="{FF2B5EF4-FFF2-40B4-BE49-F238E27FC236}">
                <a16:creationId xmlns:a16="http://schemas.microsoft.com/office/drawing/2014/main" id="{E9E045B8-20DC-10B5-AB39-907FA6BD0234}"/>
              </a:ext>
            </a:extLst>
          </p:cNvPr>
          <p:cNvSpPr txBox="1"/>
          <p:nvPr/>
        </p:nvSpPr>
        <p:spPr>
          <a:xfrm>
            <a:off x="8430616" y="2330550"/>
            <a:ext cx="2122170" cy="369332"/>
          </a:xfrm>
          <a:prstGeom prst="rect">
            <a:avLst/>
          </a:prstGeom>
          <a:noFill/>
        </p:spPr>
        <p:txBody>
          <a:bodyPr wrap="square" rtlCol="0">
            <a:spAutoFit/>
          </a:bodyPr>
          <a:lstStyle/>
          <a:p>
            <a:r>
              <a:rPr lang="en-US" dirty="0"/>
              <a:t>Node 2</a:t>
            </a:r>
          </a:p>
        </p:txBody>
      </p:sp>
      <p:sp>
        <p:nvSpPr>
          <p:cNvPr id="12" name="TextBox 11">
            <a:extLst>
              <a:ext uri="{FF2B5EF4-FFF2-40B4-BE49-F238E27FC236}">
                <a16:creationId xmlns:a16="http://schemas.microsoft.com/office/drawing/2014/main" id="{5315C974-F15C-E06C-29DB-04E0E1F16883}"/>
              </a:ext>
            </a:extLst>
          </p:cNvPr>
          <p:cNvSpPr txBox="1"/>
          <p:nvPr/>
        </p:nvSpPr>
        <p:spPr>
          <a:xfrm>
            <a:off x="1718754" y="2986056"/>
            <a:ext cx="3417570" cy="646331"/>
          </a:xfrm>
          <a:prstGeom prst="rect">
            <a:avLst/>
          </a:prstGeom>
          <a:noFill/>
        </p:spPr>
        <p:txBody>
          <a:bodyPr wrap="square" rtlCol="0">
            <a:spAutoFit/>
          </a:bodyPr>
          <a:lstStyle/>
          <a:p>
            <a:r>
              <a:rPr lang="en-US" dirty="0"/>
              <a:t>System connected with camera and running Algo</a:t>
            </a:r>
          </a:p>
        </p:txBody>
      </p:sp>
      <p:sp>
        <p:nvSpPr>
          <p:cNvPr id="13" name="TextBox 12">
            <a:extLst>
              <a:ext uri="{FF2B5EF4-FFF2-40B4-BE49-F238E27FC236}">
                <a16:creationId xmlns:a16="http://schemas.microsoft.com/office/drawing/2014/main" id="{58DBE88E-BA27-4986-4212-54AA008FB054}"/>
              </a:ext>
            </a:extLst>
          </p:cNvPr>
          <p:cNvSpPr txBox="1"/>
          <p:nvPr/>
        </p:nvSpPr>
        <p:spPr>
          <a:xfrm>
            <a:off x="7782916" y="3062348"/>
            <a:ext cx="2313062" cy="1200329"/>
          </a:xfrm>
          <a:prstGeom prst="rect">
            <a:avLst/>
          </a:prstGeom>
          <a:noFill/>
        </p:spPr>
        <p:txBody>
          <a:bodyPr wrap="square" rtlCol="0">
            <a:spAutoFit/>
          </a:bodyPr>
          <a:lstStyle/>
          <a:p>
            <a:r>
              <a:rPr lang="en-US" dirty="0"/>
              <a:t>Running Mosquito MQTT subscriber to receive frame meta data</a:t>
            </a:r>
          </a:p>
        </p:txBody>
      </p:sp>
    </p:spTree>
    <p:extLst>
      <p:ext uri="{BB962C8B-B14F-4D97-AF65-F5344CB8AC3E}">
        <p14:creationId xmlns:p14="http://schemas.microsoft.com/office/powerpoint/2010/main" val="247762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627" y="1595120"/>
            <a:ext cx="10892367" cy="483274"/>
          </a:xfrm>
        </p:spPr>
        <p:txBody>
          <a:bodyPr/>
          <a:lstStyle/>
          <a:p>
            <a:pPr>
              <a:lnSpc>
                <a:spcPct val="120000"/>
              </a:lnSpc>
            </a:pPr>
            <a:br>
              <a:rPr lang="en-GB" sz="900" dirty="0">
                <a:latin typeface="Arial" panose="020B0604020202020204" pitchFamily="34" charset="0"/>
                <a:cs typeface="Arial" panose="020B0604020202020204" pitchFamily="34" charset="0"/>
              </a:rPr>
            </a:br>
            <a:br>
              <a:rPr lang="en-GB" sz="900" dirty="0">
                <a:latin typeface="Arial" panose="020B0604020202020204" pitchFamily="34" charset="0"/>
                <a:cs typeface="Arial" panose="020B0604020202020204" pitchFamily="34" charset="0"/>
              </a:rPr>
            </a:br>
            <a:endParaRPr lang="en-IN" sz="9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Code Framework Structure</a:t>
            </a:r>
          </a:p>
        </p:txBody>
      </p:sp>
      <p:sp>
        <p:nvSpPr>
          <p:cNvPr id="7" name="Slide Number Placeholder 6"/>
          <p:cNvSpPr>
            <a:spLocks noGrp="1"/>
          </p:cNvSpPr>
          <p:nvPr>
            <p:ph type="sldNum" sz="quarter" idx="7"/>
          </p:nvPr>
        </p:nvSpPr>
        <p:spPr/>
        <p:txBody>
          <a:bodyPr/>
          <a:lstStyle/>
          <a:p>
            <a:fld id="{B6F15528-21DE-4FAA-801E-634DDDAF4B2B}" type="slidenum">
              <a:rPr lang="en-IN" smtClean="0"/>
              <a:t>17</a:t>
            </a:fld>
            <a:endParaRPr lang="en-IN"/>
          </a:p>
        </p:txBody>
      </p:sp>
      <p:sp>
        <p:nvSpPr>
          <p:cNvPr id="6" name="Text Placeholder 2"/>
          <p:cNvSpPr txBox="1">
            <a:spLocks/>
          </p:cNvSpPr>
          <p:nvPr/>
        </p:nvSpPr>
        <p:spPr>
          <a:xfrm>
            <a:off x="399627" y="1595120"/>
            <a:ext cx="9315873" cy="492443"/>
          </a:xfrm>
          <a:prstGeom prst="rect">
            <a:avLst/>
          </a:prstGeom>
        </p:spPr>
        <p:txBody>
          <a:bodyPr wrap="square" lIns="0" tIns="0" rIns="0" bIns="0">
            <a:spAutoFit/>
          </a:bodyPr>
          <a:lstStyle>
            <a:lvl1pPr marL="0">
              <a:defRPr sz="20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Wingdings" pitchFamily="2" charset="2"/>
              <a:buChar char="Ø"/>
            </a:pPr>
            <a:r>
              <a:rPr lang="en-US" sz="1600" dirty="0"/>
              <a:t>The development done on Ubuntu 22.04 completely using python language. Below is the structure of the code. </a:t>
            </a:r>
            <a:endParaRPr lang="en-IN" sz="1600" dirty="0"/>
          </a:p>
        </p:txBody>
      </p:sp>
      <p:pic>
        <p:nvPicPr>
          <p:cNvPr id="4" name="Picture 3">
            <a:extLst>
              <a:ext uri="{FF2B5EF4-FFF2-40B4-BE49-F238E27FC236}">
                <a16:creationId xmlns:a16="http://schemas.microsoft.com/office/drawing/2014/main" id="{0AB608D6-CA48-D224-7155-6DC665FC56F4}"/>
              </a:ext>
            </a:extLst>
          </p:cNvPr>
          <p:cNvPicPr>
            <a:picLocks noChangeAspect="1"/>
          </p:cNvPicPr>
          <p:nvPr/>
        </p:nvPicPr>
        <p:blipFill>
          <a:blip r:embed="rId3"/>
          <a:stretch>
            <a:fillRect/>
          </a:stretch>
        </p:blipFill>
        <p:spPr>
          <a:xfrm>
            <a:off x="1123876" y="2078394"/>
            <a:ext cx="3162374" cy="4286773"/>
          </a:xfrm>
          <a:prstGeom prst="rect">
            <a:avLst/>
          </a:prstGeom>
        </p:spPr>
      </p:pic>
    </p:spTree>
    <p:extLst>
      <p:ext uri="{BB962C8B-B14F-4D97-AF65-F5344CB8AC3E}">
        <p14:creationId xmlns:p14="http://schemas.microsoft.com/office/powerpoint/2010/main" val="366329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9603" y="1376045"/>
            <a:ext cx="7812984" cy="2170338"/>
          </a:xfrm>
        </p:spPr>
        <p:txBody>
          <a:bodyPr/>
          <a:lstStyle/>
          <a:p>
            <a:pPr indent="-285750" algn="just">
              <a:lnSpc>
                <a:spcPct val="150000"/>
              </a:lnSpc>
              <a:buFont typeface="Wingdings" panose="05000000000000000000" pitchFamily="2" charset="2"/>
              <a:buChar char="Ø"/>
            </a:pPr>
            <a:r>
              <a:rPr lang="en-US" sz="1600" dirty="0"/>
              <a:t>This is a use case where we do not want to train the model with a specific type of labelled object. Hence, simulated data is generated using python script. </a:t>
            </a:r>
          </a:p>
          <a:p>
            <a:pPr indent="-285750">
              <a:lnSpc>
                <a:spcPct val="150000"/>
              </a:lnSpc>
              <a:buFont typeface="Wingdings" panose="05000000000000000000" pitchFamily="2" charset="2"/>
              <a:buChar char="Ø"/>
            </a:pPr>
            <a:r>
              <a:rPr lang="en-US" sz="1600" dirty="0"/>
              <a:t>Two python scripts created to generate synthetic data of cube and circular object in the conveyor belt with one object at a time. A video file is generated with those simulated images that will serve as input to the model. </a:t>
            </a:r>
          </a:p>
          <a:p>
            <a:pPr indent="-342900">
              <a:lnSpc>
                <a:spcPct val="150000"/>
              </a:lnSpc>
              <a:buFont typeface="Wingdings" panose="05000000000000000000" pitchFamily="2" charset="2"/>
              <a:buChar char="Ø"/>
            </a:pPr>
            <a:endParaRPr lang="en-US" sz="1600" dirty="0"/>
          </a:p>
        </p:txBody>
      </p:sp>
      <p:sp>
        <p:nvSpPr>
          <p:cNvPr id="5" name="Title 1"/>
          <p:cNvSpPr>
            <a:spLocks noGrp="1"/>
          </p:cNvSpPr>
          <p:nvPr>
            <p:ph type="title"/>
          </p:nvPr>
        </p:nvSpPr>
        <p:spPr>
          <a:xfrm>
            <a:off x="511643" y="570277"/>
            <a:ext cx="7183119"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Data Generation</a:t>
            </a:r>
          </a:p>
        </p:txBody>
      </p:sp>
      <p:sp>
        <p:nvSpPr>
          <p:cNvPr id="2" name="Slide Number Placeholder 1"/>
          <p:cNvSpPr>
            <a:spLocks noGrp="1"/>
          </p:cNvSpPr>
          <p:nvPr>
            <p:ph type="sldNum" sz="quarter" idx="7"/>
          </p:nvPr>
        </p:nvSpPr>
        <p:spPr/>
        <p:txBody>
          <a:bodyPr/>
          <a:lstStyle/>
          <a:p>
            <a:fld id="{B6F15528-21DE-4FAA-801E-634DDDAF4B2B}" type="slidenum">
              <a:rPr lang="en-IN" smtClean="0"/>
              <a:t>18</a:t>
            </a:fld>
            <a:endParaRPr lang="en-IN"/>
          </a:p>
        </p:txBody>
      </p:sp>
      <p:sp>
        <p:nvSpPr>
          <p:cNvPr id="4" name="AutoShape 4" descr="Object-Detection-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bject-Detection-Mode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D3B7DFB-24C2-A7BD-4166-EAD37565DD71}"/>
              </a:ext>
            </a:extLst>
          </p:cNvPr>
          <p:cNvPicPr>
            <a:picLocks noChangeAspect="1"/>
          </p:cNvPicPr>
          <p:nvPr/>
        </p:nvPicPr>
        <p:blipFill>
          <a:blip r:embed="rId2"/>
          <a:stretch>
            <a:fillRect/>
          </a:stretch>
        </p:blipFill>
        <p:spPr>
          <a:xfrm>
            <a:off x="199603" y="4047582"/>
            <a:ext cx="4475209" cy="1668780"/>
          </a:xfrm>
          <a:prstGeom prst="rect">
            <a:avLst/>
          </a:prstGeom>
        </p:spPr>
      </p:pic>
      <p:pic>
        <p:nvPicPr>
          <p:cNvPr id="10" name="Picture 9">
            <a:extLst>
              <a:ext uri="{FF2B5EF4-FFF2-40B4-BE49-F238E27FC236}">
                <a16:creationId xmlns:a16="http://schemas.microsoft.com/office/drawing/2014/main" id="{EC82C14B-1BE2-CD4D-8FD7-FABA0E9125CF}"/>
              </a:ext>
            </a:extLst>
          </p:cNvPr>
          <p:cNvPicPr>
            <a:picLocks noChangeAspect="1"/>
          </p:cNvPicPr>
          <p:nvPr/>
        </p:nvPicPr>
        <p:blipFill>
          <a:blip r:embed="rId3"/>
          <a:stretch>
            <a:fillRect/>
          </a:stretch>
        </p:blipFill>
        <p:spPr>
          <a:xfrm>
            <a:off x="4858244" y="4137569"/>
            <a:ext cx="3028123" cy="1757362"/>
          </a:xfrm>
          <a:prstGeom prst="rect">
            <a:avLst/>
          </a:prstGeom>
        </p:spPr>
      </p:pic>
      <p:pic>
        <p:nvPicPr>
          <p:cNvPr id="12" name="Picture 11" descr="A grey rectangular object with a red square&#10;&#10;Description automatically generated">
            <a:extLst>
              <a:ext uri="{FF2B5EF4-FFF2-40B4-BE49-F238E27FC236}">
                <a16:creationId xmlns:a16="http://schemas.microsoft.com/office/drawing/2014/main" id="{D26A8FD6-CC7B-4187-9DE0-8AA2D0A86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208" y="2571841"/>
            <a:ext cx="4292331" cy="1126453"/>
          </a:xfrm>
          <a:prstGeom prst="rect">
            <a:avLst/>
          </a:prstGeom>
        </p:spPr>
      </p:pic>
      <p:sp>
        <p:nvSpPr>
          <p:cNvPr id="13" name="TextBox 12">
            <a:extLst>
              <a:ext uri="{FF2B5EF4-FFF2-40B4-BE49-F238E27FC236}">
                <a16:creationId xmlns:a16="http://schemas.microsoft.com/office/drawing/2014/main" id="{EA9F3145-2C65-B4D5-EA9E-2914E2FF8A9E}"/>
              </a:ext>
            </a:extLst>
          </p:cNvPr>
          <p:cNvSpPr txBox="1"/>
          <p:nvPr/>
        </p:nvSpPr>
        <p:spPr>
          <a:xfrm>
            <a:off x="155575" y="5119608"/>
            <a:ext cx="2291653" cy="369332"/>
          </a:xfrm>
          <a:prstGeom prst="rect">
            <a:avLst/>
          </a:prstGeom>
          <a:noFill/>
        </p:spPr>
        <p:txBody>
          <a:bodyPr wrap="none" rtlCol="0">
            <a:spAutoFit/>
          </a:bodyPr>
          <a:lstStyle/>
          <a:p>
            <a:r>
              <a:rPr lang="en-US" dirty="0"/>
              <a:t>Cube on conveyor belt</a:t>
            </a:r>
          </a:p>
        </p:txBody>
      </p:sp>
      <p:sp>
        <p:nvSpPr>
          <p:cNvPr id="14" name="TextBox 13">
            <a:extLst>
              <a:ext uri="{FF2B5EF4-FFF2-40B4-BE49-F238E27FC236}">
                <a16:creationId xmlns:a16="http://schemas.microsoft.com/office/drawing/2014/main" id="{A1D740D3-8F4C-0166-6CA8-320D7CC78531}"/>
              </a:ext>
            </a:extLst>
          </p:cNvPr>
          <p:cNvSpPr txBox="1"/>
          <p:nvPr/>
        </p:nvSpPr>
        <p:spPr>
          <a:xfrm>
            <a:off x="4765675" y="5967652"/>
            <a:ext cx="3137847" cy="369332"/>
          </a:xfrm>
          <a:prstGeom prst="rect">
            <a:avLst/>
          </a:prstGeom>
          <a:noFill/>
        </p:spPr>
        <p:txBody>
          <a:bodyPr wrap="none" rtlCol="0">
            <a:spAutoFit/>
          </a:bodyPr>
          <a:lstStyle/>
          <a:p>
            <a:r>
              <a:rPr lang="en-US" dirty="0"/>
              <a:t>Circular shape on conveyor belt</a:t>
            </a:r>
          </a:p>
        </p:txBody>
      </p:sp>
      <p:sp>
        <p:nvSpPr>
          <p:cNvPr id="15" name="TextBox 14">
            <a:extLst>
              <a:ext uri="{FF2B5EF4-FFF2-40B4-BE49-F238E27FC236}">
                <a16:creationId xmlns:a16="http://schemas.microsoft.com/office/drawing/2014/main" id="{C95C9D20-216F-D226-1567-2F97659D99EA}"/>
              </a:ext>
            </a:extLst>
          </p:cNvPr>
          <p:cNvSpPr txBox="1"/>
          <p:nvPr/>
        </p:nvSpPr>
        <p:spPr>
          <a:xfrm>
            <a:off x="8444553" y="3862916"/>
            <a:ext cx="2903487" cy="369332"/>
          </a:xfrm>
          <a:prstGeom prst="rect">
            <a:avLst/>
          </a:prstGeom>
          <a:noFill/>
        </p:spPr>
        <p:txBody>
          <a:bodyPr wrap="none" rtlCol="0">
            <a:spAutoFit/>
          </a:bodyPr>
          <a:lstStyle/>
          <a:p>
            <a:r>
              <a:rPr lang="en-US" dirty="0"/>
              <a:t>Synthetic data with video file</a:t>
            </a:r>
          </a:p>
        </p:txBody>
      </p:sp>
    </p:spTree>
    <p:extLst>
      <p:ext uri="{BB962C8B-B14F-4D97-AF65-F5344CB8AC3E}">
        <p14:creationId xmlns:p14="http://schemas.microsoft.com/office/powerpoint/2010/main" val="355122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Synthetic Data Generation</a:t>
            </a:r>
          </a:p>
        </p:txBody>
      </p:sp>
      <p:sp>
        <p:nvSpPr>
          <p:cNvPr id="7" name="Slide Number Placeholder 6"/>
          <p:cNvSpPr>
            <a:spLocks noGrp="1"/>
          </p:cNvSpPr>
          <p:nvPr>
            <p:ph type="sldNum" sz="quarter" idx="7"/>
          </p:nvPr>
        </p:nvSpPr>
        <p:spPr/>
        <p:txBody>
          <a:bodyPr/>
          <a:lstStyle/>
          <a:p>
            <a:fld id="{B6F15528-21DE-4FAA-801E-634DDDAF4B2B}" type="slidenum">
              <a:rPr lang="en-IN" smtClean="0"/>
              <a:t>19</a:t>
            </a:fld>
            <a:endParaRPr lang="en-IN"/>
          </a:p>
        </p:txBody>
      </p:sp>
      <p:sp>
        <p:nvSpPr>
          <p:cNvPr id="9" name="Text Placeholder 2"/>
          <p:cNvSpPr txBox="1">
            <a:spLocks/>
          </p:cNvSpPr>
          <p:nvPr/>
        </p:nvSpPr>
        <p:spPr>
          <a:xfrm>
            <a:off x="139909" y="1762518"/>
            <a:ext cx="11652464" cy="738664"/>
          </a:xfrm>
          <a:prstGeom prst="rect">
            <a:avLst/>
          </a:prstGeom>
        </p:spPr>
        <p:txBody>
          <a:bodyPr wrap="square" lIns="0" tIns="0" rIns="0" bIns="0">
            <a:spAutoFit/>
          </a:bodyPr>
          <a:lstStyle>
            <a:lvl1pPr marL="0">
              <a:defRPr sz="20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IN" sz="1600" dirty="0"/>
              <a:t>Python with matplotlib and PIL are used to generate the 2D cube on a conveyor belt in </a:t>
            </a:r>
            <a:r>
              <a:rPr lang="en-IN" sz="1600" dirty="0" err="1"/>
              <a:t>png</a:t>
            </a:r>
            <a:r>
              <a:rPr lang="en-IN" sz="1600" dirty="0"/>
              <a:t> format. To simulate the motion of the object, each frame is created with position of the cube with a difference of 0.5. </a:t>
            </a:r>
          </a:p>
          <a:p>
            <a:pPr marL="285750" indent="-285750">
              <a:buFont typeface="Arial" panose="020B0604020202020204" pitchFamily="34" charset="0"/>
              <a:buChar char="•"/>
            </a:pPr>
            <a:r>
              <a:rPr lang="en-IN" sz="1600" dirty="0"/>
              <a:t>40 images are generated with 2D cube on conveyor ,which is also our normal data</a:t>
            </a:r>
          </a:p>
        </p:txBody>
      </p:sp>
      <p:sp>
        <p:nvSpPr>
          <p:cNvPr id="10" name="TextBox 9">
            <a:extLst>
              <a:ext uri="{FF2B5EF4-FFF2-40B4-BE49-F238E27FC236}">
                <a16:creationId xmlns:a16="http://schemas.microsoft.com/office/drawing/2014/main" id="{12CC0B78-F344-E92D-1315-2F5617C01FE6}"/>
              </a:ext>
            </a:extLst>
          </p:cNvPr>
          <p:cNvSpPr txBox="1"/>
          <p:nvPr/>
        </p:nvSpPr>
        <p:spPr>
          <a:xfrm>
            <a:off x="0" y="1393186"/>
            <a:ext cx="2778005" cy="369332"/>
          </a:xfrm>
          <a:prstGeom prst="rect">
            <a:avLst/>
          </a:prstGeom>
          <a:noFill/>
        </p:spPr>
        <p:txBody>
          <a:bodyPr wrap="none" rtlCol="0">
            <a:spAutoFit/>
          </a:bodyPr>
          <a:lstStyle/>
          <a:p>
            <a:r>
              <a:rPr lang="en-US" b="1" dirty="0"/>
              <a:t>Generation of Normal Data</a:t>
            </a:r>
          </a:p>
        </p:txBody>
      </p:sp>
      <p:sp>
        <p:nvSpPr>
          <p:cNvPr id="11" name="TextBox 10">
            <a:extLst>
              <a:ext uri="{FF2B5EF4-FFF2-40B4-BE49-F238E27FC236}">
                <a16:creationId xmlns:a16="http://schemas.microsoft.com/office/drawing/2014/main" id="{63434ED1-3860-47A0-BBBC-3338C1892210}"/>
              </a:ext>
            </a:extLst>
          </p:cNvPr>
          <p:cNvSpPr txBox="1"/>
          <p:nvPr/>
        </p:nvSpPr>
        <p:spPr>
          <a:xfrm>
            <a:off x="-1" y="2685848"/>
            <a:ext cx="5491888" cy="369332"/>
          </a:xfrm>
          <a:prstGeom prst="rect">
            <a:avLst/>
          </a:prstGeom>
          <a:noFill/>
        </p:spPr>
        <p:txBody>
          <a:bodyPr wrap="none" rtlCol="0">
            <a:spAutoFit/>
          </a:bodyPr>
          <a:lstStyle/>
          <a:p>
            <a:r>
              <a:rPr lang="en-US" b="1" dirty="0"/>
              <a:t>Generation of Anomaly Data for Training and Validation</a:t>
            </a:r>
          </a:p>
        </p:txBody>
      </p:sp>
      <p:sp>
        <p:nvSpPr>
          <p:cNvPr id="12" name="Text Placeholder 2">
            <a:extLst>
              <a:ext uri="{FF2B5EF4-FFF2-40B4-BE49-F238E27FC236}">
                <a16:creationId xmlns:a16="http://schemas.microsoft.com/office/drawing/2014/main" id="{C4465813-275F-B8A2-0010-0723C636327B}"/>
              </a:ext>
            </a:extLst>
          </p:cNvPr>
          <p:cNvSpPr txBox="1">
            <a:spLocks/>
          </p:cNvSpPr>
          <p:nvPr/>
        </p:nvSpPr>
        <p:spPr>
          <a:xfrm>
            <a:off x="139909" y="3173626"/>
            <a:ext cx="6832391" cy="1477328"/>
          </a:xfrm>
          <a:prstGeom prst="rect">
            <a:avLst/>
          </a:prstGeom>
        </p:spPr>
        <p:txBody>
          <a:bodyPr wrap="square" lIns="0" tIns="0" rIns="0" bIns="0">
            <a:spAutoFit/>
          </a:bodyPr>
          <a:lstStyle>
            <a:lvl1pPr marL="0">
              <a:defRPr sz="20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IN" sz="1600" dirty="0"/>
              <a:t>Python with matplotlib and PIL are used to generate the 2D circular object on a conveyor belt in </a:t>
            </a:r>
            <a:r>
              <a:rPr lang="en-IN" sz="1600" dirty="0" err="1"/>
              <a:t>png</a:t>
            </a:r>
            <a:r>
              <a:rPr lang="en-IN" sz="1600" dirty="0"/>
              <a:t> format. To simulate the motion of the object, each frame is created with position of the circle with a difference of 0.5. </a:t>
            </a:r>
          </a:p>
          <a:p>
            <a:pPr marL="285750" indent="-285750">
              <a:buFont typeface="Arial" panose="020B0604020202020204" pitchFamily="34" charset="0"/>
              <a:buChar char="•"/>
            </a:pPr>
            <a:r>
              <a:rPr lang="en-IN" sz="1600" dirty="0"/>
              <a:t>40 images are generated with 2D circle on conveyor ,which is also our anomaly data</a:t>
            </a:r>
          </a:p>
        </p:txBody>
      </p:sp>
      <p:pic>
        <p:nvPicPr>
          <p:cNvPr id="14" name="Picture 13">
            <a:extLst>
              <a:ext uri="{FF2B5EF4-FFF2-40B4-BE49-F238E27FC236}">
                <a16:creationId xmlns:a16="http://schemas.microsoft.com/office/drawing/2014/main" id="{C6F4294C-5785-1E90-900D-61FD863DAD17}"/>
              </a:ext>
            </a:extLst>
          </p:cNvPr>
          <p:cNvPicPr>
            <a:picLocks noChangeAspect="1"/>
          </p:cNvPicPr>
          <p:nvPr/>
        </p:nvPicPr>
        <p:blipFill>
          <a:blip r:embed="rId3"/>
          <a:stretch>
            <a:fillRect/>
          </a:stretch>
        </p:blipFill>
        <p:spPr>
          <a:xfrm>
            <a:off x="8035813" y="2230434"/>
            <a:ext cx="3907602" cy="3976056"/>
          </a:xfrm>
          <a:prstGeom prst="rect">
            <a:avLst/>
          </a:prstGeom>
        </p:spPr>
      </p:pic>
      <p:sp>
        <p:nvSpPr>
          <p:cNvPr id="15" name="TextBox 14">
            <a:extLst>
              <a:ext uri="{FF2B5EF4-FFF2-40B4-BE49-F238E27FC236}">
                <a16:creationId xmlns:a16="http://schemas.microsoft.com/office/drawing/2014/main" id="{B339D6EE-9196-6E9C-2DBF-6782A412F5FF}"/>
              </a:ext>
            </a:extLst>
          </p:cNvPr>
          <p:cNvSpPr txBox="1"/>
          <p:nvPr/>
        </p:nvSpPr>
        <p:spPr>
          <a:xfrm>
            <a:off x="7935163" y="6193274"/>
            <a:ext cx="1451038" cy="369332"/>
          </a:xfrm>
          <a:prstGeom prst="rect">
            <a:avLst/>
          </a:prstGeom>
          <a:noFill/>
        </p:spPr>
        <p:txBody>
          <a:bodyPr wrap="none" rtlCol="0">
            <a:spAutoFit/>
          </a:bodyPr>
          <a:lstStyle/>
          <a:p>
            <a:r>
              <a:rPr lang="en-US" b="1" dirty="0"/>
              <a:t>Code Snippet</a:t>
            </a:r>
          </a:p>
        </p:txBody>
      </p:sp>
    </p:spTree>
    <p:extLst>
      <p:ext uri="{BB962C8B-B14F-4D97-AF65-F5344CB8AC3E}">
        <p14:creationId xmlns:p14="http://schemas.microsoft.com/office/powerpoint/2010/main" val="377534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929" y="445770"/>
            <a:ext cx="4008120" cy="513080"/>
          </a:xfrm>
          <a:prstGeom prst="rect">
            <a:avLst/>
          </a:prstGeo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Outline</a:t>
            </a:r>
            <a:endParaRPr sz="3200"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466929" y="1322165"/>
            <a:ext cx="10892367" cy="5514330"/>
          </a:xfrm>
        </p:spPr>
        <p:txBody>
          <a:bodyPr/>
          <a:lstStyle/>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Introduction</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Objective</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 Solution Methodology</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Model Block Diagram</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MLOPs Implementation/Containerization</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Experimental Setup &amp; Code Walkthrough</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Data Generation</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Results</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Results Analysis &amp; Future Scope of Work</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Conclusion</a:t>
            </a:r>
          </a:p>
          <a:p>
            <a:pPr marL="342900" indent="-342900">
              <a:lnSpc>
                <a:spcPct val="150000"/>
              </a:lnSpc>
              <a:spcBef>
                <a:spcPts val="100"/>
              </a:spcBef>
              <a:buFont typeface="Wingdings" panose="05000000000000000000" pitchFamily="2" charset="2"/>
              <a:buChar char="q"/>
            </a:pPr>
            <a:r>
              <a:rPr lang="en-US" dirty="0">
                <a:latin typeface="Arial" panose="020B0604020202020204" pitchFamily="34" charset="0"/>
                <a:cs typeface="Arial" panose="020B0604020202020204" pitchFamily="34" charset="0"/>
              </a:rPr>
              <a:t>References</a:t>
            </a:r>
          </a:p>
          <a:p>
            <a:endParaRPr lang="en-US" dirty="0"/>
          </a:p>
        </p:txBody>
      </p:sp>
      <p:sp>
        <p:nvSpPr>
          <p:cNvPr id="3" name="Slide Number Placeholder 2"/>
          <p:cNvSpPr>
            <a:spLocks noGrp="1"/>
          </p:cNvSpPr>
          <p:nvPr>
            <p:ph type="sldNum" sz="quarter" idx="7"/>
          </p:nvPr>
        </p:nvSpPr>
        <p:spPr/>
        <p:txBody>
          <a:bodyPr/>
          <a:lstStyle/>
          <a:p>
            <a:fld id="{B6F15528-21DE-4FAA-801E-634DDDAF4B2B}" type="slidenum">
              <a:rPr lang="en-IN" smtClean="0"/>
              <a:t>2</a:t>
            </a:fld>
            <a:endParaRPr lang="en-IN"/>
          </a:p>
        </p:txBody>
      </p:sp>
    </p:spTree>
    <p:extLst>
      <p:ext uri="{BB962C8B-B14F-4D97-AF65-F5344CB8AC3E}">
        <p14:creationId xmlns:p14="http://schemas.microsoft.com/office/powerpoint/2010/main" val="161597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Video file generation from the frame </a:t>
            </a:r>
          </a:p>
        </p:txBody>
      </p:sp>
      <p:sp>
        <p:nvSpPr>
          <p:cNvPr id="7" name="Slide Number Placeholder 6"/>
          <p:cNvSpPr>
            <a:spLocks noGrp="1"/>
          </p:cNvSpPr>
          <p:nvPr>
            <p:ph type="sldNum" sz="quarter" idx="7"/>
          </p:nvPr>
        </p:nvSpPr>
        <p:spPr/>
        <p:txBody>
          <a:bodyPr/>
          <a:lstStyle/>
          <a:p>
            <a:fld id="{B6F15528-21DE-4FAA-801E-634DDDAF4B2B}" type="slidenum">
              <a:rPr lang="en-IN" smtClean="0"/>
              <a:t>20</a:t>
            </a:fld>
            <a:endParaRPr lang="en-IN"/>
          </a:p>
        </p:txBody>
      </p:sp>
      <p:sp>
        <p:nvSpPr>
          <p:cNvPr id="8" name="Text Placeholder 2"/>
          <p:cNvSpPr txBox="1">
            <a:spLocks/>
          </p:cNvSpPr>
          <p:nvPr/>
        </p:nvSpPr>
        <p:spPr>
          <a:xfrm>
            <a:off x="199600" y="1380973"/>
            <a:ext cx="11497099" cy="2539670"/>
          </a:xfrm>
          <a:prstGeom prst="rect">
            <a:avLst/>
          </a:prstGeom>
        </p:spPr>
        <p:txBody>
          <a:bodyPr wrap="square" lIns="0" tIns="0" rIns="0" bIns="0">
            <a:spAutoFit/>
          </a:bodyPr>
          <a:lstStyle>
            <a:lvl1pPr marL="0">
              <a:defRPr sz="20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nSpc>
                <a:spcPct val="150000"/>
              </a:lnSpc>
              <a:buFont typeface="Wingdings" pitchFamily="2" charset="2"/>
              <a:buChar char="ü"/>
            </a:pPr>
            <a:r>
              <a:rPr lang="en-US" sz="1600" dirty="0" err="1">
                <a:cs typeface="Arial" panose="020B0604020202020204" pitchFamily="34" charset="0"/>
              </a:rPr>
              <a:t>Ffmpeg</a:t>
            </a:r>
            <a:r>
              <a:rPr lang="en-US" sz="1600" dirty="0">
                <a:cs typeface="Arial" panose="020B0604020202020204" pitchFamily="34" charset="0"/>
              </a:rPr>
              <a:t> tool is used to convert the sequence of frames in </a:t>
            </a:r>
            <a:r>
              <a:rPr lang="en-US" sz="1600" dirty="0" err="1">
                <a:cs typeface="Arial" panose="020B0604020202020204" pitchFamily="34" charset="0"/>
              </a:rPr>
              <a:t>png</a:t>
            </a:r>
            <a:r>
              <a:rPr lang="en-US" sz="1600" dirty="0">
                <a:cs typeface="Arial" panose="020B0604020202020204" pitchFamily="34" charset="0"/>
              </a:rPr>
              <a:t> format to a video file in mp4 format with 1FPS as frame rate. This video file will be used as an input source for mode inference. </a:t>
            </a:r>
          </a:p>
          <a:p>
            <a:pPr marL="342900" indent="-342900">
              <a:lnSpc>
                <a:spcPct val="150000"/>
              </a:lnSpc>
              <a:buFont typeface="Wingdings" pitchFamily="2" charset="2"/>
              <a:buChar char="ü"/>
            </a:pPr>
            <a:r>
              <a:rPr lang="en-US" sz="1600" dirty="0">
                <a:cs typeface="Arial" panose="020B0604020202020204" pitchFamily="34" charset="0"/>
              </a:rPr>
              <a:t>Again the same tool will be used in the script to create a video file of the annotated inference frames. </a:t>
            </a:r>
          </a:p>
          <a:p>
            <a:pPr marL="342900" indent="-342900">
              <a:lnSpc>
                <a:spcPct val="150000"/>
              </a:lnSpc>
              <a:buFont typeface="Wingdings" pitchFamily="2" charset="2"/>
              <a:buChar char="ü"/>
            </a:pPr>
            <a:endParaRPr lang="en-US" sz="1600" dirty="0">
              <a:cs typeface="Arial" panose="020B0604020202020204" pitchFamily="34" charset="0"/>
            </a:endParaRPr>
          </a:p>
          <a:p>
            <a:pPr marL="342900" indent="-342900">
              <a:lnSpc>
                <a:spcPct val="150000"/>
              </a:lnSpc>
              <a:buFont typeface="Wingdings" pitchFamily="2" charset="2"/>
              <a:buChar char="ü"/>
            </a:pPr>
            <a:r>
              <a:rPr lang="en-US" sz="1600" dirty="0">
                <a:cs typeface="Arial" panose="020B0604020202020204" pitchFamily="34" charset="0"/>
              </a:rPr>
              <a:t>To install </a:t>
            </a:r>
            <a:r>
              <a:rPr lang="en-US" sz="1600" dirty="0" err="1">
                <a:cs typeface="Arial" panose="020B0604020202020204" pitchFamily="34" charset="0"/>
              </a:rPr>
              <a:t>ffmpeg</a:t>
            </a:r>
            <a:r>
              <a:rPr lang="en-US" sz="1600" dirty="0">
                <a:cs typeface="Arial" panose="020B0604020202020204" pitchFamily="34" charset="0"/>
              </a:rPr>
              <a:t> tool in ubuntu: </a:t>
            </a:r>
            <a:r>
              <a:rPr lang="en-US" sz="1600" dirty="0" err="1">
                <a:cs typeface="Arial" panose="020B0604020202020204" pitchFamily="34" charset="0"/>
              </a:rPr>
              <a:t>sudo</a:t>
            </a:r>
            <a:r>
              <a:rPr lang="en-US" sz="1600" dirty="0">
                <a:cs typeface="Arial" panose="020B0604020202020204" pitchFamily="34" charset="0"/>
              </a:rPr>
              <a:t> apt install </a:t>
            </a:r>
            <a:r>
              <a:rPr lang="en-US" sz="1600" dirty="0" err="1">
                <a:cs typeface="Arial" panose="020B0604020202020204" pitchFamily="34" charset="0"/>
              </a:rPr>
              <a:t>ffmpeg</a:t>
            </a:r>
            <a:endParaRPr lang="en-US" sz="1600" dirty="0">
              <a:cs typeface="Arial" panose="020B0604020202020204" pitchFamily="34" charset="0"/>
            </a:endParaRPr>
          </a:p>
          <a:p>
            <a:pPr marL="342900" indent="-342900">
              <a:lnSpc>
                <a:spcPct val="150000"/>
              </a:lnSpc>
              <a:buFont typeface="Wingdings" pitchFamily="2" charset="2"/>
              <a:buChar char="ü"/>
            </a:pPr>
            <a:r>
              <a:rPr lang="en-US" sz="1600" dirty="0">
                <a:cs typeface="Arial" panose="020B0604020202020204" pitchFamily="34" charset="0"/>
              </a:rPr>
              <a:t>Run the command: </a:t>
            </a:r>
            <a:r>
              <a:rPr lang="en-US" sz="1600" i="1" dirty="0" err="1">
                <a:cs typeface="Arial" panose="020B0604020202020204" pitchFamily="34" charset="0"/>
              </a:rPr>
              <a:t>ffmpeg</a:t>
            </a:r>
            <a:r>
              <a:rPr lang="en-US" sz="1600" i="1" dirty="0">
                <a:cs typeface="Arial" panose="020B0604020202020204" pitchFamily="34" charset="0"/>
              </a:rPr>
              <a:t> -framerate 1 -</a:t>
            </a:r>
            <a:r>
              <a:rPr lang="en-US" sz="1600" i="1" dirty="0" err="1">
                <a:cs typeface="Arial" panose="020B0604020202020204" pitchFamily="34" charset="0"/>
              </a:rPr>
              <a:t>pattern_type</a:t>
            </a:r>
            <a:r>
              <a:rPr lang="en-US" sz="1600" i="1" dirty="0">
                <a:cs typeface="Arial" panose="020B0604020202020204" pitchFamily="34" charset="0"/>
              </a:rPr>
              <a:t> glob -i '*.</a:t>
            </a:r>
            <a:r>
              <a:rPr lang="en-US" sz="1600" i="1" dirty="0" err="1">
                <a:cs typeface="Arial" panose="020B0604020202020204" pitchFamily="34" charset="0"/>
              </a:rPr>
              <a:t>png</a:t>
            </a:r>
            <a:r>
              <a:rPr lang="en-US" sz="1600" i="1" dirty="0">
                <a:cs typeface="Arial" panose="020B0604020202020204" pitchFamily="34" charset="0"/>
              </a:rPr>
              <a:t>'   -</a:t>
            </a:r>
            <a:r>
              <a:rPr lang="en-US" sz="1600" i="1" dirty="0" err="1">
                <a:cs typeface="Arial" panose="020B0604020202020204" pitchFamily="34" charset="0"/>
              </a:rPr>
              <a:t>c:v</a:t>
            </a:r>
            <a:r>
              <a:rPr lang="en-US" sz="1600" i="1" dirty="0">
                <a:cs typeface="Arial" panose="020B0604020202020204" pitchFamily="34" charset="0"/>
              </a:rPr>
              <a:t> libx264  -</a:t>
            </a:r>
            <a:r>
              <a:rPr lang="en-US" sz="1600" i="1" dirty="0" err="1">
                <a:cs typeface="Arial" panose="020B0604020202020204" pitchFamily="34" charset="0"/>
              </a:rPr>
              <a:t>vf</a:t>
            </a:r>
            <a:r>
              <a:rPr lang="en-US" sz="1600" i="1" dirty="0">
                <a:cs typeface="Arial" panose="020B0604020202020204" pitchFamily="34" charset="0"/>
              </a:rPr>
              <a:t> "pad=ceil(</a:t>
            </a:r>
            <a:r>
              <a:rPr lang="en-US" sz="1600" i="1" dirty="0" err="1">
                <a:cs typeface="Arial" panose="020B0604020202020204" pitchFamily="34" charset="0"/>
              </a:rPr>
              <a:t>iw</a:t>
            </a:r>
            <a:r>
              <a:rPr lang="en-US" sz="1600" i="1" dirty="0">
                <a:cs typeface="Arial" panose="020B0604020202020204" pitchFamily="34" charset="0"/>
              </a:rPr>
              <a:t>/2)*2:ceil(</a:t>
            </a:r>
            <a:r>
              <a:rPr lang="en-US" sz="1600" i="1" dirty="0" err="1">
                <a:cs typeface="Arial" panose="020B0604020202020204" pitchFamily="34" charset="0"/>
              </a:rPr>
              <a:t>ih</a:t>
            </a:r>
            <a:r>
              <a:rPr lang="en-US" sz="1600" i="1" dirty="0">
                <a:cs typeface="Arial" panose="020B0604020202020204" pitchFamily="34" charset="0"/>
              </a:rPr>
              <a:t>/2)*2" -</a:t>
            </a:r>
            <a:r>
              <a:rPr lang="en-US" sz="1600" i="1" dirty="0" err="1">
                <a:cs typeface="Arial" panose="020B0604020202020204" pitchFamily="34" charset="0"/>
              </a:rPr>
              <a:t>pix_fmt</a:t>
            </a:r>
            <a:r>
              <a:rPr lang="en-US" sz="1600" i="1" dirty="0">
                <a:cs typeface="Arial" panose="020B0604020202020204" pitchFamily="34" charset="0"/>
              </a:rPr>
              <a:t> yuv420p out_new_conv.mp4</a:t>
            </a:r>
          </a:p>
        </p:txBody>
      </p:sp>
    </p:spTree>
    <p:extLst>
      <p:ext uri="{BB962C8B-B14F-4D97-AF65-F5344CB8AC3E}">
        <p14:creationId xmlns:p14="http://schemas.microsoft.com/office/powerpoint/2010/main" val="96077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215474"/>
            <a:ext cx="8563346" cy="1120820"/>
          </a:xfrm>
        </p:spPr>
        <p:txBody>
          <a:bodyPr vert="horz" wrap="square" lIns="0" tIns="12700" rIns="0" bIns="0" rtlCol="0">
            <a:spAutoFit/>
          </a:bodyPr>
          <a:lstStyle/>
          <a:p>
            <a:pPr marL="12700" lvl="1">
              <a:spcBef>
                <a:spcPts val="100"/>
              </a:spcBef>
            </a:pPr>
            <a:r>
              <a:rPr lang="en-US" sz="3200" b="1" spc="-145" dirty="0">
                <a:solidFill>
                  <a:srgbClr val="006FBF"/>
                </a:solidFill>
                <a:latin typeface="Arial"/>
                <a:cs typeface="Arial"/>
              </a:rPr>
              <a:t>Running WebApp</a:t>
            </a:r>
            <a:br>
              <a:rPr lang="en-IN" b="1" dirty="0"/>
            </a:br>
            <a:endParaRPr lang="en-US" sz="4000" b="1" spc="-145" dirty="0">
              <a:solidFill>
                <a:srgbClr val="006FBF"/>
              </a:solidFill>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IN" smtClean="0"/>
              <a:t>21</a:t>
            </a:fld>
            <a:endParaRPr lang="en-IN"/>
          </a:p>
        </p:txBody>
      </p:sp>
      <p:sp>
        <p:nvSpPr>
          <p:cNvPr id="4" name="Text Placeholder 3">
            <a:extLst>
              <a:ext uri="{FF2B5EF4-FFF2-40B4-BE49-F238E27FC236}">
                <a16:creationId xmlns:a16="http://schemas.microsoft.com/office/drawing/2014/main" id="{C531976A-4F03-A5E1-8A67-DA631902D072}"/>
              </a:ext>
            </a:extLst>
          </p:cNvPr>
          <p:cNvSpPr>
            <a:spLocks noGrp="1"/>
          </p:cNvSpPr>
          <p:nvPr>
            <p:ph type="body" idx="1"/>
          </p:nvPr>
        </p:nvSpPr>
        <p:spPr>
          <a:xfrm>
            <a:off x="159597" y="1515110"/>
            <a:ext cx="10892367" cy="2026196"/>
          </a:xfrm>
        </p:spPr>
        <p:txBody>
          <a:bodyPr/>
          <a:lstStyle/>
          <a:p>
            <a:pPr marL="342900" indent="-342900">
              <a:lnSpc>
                <a:spcPct val="150000"/>
              </a:lnSpc>
              <a:buFont typeface="Wingdings" panose="05000000000000000000" pitchFamily="2" charset="2"/>
              <a:buChar char="ü"/>
            </a:pPr>
            <a:r>
              <a:rPr lang="en-US" sz="1800" dirty="0"/>
              <a:t>To run the webapp, go inside webapp folder and run </a:t>
            </a:r>
            <a:r>
              <a:rPr lang="en-US" sz="1800" b="1" i="1" dirty="0"/>
              <a:t>python3 app.py</a:t>
            </a:r>
          </a:p>
          <a:p>
            <a:pPr marL="342900" indent="-342900">
              <a:lnSpc>
                <a:spcPct val="150000"/>
              </a:lnSpc>
              <a:buFont typeface="Wingdings" panose="05000000000000000000" pitchFamily="2" charset="2"/>
              <a:buChar char="ü"/>
            </a:pPr>
            <a:r>
              <a:rPr lang="en-US" sz="1800" dirty="0"/>
              <a:t>It will host the server in </a:t>
            </a:r>
            <a:r>
              <a:rPr lang="en-US" sz="1800" dirty="0">
                <a:hlinkClick r:id="rId3"/>
              </a:rPr>
              <a:t>http://127.0.0.1:5000/</a:t>
            </a:r>
            <a:endParaRPr lang="en-US" sz="1800" dirty="0"/>
          </a:p>
          <a:p>
            <a:pPr marL="342900" indent="-342900">
              <a:lnSpc>
                <a:spcPct val="150000"/>
              </a:lnSpc>
              <a:buFont typeface="Wingdings" panose="05000000000000000000" pitchFamily="2" charset="2"/>
              <a:buChar char="ü"/>
            </a:pPr>
            <a:r>
              <a:rPr lang="en-US" sz="1800" dirty="0"/>
              <a:t>Choose file and upload button is used to upload the video file on which inference need to be run. </a:t>
            </a:r>
          </a:p>
          <a:p>
            <a:pPr marL="342900" indent="-342900">
              <a:lnSpc>
                <a:spcPct val="150000"/>
              </a:lnSpc>
              <a:buFont typeface="Wingdings" panose="05000000000000000000" pitchFamily="2" charset="2"/>
              <a:buChar char="ü"/>
            </a:pPr>
            <a:r>
              <a:rPr lang="en-US" sz="1800" dirty="0">
                <a:hlinkClick r:id="rId4"/>
              </a:rPr>
              <a:t>http://127.0.0.1:5000/run-script</a:t>
            </a:r>
            <a:r>
              <a:rPr lang="en-US" sz="1800" dirty="0"/>
              <a:t> method is used to run the model. This will run </a:t>
            </a:r>
            <a:r>
              <a:rPr lang="en-US" sz="1800" b="1" i="1" dirty="0"/>
              <a:t>docker restart </a:t>
            </a:r>
            <a:r>
              <a:rPr lang="en-US" sz="1800" b="1" i="1" dirty="0" err="1"/>
              <a:t>motion_tracking</a:t>
            </a:r>
            <a:r>
              <a:rPr lang="en-US" sz="1800" dirty="0"/>
              <a:t> . The command will re-run the model on the uploaded file. </a:t>
            </a:r>
          </a:p>
        </p:txBody>
      </p:sp>
      <p:pic>
        <p:nvPicPr>
          <p:cNvPr id="9" name="Picture 8">
            <a:extLst>
              <a:ext uri="{FF2B5EF4-FFF2-40B4-BE49-F238E27FC236}">
                <a16:creationId xmlns:a16="http://schemas.microsoft.com/office/drawing/2014/main" id="{E4D7CAE5-6AE5-BDDC-55A9-B8B089576E06}"/>
              </a:ext>
            </a:extLst>
          </p:cNvPr>
          <p:cNvPicPr>
            <a:picLocks noChangeAspect="1"/>
          </p:cNvPicPr>
          <p:nvPr/>
        </p:nvPicPr>
        <p:blipFill>
          <a:blip r:embed="rId5"/>
          <a:stretch>
            <a:fillRect/>
          </a:stretch>
        </p:blipFill>
        <p:spPr>
          <a:xfrm>
            <a:off x="159597" y="3609198"/>
            <a:ext cx="4711942" cy="2768742"/>
          </a:xfrm>
          <a:prstGeom prst="rect">
            <a:avLst/>
          </a:prstGeom>
        </p:spPr>
      </p:pic>
      <p:sp>
        <p:nvSpPr>
          <p:cNvPr id="12" name="TextBox 11">
            <a:extLst>
              <a:ext uri="{FF2B5EF4-FFF2-40B4-BE49-F238E27FC236}">
                <a16:creationId xmlns:a16="http://schemas.microsoft.com/office/drawing/2014/main" id="{99C74D2D-2F1D-3803-9DC2-C128758A81B2}"/>
              </a:ext>
            </a:extLst>
          </p:cNvPr>
          <p:cNvSpPr txBox="1"/>
          <p:nvPr/>
        </p:nvSpPr>
        <p:spPr>
          <a:xfrm>
            <a:off x="297180" y="6193274"/>
            <a:ext cx="2889702" cy="369332"/>
          </a:xfrm>
          <a:prstGeom prst="rect">
            <a:avLst/>
          </a:prstGeom>
          <a:noFill/>
        </p:spPr>
        <p:txBody>
          <a:bodyPr wrap="none" rtlCol="0">
            <a:spAutoFit/>
          </a:bodyPr>
          <a:lstStyle/>
          <a:p>
            <a:r>
              <a:rPr lang="en-US" dirty="0"/>
              <a:t>snapshot of web application:</a:t>
            </a:r>
          </a:p>
        </p:txBody>
      </p:sp>
    </p:spTree>
    <p:extLst>
      <p:ext uri="{BB962C8B-B14F-4D97-AF65-F5344CB8AC3E}">
        <p14:creationId xmlns:p14="http://schemas.microsoft.com/office/powerpoint/2010/main" val="161572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Anomaly Model Training</a:t>
            </a:r>
          </a:p>
        </p:txBody>
      </p:sp>
      <p:sp>
        <p:nvSpPr>
          <p:cNvPr id="7" name="Slide Number Placeholder 6"/>
          <p:cNvSpPr>
            <a:spLocks noGrp="1"/>
          </p:cNvSpPr>
          <p:nvPr>
            <p:ph type="sldNum" sz="quarter" idx="7"/>
          </p:nvPr>
        </p:nvSpPr>
        <p:spPr/>
        <p:txBody>
          <a:bodyPr/>
          <a:lstStyle/>
          <a:p>
            <a:fld id="{B6F15528-21DE-4FAA-801E-634DDDAF4B2B}" type="slidenum">
              <a:rPr lang="en-IN" smtClean="0"/>
              <a:t>22</a:t>
            </a:fld>
            <a:endParaRPr lang="en-IN"/>
          </a:p>
        </p:txBody>
      </p:sp>
      <p:sp>
        <p:nvSpPr>
          <p:cNvPr id="4" name="Text Placeholder 3">
            <a:extLst>
              <a:ext uri="{FF2B5EF4-FFF2-40B4-BE49-F238E27FC236}">
                <a16:creationId xmlns:a16="http://schemas.microsoft.com/office/drawing/2014/main" id="{958BC278-A0D0-B2F4-CF4C-E73236220AB0}"/>
              </a:ext>
            </a:extLst>
          </p:cNvPr>
          <p:cNvSpPr>
            <a:spLocks noGrp="1"/>
          </p:cNvSpPr>
          <p:nvPr>
            <p:ph type="body" idx="1"/>
          </p:nvPr>
        </p:nvSpPr>
        <p:spPr>
          <a:xfrm>
            <a:off x="102447" y="1469390"/>
            <a:ext cx="10892367" cy="1231106"/>
          </a:xfrm>
        </p:spPr>
        <p:txBody>
          <a:bodyPr/>
          <a:lstStyle/>
          <a:p>
            <a:pPr marL="342900" indent="-342900">
              <a:buFont typeface="Wingdings" panose="05000000000000000000" pitchFamily="2" charset="2"/>
              <a:buChar char="ü"/>
            </a:pPr>
            <a:r>
              <a:rPr lang="en-US" dirty="0"/>
              <a:t>In the model script created using python language, for once the very first time anomaly model will get trained on a set of normal data. As we want to make it generic so that the model shall detect any other objects apart from the normal data as anomaly. </a:t>
            </a:r>
          </a:p>
          <a:p>
            <a:pPr marL="342900" indent="-342900">
              <a:buFont typeface="Wingdings" panose="05000000000000000000" pitchFamily="2" charset="2"/>
              <a:buChar char="ü"/>
            </a:pPr>
            <a:endParaRPr lang="en-US" dirty="0"/>
          </a:p>
        </p:txBody>
      </p:sp>
      <p:pic>
        <p:nvPicPr>
          <p:cNvPr id="9" name="Picture 8">
            <a:extLst>
              <a:ext uri="{FF2B5EF4-FFF2-40B4-BE49-F238E27FC236}">
                <a16:creationId xmlns:a16="http://schemas.microsoft.com/office/drawing/2014/main" id="{9B2CFC85-EF0E-12F6-D3EA-72E6BF1AA170}"/>
              </a:ext>
            </a:extLst>
          </p:cNvPr>
          <p:cNvPicPr>
            <a:picLocks noChangeAspect="1"/>
          </p:cNvPicPr>
          <p:nvPr/>
        </p:nvPicPr>
        <p:blipFill>
          <a:blip r:embed="rId3"/>
          <a:stretch>
            <a:fillRect/>
          </a:stretch>
        </p:blipFill>
        <p:spPr>
          <a:xfrm>
            <a:off x="399627" y="3663122"/>
            <a:ext cx="4254719" cy="692186"/>
          </a:xfrm>
          <a:prstGeom prst="rect">
            <a:avLst/>
          </a:prstGeom>
        </p:spPr>
      </p:pic>
      <p:pic>
        <p:nvPicPr>
          <p:cNvPr id="14" name="Picture 13">
            <a:extLst>
              <a:ext uri="{FF2B5EF4-FFF2-40B4-BE49-F238E27FC236}">
                <a16:creationId xmlns:a16="http://schemas.microsoft.com/office/drawing/2014/main" id="{F16CB4D3-D011-FF58-8521-F66000FB878D}"/>
              </a:ext>
            </a:extLst>
          </p:cNvPr>
          <p:cNvPicPr>
            <a:picLocks noChangeAspect="1"/>
          </p:cNvPicPr>
          <p:nvPr/>
        </p:nvPicPr>
        <p:blipFill>
          <a:blip r:embed="rId4"/>
          <a:stretch>
            <a:fillRect/>
          </a:stretch>
        </p:blipFill>
        <p:spPr>
          <a:xfrm>
            <a:off x="399627" y="4594819"/>
            <a:ext cx="4426177" cy="1587582"/>
          </a:xfrm>
          <a:prstGeom prst="rect">
            <a:avLst/>
          </a:prstGeom>
        </p:spPr>
      </p:pic>
      <p:pic>
        <p:nvPicPr>
          <p:cNvPr id="16" name="Picture 15">
            <a:extLst>
              <a:ext uri="{FF2B5EF4-FFF2-40B4-BE49-F238E27FC236}">
                <a16:creationId xmlns:a16="http://schemas.microsoft.com/office/drawing/2014/main" id="{0571E489-C282-FC75-1798-AB963F69BEAF}"/>
              </a:ext>
            </a:extLst>
          </p:cNvPr>
          <p:cNvPicPr>
            <a:picLocks noChangeAspect="1"/>
          </p:cNvPicPr>
          <p:nvPr/>
        </p:nvPicPr>
        <p:blipFill>
          <a:blip r:embed="rId5"/>
          <a:stretch>
            <a:fillRect/>
          </a:stretch>
        </p:blipFill>
        <p:spPr>
          <a:xfrm>
            <a:off x="5095956" y="3343805"/>
            <a:ext cx="4540483" cy="2838596"/>
          </a:xfrm>
          <a:prstGeom prst="rect">
            <a:avLst/>
          </a:prstGeom>
        </p:spPr>
      </p:pic>
      <p:sp>
        <p:nvSpPr>
          <p:cNvPr id="17" name="TextBox 16">
            <a:extLst>
              <a:ext uri="{FF2B5EF4-FFF2-40B4-BE49-F238E27FC236}">
                <a16:creationId xmlns:a16="http://schemas.microsoft.com/office/drawing/2014/main" id="{04B86044-71D2-6C93-D0CA-EC6AE9BBC808}"/>
              </a:ext>
            </a:extLst>
          </p:cNvPr>
          <p:cNvSpPr txBox="1"/>
          <p:nvPr/>
        </p:nvSpPr>
        <p:spPr>
          <a:xfrm>
            <a:off x="9920705" y="5910839"/>
            <a:ext cx="2148217" cy="369332"/>
          </a:xfrm>
          <a:prstGeom prst="rect">
            <a:avLst/>
          </a:prstGeom>
          <a:noFill/>
        </p:spPr>
        <p:txBody>
          <a:bodyPr wrap="none" rtlCol="0">
            <a:spAutoFit/>
          </a:bodyPr>
          <a:lstStyle/>
          <a:p>
            <a:r>
              <a:rPr lang="en-US" dirty="0"/>
              <a:t>Sample Normal data </a:t>
            </a:r>
          </a:p>
        </p:txBody>
      </p:sp>
    </p:spTree>
    <p:extLst>
      <p:ext uri="{BB962C8B-B14F-4D97-AF65-F5344CB8AC3E}">
        <p14:creationId xmlns:p14="http://schemas.microsoft.com/office/powerpoint/2010/main" val="228888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737" y="1469390"/>
            <a:ext cx="10892367" cy="2927468"/>
          </a:xfrm>
        </p:spPr>
        <p:txBody>
          <a:bodyPr/>
          <a:lstStyle/>
          <a:p>
            <a:pPr marL="285750" indent="-285750">
              <a:lnSpc>
                <a:spcPct val="120000"/>
              </a:lnSpc>
              <a:buFont typeface="Wingdings" panose="05000000000000000000" pitchFamily="2" charset="2"/>
              <a:buChar char="ü"/>
            </a:pPr>
            <a:r>
              <a:rPr lang="en-US" sz="1600" dirty="0"/>
              <a:t>MQTT (Message Queuing Telemetry Transport) is a lightweight, publish-subscribe messaging protocol designed for low-bandwidth, high-latency, or unreliable networks. It's widely used in Internet of Things (IoT) systems due to its simplicity and efficiency in transporting messages between devices</a:t>
            </a:r>
            <a:r>
              <a:rPr lang="en-US" sz="800" dirty="0"/>
              <a:t>.</a:t>
            </a:r>
          </a:p>
          <a:p>
            <a:pPr marL="285750" indent="-285750">
              <a:lnSpc>
                <a:spcPct val="120000"/>
              </a:lnSpc>
              <a:buFont typeface="Wingdings" panose="05000000000000000000" pitchFamily="2" charset="2"/>
              <a:buChar char="ü"/>
            </a:pPr>
            <a:r>
              <a:rPr lang="en-IN" sz="1600" dirty="0">
                <a:latin typeface="Arial" panose="020B0604020202020204" pitchFamily="34" charset="0"/>
                <a:cs typeface="Arial" panose="020B0604020202020204" pitchFamily="34" charset="0"/>
              </a:rPr>
              <a:t>Each message is passed through a broker and the messages are published to a topic. Any subscriber connected to the same broker and subscribed to the same topic will receive the data. </a:t>
            </a:r>
          </a:p>
          <a:p>
            <a:pPr marL="285750" indent="-285750">
              <a:lnSpc>
                <a:spcPct val="120000"/>
              </a:lnSpc>
              <a:buFont typeface="Wingdings" panose="05000000000000000000" pitchFamily="2" charset="2"/>
              <a:buChar char="ü"/>
            </a:pPr>
            <a:r>
              <a:rPr lang="en-IN" sz="1600" dirty="0" err="1">
                <a:latin typeface="Arial" panose="020B0604020202020204" pitchFamily="34" charset="0"/>
                <a:cs typeface="Arial" panose="020B0604020202020204" pitchFamily="34" charset="0"/>
              </a:rPr>
              <a:t>Mosquitto</a:t>
            </a:r>
            <a:r>
              <a:rPr lang="en-IN" sz="1600" dirty="0">
                <a:latin typeface="Arial" panose="020B0604020202020204" pitchFamily="34" charset="0"/>
                <a:cs typeface="Arial" panose="020B0604020202020204" pitchFamily="34" charset="0"/>
              </a:rPr>
              <a:t> MQTT broker is used here and docker image is used. Created a shell script to run </a:t>
            </a:r>
            <a:r>
              <a:rPr lang="en-IN" sz="1600" dirty="0" err="1">
                <a:latin typeface="Arial" panose="020B0604020202020204" pitchFamily="34" charset="0"/>
                <a:cs typeface="Arial" panose="020B0604020202020204" pitchFamily="34" charset="0"/>
              </a:rPr>
              <a:t>mqtt</a:t>
            </a:r>
            <a:r>
              <a:rPr lang="en-IN" sz="1600" dirty="0">
                <a:latin typeface="Arial" panose="020B0604020202020204" pitchFamily="34" charset="0"/>
                <a:cs typeface="Arial" panose="020B0604020202020204" pitchFamily="34" charset="0"/>
              </a:rPr>
              <a:t> broker. </a:t>
            </a:r>
          </a:p>
          <a:p>
            <a:pPr marL="285750" indent="-285750">
              <a:lnSpc>
                <a:spcPct val="120000"/>
              </a:lnSpc>
              <a:buFont typeface="Wingdings" panose="05000000000000000000" pitchFamily="2" charset="2"/>
              <a:buChar char="ü"/>
            </a:pPr>
            <a:r>
              <a:rPr lang="en-IN" sz="1600" dirty="0">
                <a:latin typeface="Arial" panose="020B0604020202020204" pitchFamily="34" charset="0"/>
                <a:cs typeface="Arial" panose="020B0604020202020204" pitchFamily="34" charset="0"/>
              </a:rPr>
              <a:t>Command: </a:t>
            </a:r>
            <a:r>
              <a:rPr lang="en-IN" sz="1600" b="1" dirty="0">
                <a:latin typeface="Arial" panose="020B0604020202020204" pitchFamily="34" charset="0"/>
                <a:cs typeface="Arial" panose="020B0604020202020204" pitchFamily="34" charset="0"/>
              </a:rPr>
              <a:t>./broker.sh 1883 0</a:t>
            </a:r>
          </a:p>
          <a:p>
            <a:pPr marL="285750" indent="-285750">
              <a:lnSpc>
                <a:spcPct val="120000"/>
              </a:lnSpc>
              <a:buFont typeface="Wingdings" panose="05000000000000000000" pitchFamily="2" charset="2"/>
              <a:buChar char="ü"/>
            </a:pPr>
            <a:r>
              <a:rPr lang="en-IN" sz="1600" b="1" dirty="0">
                <a:latin typeface="Arial" panose="020B0604020202020204" pitchFamily="34" charset="0"/>
                <a:cs typeface="Arial" panose="020B0604020202020204" pitchFamily="34" charset="0"/>
              </a:rPr>
              <a:t>To listen to a specific topic, below command is used in subscriber system:</a:t>
            </a:r>
            <a:br>
              <a:rPr lang="en-IN" sz="1600" b="1" dirty="0">
                <a:latin typeface="Arial" panose="020B0604020202020204" pitchFamily="34" charset="0"/>
                <a:cs typeface="Arial" panose="020B0604020202020204" pitchFamily="34" charset="0"/>
              </a:rPr>
            </a:br>
            <a:r>
              <a:rPr lang="en-US" sz="1400" b="0" i="0" dirty="0" err="1">
                <a:solidFill>
                  <a:srgbClr val="001D35"/>
                </a:solidFill>
                <a:effectLst/>
                <a:highlight>
                  <a:srgbClr val="E5EDFF"/>
                </a:highlight>
                <a:latin typeface="Courier New" panose="02070309020205020404" pitchFamily="49" charset="0"/>
              </a:rPr>
              <a:t>mosquitto_sub</a:t>
            </a:r>
            <a:r>
              <a:rPr lang="en-US" sz="1400" b="0" i="0" dirty="0">
                <a:solidFill>
                  <a:srgbClr val="001D35"/>
                </a:solidFill>
                <a:effectLst/>
                <a:highlight>
                  <a:srgbClr val="E5EDFF"/>
                </a:highlight>
                <a:latin typeface="Courier New" panose="02070309020205020404" pitchFamily="49" charset="0"/>
              </a:rPr>
              <a:t> –h &lt;</a:t>
            </a:r>
            <a:r>
              <a:rPr lang="en-US" sz="1400" b="0" i="0" dirty="0" err="1">
                <a:solidFill>
                  <a:srgbClr val="001D35"/>
                </a:solidFill>
                <a:effectLst/>
                <a:highlight>
                  <a:srgbClr val="E5EDFF"/>
                </a:highlight>
                <a:latin typeface="Courier New" panose="02070309020205020404" pitchFamily="49" charset="0"/>
              </a:rPr>
              <a:t>brokerip</a:t>
            </a:r>
            <a:r>
              <a:rPr lang="en-US" sz="1400" b="0" i="0" dirty="0">
                <a:solidFill>
                  <a:srgbClr val="001D35"/>
                </a:solidFill>
                <a:effectLst/>
                <a:highlight>
                  <a:srgbClr val="E5EDFF"/>
                </a:highlight>
                <a:latin typeface="Courier New" panose="02070309020205020404" pitchFamily="49" charset="0"/>
              </a:rPr>
              <a:t>&gt; -p 1883 -t “</a:t>
            </a:r>
            <a:r>
              <a:rPr lang="en-US" sz="1400" b="0" i="0" dirty="0" err="1">
                <a:solidFill>
                  <a:srgbClr val="001D35"/>
                </a:solidFill>
                <a:effectLst/>
                <a:highlight>
                  <a:srgbClr val="E5EDFF"/>
                </a:highlight>
                <a:latin typeface="Courier New" panose="02070309020205020404" pitchFamily="49" charset="0"/>
              </a:rPr>
              <a:t>topic_name</a:t>
            </a:r>
            <a:r>
              <a:rPr lang="en-US" sz="1400" b="0" i="0" dirty="0">
                <a:solidFill>
                  <a:srgbClr val="001D35"/>
                </a:solidFill>
                <a:effectLst/>
                <a:highlight>
                  <a:srgbClr val="E5EDFF"/>
                </a:highlight>
                <a:latin typeface="Courier New" panose="02070309020205020404" pitchFamily="49" charset="0"/>
              </a:rPr>
              <a:t>“ </a:t>
            </a:r>
            <a:endParaRPr lang="en-IN" sz="1600" b="1" dirty="0">
              <a:latin typeface="Arial" panose="020B0604020202020204" pitchFamily="34" charset="0"/>
              <a:cs typeface="Arial" panose="020B0604020202020204" pitchFamily="34" charset="0"/>
            </a:endParaRPr>
          </a:p>
          <a:p>
            <a:pPr marL="285750" indent="-285750">
              <a:lnSpc>
                <a:spcPct val="120000"/>
              </a:lnSpc>
              <a:buFont typeface="Wingdings" panose="05000000000000000000" pitchFamily="2" charset="2"/>
              <a:buChar char="ü"/>
            </a:pPr>
            <a:endParaRPr lang="en-IN" sz="1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9627" y="215474"/>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Establishing MQTT Connection b/w Systems</a:t>
            </a:r>
          </a:p>
        </p:txBody>
      </p:sp>
      <p:sp>
        <p:nvSpPr>
          <p:cNvPr id="7" name="Slide Number Placeholder 6"/>
          <p:cNvSpPr>
            <a:spLocks noGrp="1"/>
          </p:cNvSpPr>
          <p:nvPr>
            <p:ph type="sldNum" sz="quarter" idx="7"/>
          </p:nvPr>
        </p:nvSpPr>
        <p:spPr/>
        <p:txBody>
          <a:bodyPr/>
          <a:lstStyle/>
          <a:p>
            <a:fld id="{B6F15528-21DE-4FAA-801E-634DDDAF4B2B}" type="slidenum">
              <a:rPr lang="en-IN" smtClean="0"/>
              <a:t>23</a:t>
            </a:fld>
            <a:endParaRPr lang="en-IN"/>
          </a:p>
        </p:txBody>
      </p:sp>
      <p:pic>
        <p:nvPicPr>
          <p:cNvPr id="4" name="Picture 3">
            <a:extLst>
              <a:ext uri="{FF2B5EF4-FFF2-40B4-BE49-F238E27FC236}">
                <a16:creationId xmlns:a16="http://schemas.microsoft.com/office/drawing/2014/main" id="{484275D2-08F5-53AA-F183-F2CB8B06D01C}"/>
              </a:ext>
            </a:extLst>
          </p:cNvPr>
          <p:cNvPicPr>
            <a:picLocks noChangeAspect="1"/>
          </p:cNvPicPr>
          <p:nvPr/>
        </p:nvPicPr>
        <p:blipFill>
          <a:blip r:embed="rId3"/>
          <a:stretch>
            <a:fillRect/>
          </a:stretch>
        </p:blipFill>
        <p:spPr>
          <a:xfrm>
            <a:off x="6960447" y="4006800"/>
            <a:ext cx="4826248" cy="1930499"/>
          </a:xfrm>
          <a:prstGeom prst="rect">
            <a:avLst/>
          </a:prstGeom>
        </p:spPr>
      </p:pic>
    </p:spTree>
    <p:extLst>
      <p:ext uri="{BB962C8B-B14F-4D97-AF65-F5344CB8AC3E}">
        <p14:creationId xmlns:p14="http://schemas.microsoft.com/office/powerpoint/2010/main" val="46456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455660"/>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Results</a:t>
            </a:r>
          </a:p>
        </p:txBody>
      </p:sp>
      <p:sp>
        <p:nvSpPr>
          <p:cNvPr id="10" name="Slide Number Placeholder 9"/>
          <p:cNvSpPr>
            <a:spLocks noGrp="1"/>
          </p:cNvSpPr>
          <p:nvPr>
            <p:ph type="sldNum" sz="quarter" idx="7"/>
          </p:nvPr>
        </p:nvSpPr>
        <p:spPr/>
        <p:txBody>
          <a:bodyPr/>
          <a:lstStyle/>
          <a:p>
            <a:fld id="{B6F15528-21DE-4FAA-801E-634DDDAF4B2B}" type="slidenum">
              <a:rPr lang="en-IN" smtClean="0"/>
              <a:t>24</a:t>
            </a:fld>
            <a:endParaRPr lang="en-IN"/>
          </a:p>
        </p:txBody>
      </p:sp>
      <p:sp>
        <p:nvSpPr>
          <p:cNvPr id="6" name="Text Placeholder 5">
            <a:extLst>
              <a:ext uri="{FF2B5EF4-FFF2-40B4-BE49-F238E27FC236}">
                <a16:creationId xmlns:a16="http://schemas.microsoft.com/office/drawing/2014/main" id="{33E7C382-1B36-10F3-700E-40B6C5AECFA6}"/>
              </a:ext>
            </a:extLst>
          </p:cNvPr>
          <p:cNvSpPr>
            <a:spLocks noGrp="1"/>
          </p:cNvSpPr>
          <p:nvPr>
            <p:ph type="body" idx="1"/>
          </p:nvPr>
        </p:nvSpPr>
        <p:spPr>
          <a:xfrm>
            <a:off x="91017" y="1446530"/>
            <a:ext cx="10892367" cy="3693319"/>
          </a:xfrm>
        </p:spPr>
        <p:txBody>
          <a:bodyPr/>
          <a:lstStyle/>
          <a:p>
            <a:pPr marL="342900" indent="-342900">
              <a:buFont typeface="Wingdings" panose="05000000000000000000" pitchFamily="2" charset="2"/>
              <a:buChar char="ü"/>
            </a:pPr>
            <a:r>
              <a:rPr lang="en-US" dirty="0"/>
              <a:t>The model is able to detect stationary object on the conveyor belt and predict if the object is in motion or not. </a:t>
            </a:r>
          </a:p>
          <a:p>
            <a:pPr marL="342900" indent="-342900">
              <a:buFont typeface="Wingdings" panose="05000000000000000000" pitchFamily="2" charset="2"/>
              <a:buChar char="ü"/>
            </a:pPr>
            <a:r>
              <a:rPr lang="en-US" dirty="0"/>
              <a:t>The algorithm estimates the bounding box coordinates, center of the object, orientation and speed of the object. </a:t>
            </a:r>
          </a:p>
          <a:p>
            <a:pPr marL="342900" indent="-342900">
              <a:buFont typeface="Wingdings" panose="05000000000000000000" pitchFamily="2" charset="2"/>
              <a:buChar char="ü"/>
            </a:pPr>
            <a:r>
              <a:rPr lang="en-US" dirty="0"/>
              <a:t>Then the anomaly model detects if the object on the conveyor belt is a normal object or anomaly object. </a:t>
            </a:r>
          </a:p>
          <a:p>
            <a:pPr marL="342900" indent="-342900">
              <a:buFont typeface="Wingdings" panose="05000000000000000000" pitchFamily="2" charset="2"/>
              <a:buChar char="ü"/>
            </a:pPr>
            <a:r>
              <a:rPr lang="en-US" dirty="0"/>
              <a:t>The frame is then annotated with the details and stored in the </a:t>
            </a:r>
            <a:r>
              <a:rPr lang="en-US" dirty="0" err="1"/>
              <a:t>motion_results</a:t>
            </a:r>
            <a:r>
              <a:rPr lang="en-US" dirty="0"/>
              <a:t> folder. </a:t>
            </a:r>
          </a:p>
          <a:p>
            <a:pPr marL="342900" indent="-342900">
              <a:buFont typeface="Wingdings" panose="05000000000000000000" pitchFamily="2" charset="2"/>
              <a:buChar char="ü"/>
            </a:pPr>
            <a:r>
              <a:rPr lang="en-US" dirty="0"/>
              <a:t>The sequence of annotated frames are then converted into an mp4 video file. </a:t>
            </a:r>
          </a:p>
          <a:p>
            <a:pPr marL="342900" indent="-342900">
              <a:buFont typeface="Wingdings" panose="05000000000000000000" pitchFamily="2" charset="2"/>
              <a:buChar char="ü"/>
            </a:pPr>
            <a:r>
              <a:rPr lang="en-US" dirty="0"/>
              <a:t>The MQTT publisher is then publishes the inference results associated with each frame in dictionary format to the MQTT broker for the robotic arm application to consume. </a:t>
            </a:r>
          </a:p>
          <a:p>
            <a:pPr marL="342900" indent="-342900">
              <a:buFont typeface="Wingdings" panose="05000000000000000000" pitchFamily="2" charset="2"/>
              <a:buChar char="ü"/>
            </a:pPr>
            <a:r>
              <a:rPr lang="en-US" dirty="0"/>
              <a:t>Additionally, each key-value of meta data is stored in the excel file, which can also be saved into </a:t>
            </a:r>
            <a:r>
              <a:rPr lang="en-US" dirty="0" err="1"/>
              <a:t>influxdb</a:t>
            </a:r>
            <a:r>
              <a:rPr lang="en-US" dirty="0"/>
              <a:t>. </a:t>
            </a:r>
          </a:p>
        </p:txBody>
      </p:sp>
    </p:spTree>
    <p:extLst>
      <p:ext uri="{BB962C8B-B14F-4D97-AF65-F5344CB8AC3E}">
        <p14:creationId xmlns:p14="http://schemas.microsoft.com/office/powerpoint/2010/main" val="225058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455660"/>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Annotated Frame Results after Inference</a:t>
            </a:r>
          </a:p>
        </p:txBody>
      </p:sp>
      <p:sp>
        <p:nvSpPr>
          <p:cNvPr id="10" name="Slide Number Placeholder 9"/>
          <p:cNvSpPr>
            <a:spLocks noGrp="1"/>
          </p:cNvSpPr>
          <p:nvPr>
            <p:ph type="sldNum" sz="quarter" idx="7"/>
          </p:nvPr>
        </p:nvSpPr>
        <p:spPr/>
        <p:txBody>
          <a:bodyPr/>
          <a:lstStyle/>
          <a:p>
            <a:fld id="{B6F15528-21DE-4FAA-801E-634DDDAF4B2B}" type="slidenum">
              <a:rPr lang="en-IN" smtClean="0"/>
              <a:t>25</a:t>
            </a:fld>
            <a:endParaRPr lang="en-IN"/>
          </a:p>
        </p:txBody>
      </p:sp>
      <p:pic>
        <p:nvPicPr>
          <p:cNvPr id="7" name="Picture 6" descr="A grey rectangular object with a red square&#10;&#10;Description automatically generated">
            <a:extLst>
              <a:ext uri="{FF2B5EF4-FFF2-40B4-BE49-F238E27FC236}">
                <a16:creationId xmlns:a16="http://schemas.microsoft.com/office/drawing/2014/main" id="{DC5DFBEB-CD5A-D1D8-4E41-61A433C1C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27" y="1543491"/>
            <a:ext cx="7184701" cy="1885509"/>
          </a:xfrm>
          <a:prstGeom prst="rect">
            <a:avLst/>
          </a:prstGeom>
        </p:spPr>
      </p:pic>
      <p:pic>
        <p:nvPicPr>
          <p:cNvPr id="9" name="Picture 8" descr="A grey rectangular object with yellow dots&#10;&#10;Description automatically generated">
            <a:extLst>
              <a:ext uri="{FF2B5EF4-FFF2-40B4-BE49-F238E27FC236}">
                <a16:creationId xmlns:a16="http://schemas.microsoft.com/office/drawing/2014/main" id="{85434279-F2CD-C736-D118-13F7D4D69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97" y="3954780"/>
            <a:ext cx="7370508" cy="2297430"/>
          </a:xfrm>
          <a:prstGeom prst="rect">
            <a:avLst/>
          </a:prstGeom>
        </p:spPr>
      </p:pic>
      <p:sp>
        <p:nvSpPr>
          <p:cNvPr id="11" name="TextBox 10">
            <a:extLst>
              <a:ext uri="{FF2B5EF4-FFF2-40B4-BE49-F238E27FC236}">
                <a16:creationId xmlns:a16="http://schemas.microsoft.com/office/drawing/2014/main" id="{59AAF849-E19C-0E8F-EC32-CD24C856AB19}"/>
              </a:ext>
            </a:extLst>
          </p:cNvPr>
          <p:cNvSpPr txBox="1"/>
          <p:nvPr/>
        </p:nvSpPr>
        <p:spPr>
          <a:xfrm>
            <a:off x="7840805" y="2091690"/>
            <a:ext cx="1661032" cy="369332"/>
          </a:xfrm>
          <a:prstGeom prst="rect">
            <a:avLst/>
          </a:prstGeom>
          <a:noFill/>
        </p:spPr>
        <p:txBody>
          <a:bodyPr wrap="none" rtlCol="0">
            <a:spAutoFit/>
          </a:bodyPr>
          <a:lstStyle/>
          <a:p>
            <a:r>
              <a:rPr lang="en-US" dirty="0"/>
              <a:t>Input Video File</a:t>
            </a:r>
          </a:p>
        </p:txBody>
      </p:sp>
      <p:sp>
        <p:nvSpPr>
          <p:cNvPr id="12" name="TextBox 11">
            <a:extLst>
              <a:ext uri="{FF2B5EF4-FFF2-40B4-BE49-F238E27FC236}">
                <a16:creationId xmlns:a16="http://schemas.microsoft.com/office/drawing/2014/main" id="{60F78478-2935-1C91-8275-220EE5FBBFF8}"/>
              </a:ext>
            </a:extLst>
          </p:cNvPr>
          <p:cNvSpPr txBox="1"/>
          <p:nvPr/>
        </p:nvSpPr>
        <p:spPr>
          <a:xfrm>
            <a:off x="8132457" y="4877845"/>
            <a:ext cx="2878288" cy="369332"/>
          </a:xfrm>
          <a:prstGeom prst="rect">
            <a:avLst/>
          </a:prstGeom>
          <a:noFill/>
        </p:spPr>
        <p:txBody>
          <a:bodyPr wrap="none" rtlCol="0">
            <a:spAutoFit/>
          </a:bodyPr>
          <a:lstStyle/>
          <a:p>
            <a:r>
              <a:rPr lang="en-US" dirty="0"/>
              <a:t>Annotated Output Video File</a:t>
            </a:r>
          </a:p>
        </p:txBody>
      </p:sp>
    </p:spTree>
    <p:extLst>
      <p:ext uri="{BB962C8B-B14F-4D97-AF65-F5344CB8AC3E}">
        <p14:creationId xmlns:p14="http://schemas.microsoft.com/office/powerpoint/2010/main" val="211713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9119" y="153938"/>
            <a:ext cx="8563346" cy="997709"/>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Results – metadata in MQTT, docker logs, excel store</a:t>
            </a:r>
          </a:p>
        </p:txBody>
      </p:sp>
      <p:sp>
        <p:nvSpPr>
          <p:cNvPr id="10" name="Slide Number Placeholder 9"/>
          <p:cNvSpPr>
            <a:spLocks noGrp="1"/>
          </p:cNvSpPr>
          <p:nvPr>
            <p:ph type="sldNum" sz="quarter" idx="7"/>
          </p:nvPr>
        </p:nvSpPr>
        <p:spPr/>
        <p:txBody>
          <a:bodyPr/>
          <a:lstStyle/>
          <a:p>
            <a:fld id="{B6F15528-21DE-4FAA-801E-634DDDAF4B2B}" type="slidenum">
              <a:rPr lang="en-IN" smtClean="0"/>
              <a:t>26</a:t>
            </a:fld>
            <a:endParaRPr lang="en-IN"/>
          </a:p>
        </p:txBody>
      </p:sp>
      <p:pic>
        <p:nvPicPr>
          <p:cNvPr id="8" name="Picture 7">
            <a:extLst>
              <a:ext uri="{FF2B5EF4-FFF2-40B4-BE49-F238E27FC236}">
                <a16:creationId xmlns:a16="http://schemas.microsoft.com/office/drawing/2014/main" id="{A4112C59-3FAB-A802-B968-19C529520CEA}"/>
              </a:ext>
            </a:extLst>
          </p:cNvPr>
          <p:cNvPicPr>
            <a:picLocks noChangeAspect="1"/>
          </p:cNvPicPr>
          <p:nvPr/>
        </p:nvPicPr>
        <p:blipFill>
          <a:blip r:embed="rId2"/>
          <a:stretch>
            <a:fillRect/>
          </a:stretch>
        </p:blipFill>
        <p:spPr>
          <a:xfrm>
            <a:off x="139119" y="1595120"/>
            <a:ext cx="11303581" cy="1663786"/>
          </a:xfrm>
          <a:prstGeom prst="rect">
            <a:avLst/>
          </a:prstGeom>
        </p:spPr>
      </p:pic>
      <p:pic>
        <p:nvPicPr>
          <p:cNvPr id="14" name="Picture 13">
            <a:extLst>
              <a:ext uri="{FF2B5EF4-FFF2-40B4-BE49-F238E27FC236}">
                <a16:creationId xmlns:a16="http://schemas.microsoft.com/office/drawing/2014/main" id="{0C790B60-D9A9-4D3A-96CD-38CBB4050903}"/>
              </a:ext>
            </a:extLst>
          </p:cNvPr>
          <p:cNvPicPr>
            <a:picLocks noChangeAspect="1"/>
          </p:cNvPicPr>
          <p:nvPr/>
        </p:nvPicPr>
        <p:blipFill>
          <a:blip r:embed="rId3"/>
          <a:stretch>
            <a:fillRect/>
          </a:stretch>
        </p:blipFill>
        <p:spPr>
          <a:xfrm>
            <a:off x="139119" y="5143561"/>
            <a:ext cx="5245370" cy="1511378"/>
          </a:xfrm>
          <a:prstGeom prst="rect">
            <a:avLst/>
          </a:prstGeom>
        </p:spPr>
      </p:pic>
      <p:pic>
        <p:nvPicPr>
          <p:cNvPr id="16" name="Picture 15">
            <a:extLst>
              <a:ext uri="{FF2B5EF4-FFF2-40B4-BE49-F238E27FC236}">
                <a16:creationId xmlns:a16="http://schemas.microsoft.com/office/drawing/2014/main" id="{A5466A6A-79A4-B101-0414-0E3443643DE4}"/>
              </a:ext>
            </a:extLst>
          </p:cNvPr>
          <p:cNvPicPr>
            <a:picLocks noChangeAspect="1"/>
          </p:cNvPicPr>
          <p:nvPr/>
        </p:nvPicPr>
        <p:blipFill>
          <a:blip r:embed="rId4"/>
          <a:stretch>
            <a:fillRect/>
          </a:stretch>
        </p:blipFill>
        <p:spPr>
          <a:xfrm>
            <a:off x="139120" y="3429000"/>
            <a:ext cx="7447894" cy="1663787"/>
          </a:xfrm>
          <a:prstGeom prst="rect">
            <a:avLst/>
          </a:prstGeom>
        </p:spPr>
      </p:pic>
    </p:spTree>
    <p:extLst>
      <p:ext uri="{BB962C8B-B14F-4D97-AF65-F5344CB8AC3E}">
        <p14:creationId xmlns:p14="http://schemas.microsoft.com/office/powerpoint/2010/main" val="3990356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455660"/>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Result Analysis and Future Scope of Work</a:t>
            </a:r>
          </a:p>
        </p:txBody>
      </p:sp>
      <p:sp>
        <p:nvSpPr>
          <p:cNvPr id="10" name="Slide Number Placeholder 9"/>
          <p:cNvSpPr>
            <a:spLocks noGrp="1"/>
          </p:cNvSpPr>
          <p:nvPr>
            <p:ph type="sldNum" sz="quarter" idx="7"/>
          </p:nvPr>
        </p:nvSpPr>
        <p:spPr/>
        <p:txBody>
          <a:bodyPr/>
          <a:lstStyle/>
          <a:p>
            <a:fld id="{B6F15528-21DE-4FAA-801E-634DDDAF4B2B}" type="slidenum">
              <a:rPr lang="en-IN" smtClean="0"/>
              <a:t>27</a:t>
            </a:fld>
            <a:endParaRPr lang="en-IN"/>
          </a:p>
        </p:txBody>
      </p:sp>
      <p:sp>
        <p:nvSpPr>
          <p:cNvPr id="8" name="TextBox 7">
            <a:extLst>
              <a:ext uri="{FF2B5EF4-FFF2-40B4-BE49-F238E27FC236}">
                <a16:creationId xmlns:a16="http://schemas.microsoft.com/office/drawing/2014/main" id="{A790E670-FB2F-88FA-00BF-A12C3152FE74}"/>
              </a:ext>
            </a:extLst>
          </p:cNvPr>
          <p:cNvSpPr txBox="1"/>
          <p:nvPr/>
        </p:nvSpPr>
        <p:spPr>
          <a:xfrm>
            <a:off x="114300" y="1999229"/>
            <a:ext cx="1162431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With the inference results, robotic arm gets all 2D information related to the object. With a fixed depth, this algorithm can be used for picking object from the conveyor belt. </a:t>
            </a:r>
          </a:p>
          <a:p>
            <a:pPr marL="285750" indent="-285750">
              <a:buFont typeface="Wingdings" panose="05000000000000000000" pitchFamily="2" charset="2"/>
              <a:buChar char="ü"/>
            </a:pPr>
            <a:r>
              <a:rPr lang="en-US" dirty="0"/>
              <a:t>For Anomaly detection, the one-SVM model is trained on a limited synthetic data of 40 images. Hence, the accuracy is around 60%. More accuracy can be achieved if the model can be trained on more training data. </a:t>
            </a:r>
          </a:p>
        </p:txBody>
      </p:sp>
      <p:sp>
        <p:nvSpPr>
          <p:cNvPr id="9" name="TextBox 8">
            <a:extLst>
              <a:ext uri="{FF2B5EF4-FFF2-40B4-BE49-F238E27FC236}">
                <a16:creationId xmlns:a16="http://schemas.microsoft.com/office/drawing/2014/main" id="{16AAF6B0-B159-A8E0-63DA-04E21835939D}"/>
              </a:ext>
            </a:extLst>
          </p:cNvPr>
          <p:cNvSpPr txBox="1"/>
          <p:nvPr/>
        </p:nvSpPr>
        <p:spPr>
          <a:xfrm>
            <a:off x="114300" y="1440180"/>
            <a:ext cx="2410083" cy="523220"/>
          </a:xfrm>
          <a:prstGeom prst="rect">
            <a:avLst/>
          </a:prstGeom>
          <a:noFill/>
        </p:spPr>
        <p:txBody>
          <a:bodyPr wrap="none" rtlCol="0">
            <a:spAutoFit/>
          </a:bodyPr>
          <a:lstStyle/>
          <a:p>
            <a:r>
              <a:rPr lang="en-US" sz="2800" b="1" dirty="0"/>
              <a:t>Result Analysis</a:t>
            </a:r>
          </a:p>
        </p:txBody>
      </p:sp>
      <p:sp>
        <p:nvSpPr>
          <p:cNvPr id="12" name="TextBox 11">
            <a:extLst>
              <a:ext uri="{FF2B5EF4-FFF2-40B4-BE49-F238E27FC236}">
                <a16:creationId xmlns:a16="http://schemas.microsoft.com/office/drawing/2014/main" id="{76FAA782-00A0-18C4-3BF5-DEB1312FF0FF}"/>
              </a:ext>
            </a:extLst>
          </p:cNvPr>
          <p:cNvSpPr txBox="1"/>
          <p:nvPr/>
        </p:nvSpPr>
        <p:spPr>
          <a:xfrm>
            <a:off x="114299" y="3524250"/>
            <a:ext cx="3406125" cy="523220"/>
          </a:xfrm>
          <a:prstGeom prst="rect">
            <a:avLst/>
          </a:prstGeom>
          <a:noFill/>
        </p:spPr>
        <p:txBody>
          <a:bodyPr wrap="none" rtlCol="0">
            <a:spAutoFit/>
          </a:bodyPr>
          <a:lstStyle/>
          <a:p>
            <a:r>
              <a:rPr lang="en-US" sz="2800" b="1" dirty="0"/>
              <a:t>Future Scope of Work</a:t>
            </a:r>
          </a:p>
        </p:txBody>
      </p:sp>
      <p:sp>
        <p:nvSpPr>
          <p:cNvPr id="13" name="TextBox 12">
            <a:extLst>
              <a:ext uri="{FF2B5EF4-FFF2-40B4-BE49-F238E27FC236}">
                <a16:creationId xmlns:a16="http://schemas.microsoft.com/office/drawing/2014/main" id="{3C782369-59C0-2E59-8192-BE3D318FD81D}"/>
              </a:ext>
            </a:extLst>
          </p:cNvPr>
          <p:cNvSpPr txBox="1"/>
          <p:nvPr/>
        </p:nvSpPr>
        <p:spPr>
          <a:xfrm>
            <a:off x="114300" y="4344123"/>
            <a:ext cx="11624310"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Future work is to use a depth camera to get the height of the object to make the model work with variable object height.  </a:t>
            </a:r>
          </a:p>
          <a:p>
            <a:pPr marL="285750" indent="-285750">
              <a:buFont typeface="Wingdings" panose="05000000000000000000" pitchFamily="2" charset="2"/>
              <a:buChar char="ü"/>
            </a:pPr>
            <a:r>
              <a:rPr lang="en-US" dirty="0"/>
              <a:t>The model will be trained in more number of training data preferably on real normal object to achieve better accuracy. Data </a:t>
            </a:r>
            <a:r>
              <a:rPr lang="en-US" dirty="0" err="1"/>
              <a:t>augentation</a:t>
            </a:r>
            <a:r>
              <a:rPr lang="en-US" dirty="0"/>
              <a:t> for </a:t>
            </a:r>
            <a:r>
              <a:rPr lang="en-US"/>
              <a:t>training the data.  </a:t>
            </a:r>
            <a:endParaRPr lang="en-US" dirty="0"/>
          </a:p>
          <a:p>
            <a:pPr marL="285750" indent="-285750">
              <a:buFont typeface="Wingdings" panose="05000000000000000000" pitchFamily="2" charset="2"/>
              <a:buChar char="ü"/>
            </a:pPr>
            <a:r>
              <a:rPr lang="en-US" dirty="0"/>
              <a:t>Implementation of model registry to have versioning of the model image.</a:t>
            </a:r>
          </a:p>
          <a:p>
            <a:pPr marL="285750" indent="-285750">
              <a:buFont typeface="Wingdings" panose="05000000000000000000" pitchFamily="2" charset="2"/>
              <a:buChar char="ü"/>
            </a:pPr>
            <a:r>
              <a:rPr lang="en-US" dirty="0"/>
              <a:t>Implementation of datastore to store the frames and meta data in blob and time-series data base. </a:t>
            </a:r>
          </a:p>
        </p:txBody>
      </p:sp>
    </p:spTree>
    <p:extLst>
      <p:ext uri="{BB962C8B-B14F-4D97-AF65-F5344CB8AC3E}">
        <p14:creationId xmlns:p14="http://schemas.microsoft.com/office/powerpoint/2010/main" val="114256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627" y="1595120"/>
            <a:ext cx="10892367" cy="483274"/>
          </a:xfrm>
        </p:spPr>
        <p:txBody>
          <a:bodyPr/>
          <a:lstStyle/>
          <a:p>
            <a:pPr>
              <a:lnSpc>
                <a:spcPct val="120000"/>
              </a:lnSpc>
            </a:pPr>
            <a:br>
              <a:rPr lang="en-GB" sz="900" dirty="0">
                <a:latin typeface="Arial" panose="020B0604020202020204" pitchFamily="34" charset="0"/>
                <a:cs typeface="Arial" panose="020B0604020202020204" pitchFamily="34" charset="0"/>
              </a:rPr>
            </a:br>
            <a:br>
              <a:rPr lang="en-GB" sz="900" dirty="0">
                <a:latin typeface="Arial" panose="020B0604020202020204" pitchFamily="34" charset="0"/>
                <a:cs typeface="Arial" panose="020B0604020202020204" pitchFamily="34" charset="0"/>
              </a:rPr>
            </a:br>
            <a:endParaRPr lang="en-IN" sz="9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399627" y="570520"/>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References</a:t>
            </a:r>
          </a:p>
        </p:txBody>
      </p:sp>
      <p:sp>
        <p:nvSpPr>
          <p:cNvPr id="7" name="Rectangle 6"/>
          <p:cNvSpPr/>
          <p:nvPr/>
        </p:nvSpPr>
        <p:spPr>
          <a:xfrm>
            <a:off x="203200" y="1417320"/>
            <a:ext cx="11088794" cy="3170099"/>
          </a:xfrm>
          <a:prstGeom prst="rect">
            <a:avLst/>
          </a:prstGeom>
        </p:spPr>
        <p:txBody>
          <a:bodyPr wrap="square" numCol="1">
            <a:spAutoFit/>
          </a:bodyPr>
          <a:lstStyle/>
          <a:p>
            <a:pPr marL="342900" lvl="0" indent="-342900">
              <a:buFont typeface="Wingdings" panose="05000000000000000000" pitchFamily="2" charset="2"/>
              <a:buChar char="Ø"/>
            </a:pPr>
            <a:endParaRPr lang="en-IN" sz="2000" dirty="0"/>
          </a:p>
          <a:p>
            <a:pPr algn="just">
              <a:spcBef>
                <a:spcPts val="1195"/>
              </a:spcBef>
              <a:spcAft>
                <a:spcPts val="800"/>
              </a:spcAft>
            </a:pPr>
            <a:endParaRPr lang="es-ES" sz="2000" baseline="30000" dirty="0"/>
          </a:p>
          <a:p>
            <a:pPr algn="just">
              <a:spcBef>
                <a:spcPts val="1195"/>
              </a:spcBef>
              <a:spcAft>
                <a:spcPts val="800"/>
              </a:spcAft>
            </a:pPr>
            <a:endParaRPr lang="es-ES" sz="2000" baseline="30000" dirty="0"/>
          </a:p>
          <a:p>
            <a:pPr algn="just">
              <a:spcBef>
                <a:spcPts val="1195"/>
              </a:spcBef>
              <a:spcAft>
                <a:spcPts val="800"/>
              </a:spcAft>
            </a:pPr>
            <a:endParaRPr lang="es-ES" sz="2000" baseline="30000" dirty="0"/>
          </a:p>
          <a:p>
            <a:pPr algn="just">
              <a:spcBef>
                <a:spcPts val="1195"/>
              </a:spcBef>
              <a:spcAft>
                <a:spcPts val="800"/>
              </a:spcAft>
            </a:pPr>
            <a:endParaRPr lang="es-ES" sz="2000" baseline="30000" dirty="0"/>
          </a:p>
          <a:p>
            <a:pPr algn="just">
              <a:spcBef>
                <a:spcPts val="1195"/>
              </a:spcBef>
              <a:spcAft>
                <a:spcPts val="800"/>
              </a:spcAft>
            </a:pPr>
            <a:endParaRPr lang="en-IN" sz="2000" baseline="30000" dirty="0">
              <a:latin typeface="Arial MT"/>
              <a:ea typeface="Cambria Math" panose="02040503050406030204" pitchFamily="18" charset="0"/>
            </a:endParaRPr>
          </a:p>
          <a:p>
            <a:pPr algn="ctr">
              <a:spcBef>
                <a:spcPts val="1195"/>
              </a:spcBef>
              <a:spcAft>
                <a:spcPts val="800"/>
              </a:spcAft>
            </a:pPr>
            <a:endParaRPr lang="en-IN" sz="2000" dirty="0">
              <a:latin typeface="Arial MT"/>
              <a:ea typeface="Cambria Math" panose="02040503050406030204" pitchFamily="18" charset="0"/>
            </a:endParaRPr>
          </a:p>
        </p:txBody>
      </p:sp>
      <p:sp>
        <p:nvSpPr>
          <p:cNvPr id="10" name="Slide Number Placeholder 9"/>
          <p:cNvSpPr>
            <a:spLocks noGrp="1"/>
          </p:cNvSpPr>
          <p:nvPr>
            <p:ph type="sldNum" sz="quarter" idx="7"/>
          </p:nvPr>
        </p:nvSpPr>
        <p:spPr/>
        <p:txBody>
          <a:bodyPr/>
          <a:lstStyle/>
          <a:p>
            <a:fld id="{B6F15528-21DE-4FAA-801E-634DDDAF4B2B}" type="slidenum">
              <a:rPr lang="en-IN" smtClean="0"/>
              <a:t>28</a:t>
            </a:fld>
            <a:endParaRPr lang="en-IN"/>
          </a:p>
        </p:txBody>
      </p:sp>
      <p:sp>
        <p:nvSpPr>
          <p:cNvPr id="2" name="Rectangle 1"/>
          <p:cNvSpPr/>
          <p:nvPr/>
        </p:nvSpPr>
        <p:spPr>
          <a:xfrm>
            <a:off x="203200" y="1465451"/>
            <a:ext cx="11636375" cy="2862322"/>
          </a:xfrm>
          <a:prstGeom prst="rect">
            <a:avLst/>
          </a:prstGeom>
        </p:spPr>
        <p:txBody>
          <a:bodyPr wrap="square">
            <a:spAutoFit/>
          </a:bodyPr>
          <a:lstStyle/>
          <a:p>
            <a:pPr marL="342900" marR="0" lvl="0" indent="-342900" algn="just">
              <a:spcBef>
                <a:spcPts val="0"/>
              </a:spcBef>
              <a:spcAft>
                <a:spcPts val="0"/>
              </a:spcAft>
              <a:buSzPts val="1200"/>
              <a:buFont typeface="+mj-lt"/>
              <a:buAutoNum type="arabicPeriod"/>
            </a:pPr>
            <a:r>
              <a:rPr lang="en-US" sz="1800" i="1" dirty="0" err="1">
                <a:solidFill>
                  <a:srgbClr val="000000"/>
                </a:solidFill>
                <a:effectLst/>
                <a:latin typeface="Cambria" panose="02040503050406030204" pitchFamily="18" charset="0"/>
                <a:ea typeface="Calibri" panose="020F0502020204030204" pitchFamily="34" charset="0"/>
                <a:cs typeface="Calibri" panose="020F0502020204030204" pitchFamily="34" charset="0"/>
              </a:rPr>
              <a:t>Qiguang</a:t>
            </a:r>
            <a:r>
              <a:rPr lang="en-US" sz="1800" i="1"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 Chen , Lucas Wan , Ya-Jun Pan , “Object Recognition and Localization for Pick-and-Place Task using Difference-based Dynamic Movement Primitives”, IFAC </a:t>
            </a:r>
            <a:r>
              <a:rPr lang="en-US" sz="1800" i="1" dirty="0" err="1">
                <a:solidFill>
                  <a:srgbClr val="000000"/>
                </a:solidFill>
                <a:effectLst/>
                <a:latin typeface="Cambria" panose="02040503050406030204" pitchFamily="18" charset="0"/>
                <a:ea typeface="Calibri" panose="020F0502020204030204" pitchFamily="34" charset="0"/>
                <a:cs typeface="Calibri" panose="020F0502020204030204" pitchFamily="34" charset="0"/>
              </a:rPr>
              <a:t>PapersOnLine</a:t>
            </a:r>
            <a:r>
              <a:rPr lang="en-US" sz="1800" i="1"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 56-2 (2023), https://www.sciencedirect.com/science/article/pii/S2405896323012454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SzPts val="1200"/>
              <a:buFont typeface="+mj-lt"/>
              <a:buAutoNum type="arabicPeriod"/>
            </a:pPr>
            <a:r>
              <a:rPr lang="en-US" sz="1800" i="1"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Chen, Q., Wan, L., </a:t>
            </a:r>
            <a:r>
              <a:rPr lang="en-US" sz="1800" i="1" dirty="0" err="1">
                <a:solidFill>
                  <a:srgbClr val="000000"/>
                </a:solidFill>
                <a:effectLst/>
                <a:latin typeface="Cambria" panose="02040503050406030204" pitchFamily="18" charset="0"/>
                <a:ea typeface="Calibri" panose="020F0502020204030204" pitchFamily="34" charset="0"/>
                <a:cs typeface="Calibri" panose="020F0502020204030204" pitchFamily="34" charset="0"/>
              </a:rPr>
              <a:t>Ravichadran</a:t>
            </a:r>
            <a:r>
              <a:rPr lang="en-US" sz="1800" i="1"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 P., Pan, Y.J., and Chang, Y.K. (2022). “Vision-based impedance control of a 7-dof robotic manipulator for pick-and-place tasks in grasping fruits”, 2022 CSME International Congress of Canadian Mechanical Engineering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SzPts val="1200"/>
              <a:buFont typeface="+mj-lt"/>
              <a:buAutoNum type="arabicPeriod"/>
            </a:pPr>
            <a:r>
              <a:rPr lang="en-US" i="1" dirty="0" err="1">
                <a:solidFill>
                  <a:srgbClr val="000000"/>
                </a:solidFill>
                <a:latin typeface="Cambria" panose="02040503050406030204" pitchFamily="18" charset="0"/>
                <a:ea typeface="Calibri" panose="020F0502020204030204" pitchFamily="34" charset="0"/>
                <a:cs typeface="Calibri" panose="020F0502020204030204" pitchFamily="34" charset="0"/>
              </a:rPr>
              <a:t>Dr.V.Raju</a:t>
            </a:r>
            <a:r>
              <a:rPr lang="en-US" i="1" dirty="0">
                <a:solidFill>
                  <a:srgbClr val="000000"/>
                </a:solidFill>
                <a:latin typeface="Cambria" panose="02040503050406030204" pitchFamily="18" charset="0"/>
                <a:ea typeface="Calibri" panose="020F0502020204030204" pitchFamily="34" charset="0"/>
                <a:cs typeface="Calibri" panose="020F0502020204030204" pitchFamily="34" charset="0"/>
              </a:rPr>
              <a:t>, “feature extraction of object for a pick and place robot”, </a:t>
            </a:r>
            <a:r>
              <a:rPr lang="en-US" i="1" dirty="0">
                <a:solidFill>
                  <a:srgbClr val="000000"/>
                </a:solidFill>
                <a:latin typeface="Cambria" panose="02040503050406030204" pitchFamily="18"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https://www.jetir.org/papers/JETIR2202153.pdf</a:t>
            </a:r>
            <a:endParaRPr lang="en-US" i="1" dirty="0">
              <a:solidFill>
                <a:srgbClr val="000000"/>
              </a:solidFill>
              <a:latin typeface="Cambria" panose="02040503050406030204" pitchFamily="18" charset="0"/>
              <a:ea typeface="Calibri" panose="020F0502020204030204" pitchFamily="34" charset="0"/>
              <a:cs typeface="Calibri" panose="020F0502020204030204" pitchFamily="34" charset="0"/>
            </a:endParaRPr>
          </a:p>
          <a:p>
            <a:pPr algn="l"/>
            <a:r>
              <a:rPr lang="en-US" i="1" dirty="0">
                <a:solidFill>
                  <a:srgbClr val="000000"/>
                </a:solidFill>
                <a:latin typeface="Cambria" panose="02040503050406030204" pitchFamily="18" charset="0"/>
                <a:ea typeface="Calibri" panose="020F0502020204030204" pitchFamily="34" charset="0"/>
                <a:cs typeface="Calibri" panose="020F0502020204030204" pitchFamily="34" charset="0"/>
              </a:rPr>
              <a:t>Ramin </a:t>
            </a:r>
            <a:r>
              <a:rPr lang="en-US" i="1" dirty="0" err="1">
                <a:solidFill>
                  <a:srgbClr val="000000"/>
                </a:solidFill>
                <a:latin typeface="Cambria" panose="02040503050406030204" pitchFamily="18" charset="0"/>
                <a:ea typeface="Calibri" panose="020F0502020204030204" pitchFamily="34" charset="0"/>
                <a:cs typeface="Calibri" panose="020F0502020204030204" pitchFamily="34" charset="0"/>
              </a:rPr>
              <a:t>Ghiasi</a:t>
            </a:r>
            <a:r>
              <a:rPr lang="en-US" i="1" dirty="0">
                <a:solidFill>
                  <a:srgbClr val="000000"/>
                </a:solidFill>
                <a:latin typeface="Cambria" panose="02040503050406030204" pitchFamily="18" charset="0"/>
                <a:ea typeface="Calibri" panose="020F0502020204030204" pitchFamily="34" charset="0"/>
                <a:cs typeface="Calibri" panose="020F0502020204030204" pitchFamily="34" charset="0"/>
              </a:rPr>
              <a:t> ,  Muhammad Arslan Khan, “An unsupervised anomaly detection framework for onboard monitoring of railway track geometrical defects using one-class support vector machine”., July 2024, https://www.sciencedirect.com/science/article/pii/S0952197624003257</a:t>
            </a:r>
          </a:p>
        </p:txBody>
      </p:sp>
      <p:sp>
        <p:nvSpPr>
          <p:cNvPr id="4" name="Rectangle 1">
            <a:extLst>
              <a:ext uri="{FF2B5EF4-FFF2-40B4-BE49-F238E27FC236}">
                <a16:creationId xmlns:a16="http://schemas.microsoft.com/office/drawing/2014/main" id="{C6A2F857-E39E-0CD1-1290-5272B89E6D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40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8683" y="3110021"/>
            <a:ext cx="10892367" cy="1015663"/>
          </a:xfrm>
        </p:spPr>
        <p:txBody>
          <a:bodyPr/>
          <a:lstStyle/>
          <a:p>
            <a:pPr marL="12700" algn="ctr">
              <a:spcBef>
                <a:spcPts val="100"/>
              </a:spcBef>
            </a:pPr>
            <a:r>
              <a:rPr lang="en-IN" sz="6600" b="1" spc="-145" dirty="0">
                <a:solidFill>
                  <a:srgbClr val="006FBF"/>
                </a:solidFill>
                <a:latin typeface="Arial"/>
                <a:ea typeface="+mj-ea"/>
                <a:cs typeface="Arial"/>
              </a:rPr>
              <a:t>Thank You</a:t>
            </a:r>
          </a:p>
        </p:txBody>
      </p:sp>
      <p:sp>
        <p:nvSpPr>
          <p:cNvPr id="4" name="Slide Number Placeholder 3"/>
          <p:cNvSpPr>
            <a:spLocks noGrp="1"/>
          </p:cNvSpPr>
          <p:nvPr>
            <p:ph type="sldNum" sz="quarter" idx="7"/>
          </p:nvPr>
        </p:nvSpPr>
        <p:spPr/>
        <p:txBody>
          <a:bodyPr/>
          <a:lstStyle/>
          <a:p>
            <a:fld id="{B6F15528-21DE-4FAA-801E-634DDDAF4B2B}" type="slidenum">
              <a:rPr lang="en-IN" smtClean="0"/>
              <a:t>29</a:t>
            </a:fld>
            <a:endParaRPr lang="en-IN"/>
          </a:p>
        </p:txBody>
      </p:sp>
    </p:spTree>
    <p:extLst>
      <p:ext uri="{BB962C8B-B14F-4D97-AF65-F5344CB8AC3E}">
        <p14:creationId xmlns:p14="http://schemas.microsoft.com/office/powerpoint/2010/main" val="361561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43" y="570277"/>
            <a:ext cx="4612639"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Introduction</a:t>
            </a:r>
          </a:p>
        </p:txBody>
      </p:sp>
      <p:sp>
        <p:nvSpPr>
          <p:cNvPr id="3" name="Text Placeholder 2"/>
          <p:cNvSpPr>
            <a:spLocks noGrp="1"/>
          </p:cNvSpPr>
          <p:nvPr>
            <p:ph type="body" idx="1"/>
          </p:nvPr>
        </p:nvSpPr>
        <p:spPr>
          <a:xfrm>
            <a:off x="182457" y="1361182"/>
            <a:ext cx="10081683" cy="5447645"/>
          </a:xfrm>
        </p:spPr>
        <p:txBody>
          <a:bodyPr/>
          <a:lstStyle/>
          <a:p>
            <a:pPr algn="just"/>
            <a:endParaRPr lang="en-US" sz="1800" dirty="0">
              <a:effectLst/>
              <a:latin typeface="Intel Clear" panose="020B0604020203020204" pitchFamily="34" charset="0"/>
              <a:ea typeface="Arial" panose="020B0604020202020204" pitchFamily="34" charset="0"/>
              <a:cs typeface="Mangal" panose="02040503050203030202" pitchFamily="18" charset="0"/>
            </a:endParaRPr>
          </a:p>
          <a:p>
            <a:pPr marL="0" marR="0">
              <a:lnSpc>
                <a:spcPts val="1200"/>
              </a:lnSpc>
              <a:spcBef>
                <a:spcPts val="25"/>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spc="-10" dirty="0">
                <a:effectLst/>
                <a:latin typeface="Intel Clear" panose="020B0604020203020204" pitchFamily="34" charset="0"/>
                <a:ea typeface="Arial" panose="020B0604020202020204" pitchFamily="34" charset="0"/>
              </a:rPr>
              <a:t>In modern manufacturing and logistics, automation plays a critical role in enhancing efficiency, accuracy, and speed. One of the key components of automation is the ability of robotic systems to handle and manipulate objects of various shapes and sizes. However, traditional robotic arms often struggle with identifying and picking different type of objects that are moving on a conveyor belt, especially when these objects vary in shape and orientation. This challenge necessitates the integration of advanced computer vision techniques to empower robotic arms with the ability to dynamically identify and pick moving objects</a:t>
            </a:r>
            <a:endParaRPr lang="en-US" sz="1800" dirty="0">
              <a:effectLst/>
              <a:latin typeface="Intel Clear" panose="020B0604020203020204" pitchFamily="34" charset="0"/>
              <a:ea typeface="Arial" panose="020B0604020202020204" pitchFamily="34" charset="0"/>
              <a:cs typeface="Mangal" panose="02040503050203030202" pitchFamily="18" charset="0"/>
            </a:endParaRPr>
          </a:p>
          <a:p>
            <a:pPr marL="342900" indent="-342900" algn="just">
              <a:buFont typeface="Arial" panose="020B0604020202020204" pitchFamily="34" charset="0"/>
              <a:buChar char="•"/>
            </a:pPr>
            <a:r>
              <a:rPr lang="en-US" sz="1800" dirty="0">
                <a:effectLst/>
                <a:latin typeface="Intel Clear" panose="020B0604020203020204" pitchFamily="34" charset="0"/>
                <a:ea typeface="Arial" panose="020B0604020202020204" pitchFamily="34" charset="0"/>
                <a:cs typeface="Mangal" panose="02040503050203030202" pitchFamily="18" charset="0"/>
              </a:rPr>
              <a:t>Automatic pick and place of a moving object in a conveyor belt by a robotics system is a wide industrial use case that has been popular in industries like warehouse, material management, automotive manufacturing. The solution of this use case includes conventional methods such as mechanical and sensor-based systems. </a:t>
            </a:r>
          </a:p>
          <a:p>
            <a:pPr marL="342900" indent="-342900" algn="just">
              <a:buFont typeface="Arial" panose="020B0604020202020204" pitchFamily="34" charset="0"/>
              <a:buChar char="•"/>
            </a:pPr>
            <a:r>
              <a:rPr lang="en-US" sz="1800" spc="-10" dirty="0">
                <a:effectLst/>
                <a:latin typeface="Intel Clear" panose="020B0604020203020204" pitchFamily="34" charset="0"/>
                <a:ea typeface="Arial" panose="020B0604020202020204" pitchFamily="34" charset="0"/>
                <a:cs typeface="Mangal" panose="02040503050203030202" pitchFamily="18" charset="0"/>
              </a:rPr>
              <a:t>The dissertation would provide a comprehensive study and implementation on leveraging computer vision, video analytics techniques to enable a robotic arm to pick up various shapes of moving objects on a conveyor system. The project will focus on using depth camera as an input and will develop an image pre-processing and feature extraction algorithm for feature extraction and image modification best suitable for our use case.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Arial" panose="020B0604020202020204" pitchFamily="34" charset="0"/>
              <a:buChar char="•"/>
            </a:pPr>
            <a:endParaRPr lang="en-US" sz="1800" dirty="0">
              <a:effectLst/>
              <a:latin typeface="Arial" panose="020B0604020202020204" pitchFamily="34" charset="0"/>
              <a:ea typeface="Arial" panose="020B0604020202020204" pitchFamily="34" charset="0"/>
              <a:cs typeface="Mangal" panose="02040503050203030202" pitchFamily="18" charset="0"/>
            </a:endParaRPr>
          </a:p>
          <a:p>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7"/>
          </p:nvPr>
        </p:nvSpPr>
        <p:spPr/>
        <p:txBody>
          <a:bodyPr/>
          <a:lstStyle/>
          <a:p>
            <a:fld id="{B6F15528-21DE-4FAA-801E-634DDDAF4B2B}" type="slidenum">
              <a:rPr lang="en-IN" smtClean="0"/>
              <a:t>3</a:t>
            </a:fld>
            <a:endParaRPr lang="en-IN"/>
          </a:p>
        </p:txBody>
      </p:sp>
    </p:spTree>
    <p:extLst>
      <p:ext uri="{BB962C8B-B14F-4D97-AF65-F5344CB8AC3E}">
        <p14:creationId xmlns:p14="http://schemas.microsoft.com/office/powerpoint/2010/main" val="334357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628" y="1595120"/>
            <a:ext cx="8490372" cy="4190314"/>
          </a:xfrm>
        </p:spPr>
        <p:txBody>
          <a:bodyPr/>
          <a:lstStyle/>
          <a:p>
            <a:pPr marL="361950" indent="-361950" algn="l" rtl="0">
              <a:lnSpc>
                <a:spcPct val="150000"/>
              </a:lnSpc>
              <a:buFont typeface="Wingdings" pitchFamily="2" charset="2"/>
              <a:buChar char="ü"/>
            </a:pPr>
            <a:r>
              <a:rPr lang="en-US" sz="1800" dirty="0"/>
              <a:t> </a:t>
            </a:r>
            <a:r>
              <a:rPr lang="en-US" sz="1800" b="1" dirty="0"/>
              <a:t>Project :</a:t>
            </a:r>
            <a:r>
              <a:rPr lang="en-US" sz="1800" dirty="0"/>
              <a:t> </a:t>
            </a:r>
            <a:r>
              <a:rPr lang="en-US" sz="1800" dirty="0">
                <a:latin typeface="Intel Clear" panose="020B0604020203020204" pitchFamily="34" charset="0"/>
                <a:ea typeface="Intel Clear" panose="020B0604020203020204" pitchFamily="34" charset="0"/>
                <a:cs typeface="Intel Clear" panose="020B0604020203020204" pitchFamily="34" charset="0"/>
              </a:rPr>
              <a:t>Develop a object detection, motion estimation and anomaly detection model for single object on conveyor for robot pick and place application</a:t>
            </a:r>
          </a:p>
          <a:p>
            <a:pPr marL="342900" indent="-342900" algn="l" rtl="0">
              <a:lnSpc>
                <a:spcPct val="150000"/>
              </a:lnSpc>
              <a:buFont typeface="Wingdings" pitchFamily="2" charset="2"/>
              <a:buChar char="ü"/>
            </a:pPr>
            <a:r>
              <a:rPr lang="en-US" sz="1800" b="1" dirty="0"/>
              <a:t> Scope : </a:t>
            </a:r>
            <a:r>
              <a:rPr lang="en-US" sz="1800" dirty="0">
                <a:effectLst/>
                <a:latin typeface="Intel Clear" panose="020B0604020203020204" pitchFamily="34" charset="0"/>
                <a:ea typeface="Calibri" panose="020F0502020204030204" pitchFamily="34" charset="0"/>
              </a:rPr>
              <a:t>The goal is to solve the problem by utilizing Computer Vision, Video Analytics and ML/DL techniques. Instead of creating only the algorithm or model, the dissertation focuses on the developing an end-to-end application that can be used by an end user.  Scope limits till developing MQTT publishing message and not simulation of robot arm. </a:t>
            </a:r>
            <a:endParaRPr lang="en-US" sz="1800" dirty="0"/>
          </a:p>
          <a:p>
            <a:pPr algn="l" rtl="0">
              <a:lnSpc>
                <a:spcPct val="150000"/>
              </a:lnSpc>
            </a:pPr>
            <a:br>
              <a:rPr lang="en-GB" dirty="0"/>
            </a:br>
            <a:endParaRPr lang="en-IN" dirty="0"/>
          </a:p>
        </p:txBody>
      </p:sp>
      <p:sp>
        <p:nvSpPr>
          <p:cNvPr id="5" name="Title 1"/>
          <p:cNvSpPr>
            <a:spLocks noGrp="1"/>
          </p:cNvSpPr>
          <p:nvPr>
            <p:ph type="title"/>
          </p:nvPr>
        </p:nvSpPr>
        <p:spPr>
          <a:xfrm>
            <a:off x="511643" y="570277"/>
            <a:ext cx="7183119"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Objective</a:t>
            </a:r>
          </a:p>
        </p:txBody>
      </p:sp>
      <p:sp>
        <p:nvSpPr>
          <p:cNvPr id="2" name="Slide Number Placeholder 1"/>
          <p:cNvSpPr>
            <a:spLocks noGrp="1"/>
          </p:cNvSpPr>
          <p:nvPr>
            <p:ph type="sldNum" sz="quarter" idx="7"/>
          </p:nvPr>
        </p:nvSpPr>
        <p:spPr/>
        <p:txBody>
          <a:bodyPr/>
          <a:lstStyle/>
          <a:p>
            <a:fld id="{B6F15528-21DE-4FAA-801E-634DDDAF4B2B}" type="slidenum">
              <a:rPr lang="en-IN" smtClean="0"/>
              <a:t>4</a:t>
            </a:fld>
            <a:endParaRPr lang="en-IN"/>
          </a:p>
        </p:txBody>
      </p:sp>
    </p:spTree>
    <p:extLst>
      <p:ext uri="{BB962C8B-B14F-4D97-AF65-F5344CB8AC3E}">
        <p14:creationId xmlns:p14="http://schemas.microsoft.com/office/powerpoint/2010/main" val="3829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1643" y="570277"/>
            <a:ext cx="7183119"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Existing Solution</a:t>
            </a:r>
          </a:p>
        </p:txBody>
      </p:sp>
      <p:sp>
        <p:nvSpPr>
          <p:cNvPr id="2" name="Slide Number Placeholder 1"/>
          <p:cNvSpPr>
            <a:spLocks noGrp="1"/>
          </p:cNvSpPr>
          <p:nvPr>
            <p:ph type="sldNum" sz="quarter" idx="7"/>
          </p:nvPr>
        </p:nvSpPr>
        <p:spPr/>
        <p:txBody>
          <a:bodyPr/>
          <a:lstStyle/>
          <a:p>
            <a:fld id="{B6F15528-21DE-4FAA-801E-634DDDAF4B2B}" type="slidenum">
              <a:rPr lang="en-IN" smtClean="0"/>
              <a:t>5</a:t>
            </a:fld>
            <a:endParaRPr lang="en-IN"/>
          </a:p>
        </p:txBody>
      </p:sp>
      <p:sp>
        <p:nvSpPr>
          <p:cNvPr id="4" name="AutoShape 4" descr="Object-Detection-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bject-Detection-Mode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036DF331-B9F5-45B8-7B5E-A1D301F8376C}"/>
              </a:ext>
            </a:extLst>
          </p:cNvPr>
          <p:cNvPicPr>
            <a:picLocks noChangeAspect="1"/>
          </p:cNvPicPr>
          <p:nvPr/>
        </p:nvPicPr>
        <p:blipFill>
          <a:blip r:embed="rId2"/>
          <a:stretch>
            <a:fillRect/>
          </a:stretch>
        </p:blipFill>
        <p:spPr>
          <a:xfrm>
            <a:off x="307975" y="1595120"/>
            <a:ext cx="5359675" cy="3333921"/>
          </a:xfrm>
          <a:prstGeom prst="rect">
            <a:avLst/>
          </a:prstGeom>
        </p:spPr>
      </p:pic>
      <p:pic>
        <p:nvPicPr>
          <p:cNvPr id="12" name="Picture 11">
            <a:extLst>
              <a:ext uri="{FF2B5EF4-FFF2-40B4-BE49-F238E27FC236}">
                <a16:creationId xmlns:a16="http://schemas.microsoft.com/office/drawing/2014/main" id="{8EB63AD9-BE3A-AAE2-0E50-F0E2E6968FBF}"/>
              </a:ext>
            </a:extLst>
          </p:cNvPr>
          <p:cNvPicPr>
            <a:picLocks noChangeAspect="1"/>
          </p:cNvPicPr>
          <p:nvPr/>
        </p:nvPicPr>
        <p:blipFill>
          <a:blip r:embed="rId3"/>
          <a:stretch>
            <a:fillRect/>
          </a:stretch>
        </p:blipFill>
        <p:spPr>
          <a:xfrm>
            <a:off x="5946001" y="1610995"/>
            <a:ext cx="5397777" cy="3302170"/>
          </a:xfrm>
          <a:prstGeom prst="rect">
            <a:avLst/>
          </a:prstGeom>
        </p:spPr>
      </p:pic>
    </p:spTree>
    <p:extLst>
      <p:ext uri="{BB962C8B-B14F-4D97-AF65-F5344CB8AC3E}">
        <p14:creationId xmlns:p14="http://schemas.microsoft.com/office/powerpoint/2010/main" val="157858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Solution Methodology </a:t>
            </a:r>
          </a:p>
        </p:txBody>
      </p:sp>
      <p:sp>
        <p:nvSpPr>
          <p:cNvPr id="7" name="Slide Number Placeholder 6"/>
          <p:cNvSpPr>
            <a:spLocks noGrp="1"/>
          </p:cNvSpPr>
          <p:nvPr>
            <p:ph type="sldNum" sz="quarter" idx="7"/>
          </p:nvPr>
        </p:nvSpPr>
        <p:spPr/>
        <p:txBody>
          <a:bodyPr/>
          <a:lstStyle/>
          <a:p>
            <a:fld id="{B6F15528-21DE-4FAA-801E-634DDDAF4B2B}" type="slidenum">
              <a:rPr lang="en-IN" smtClean="0"/>
              <a:t>6</a:t>
            </a:fld>
            <a:endParaRPr lang="en-IN"/>
          </a:p>
        </p:txBody>
      </p:sp>
      <p:sp>
        <p:nvSpPr>
          <p:cNvPr id="4" name="Rectangle 3"/>
          <p:cNvSpPr/>
          <p:nvPr/>
        </p:nvSpPr>
        <p:spPr>
          <a:xfrm>
            <a:off x="406399" y="1471136"/>
            <a:ext cx="9642476" cy="3370666"/>
          </a:xfrm>
          <a:prstGeom prst="rect">
            <a:avLst/>
          </a:prstGeom>
        </p:spPr>
        <p:txBody>
          <a:bodyPr wrap="square">
            <a:spAutoFit/>
          </a:bodyPr>
          <a:lstStyle/>
          <a:p>
            <a:pPr marL="342900" indent="-342900">
              <a:lnSpc>
                <a:spcPct val="150000"/>
              </a:lnSpc>
              <a:buFont typeface="Wingdings" pitchFamily="2" charset="2"/>
              <a:buChar char="ü"/>
            </a:pPr>
            <a:r>
              <a:rPr lang="en-US" sz="1600" dirty="0">
                <a:latin typeface="Arial MT"/>
                <a:cs typeface="Arial MT"/>
              </a:rPr>
              <a:t>The project proposes a model chaining solution to do object shape detection then motion estimation of the object in frame and finally to predict if the object has anomaly or not. </a:t>
            </a:r>
            <a:endParaRPr lang="en-IN" sz="1600" dirty="0">
              <a:latin typeface="Arial MT"/>
              <a:cs typeface="Arial MT"/>
            </a:endParaRPr>
          </a:p>
          <a:p>
            <a:pPr marL="342900" indent="-342900">
              <a:lnSpc>
                <a:spcPct val="150000"/>
              </a:lnSpc>
              <a:buFont typeface="Wingdings" pitchFamily="2" charset="2"/>
              <a:buChar char="ü"/>
            </a:pPr>
            <a:r>
              <a:rPr lang="en-US" sz="1600" dirty="0">
                <a:latin typeface="Arial MT"/>
                <a:cs typeface="Arial MT"/>
              </a:rPr>
              <a:t>The input is a video file which can be uploaded by user via a web application. </a:t>
            </a:r>
          </a:p>
          <a:p>
            <a:pPr marL="342900" indent="-342900">
              <a:lnSpc>
                <a:spcPct val="150000"/>
              </a:lnSpc>
              <a:buFont typeface="Wingdings" pitchFamily="2" charset="2"/>
              <a:buChar char="ü"/>
            </a:pPr>
            <a:r>
              <a:rPr lang="en-US" sz="1600" dirty="0">
                <a:latin typeface="Arial MT"/>
                <a:cs typeface="Arial MT"/>
              </a:rPr>
              <a:t>The model is then run on the input frames and store the frame data and meta data in a local folder. </a:t>
            </a:r>
          </a:p>
          <a:p>
            <a:pPr marL="342900" indent="-342900">
              <a:lnSpc>
                <a:spcPct val="150000"/>
              </a:lnSpc>
              <a:buFont typeface="Wingdings" pitchFamily="2" charset="2"/>
              <a:buChar char="ü"/>
            </a:pPr>
            <a:r>
              <a:rPr lang="en-US" sz="1600" dirty="0">
                <a:latin typeface="Arial MT"/>
                <a:cs typeface="Arial MT"/>
              </a:rPr>
              <a:t>A MQTT publisher script is created to publish the frame meta data and model inference output to MQTT broker, which then can be consumed by the MQTT subscriber running on a different system.</a:t>
            </a:r>
          </a:p>
          <a:p>
            <a:pPr marL="342900" indent="-342900">
              <a:lnSpc>
                <a:spcPct val="150000"/>
              </a:lnSpc>
              <a:buFont typeface="Wingdings" pitchFamily="2" charset="2"/>
              <a:buChar char="ü"/>
            </a:pPr>
            <a:r>
              <a:rPr lang="en-US" sz="1600" dirty="0">
                <a:latin typeface="Arial MT"/>
                <a:cs typeface="Arial MT"/>
              </a:rPr>
              <a:t>The model is then packaged as a docker image, which can be run as a container to make it modular.</a:t>
            </a:r>
          </a:p>
          <a:p>
            <a:pPr marL="342900" indent="-342900">
              <a:lnSpc>
                <a:spcPct val="150000"/>
              </a:lnSpc>
              <a:buFont typeface="Wingdings" pitchFamily="2" charset="2"/>
              <a:buChar char="ü"/>
            </a:pPr>
            <a:r>
              <a:rPr lang="en-US" sz="1600" dirty="0">
                <a:latin typeface="Arial MT"/>
                <a:cs typeface="Arial MT"/>
              </a:rPr>
              <a:t>Next slide shows the architecture diagram of the overall solution.  </a:t>
            </a:r>
            <a:endParaRPr lang="en-IN" sz="1600" dirty="0">
              <a:latin typeface="Arial MT"/>
              <a:cs typeface="Arial MT"/>
            </a:endParaRPr>
          </a:p>
          <a:p>
            <a:pPr indent="-285750">
              <a:lnSpc>
                <a:spcPct val="150000"/>
              </a:lnSpc>
              <a:buFont typeface="Wingdings" panose="05000000000000000000" pitchFamily="2" charset="2"/>
              <a:buChar char="Ø"/>
            </a:pPr>
            <a:endParaRPr lang="en-IN" sz="1600" dirty="0">
              <a:latin typeface="Arial MT"/>
              <a:cs typeface="Arial MT"/>
            </a:endParaRPr>
          </a:p>
        </p:txBody>
      </p:sp>
    </p:spTree>
    <p:extLst>
      <p:ext uri="{BB962C8B-B14F-4D97-AF65-F5344CB8AC3E}">
        <p14:creationId xmlns:p14="http://schemas.microsoft.com/office/powerpoint/2010/main" val="82009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Architecture Diagram </a:t>
            </a:r>
          </a:p>
        </p:txBody>
      </p:sp>
      <p:sp>
        <p:nvSpPr>
          <p:cNvPr id="7" name="Slide Number Placeholder 6"/>
          <p:cNvSpPr>
            <a:spLocks noGrp="1"/>
          </p:cNvSpPr>
          <p:nvPr>
            <p:ph type="sldNum" sz="quarter" idx="7"/>
          </p:nvPr>
        </p:nvSpPr>
        <p:spPr/>
        <p:txBody>
          <a:bodyPr/>
          <a:lstStyle/>
          <a:p>
            <a:fld id="{B6F15528-21DE-4FAA-801E-634DDDAF4B2B}" type="slidenum">
              <a:rPr lang="en-IN" smtClean="0"/>
              <a:t>7</a:t>
            </a:fld>
            <a:endParaRPr lang="en-IN"/>
          </a:p>
        </p:txBody>
      </p:sp>
      <p:sp>
        <p:nvSpPr>
          <p:cNvPr id="2" name="Title 1">
            <a:extLst>
              <a:ext uri="{FF2B5EF4-FFF2-40B4-BE49-F238E27FC236}">
                <a16:creationId xmlns:a16="http://schemas.microsoft.com/office/drawing/2014/main" id="{EC199A42-8522-EE51-A64B-09C54B42A98D}"/>
              </a:ext>
            </a:extLst>
          </p:cNvPr>
          <p:cNvSpPr txBox="1">
            <a:spLocks/>
          </p:cNvSpPr>
          <p:nvPr/>
        </p:nvSpPr>
        <p:spPr>
          <a:xfrm>
            <a:off x="161924" y="88901"/>
            <a:ext cx="11125199" cy="621232"/>
          </a:xfrm>
          <a:prstGeom prst="rect">
            <a:avLst/>
          </a:prstGeom>
        </p:spPr>
        <p:txBody>
          <a:bodyPr wrap="square" lIns="0" tIns="0" rIns="0" bIns="0">
            <a:normAutofit fontScale="97500"/>
          </a:bodyPr>
          <a:lstStyle>
            <a:lvl1pPr>
              <a:defRPr sz="2700" b="0" i="0">
                <a:solidFill>
                  <a:schemeClr val="tx1"/>
                </a:solidFill>
                <a:latin typeface="Arial MT"/>
                <a:ea typeface="+mj-ea"/>
                <a:cs typeface="Arial MT"/>
              </a:defRPr>
            </a:lvl1pPr>
          </a:lstStyle>
          <a:p>
            <a:endParaRPr lang="en-US" kern="0" dirty="0"/>
          </a:p>
        </p:txBody>
      </p:sp>
      <p:sp>
        <p:nvSpPr>
          <p:cNvPr id="3" name="Rectangle: Rounded Corners 2">
            <a:extLst>
              <a:ext uri="{FF2B5EF4-FFF2-40B4-BE49-F238E27FC236}">
                <a16:creationId xmlns:a16="http://schemas.microsoft.com/office/drawing/2014/main" id="{16E0EF68-FD4B-1A11-EBAE-FA398D9D9C66}"/>
              </a:ext>
            </a:extLst>
          </p:cNvPr>
          <p:cNvSpPr/>
          <p:nvPr/>
        </p:nvSpPr>
        <p:spPr>
          <a:xfrm>
            <a:off x="152400" y="781050"/>
            <a:ext cx="11077575" cy="4343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ED201914-27BE-8802-0F11-C39DD7C1F084}"/>
              </a:ext>
            </a:extLst>
          </p:cNvPr>
          <p:cNvSpPr/>
          <p:nvPr/>
        </p:nvSpPr>
        <p:spPr>
          <a:xfrm>
            <a:off x="209548" y="5581650"/>
            <a:ext cx="11077575" cy="10763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52B6B77-31B0-D5DC-26A0-A9DCC73F045A}"/>
              </a:ext>
            </a:extLst>
          </p:cNvPr>
          <p:cNvSpPr/>
          <p:nvPr/>
        </p:nvSpPr>
        <p:spPr>
          <a:xfrm>
            <a:off x="3924301" y="1009651"/>
            <a:ext cx="1581150" cy="40957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bg1"/>
                </a:solidFill>
              </a:rPr>
              <a:t>Web App</a:t>
            </a:r>
          </a:p>
        </p:txBody>
      </p:sp>
      <p:sp>
        <p:nvSpPr>
          <p:cNvPr id="9" name="Rectangle: Rounded Corners 8">
            <a:extLst>
              <a:ext uri="{FF2B5EF4-FFF2-40B4-BE49-F238E27FC236}">
                <a16:creationId xmlns:a16="http://schemas.microsoft.com/office/drawing/2014/main" id="{D1B78617-034C-3905-9993-552353CE2008}"/>
              </a:ext>
            </a:extLst>
          </p:cNvPr>
          <p:cNvSpPr/>
          <p:nvPr/>
        </p:nvSpPr>
        <p:spPr>
          <a:xfrm>
            <a:off x="1881189" y="1895475"/>
            <a:ext cx="1581150" cy="40957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100" b="1" dirty="0">
                <a:solidFill>
                  <a:schemeClr val="bg1"/>
                </a:solidFill>
              </a:rPr>
              <a:t>Image  File Upload</a:t>
            </a:r>
          </a:p>
        </p:txBody>
      </p:sp>
      <p:sp>
        <p:nvSpPr>
          <p:cNvPr id="10" name="Rectangle: Rounded Corners 9">
            <a:extLst>
              <a:ext uri="{FF2B5EF4-FFF2-40B4-BE49-F238E27FC236}">
                <a16:creationId xmlns:a16="http://schemas.microsoft.com/office/drawing/2014/main" id="{F1F075AF-1BE5-D31F-F023-FC1D9A5B37B3}"/>
              </a:ext>
            </a:extLst>
          </p:cNvPr>
          <p:cNvSpPr/>
          <p:nvPr/>
        </p:nvSpPr>
        <p:spPr>
          <a:xfrm>
            <a:off x="3924301" y="1895475"/>
            <a:ext cx="1581150" cy="40957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100" b="1" dirty="0">
                <a:solidFill>
                  <a:schemeClr val="bg1"/>
                </a:solidFill>
              </a:rPr>
              <a:t>Video file upload</a:t>
            </a:r>
          </a:p>
        </p:txBody>
      </p:sp>
      <p:sp>
        <p:nvSpPr>
          <p:cNvPr id="11" name="Rectangle: Rounded Corners 10">
            <a:extLst>
              <a:ext uri="{FF2B5EF4-FFF2-40B4-BE49-F238E27FC236}">
                <a16:creationId xmlns:a16="http://schemas.microsoft.com/office/drawing/2014/main" id="{0FCC4749-2EA6-3D2E-C505-A7858A34165F}"/>
              </a:ext>
            </a:extLst>
          </p:cNvPr>
          <p:cNvSpPr/>
          <p:nvPr/>
        </p:nvSpPr>
        <p:spPr>
          <a:xfrm>
            <a:off x="1374797" y="3090226"/>
            <a:ext cx="1704976" cy="5143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1"/>
                </a:solidFill>
              </a:rPr>
              <a:t>Static Object Detection Model</a:t>
            </a:r>
          </a:p>
        </p:txBody>
      </p:sp>
      <p:sp>
        <p:nvSpPr>
          <p:cNvPr id="12" name="Rectangle: Rounded Corners 11">
            <a:extLst>
              <a:ext uri="{FF2B5EF4-FFF2-40B4-BE49-F238E27FC236}">
                <a16:creationId xmlns:a16="http://schemas.microsoft.com/office/drawing/2014/main" id="{55CF4CC2-00A3-F28A-2237-F030D25F8EBD}"/>
              </a:ext>
            </a:extLst>
          </p:cNvPr>
          <p:cNvSpPr/>
          <p:nvPr/>
        </p:nvSpPr>
        <p:spPr>
          <a:xfrm>
            <a:off x="3374154" y="3090226"/>
            <a:ext cx="1809747" cy="5143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1"/>
                </a:solidFill>
              </a:rPr>
              <a:t>Motion Detection and Motion Tracking Model</a:t>
            </a:r>
          </a:p>
        </p:txBody>
      </p:sp>
      <p:sp>
        <p:nvSpPr>
          <p:cNvPr id="13" name="Rectangle: Rounded Corners 12">
            <a:extLst>
              <a:ext uri="{FF2B5EF4-FFF2-40B4-BE49-F238E27FC236}">
                <a16:creationId xmlns:a16="http://schemas.microsoft.com/office/drawing/2014/main" id="{28FCD491-88CF-D56E-39E5-22F2D555BEA8}"/>
              </a:ext>
            </a:extLst>
          </p:cNvPr>
          <p:cNvSpPr/>
          <p:nvPr/>
        </p:nvSpPr>
        <p:spPr>
          <a:xfrm>
            <a:off x="3973514" y="4273553"/>
            <a:ext cx="1495425" cy="514350"/>
          </a:xfrm>
          <a:prstGeom prst="round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1"/>
                </a:solidFill>
              </a:rPr>
              <a:t>MQTT Publisher Script</a:t>
            </a:r>
          </a:p>
        </p:txBody>
      </p:sp>
      <p:sp>
        <p:nvSpPr>
          <p:cNvPr id="14" name="Rectangle 13">
            <a:extLst>
              <a:ext uri="{FF2B5EF4-FFF2-40B4-BE49-F238E27FC236}">
                <a16:creationId xmlns:a16="http://schemas.microsoft.com/office/drawing/2014/main" id="{F3DE1DBA-0376-FF4C-597C-F24B41E3C5FE}"/>
              </a:ext>
            </a:extLst>
          </p:cNvPr>
          <p:cNvSpPr/>
          <p:nvPr/>
        </p:nvSpPr>
        <p:spPr>
          <a:xfrm>
            <a:off x="1181098" y="862014"/>
            <a:ext cx="7038975" cy="1657349"/>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C681AA-F1A8-0BCD-635A-CD46571FBE88}"/>
              </a:ext>
            </a:extLst>
          </p:cNvPr>
          <p:cNvSpPr/>
          <p:nvPr/>
        </p:nvSpPr>
        <p:spPr>
          <a:xfrm>
            <a:off x="1181099" y="2657475"/>
            <a:ext cx="7124701" cy="22288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DCD70BCC-0E72-D107-8A05-9C56D21DFC1B}"/>
              </a:ext>
            </a:extLst>
          </p:cNvPr>
          <p:cNvCxnSpPr>
            <a:stCxn id="8" idx="2"/>
          </p:cNvCxnSpPr>
          <p:nvPr/>
        </p:nvCxnSpPr>
        <p:spPr>
          <a:xfrm rot="5400000">
            <a:off x="3409952" y="590550"/>
            <a:ext cx="476249" cy="2133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9ABF191-21F2-6D7B-4746-4DAA8B2F3D89}"/>
              </a:ext>
            </a:extLst>
          </p:cNvPr>
          <p:cNvCxnSpPr>
            <a:endCxn id="9" idx="0"/>
          </p:cNvCxnSpPr>
          <p:nvPr/>
        </p:nvCxnSpPr>
        <p:spPr>
          <a:xfrm rot="10800000" flipV="1">
            <a:off x="2671764" y="1428751"/>
            <a:ext cx="2052636" cy="4667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D5D281E-8E48-E4C9-A58A-2C42DF9C63AA}"/>
              </a:ext>
            </a:extLst>
          </p:cNvPr>
          <p:cNvCxnSpPr>
            <a:stCxn id="8" idx="2"/>
            <a:endCxn id="9" idx="0"/>
          </p:cNvCxnSpPr>
          <p:nvPr/>
        </p:nvCxnSpPr>
        <p:spPr>
          <a:xfrm rot="5400000">
            <a:off x="3455196" y="635794"/>
            <a:ext cx="476249" cy="20431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AB3455B9-C079-3FC6-324D-3AB46D42B38A}"/>
              </a:ext>
            </a:extLst>
          </p:cNvPr>
          <p:cNvCxnSpPr>
            <a:stCxn id="8" idx="2"/>
          </p:cNvCxnSpPr>
          <p:nvPr/>
        </p:nvCxnSpPr>
        <p:spPr>
          <a:xfrm rot="5400000">
            <a:off x="4476752" y="1657350"/>
            <a:ext cx="476249"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34399444-18FD-EDF1-1631-474746CEE472}"/>
              </a:ext>
            </a:extLst>
          </p:cNvPr>
          <p:cNvCxnSpPr>
            <a:stCxn id="9" idx="2"/>
            <a:endCxn id="11" idx="0"/>
          </p:cNvCxnSpPr>
          <p:nvPr/>
        </p:nvCxnSpPr>
        <p:spPr>
          <a:xfrm rot="5400000">
            <a:off x="2056937" y="2475399"/>
            <a:ext cx="785176" cy="4444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9547F57C-36DB-BEC7-3C1B-7C3C140F4AA5}"/>
              </a:ext>
            </a:extLst>
          </p:cNvPr>
          <p:cNvCxnSpPr>
            <a:stCxn id="10" idx="2"/>
            <a:endCxn id="12" idx="0"/>
          </p:cNvCxnSpPr>
          <p:nvPr/>
        </p:nvCxnSpPr>
        <p:spPr>
          <a:xfrm rot="5400000">
            <a:off x="4104364" y="2479714"/>
            <a:ext cx="785176" cy="43584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62AF0D8-185D-2833-52AF-4486FE473BEC}"/>
              </a:ext>
            </a:extLst>
          </p:cNvPr>
          <p:cNvCxnSpPr>
            <a:stCxn id="11" idx="2"/>
            <a:endCxn id="13" idx="1"/>
          </p:cNvCxnSpPr>
          <p:nvPr/>
        </p:nvCxnSpPr>
        <p:spPr>
          <a:xfrm rot="16200000" flipH="1">
            <a:off x="2637323" y="3194537"/>
            <a:ext cx="926152" cy="17462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137CB8A-F865-70DB-E8DC-07621E077C08}"/>
              </a:ext>
            </a:extLst>
          </p:cNvPr>
          <p:cNvCxnSpPr>
            <a:stCxn id="12" idx="2"/>
            <a:endCxn id="13" idx="3"/>
          </p:cNvCxnSpPr>
          <p:nvPr/>
        </p:nvCxnSpPr>
        <p:spPr>
          <a:xfrm rot="16200000" flipH="1">
            <a:off x="4410907" y="3472696"/>
            <a:ext cx="926152" cy="1189911"/>
          </a:xfrm>
          <a:prstGeom prst="bentConnector4">
            <a:avLst>
              <a:gd name="adj1" fmla="val 36116"/>
              <a:gd name="adj2" fmla="val 119212"/>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5D2D1D8C-AFAA-EDAB-AA31-10F18B2DE7BD}"/>
              </a:ext>
            </a:extLst>
          </p:cNvPr>
          <p:cNvSpPr/>
          <p:nvPr/>
        </p:nvSpPr>
        <p:spPr>
          <a:xfrm>
            <a:off x="4010026" y="5934076"/>
            <a:ext cx="1495425" cy="514350"/>
          </a:xfrm>
          <a:prstGeom prst="round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1"/>
                </a:solidFill>
              </a:rPr>
              <a:t>MQTT Subscriber Script</a:t>
            </a:r>
          </a:p>
        </p:txBody>
      </p:sp>
      <p:sp>
        <p:nvSpPr>
          <p:cNvPr id="25" name="Oval 24">
            <a:extLst>
              <a:ext uri="{FF2B5EF4-FFF2-40B4-BE49-F238E27FC236}">
                <a16:creationId xmlns:a16="http://schemas.microsoft.com/office/drawing/2014/main" id="{5924408A-88F2-6FAA-4BA9-3810E16A2EF4}"/>
              </a:ext>
            </a:extLst>
          </p:cNvPr>
          <p:cNvSpPr/>
          <p:nvPr/>
        </p:nvSpPr>
        <p:spPr>
          <a:xfrm>
            <a:off x="3703639" y="4995863"/>
            <a:ext cx="2149476" cy="75723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bg1"/>
                </a:solidFill>
              </a:rPr>
              <a:t>MQTT Broker</a:t>
            </a:r>
          </a:p>
        </p:txBody>
      </p:sp>
      <p:sp>
        <p:nvSpPr>
          <p:cNvPr id="26" name="TextBox 25">
            <a:extLst>
              <a:ext uri="{FF2B5EF4-FFF2-40B4-BE49-F238E27FC236}">
                <a16:creationId xmlns:a16="http://schemas.microsoft.com/office/drawing/2014/main" id="{65E5E76E-A3EF-1792-B460-2F956384490E}"/>
              </a:ext>
            </a:extLst>
          </p:cNvPr>
          <p:cNvSpPr txBox="1"/>
          <p:nvPr/>
        </p:nvSpPr>
        <p:spPr>
          <a:xfrm>
            <a:off x="9982200" y="4603237"/>
            <a:ext cx="1009650" cy="369332"/>
          </a:xfrm>
          <a:prstGeom prst="rect">
            <a:avLst/>
          </a:prstGeom>
          <a:noFill/>
        </p:spPr>
        <p:txBody>
          <a:bodyPr wrap="square" rtlCol="0">
            <a:spAutoFit/>
          </a:bodyPr>
          <a:lstStyle/>
          <a:p>
            <a:r>
              <a:rPr lang="en-US" dirty="0"/>
              <a:t>Node 1</a:t>
            </a:r>
          </a:p>
        </p:txBody>
      </p:sp>
      <p:sp>
        <p:nvSpPr>
          <p:cNvPr id="27" name="TextBox 26">
            <a:extLst>
              <a:ext uri="{FF2B5EF4-FFF2-40B4-BE49-F238E27FC236}">
                <a16:creationId xmlns:a16="http://schemas.microsoft.com/office/drawing/2014/main" id="{C6BF0186-781D-D0C0-5CD8-D817CAC1D23D}"/>
              </a:ext>
            </a:extLst>
          </p:cNvPr>
          <p:cNvSpPr txBox="1"/>
          <p:nvPr/>
        </p:nvSpPr>
        <p:spPr>
          <a:xfrm>
            <a:off x="9982200" y="5635650"/>
            <a:ext cx="1009650" cy="369332"/>
          </a:xfrm>
          <a:prstGeom prst="rect">
            <a:avLst/>
          </a:prstGeom>
          <a:noFill/>
        </p:spPr>
        <p:txBody>
          <a:bodyPr wrap="square" rtlCol="0">
            <a:spAutoFit/>
          </a:bodyPr>
          <a:lstStyle/>
          <a:p>
            <a:r>
              <a:rPr lang="en-US" dirty="0"/>
              <a:t>Node 2</a:t>
            </a:r>
          </a:p>
        </p:txBody>
      </p:sp>
      <p:sp>
        <p:nvSpPr>
          <p:cNvPr id="28" name="TextBox 27">
            <a:extLst>
              <a:ext uri="{FF2B5EF4-FFF2-40B4-BE49-F238E27FC236}">
                <a16:creationId xmlns:a16="http://schemas.microsoft.com/office/drawing/2014/main" id="{9F1C2FA0-9B89-F18B-7B50-81B38E9D1B02}"/>
              </a:ext>
            </a:extLst>
          </p:cNvPr>
          <p:cNvSpPr txBox="1"/>
          <p:nvPr/>
        </p:nvSpPr>
        <p:spPr>
          <a:xfrm>
            <a:off x="8264723" y="4791783"/>
            <a:ext cx="1009650" cy="276999"/>
          </a:xfrm>
          <a:prstGeom prst="rect">
            <a:avLst/>
          </a:prstGeom>
          <a:noFill/>
        </p:spPr>
        <p:txBody>
          <a:bodyPr wrap="square" rtlCol="0">
            <a:spAutoFit/>
          </a:bodyPr>
          <a:lstStyle/>
          <a:p>
            <a:r>
              <a:rPr lang="en-US" sz="1200" b="1" dirty="0">
                <a:solidFill>
                  <a:srgbClr val="FFFF00"/>
                </a:solidFill>
              </a:rPr>
              <a:t>Container 1</a:t>
            </a:r>
          </a:p>
        </p:txBody>
      </p:sp>
      <p:sp>
        <p:nvSpPr>
          <p:cNvPr id="29" name="TextBox 28">
            <a:extLst>
              <a:ext uri="{FF2B5EF4-FFF2-40B4-BE49-F238E27FC236}">
                <a16:creationId xmlns:a16="http://schemas.microsoft.com/office/drawing/2014/main" id="{09A12F11-CEB6-3D1F-F4CA-3A23EFF904C2}"/>
              </a:ext>
            </a:extLst>
          </p:cNvPr>
          <p:cNvSpPr txBox="1"/>
          <p:nvPr/>
        </p:nvSpPr>
        <p:spPr>
          <a:xfrm>
            <a:off x="8189119" y="965627"/>
            <a:ext cx="1009650" cy="276999"/>
          </a:xfrm>
          <a:prstGeom prst="rect">
            <a:avLst/>
          </a:prstGeom>
          <a:noFill/>
        </p:spPr>
        <p:txBody>
          <a:bodyPr wrap="square" rtlCol="0">
            <a:spAutoFit/>
          </a:bodyPr>
          <a:lstStyle/>
          <a:p>
            <a:r>
              <a:rPr lang="en-US" sz="1200" b="1" dirty="0">
                <a:solidFill>
                  <a:srgbClr val="FFFF00"/>
                </a:solidFill>
              </a:rPr>
              <a:t>Container 2</a:t>
            </a:r>
          </a:p>
        </p:txBody>
      </p:sp>
      <p:sp>
        <p:nvSpPr>
          <p:cNvPr id="30" name="Rectangle: Rounded Corners 29">
            <a:extLst>
              <a:ext uri="{FF2B5EF4-FFF2-40B4-BE49-F238E27FC236}">
                <a16:creationId xmlns:a16="http://schemas.microsoft.com/office/drawing/2014/main" id="{0E89FBF8-1821-46EC-4789-E35B0F54852C}"/>
              </a:ext>
            </a:extLst>
          </p:cNvPr>
          <p:cNvSpPr/>
          <p:nvPr/>
        </p:nvSpPr>
        <p:spPr>
          <a:xfrm>
            <a:off x="9340156" y="2353478"/>
            <a:ext cx="1552575" cy="122792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100" dirty="0">
                <a:solidFill>
                  <a:schemeClr val="bg1"/>
                </a:solidFill>
              </a:rPr>
              <a:t>Data Store</a:t>
            </a:r>
          </a:p>
        </p:txBody>
      </p:sp>
      <p:sp>
        <p:nvSpPr>
          <p:cNvPr id="31" name="Rectangle: Rounded Corners 30">
            <a:extLst>
              <a:ext uri="{FF2B5EF4-FFF2-40B4-BE49-F238E27FC236}">
                <a16:creationId xmlns:a16="http://schemas.microsoft.com/office/drawing/2014/main" id="{BC09730E-FB26-EF28-8E6B-7A3F8D39599F}"/>
              </a:ext>
            </a:extLst>
          </p:cNvPr>
          <p:cNvSpPr/>
          <p:nvPr/>
        </p:nvSpPr>
        <p:spPr>
          <a:xfrm>
            <a:off x="9610724" y="2438400"/>
            <a:ext cx="952501" cy="295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Meta data store</a:t>
            </a:r>
          </a:p>
        </p:txBody>
      </p:sp>
      <p:sp>
        <p:nvSpPr>
          <p:cNvPr id="32" name="Rectangle: Rounded Corners 31">
            <a:extLst>
              <a:ext uri="{FF2B5EF4-FFF2-40B4-BE49-F238E27FC236}">
                <a16:creationId xmlns:a16="http://schemas.microsoft.com/office/drawing/2014/main" id="{6FE6FFA4-AA77-8BC0-5AF5-324980C2AAA7}"/>
              </a:ext>
            </a:extLst>
          </p:cNvPr>
          <p:cNvSpPr/>
          <p:nvPr/>
        </p:nvSpPr>
        <p:spPr>
          <a:xfrm>
            <a:off x="9634537" y="3195636"/>
            <a:ext cx="928688" cy="295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Frame store</a:t>
            </a:r>
          </a:p>
        </p:txBody>
      </p:sp>
      <p:cxnSp>
        <p:nvCxnSpPr>
          <p:cNvPr id="33" name="Connector: Elbow 32">
            <a:extLst>
              <a:ext uri="{FF2B5EF4-FFF2-40B4-BE49-F238E27FC236}">
                <a16:creationId xmlns:a16="http://schemas.microsoft.com/office/drawing/2014/main" id="{B3DB1D67-D076-7634-F4DE-936A40E080A9}"/>
              </a:ext>
            </a:extLst>
          </p:cNvPr>
          <p:cNvCxnSpPr>
            <a:stCxn id="15" idx="3"/>
            <a:endCxn id="30" idx="1"/>
          </p:cNvCxnSpPr>
          <p:nvPr/>
        </p:nvCxnSpPr>
        <p:spPr>
          <a:xfrm flipV="1">
            <a:off x="8305800" y="2967439"/>
            <a:ext cx="1034356" cy="8044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E0E8975D-ACE8-8ED4-D182-990C6419FB18}"/>
              </a:ext>
            </a:extLst>
          </p:cNvPr>
          <p:cNvSpPr txBox="1"/>
          <p:nvPr/>
        </p:nvSpPr>
        <p:spPr>
          <a:xfrm>
            <a:off x="8343899" y="2443895"/>
            <a:ext cx="1009650" cy="646331"/>
          </a:xfrm>
          <a:prstGeom prst="rect">
            <a:avLst/>
          </a:prstGeom>
          <a:noFill/>
        </p:spPr>
        <p:txBody>
          <a:bodyPr wrap="square" rtlCol="0">
            <a:spAutoFit/>
          </a:bodyPr>
          <a:lstStyle/>
          <a:p>
            <a:r>
              <a:rPr lang="en-US" sz="1200" b="1" dirty="0">
                <a:solidFill>
                  <a:srgbClr val="FFFF00"/>
                </a:solidFill>
              </a:rPr>
              <a:t>Image and meta data store</a:t>
            </a:r>
          </a:p>
        </p:txBody>
      </p:sp>
      <p:sp>
        <p:nvSpPr>
          <p:cNvPr id="35" name="Rectangle: Rounded Corners 34">
            <a:extLst>
              <a:ext uri="{FF2B5EF4-FFF2-40B4-BE49-F238E27FC236}">
                <a16:creationId xmlns:a16="http://schemas.microsoft.com/office/drawing/2014/main" id="{45F9C708-4B2B-A113-F077-B7EA04521228}"/>
              </a:ext>
            </a:extLst>
          </p:cNvPr>
          <p:cNvSpPr/>
          <p:nvPr/>
        </p:nvSpPr>
        <p:spPr>
          <a:xfrm>
            <a:off x="5619750" y="3112494"/>
            <a:ext cx="1809747" cy="5143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1"/>
                </a:solidFill>
              </a:rPr>
              <a:t>Anomaly Detection Model</a:t>
            </a:r>
          </a:p>
        </p:txBody>
      </p:sp>
    </p:spTree>
    <p:extLst>
      <p:ext uri="{BB962C8B-B14F-4D97-AF65-F5344CB8AC3E}">
        <p14:creationId xmlns:p14="http://schemas.microsoft.com/office/powerpoint/2010/main" val="80166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7975" y="584501"/>
            <a:ext cx="10861207" cy="997709"/>
          </a:xfrm>
        </p:spPr>
        <p:txBody>
          <a:bodyPr vert="horz" wrap="square" lIns="0" tIns="12700" rIns="0" bIns="0" rtlCol="0">
            <a:spAutoFit/>
          </a:bodyPr>
          <a:lstStyle/>
          <a:p>
            <a:pPr marL="12700">
              <a:spcBef>
                <a:spcPts val="100"/>
              </a:spcBef>
            </a:pPr>
            <a:r>
              <a:rPr lang="en-US" sz="3200" b="1" spc="-145" dirty="0">
                <a:solidFill>
                  <a:srgbClr val="006FBF"/>
                </a:solidFill>
                <a:latin typeface="Arial"/>
                <a:cs typeface="Arial"/>
              </a:rPr>
              <a:t>Overall Model Flow</a:t>
            </a:r>
            <a:br>
              <a:rPr lang="en-IN" sz="3200" dirty="0"/>
            </a:br>
            <a:endParaRPr lang="en-US" sz="3200" b="1" spc="-145" dirty="0">
              <a:solidFill>
                <a:srgbClr val="006FBF"/>
              </a:solidFill>
              <a:latin typeface="Arial"/>
              <a:cs typeface="Arial"/>
            </a:endParaRPr>
          </a:p>
        </p:txBody>
      </p:sp>
      <p:sp>
        <p:nvSpPr>
          <p:cNvPr id="2" name="Slide Number Placeholder 1"/>
          <p:cNvSpPr>
            <a:spLocks noGrp="1"/>
          </p:cNvSpPr>
          <p:nvPr>
            <p:ph type="sldNum" sz="quarter" idx="7"/>
          </p:nvPr>
        </p:nvSpPr>
        <p:spPr/>
        <p:txBody>
          <a:bodyPr/>
          <a:lstStyle/>
          <a:p>
            <a:fld id="{B6F15528-21DE-4FAA-801E-634DDDAF4B2B}" type="slidenum">
              <a:rPr lang="en-IN" smtClean="0"/>
              <a:t>8</a:t>
            </a:fld>
            <a:endParaRPr lang="en-IN"/>
          </a:p>
        </p:txBody>
      </p:sp>
      <p:sp>
        <p:nvSpPr>
          <p:cNvPr id="4" name="AutoShape 4" descr="Object-Detection-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bject-Detection-Mode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2" descr="F1 Score in Machine Learning: Intro &amp; Calc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recision recall equation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precision recall equation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Rounded Corners 12">
            <a:extLst>
              <a:ext uri="{FF2B5EF4-FFF2-40B4-BE49-F238E27FC236}">
                <a16:creationId xmlns:a16="http://schemas.microsoft.com/office/drawing/2014/main" id="{FC72EF06-7963-EF95-75D3-FAA602E9244B}"/>
              </a:ext>
            </a:extLst>
          </p:cNvPr>
          <p:cNvSpPr/>
          <p:nvPr/>
        </p:nvSpPr>
        <p:spPr>
          <a:xfrm>
            <a:off x="310895" y="2515076"/>
            <a:ext cx="1722119" cy="11049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GUI Interface </a:t>
            </a:r>
          </a:p>
          <a:p>
            <a:pPr marL="171450" indent="-171450" algn="just">
              <a:buFontTx/>
              <a:buChar char="-"/>
            </a:pPr>
            <a:r>
              <a:rPr lang="en-US" sz="900" dirty="0"/>
              <a:t>Image dataset upload</a:t>
            </a:r>
          </a:p>
          <a:p>
            <a:pPr marL="285750" indent="-285750" algn="just">
              <a:buFontTx/>
              <a:buChar char="-"/>
            </a:pPr>
            <a:r>
              <a:rPr lang="en-US" sz="900" dirty="0"/>
              <a:t>Video file upload </a:t>
            </a:r>
          </a:p>
        </p:txBody>
      </p:sp>
      <p:sp>
        <p:nvSpPr>
          <p:cNvPr id="14" name="Rectangle: Rounded Corners 13">
            <a:extLst>
              <a:ext uri="{FF2B5EF4-FFF2-40B4-BE49-F238E27FC236}">
                <a16:creationId xmlns:a16="http://schemas.microsoft.com/office/drawing/2014/main" id="{A797DB9A-A86B-AD10-FE67-E3D490948FB4}"/>
              </a:ext>
            </a:extLst>
          </p:cNvPr>
          <p:cNvSpPr/>
          <p:nvPr/>
        </p:nvSpPr>
        <p:spPr>
          <a:xfrm>
            <a:off x="331470" y="5114211"/>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Image Pre-Processing</a:t>
            </a:r>
          </a:p>
        </p:txBody>
      </p:sp>
      <p:sp>
        <p:nvSpPr>
          <p:cNvPr id="15" name="Rectangle: Rounded Corners 14">
            <a:extLst>
              <a:ext uri="{FF2B5EF4-FFF2-40B4-BE49-F238E27FC236}">
                <a16:creationId xmlns:a16="http://schemas.microsoft.com/office/drawing/2014/main" id="{D5E03068-8042-1951-5B47-1D2424E48370}"/>
              </a:ext>
            </a:extLst>
          </p:cNvPr>
          <p:cNvSpPr/>
          <p:nvPr/>
        </p:nvSpPr>
        <p:spPr>
          <a:xfrm>
            <a:off x="2308859" y="5114211"/>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Object Segmentation using Deep Reinforcement Learning</a:t>
            </a:r>
          </a:p>
        </p:txBody>
      </p:sp>
      <p:sp>
        <p:nvSpPr>
          <p:cNvPr id="16" name="Rectangle: Rounded Corners 15">
            <a:extLst>
              <a:ext uri="{FF2B5EF4-FFF2-40B4-BE49-F238E27FC236}">
                <a16:creationId xmlns:a16="http://schemas.microsoft.com/office/drawing/2014/main" id="{2F98EF81-6524-54F0-5084-0B897E425F8F}"/>
              </a:ext>
            </a:extLst>
          </p:cNvPr>
          <p:cNvSpPr/>
          <p:nvPr/>
        </p:nvSpPr>
        <p:spPr>
          <a:xfrm>
            <a:off x="4303015" y="5114210"/>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Motion Estimation using Optical Flow</a:t>
            </a:r>
          </a:p>
        </p:txBody>
      </p:sp>
      <p:sp>
        <p:nvSpPr>
          <p:cNvPr id="17" name="Rectangle: Rounded Corners 16">
            <a:extLst>
              <a:ext uri="{FF2B5EF4-FFF2-40B4-BE49-F238E27FC236}">
                <a16:creationId xmlns:a16="http://schemas.microsoft.com/office/drawing/2014/main" id="{695A4048-C76A-789A-2F2A-F9EC11BF3EB5}"/>
              </a:ext>
            </a:extLst>
          </p:cNvPr>
          <p:cNvSpPr/>
          <p:nvPr/>
        </p:nvSpPr>
        <p:spPr>
          <a:xfrm>
            <a:off x="8913114" y="2286000"/>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Code for publishing object coordinates and shape information</a:t>
            </a:r>
          </a:p>
        </p:txBody>
      </p:sp>
      <p:sp>
        <p:nvSpPr>
          <p:cNvPr id="18" name="Rectangle: Rounded Corners 17">
            <a:extLst>
              <a:ext uri="{FF2B5EF4-FFF2-40B4-BE49-F238E27FC236}">
                <a16:creationId xmlns:a16="http://schemas.microsoft.com/office/drawing/2014/main" id="{E2079CB8-23CB-18F7-81CD-8C41F8E929BD}"/>
              </a:ext>
            </a:extLst>
          </p:cNvPr>
          <p:cNvSpPr/>
          <p:nvPr/>
        </p:nvSpPr>
        <p:spPr>
          <a:xfrm>
            <a:off x="8946638" y="3496483"/>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Visualization of segmented object and motion coordinates</a:t>
            </a:r>
          </a:p>
        </p:txBody>
      </p:sp>
      <p:cxnSp>
        <p:nvCxnSpPr>
          <p:cNvPr id="19" name="Straight Arrow Connector 18">
            <a:extLst>
              <a:ext uri="{FF2B5EF4-FFF2-40B4-BE49-F238E27FC236}">
                <a16:creationId xmlns:a16="http://schemas.microsoft.com/office/drawing/2014/main" id="{C905F535-E690-34CF-0128-3133AF5EBA66}"/>
              </a:ext>
            </a:extLst>
          </p:cNvPr>
          <p:cNvCxnSpPr/>
          <p:nvPr/>
        </p:nvCxnSpPr>
        <p:spPr>
          <a:xfrm>
            <a:off x="2053589" y="5490448"/>
            <a:ext cx="278131" cy="0"/>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52101FE6-86D8-F82E-4046-A5F69F5B62A7}"/>
              </a:ext>
            </a:extLst>
          </p:cNvPr>
          <p:cNvCxnSpPr/>
          <p:nvPr/>
        </p:nvCxnSpPr>
        <p:spPr>
          <a:xfrm>
            <a:off x="4049266" y="5481303"/>
            <a:ext cx="278131" cy="0"/>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Rounded Corners 20">
            <a:extLst>
              <a:ext uri="{FF2B5EF4-FFF2-40B4-BE49-F238E27FC236}">
                <a16:creationId xmlns:a16="http://schemas.microsoft.com/office/drawing/2014/main" id="{A96B1C16-1D45-29D6-D779-3141B5250870}"/>
              </a:ext>
            </a:extLst>
          </p:cNvPr>
          <p:cNvSpPr/>
          <p:nvPr/>
        </p:nvSpPr>
        <p:spPr>
          <a:xfrm>
            <a:off x="6300977" y="5105065"/>
            <a:ext cx="1722119" cy="75247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00" dirty="0"/>
              <a:t>Anomaly Detection Model using One-SVM</a:t>
            </a:r>
          </a:p>
        </p:txBody>
      </p:sp>
      <p:cxnSp>
        <p:nvCxnSpPr>
          <p:cNvPr id="22" name="Connector: Elbow 21">
            <a:extLst>
              <a:ext uri="{FF2B5EF4-FFF2-40B4-BE49-F238E27FC236}">
                <a16:creationId xmlns:a16="http://schemas.microsoft.com/office/drawing/2014/main" id="{EE6190B6-747C-9155-9FAD-0649FFDBCF7A}"/>
              </a:ext>
            </a:extLst>
          </p:cNvPr>
          <p:cNvCxnSpPr>
            <a:stCxn id="13" idx="2"/>
            <a:endCxn id="14" idx="1"/>
          </p:cNvCxnSpPr>
          <p:nvPr/>
        </p:nvCxnSpPr>
        <p:spPr>
          <a:xfrm rot="5400000">
            <a:off x="-183523" y="4134970"/>
            <a:ext cx="1870473" cy="840485"/>
          </a:xfrm>
          <a:prstGeom prst="bentConnector4">
            <a:avLst>
              <a:gd name="adj1" fmla="val 39943"/>
              <a:gd name="adj2" fmla="val 12719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3" name="Straight Arrow Connector 22">
            <a:extLst>
              <a:ext uri="{FF2B5EF4-FFF2-40B4-BE49-F238E27FC236}">
                <a16:creationId xmlns:a16="http://schemas.microsoft.com/office/drawing/2014/main" id="{56DA8145-7609-3BEC-928C-FE460C4C7E50}"/>
              </a:ext>
            </a:extLst>
          </p:cNvPr>
          <p:cNvCxnSpPr/>
          <p:nvPr/>
        </p:nvCxnSpPr>
        <p:spPr>
          <a:xfrm>
            <a:off x="6034278" y="5459441"/>
            <a:ext cx="278131" cy="0"/>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or: Elbow 23">
            <a:extLst>
              <a:ext uri="{FF2B5EF4-FFF2-40B4-BE49-F238E27FC236}">
                <a16:creationId xmlns:a16="http://schemas.microsoft.com/office/drawing/2014/main" id="{C3788554-105F-CC30-9152-66A4A60B9659}"/>
              </a:ext>
            </a:extLst>
          </p:cNvPr>
          <p:cNvCxnSpPr>
            <a:stCxn id="21" idx="3"/>
            <a:endCxn id="17" idx="1"/>
          </p:cNvCxnSpPr>
          <p:nvPr/>
        </p:nvCxnSpPr>
        <p:spPr>
          <a:xfrm flipV="1">
            <a:off x="8023096" y="2662238"/>
            <a:ext cx="890018" cy="281906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5" name="Connector: Elbow 24">
            <a:extLst>
              <a:ext uri="{FF2B5EF4-FFF2-40B4-BE49-F238E27FC236}">
                <a16:creationId xmlns:a16="http://schemas.microsoft.com/office/drawing/2014/main" id="{38ED5947-0F6E-EDFA-2196-B03AE2C8E294}"/>
              </a:ext>
            </a:extLst>
          </p:cNvPr>
          <p:cNvCxnSpPr>
            <a:stCxn id="21" idx="3"/>
            <a:endCxn id="18" idx="1"/>
          </p:cNvCxnSpPr>
          <p:nvPr/>
        </p:nvCxnSpPr>
        <p:spPr>
          <a:xfrm flipV="1">
            <a:off x="8023096" y="3872721"/>
            <a:ext cx="923542" cy="1608582"/>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66957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9627" y="311485"/>
            <a:ext cx="8563346" cy="505267"/>
          </a:xfrm>
        </p:spPr>
        <p:txBody>
          <a:bodyPr vert="horz" wrap="square" lIns="0" tIns="12700" rIns="0" bIns="0" rtlCol="0">
            <a:spAutoFit/>
          </a:bodyPr>
          <a:lstStyle/>
          <a:p>
            <a:pPr marL="12700">
              <a:spcBef>
                <a:spcPts val="100"/>
              </a:spcBef>
            </a:pPr>
            <a:r>
              <a:rPr lang="en-US" sz="3200" b="1" spc="-145" dirty="0">
                <a:solidFill>
                  <a:srgbClr val="006FBF"/>
                </a:solidFill>
                <a:latin typeface="Arial" panose="020B0604020202020204" pitchFamily="34" charset="0"/>
                <a:cs typeface="Arial" panose="020B0604020202020204" pitchFamily="34" charset="0"/>
              </a:rPr>
              <a:t>Object Detection Model </a:t>
            </a:r>
          </a:p>
        </p:txBody>
      </p:sp>
      <p:sp>
        <p:nvSpPr>
          <p:cNvPr id="7" name="Slide Number Placeholder 6"/>
          <p:cNvSpPr>
            <a:spLocks noGrp="1"/>
          </p:cNvSpPr>
          <p:nvPr>
            <p:ph type="sldNum" sz="quarter" idx="7"/>
          </p:nvPr>
        </p:nvSpPr>
        <p:spPr/>
        <p:txBody>
          <a:bodyPr/>
          <a:lstStyle/>
          <a:p>
            <a:fld id="{B6F15528-21DE-4FAA-801E-634DDDAF4B2B}" type="slidenum">
              <a:rPr lang="en-IN" smtClean="0"/>
              <a:t>9</a:t>
            </a:fld>
            <a:endParaRPr lang="en-IN"/>
          </a:p>
        </p:txBody>
      </p:sp>
      <p:sp>
        <p:nvSpPr>
          <p:cNvPr id="4" name="Rectangle 3"/>
          <p:cNvSpPr/>
          <p:nvPr/>
        </p:nvSpPr>
        <p:spPr>
          <a:xfrm>
            <a:off x="155575" y="1302071"/>
            <a:ext cx="11233151" cy="2126929"/>
          </a:xfrm>
          <a:prstGeom prst="rect">
            <a:avLst/>
          </a:prstGeom>
        </p:spPr>
        <p:txBody>
          <a:bodyPr wrap="square">
            <a:spAutoFit/>
          </a:bodyPr>
          <a:lstStyle/>
          <a:p>
            <a:pPr marL="0" marR="0" algn="just">
              <a:lnSpc>
                <a:spcPct val="150000"/>
              </a:lnSpc>
              <a:spcBef>
                <a:spcPts val="0"/>
              </a:spcBef>
              <a:spcAft>
                <a:spcPts val="0"/>
              </a:spcAft>
            </a:pPr>
            <a:r>
              <a:rPr lang="en-US" sz="1800" dirty="0">
                <a:effectLst/>
                <a:latin typeface="Intel Clear" panose="020B0604020203020204" pitchFamily="34" charset="0"/>
                <a:ea typeface="Arial" panose="020B0604020202020204" pitchFamily="34" charset="0"/>
                <a:cs typeface="Mangal" panose="02040503050203030202" pitchFamily="18" charset="0"/>
              </a:rPr>
              <a:t>For the object detection and motion tracking, the solution proposes to use image processing and motion detection algorithm to detect the object. The reason for this approach is we want to build a generic model where the background always remains same in a frame, but the type of objects can change. Hence, having a model that is supervised and trained with a specific object say cube may fail if we introduce an unknown object with different shape. </a:t>
            </a:r>
            <a:endParaRPr lang="en-US" sz="1800" dirty="0">
              <a:effectLst/>
              <a:latin typeface="Arial" panose="020B0604020202020204" pitchFamily="34" charset="0"/>
              <a:ea typeface="Arial" panose="020B0604020202020204" pitchFamily="34" charset="0"/>
              <a:cs typeface="Mangal" panose="02040503050203030202" pitchFamily="18" charset="0"/>
            </a:endParaRPr>
          </a:p>
        </p:txBody>
      </p:sp>
      <p:sp>
        <p:nvSpPr>
          <p:cNvPr id="2" name="AutoShape 4" descr="https://www.researchgate.net/publication/329038564/figure/fig2/AS:694681084112900@1542636285619/YOLO-architecture-YOLO-architecture-is-inspired-by-GooLeNet-model-for-image.pp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https://www.researchgate.net/publication/329038564/figure/fig2/AS:694681084112900@1542636285619/YOLO-architecture-YOLO-architecture-is-inspired-by-GooLeNet-model-for-image.pp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https://www.researchgate.net/publication/329038564/figure/fig2/AS:694681084112900@1542636285619/YOLO-architecture-YOLO-architecture-is-inspired-by-GooLeNet-model-for-image.pp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YOLO Full Model Architectu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1604FFFB-83DF-00A0-F14D-8D4A4234AF14}"/>
              </a:ext>
            </a:extLst>
          </p:cNvPr>
          <p:cNvPicPr>
            <a:picLocks noChangeAspect="1"/>
          </p:cNvPicPr>
          <p:nvPr/>
        </p:nvPicPr>
        <p:blipFill>
          <a:blip r:embed="rId2"/>
          <a:stretch>
            <a:fillRect/>
          </a:stretch>
        </p:blipFill>
        <p:spPr>
          <a:xfrm>
            <a:off x="3206601" y="3244139"/>
            <a:ext cx="5778797" cy="2952902"/>
          </a:xfrm>
          <a:prstGeom prst="rect">
            <a:avLst/>
          </a:prstGeom>
        </p:spPr>
      </p:pic>
    </p:spTree>
    <p:extLst>
      <p:ext uri="{BB962C8B-B14F-4D97-AF65-F5344CB8AC3E}">
        <p14:creationId xmlns:p14="http://schemas.microsoft.com/office/powerpoint/2010/main" val="38080382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2630</Words>
  <Application>Microsoft Office PowerPoint</Application>
  <PresentationFormat>Widescreen</PresentationFormat>
  <Paragraphs>252</Paragraphs>
  <Slides>29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MT</vt:lpstr>
      <vt:lpstr>Calibri</vt:lpstr>
      <vt:lpstr>Cambria</vt:lpstr>
      <vt:lpstr>Courier New</vt:lpstr>
      <vt:lpstr>ElsevierSans</vt:lpstr>
      <vt:lpstr>Intel Clear</vt:lpstr>
      <vt:lpstr>Times New Roman</vt:lpstr>
      <vt:lpstr>Wingdings</vt:lpstr>
      <vt:lpstr>1_Office Theme</vt:lpstr>
      <vt:lpstr>PowerPoint Presentation</vt:lpstr>
      <vt:lpstr>Outline</vt:lpstr>
      <vt:lpstr>Introduction</vt:lpstr>
      <vt:lpstr>Objective</vt:lpstr>
      <vt:lpstr>Existing Solution</vt:lpstr>
      <vt:lpstr>Solution Methodology </vt:lpstr>
      <vt:lpstr>Architecture Diagram </vt:lpstr>
      <vt:lpstr>Overall Model Flow </vt:lpstr>
      <vt:lpstr>Object Detection Model </vt:lpstr>
      <vt:lpstr>Motion Detection Model </vt:lpstr>
      <vt:lpstr>Anomaly Detection Model</vt:lpstr>
      <vt:lpstr>Motion Detection &amp; Anomaly Detection Inference Results</vt:lpstr>
      <vt:lpstr>MLOPs Implementation</vt:lpstr>
      <vt:lpstr>Containerization</vt:lpstr>
      <vt:lpstr>Web Application </vt:lpstr>
      <vt:lpstr>Experimental Setup &amp; Code</vt:lpstr>
      <vt:lpstr>Code Framework Structure</vt:lpstr>
      <vt:lpstr>Data Generation</vt:lpstr>
      <vt:lpstr>Synthetic Data Generation</vt:lpstr>
      <vt:lpstr>Video file generation from the frame </vt:lpstr>
      <vt:lpstr>Running WebApp </vt:lpstr>
      <vt:lpstr>Anomaly Model Training</vt:lpstr>
      <vt:lpstr>Establishing MQTT Connection b/w Systems</vt:lpstr>
      <vt:lpstr>Results</vt:lpstr>
      <vt:lpstr>Annotated Frame Results after Inference</vt:lpstr>
      <vt:lpstr>Results – metadata in MQTT, docker logs, excel store</vt:lpstr>
      <vt:lpstr>Result Analysis and Future Scope of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Mohanty, Sai</cp:lastModifiedBy>
  <cp:revision>107</cp:revision>
  <dcterms:created xsi:type="dcterms:W3CDTF">2023-04-21T06:57:37Z</dcterms:created>
  <dcterms:modified xsi:type="dcterms:W3CDTF">2024-09-20T06:36:18Z</dcterms:modified>
</cp:coreProperties>
</file>