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63" r:id="rId3"/>
    <p:sldId id="262" r:id="rId4"/>
    <p:sldId id="258" r:id="rId5"/>
    <p:sldId id="259" r:id="rId6"/>
    <p:sldId id="271" r:id="rId7"/>
    <p:sldId id="260" r:id="rId8"/>
    <p:sldId id="261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0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05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2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EAACC7-3B3F-47D1-959A-EF58926E955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wsaf49/coco-2017-dataset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A844C-0DF2-6724-8332-8B0FB89C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85935"/>
            <a:ext cx="9144000" cy="2486130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marL="0" marR="0" indent="-1270"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Dissertation Title:  </a:t>
            </a:r>
            <a:r>
              <a:rPr lang="en-US" sz="3100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3D Object Shape Recognition and Motion tracking for Robotic pick and place application</a:t>
            </a:r>
            <a: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b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b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</a:br>
            <a:r>
              <a:rPr lang="en-US" sz="310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Sai Mohanty – 2022AA05245</a:t>
            </a:r>
            <a:b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57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E4DF-D94A-C657-70D9-03EB450E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88901"/>
            <a:ext cx="11125199" cy="62123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845951-9B9F-3FB7-7E66-06BE15339A6E}"/>
              </a:ext>
            </a:extLst>
          </p:cNvPr>
          <p:cNvSpPr/>
          <p:nvPr/>
        </p:nvSpPr>
        <p:spPr>
          <a:xfrm>
            <a:off x="152400" y="781050"/>
            <a:ext cx="11077575" cy="4343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411D3-9F06-DAC1-C6E0-A819B382534A}"/>
              </a:ext>
            </a:extLst>
          </p:cNvPr>
          <p:cNvSpPr/>
          <p:nvPr/>
        </p:nvSpPr>
        <p:spPr>
          <a:xfrm>
            <a:off x="209548" y="5581650"/>
            <a:ext cx="11077575" cy="1076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858E55-6779-5C0D-05F3-7962ACE0143A}"/>
              </a:ext>
            </a:extLst>
          </p:cNvPr>
          <p:cNvSpPr/>
          <p:nvPr/>
        </p:nvSpPr>
        <p:spPr>
          <a:xfrm>
            <a:off x="3924301" y="1009651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4FA952-65A5-DED9-A6AD-D9896786FEFA}"/>
              </a:ext>
            </a:extLst>
          </p:cNvPr>
          <p:cNvSpPr/>
          <p:nvPr/>
        </p:nvSpPr>
        <p:spPr>
          <a:xfrm>
            <a:off x="1881189" y="1895475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Image  File Upload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7880EC-66A1-8B7F-3F60-7AF073EEEAB8}"/>
              </a:ext>
            </a:extLst>
          </p:cNvPr>
          <p:cNvSpPr/>
          <p:nvPr/>
        </p:nvSpPr>
        <p:spPr>
          <a:xfrm>
            <a:off x="3924301" y="1895475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Video file upload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BEB8FA-5C82-7A52-D239-071CC85DA1CF}"/>
              </a:ext>
            </a:extLst>
          </p:cNvPr>
          <p:cNvSpPr/>
          <p:nvPr/>
        </p:nvSpPr>
        <p:spPr>
          <a:xfrm>
            <a:off x="5967413" y="1895475"/>
            <a:ext cx="1581150" cy="40957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Camera Stream 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490EA-0762-F4FE-BC8B-3B01CA0E3C18}"/>
              </a:ext>
            </a:extLst>
          </p:cNvPr>
          <p:cNvSpPr/>
          <p:nvPr/>
        </p:nvSpPr>
        <p:spPr>
          <a:xfrm>
            <a:off x="2581276" y="3133727"/>
            <a:ext cx="1704976" cy="5143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Static Object Detection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114D98-74BD-F761-D53D-82BE6A4D5EEB}"/>
              </a:ext>
            </a:extLst>
          </p:cNvPr>
          <p:cNvSpPr/>
          <p:nvPr/>
        </p:nvSpPr>
        <p:spPr>
          <a:xfrm>
            <a:off x="4948241" y="3143250"/>
            <a:ext cx="1809747" cy="5143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Motion Detection and Motion Tracking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CB0269-9244-1861-930C-E0D972C7751A}"/>
              </a:ext>
            </a:extLst>
          </p:cNvPr>
          <p:cNvSpPr/>
          <p:nvPr/>
        </p:nvSpPr>
        <p:spPr>
          <a:xfrm>
            <a:off x="3973514" y="4273553"/>
            <a:ext cx="1495425" cy="5143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ROS2 Publisher 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5263E-03A4-7521-21E1-3642511E4324}"/>
              </a:ext>
            </a:extLst>
          </p:cNvPr>
          <p:cNvSpPr/>
          <p:nvPr/>
        </p:nvSpPr>
        <p:spPr>
          <a:xfrm>
            <a:off x="1181098" y="862014"/>
            <a:ext cx="7038975" cy="165734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C7622E-54BB-91F5-E298-DC8FABDC1BEE}"/>
              </a:ext>
            </a:extLst>
          </p:cNvPr>
          <p:cNvSpPr/>
          <p:nvPr/>
        </p:nvSpPr>
        <p:spPr>
          <a:xfrm>
            <a:off x="1181099" y="2657475"/>
            <a:ext cx="7124701" cy="2228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337C60-EDCE-DA72-0956-CDA8F1C8C40D}"/>
              </a:ext>
            </a:extLst>
          </p:cNvPr>
          <p:cNvSpPr/>
          <p:nvPr/>
        </p:nvSpPr>
        <p:spPr>
          <a:xfrm>
            <a:off x="9315450" y="1400177"/>
            <a:ext cx="1552575" cy="58102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 Registry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EBB5F56-BA8E-FC01-AC08-D1A87A753CD5}"/>
              </a:ext>
            </a:extLst>
          </p:cNvPr>
          <p:cNvCxnSpPr>
            <a:stCxn id="6" idx="2"/>
          </p:cNvCxnSpPr>
          <p:nvPr/>
        </p:nvCxnSpPr>
        <p:spPr>
          <a:xfrm rot="5400000">
            <a:off x="3409952" y="590550"/>
            <a:ext cx="476249" cy="2133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5D47490-BD78-56A4-2AD3-BB1705C06EF5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2671764" y="1428751"/>
            <a:ext cx="2052636" cy="466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7862A4-9CC8-EAD8-6FA1-068365A1781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455196" y="635794"/>
            <a:ext cx="476249" cy="2043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11008C-4918-795F-F384-204B337D457C}"/>
              </a:ext>
            </a:extLst>
          </p:cNvPr>
          <p:cNvCxnSpPr>
            <a:stCxn id="6" idx="2"/>
          </p:cNvCxnSpPr>
          <p:nvPr/>
        </p:nvCxnSpPr>
        <p:spPr>
          <a:xfrm rot="5400000">
            <a:off x="4476752" y="1657350"/>
            <a:ext cx="47624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FD61168-3D9C-87C1-300D-1C14D3F8C475}"/>
              </a:ext>
            </a:extLst>
          </p:cNvPr>
          <p:cNvCxnSpPr>
            <a:endCxn id="9" idx="0"/>
          </p:cNvCxnSpPr>
          <p:nvPr/>
        </p:nvCxnSpPr>
        <p:spPr>
          <a:xfrm>
            <a:off x="4708526" y="1657350"/>
            <a:ext cx="2049462" cy="238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EA657E-EF97-8E30-4727-AA8E925F9D9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2638426" y="2338388"/>
            <a:ext cx="828677" cy="762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4B0B23E-8444-6D5D-4B08-BA3C4E3A304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4895" y="2155030"/>
            <a:ext cx="838200" cy="1138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BD7C7C7-711B-9C25-9406-ADEF5B05154A}"/>
              </a:ext>
            </a:extLst>
          </p:cNvPr>
          <p:cNvCxnSpPr>
            <a:stCxn id="9" idx="2"/>
          </p:cNvCxnSpPr>
          <p:nvPr/>
        </p:nvCxnSpPr>
        <p:spPr>
          <a:xfrm rot="5400000">
            <a:off x="5950746" y="2336008"/>
            <a:ext cx="838200" cy="776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6C8FF77-4693-8D03-A197-132D1C81DADD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3262314" y="3819527"/>
            <a:ext cx="882651" cy="539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532EB51-5339-0333-1520-324B5921F853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5224463" y="3902076"/>
            <a:ext cx="873128" cy="384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5B2B99-5A76-005D-E9FF-E95E7725C393}"/>
              </a:ext>
            </a:extLst>
          </p:cNvPr>
          <p:cNvSpPr/>
          <p:nvPr/>
        </p:nvSpPr>
        <p:spPr>
          <a:xfrm>
            <a:off x="4010026" y="5934076"/>
            <a:ext cx="1495425" cy="51435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ROS2 Subscriber Script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26B5FB-4030-5F75-9CDC-29D4206BC58E}"/>
              </a:ext>
            </a:extLst>
          </p:cNvPr>
          <p:cNvSpPr/>
          <p:nvPr/>
        </p:nvSpPr>
        <p:spPr>
          <a:xfrm>
            <a:off x="3703639" y="4995863"/>
            <a:ext cx="2149476" cy="7572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ROS2 Communication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21C380-ED95-F21B-2E93-683748BF062C}"/>
              </a:ext>
            </a:extLst>
          </p:cNvPr>
          <p:cNvSpPr txBox="1"/>
          <p:nvPr/>
        </p:nvSpPr>
        <p:spPr>
          <a:xfrm>
            <a:off x="9982200" y="460323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D7273-9D73-E725-3B43-2D4D25B090D7}"/>
              </a:ext>
            </a:extLst>
          </p:cNvPr>
          <p:cNvSpPr txBox="1"/>
          <p:nvPr/>
        </p:nvSpPr>
        <p:spPr>
          <a:xfrm>
            <a:off x="9982200" y="563565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B79B6-E423-B60F-64AC-0FE38BBE9C9F}"/>
              </a:ext>
            </a:extLst>
          </p:cNvPr>
          <p:cNvSpPr txBox="1"/>
          <p:nvPr/>
        </p:nvSpPr>
        <p:spPr>
          <a:xfrm>
            <a:off x="8264723" y="4791783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Container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720C69-AC4B-A47E-2B10-E4FB6121E6AD}"/>
              </a:ext>
            </a:extLst>
          </p:cNvPr>
          <p:cNvSpPr txBox="1"/>
          <p:nvPr/>
        </p:nvSpPr>
        <p:spPr>
          <a:xfrm>
            <a:off x="8189119" y="965627"/>
            <a:ext cx="100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Container 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C2C40FE-EACB-5494-CDD6-5E884C9A1538}"/>
              </a:ext>
            </a:extLst>
          </p:cNvPr>
          <p:cNvSpPr/>
          <p:nvPr/>
        </p:nvSpPr>
        <p:spPr>
          <a:xfrm>
            <a:off x="9340156" y="2353478"/>
            <a:ext cx="1552575" cy="12279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Data Store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4BD8AC-33FB-614E-4C33-2252D7E79AC2}"/>
              </a:ext>
            </a:extLst>
          </p:cNvPr>
          <p:cNvSpPr/>
          <p:nvPr/>
        </p:nvSpPr>
        <p:spPr>
          <a:xfrm>
            <a:off x="9610724" y="2438400"/>
            <a:ext cx="952501" cy="295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influxdb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A6C4905-6EAB-91ED-8FC7-7CC26D6A9C1C}"/>
              </a:ext>
            </a:extLst>
          </p:cNvPr>
          <p:cNvSpPr/>
          <p:nvPr/>
        </p:nvSpPr>
        <p:spPr>
          <a:xfrm>
            <a:off x="9634537" y="3195636"/>
            <a:ext cx="928688" cy="295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minio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C590F3C-2A52-AEA2-B5C7-1E15CA2ACB89}"/>
              </a:ext>
            </a:extLst>
          </p:cNvPr>
          <p:cNvCxnSpPr>
            <a:stCxn id="14" idx="3"/>
            <a:endCxn id="52" idx="1"/>
          </p:cNvCxnSpPr>
          <p:nvPr/>
        </p:nvCxnSpPr>
        <p:spPr>
          <a:xfrm flipV="1">
            <a:off x="8305800" y="2967439"/>
            <a:ext cx="1034356" cy="804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18B6A2-5AE3-D2F6-7633-A8D3E722162A}"/>
              </a:ext>
            </a:extLst>
          </p:cNvPr>
          <p:cNvSpPr txBox="1"/>
          <p:nvPr/>
        </p:nvSpPr>
        <p:spPr>
          <a:xfrm>
            <a:off x="8343899" y="2443895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Image and meta data store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C0E3A6-3C6C-8D43-048E-6DC692F199D3}"/>
              </a:ext>
            </a:extLst>
          </p:cNvPr>
          <p:cNvSpPr txBox="1"/>
          <p:nvPr/>
        </p:nvSpPr>
        <p:spPr>
          <a:xfrm>
            <a:off x="9634537" y="3753445"/>
            <a:ext cx="145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Model version management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28B5E4-A99F-DD6C-F991-C00105C2210A}"/>
              </a:ext>
            </a:extLst>
          </p:cNvPr>
          <p:cNvCxnSpPr/>
          <p:nvPr/>
        </p:nvCxnSpPr>
        <p:spPr>
          <a:xfrm flipV="1">
            <a:off x="8305800" y="1690688"/>
            <a:ext cx="2586931" cy="2076746"/>
          </a:xfrm>
          <a:prstGeom prst="bentConnector3">
            <a:avLst>
              <a:gd name="adj1" fmla="val 108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4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0534650" cy="592137"/>
          </a:xfrm>
        </p:spPr>
        <p:txBody>
          <a:bodyPr>
            <a:normAutofit fontScale="90000"/>
          </a:bodyPr>
          <a:lstStyle/>
          <a:p>
            <a:r>
              <a:rPr lang="en-US" dirty="0"/>
              <a:t>Static Object Detection Model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EC7B8-12EE-6D73-F03C-8B0595CD71B8}"/>
              </a:ext>
            </a:extLst>
          </p:cNvPr>
          <p:cNvSpPr/>
          <p:nvPr/>
        </p:nvSpPr>
        <p:spPr>
          <a:xfrm>
            <a:off x="209550" y="2085975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File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EE8BEB-1088-B2FB-A271-6F22CF35EC2E}"/>
              </a:ext>
            </a:extLst>
          </p:cNvPr>
          <p:cNvSpPr/>
          <p:nvPr/>
        </p:nvSpPr>
        <p:spPr>
          <a:xfrm>
            <a:off x="1962150" y="2085974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Conversion to </a:t>
            </a:r>
            <a:r>
              <a:rPr lang="en-US" sz="1200" dirty="0" err="1"/>
              <a:t>GrayScale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9A977-082F-32A3-AD31-7EFAECB3F3D8}"/>
              </a:ext>
            </a:extLst>
          </p:cNvPr>
          <p:cNvSpPr/>
          <p:nvPr/>
        </p:nvSpPr>
        <p:spPr>
          <a:xfrm>
            <a:off x="37147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Smoothing - Gaussian Blur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713F7-4DB8-64DE-FA5C-16D3473AF7C1}"/>
              </a:ext>
            </a:extLst>
          </p:cNvPr>
          <p:cNvSpPr/>
          <p:nvPr/>
        </p:nvSpPr>
        <p:spPr>
          <a:xfrm>
            <a:off x="54673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Canny Edge Detection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AB94F-087A-1E6E-CC67-6F8E3E2E5673}"/>
              </a:ext>
            </a:extLst>
          </p:cNvPr>
          <p:cNvSpPr/>
          <p:nvPr/>
        </p:nvSpPr>
        <p:spPr>
          <a:xfrm>
            <a:off x="72199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Finding Contours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3F484-8E0D-7ED4-BC81-281B61A4833C}"/>
              </a:ext>
            </a:extLst>
          </p:cNvPr>
          <p:cNvSpPr/>
          <p:nvPr/>
        </p:nvSpPr>
        <p:spPr>
          <a:xfrm>
            <a:off x="8972550" y="2085972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bounding box, Center coordinates, orientation using PCA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F3AB23-3E27-EC50-6270-559F3BD87D13}"/>
              </a:ext>
            </a:extLst>
          </p:cNvPr>
          <p:cNvSpPr/>
          <p:nvPr/>
        </p:nvSpPr>
        <p:spPr>
          <a:xfrm>
            <a:off x="8972550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BB, apply text and resize to focus on detected 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5B3F2-06CA-6BBA-258D-FF638C4256F3}"/>
              </a:ext>
            </a:extLst>
          </p:cNvPr>
          <p:cNvSpPr/>
          <p:nvPr/>
        </p:nvSpPr>
        <p:spPr>
          <a:xfrm>
            <a:off x="8972550" y="4448186"/>
            <a:ext cx="1752600" cy="1076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the data and image to ROS2 Publisher topic /</a:t>
            </a:r>
            <a:r>
              <a:rPr lang="en-US" sz="1200" dirty="0" err="1"/>
              <a:t>staticobjectdata</a:t>
            </a:r>
            <a:r>
              <a:rPr lang="en-US" sz="1200" dirty="0"/>
              <a:t> and /</a:t>
            </a:r>
            <a:r>
              <a:rPr lang="en-US" sz="1200" dirty="0" err="1"/>
              <a:t>staticobject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89EF1-6311-8685-092A-E0EC4CABA2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47825" y="2462212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616A8-3B52-0966-9513-5E0E47D79E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0425" y="2462211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CD4E8-E029-5728-646E-52EEEC4D7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530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BDEFE-5AF6-F90A-BBEA-2E57454418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02531-E734-5F70-5EB7-5D1F80FC4C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658225" y="2462210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2F29FB-BD42-FE1B-683D-BCA013136A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8850" y="2838447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7BA89-A0F7-0507-D635-96034197957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848850" y="4019554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360DE43-1D1C-4209-9B8D-0B05597AD45C}"/>
              </a:ext>
            </a:extLst>
          </p:cNvPr>
          <p:cNvSpPr/>
          <p:nvPr/>
        </p:nvSpPr>
        <p:spPr>
          <a:xfrm>
            <a:off x="6624638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detected image and meta data to datastore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EC8885-76F9-753D-412C-E1A3795B8CAA}"/>
              </a:ext>
            </a:extLst>
          </p:cNvPr>
          <p:cNvCxnSpPr>
            <a:stCxn id="10" idx="1"/>
            <a:endCxn id="28" idx="3"/>
          </p:cNvCxnSpPr>
          <p:nvPr/>
        </p:nvCxnSpPr>
        <p:spPr>
          <a:xfrm flipH="1">
            <a:off x="8377238" y="3643317"/>
            <a:ext cx="595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4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1982450" cy="920757"/>
          </a:xfrm>
        </p:spPr>
        <p:txBody>
          <a:bodyPr>
            <a:normAutofit/>
          </a:bodyPr>
          <a:lstStyle/>
          <a:p>
            <a:r>
              <a:rPr lang="en-US" sz="4800" dirty="0"/>
              <a:t>Motion Detection and Tracking Model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EC7B8-12EE-6D73-F03C-8B0595CD71B8}"/>
              </a:ext>
            </a:extLst>
          </p:cNvPr>
          <p:cNvSpPr/>
          <p:nvPr/>
        </p:nvSpPr>
        <p:spPr>
          <a:xfrm>
            <a:off x="209550" y="2085975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Video File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EE8BEB-1088-B2FB-A271-6F22CF35EC2E}"/>
              </a:ext>
            </a:extLst>
          </p:cNvPr>
          <p:cNvSpPr/>
          <p:nvPr/>
        </p:nvSpPr>
        <p:spPr>
          <a:xfrm>
            <a:off x="1962150" y="2085974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Apply Background Subtractor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9A977-082F-32A3-AD31-7EFAECB3F3D8}"/>
              </a:ext>
            </a:extLst>
          </p:cNvPr>
          <p:cNvSpPr/>
          <p:nvPr/>
        </p:nvSpPr>
        <p:spPr>
          <a:xfrm>
            <a:off x="37147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Foreground mask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713F7-4DB8-64DE-FA5C-16D3473AF7C1}"/>
              </a:ext>
            </a:extLst>
          </p:cNvPr>
          <p:cNvSpPr/>
          <p:nvPr/>
        </p:nvSpPr>
        <p:spPr>
          <a:xfrm>
            <a:off x="54673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Detect moving object using background subtractor technique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AB94F-087A-1E6E-CC67-6F8E3E2E5673}"/>
              </a:ext>
            </a:extLst>
          </p:cNvPr>
          <p:cNvSpPr/>
          <p:nvPr/>
        </p:nvSpPr>
        <p:spPr>
          <a:xfrm>
            <a:off x="72199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Finding Contours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B3F484-8E0D-7ED4-BC81-281B61A4833C}"/>
              </a:ext>
            </a:extLst>
          </p:cNvPr>
          <p:cNvSpPr/>
          <p:nvPr/>
        </p:nvSpPr>
        <p:spPr>
          <a:xfrm>
            <a:off x="8972550" y="2085972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bounding box, Center coordinates, current position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F3AB23-3E27-EC50-6270-559F3BD87D13}"/>
              </a:ext>
            </a:extLst>
          </p:cNvPr>
          <p:cNvSpPr/>
          <p:nvPr/>
        </p:nvSpPr>
        <p:spPr>
          <a:xfrm>
            <a:off x="8972550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Speed of the object in each frame and average speed of moving 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5B3F2-06CA-6BBA-258D-FF638C4256F3}"/>
              </a:ext>
            </a:extLst>
          </p:cNvPr>
          <p:cNvSpPr/>
          <p:nvPr/>
        </p:nvSpPr>
        <p:spPr>
          <a:xfrm>
            <a:off x="8972550" y="4448186"/>
            <a:ext cx="1752600" cy="1076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the data and image to ROS2 Publisher topic /</a:t>
            </a:r>
            <a:r>
              <a:rPr lang="en-US" sz="1200" dirty="0" err="1"/>
              <a:t>staticobjectdata</a:t>
            </a:r>
            <a:r>
              <a:rPr lang="en-US" sz="1200" dirty="0"/>
              <a:t> and /</a:t>
            </a:r>
            <a:r>
              <a:rPr lang="en-US" sz="1200" dirty="0" err="1"/>
              <a:t>staticobject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89EF1-6311-8685-092A-E0EC4CABA2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47825" y="2462212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616A8-3B52-0966-9513-5E0E47D79E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0425" y="2462211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CD4E8-E029-5728-646E-52EEEC4D7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530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BDEFE-5AF6-F90A-BBEA-2E57454418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702531-E734-5F70-5EB7-5D1F80FC4C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658225" y="2462210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2F29FB-BD42-FE1B-683D-BCA013136A3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848850" y="2838447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F7BA89-A0F7-0507-D635-96034197957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848850" y="4019554"/>
            <a:ext cx="0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7ACB9F-A706-8B4A-F56C-B5F268077FC6}"/>
              </a:ext>
            </a:extLst>
          </p:cNvPr>
          <p:cNvSpPr/>
          <p:nvPr/>
        </p:nvSpPr>
        <p:spPr>
          <a:xfrm>
            <a:off x="6634163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Draw BB, put text on the detected object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1B880F-2FEB-B220-AD7C-00E34F6096F7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flipH="1">
            <a:off x="8386763" y="3643317"/>
            <a:ext cx="585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7EC3FB-0768-5CED-AE3E-8949F136077C}"/>
              </a:ext>
            </a:extLst>
          </p:cNvPr>
          <p:cNvSpPr/>
          <p:nvPr/>
        </p:nvSpPr>
        <p:spPr>
          <a:xfrm>
            <a:off x="4588670" y="3267079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detected image and meta data to datastore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49C0E-85E8-BFB8-D276-71998F8E9E79}"/>
              </a:ext>
            </a:extLst>
          </p:cNvPr>
          <p:cNvCxnSpPr>
            <a:stCxn id="3" idx="1"/>
            <a:endCxn id="14" idx="3"/>
          </p:cNvCxnSpPr>
          <p:nvPr/>
        </p:nvCxnSpPr>
        <p:spPr>
          <a:xfrm flipH="1">
            <a:off x="6341270" y="3643317"/>
            <a:ext cx="292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1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1982450" cy="920757"/>
          </a:xfrm>
        </p:spPr>
        <p:txBody>
          <a:bodyPr>
            <a:normAutofit/>
          </a:bodyPr>
          <a:lstStyle/>
          <a:p>
            <a:r>
              <a:rPr lang="en-US" sz="4800" dirty="0"/>
              <a:t>Anomaly Detection Model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DEC7B8-12EE-6D73-F03C-8B0595CD71B8}"/>
              </a:ext>
            </a:extLst>
          </p:cNvPr>
          <p:cNvSpPr/>
          <p:nvPr/>
        </p:nvSpPr>
        <p:spPr>
          <a:xfrm>
            <a:off x="209550" y="2085975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Offline Capture frames with normal data and store in local folder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EE8BEB-1088-B2FB-A271-6F22CF35EC2E}"/>
              </a:ext>
            </a:extLst>
          </p:cNvPr>
          <p:cNvSpPr/>
          <p:nvPr/>
        </p:nvSpPr>
        <p:spPr>
          <a:xfrm>
            <a:off x="1962150" y="2085974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preprocessing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9A977-082F-32A3-AD31-7EFAECB3F3D8}"/>
              </a:ext>
            </a:extLst>
          </p:cNvPr>
          <p:cNvSpPr/>
          <p:nvPr/>
        </p:nvSpPr>
        <p:spPr>
          <a:xfrm>
            <a:off x="37147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OneClass</a:t>
            </a:r>
            <a:r>
              <a:rPr lang="en-US" sz="1200" dirty="0"/>
              <a:t> SVM Model Training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C713F7-4DB8-64DE-FA5C-16D3473AF7C1}"/>
              </a:ext>
            </a:extLst>
          </p:cNvPr>
          <p:cNvSpPr/>
          <p:nvPr/>
        </p:nvSpPr>
        <p:spPr>
          <a:xfrm>
            <a:off x="54673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One Class SVM Predict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CAB94F-087A-1E6E-CC67-6F8E3E2E5673}"/>
              </a:ext>
            </a:extLst>
          </p:cNvPr>
          <p:cNvSpPr/>
          <p:nvPr/>
        </p:nvSpPr>
        <p:spPr>
          <a:xfrm>
            <a:off x="7219950" y="2085973"/>
            <a:ext cx="1438275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Anomalous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89EF1-6311-8685-092A-E0EC4CABA2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647825" y="2462212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616A8-3B52-0966-9513-5E0E47D79E2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400425" y="2462211"/>
            <a:ext cx="314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CD4E8-E029-5728-646E-52EEEC4D7F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1530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2BDEFE-5AF6-F90A-BBEA-2E57454418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05625" y="246221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7EC3FB-0768-5CED-AE3E-8949F136077C}"/>
              </a:ext>
            </a:extLst>
          </p:cNvPr>
          <p:cNvSpPr/>
          <p:nvPr/>
        </p:nvSpPr>
        <p:spPr>
          <a:xfrm>
            <a:off x="5310187" y="3105143"/>
            <a:ext cx="1752600" cy="75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Continuous Frame Input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C735D-C734-B052-5EB1-A10D39F9E876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6186487" y="2838448"/>
            <a:ext cx="1" cy="26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123D-642D-B1DB-BFAD-86548F8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88900"/>
            <a:ext cx="11982450" cy="920757"/>
          </a:xfrm>
        </p:spPr>
        <p:txBody>
          <a:bodyPr>
            <a:normAutofit/>
          </a:bodyPr>
          <a:lstStyle/>
          <a:p>
            <a:r>
              <a:rPr lang="en-US" sz="4800" dirty="0"/>
              <a:t>Containerization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3309AAD-C592-645B-62DF-E071340DD946}"/>
              </a:ext>
            </a:extLst>
          </p:cNvPr>
          <p:cNvSpPr/>
          <p:nvPr/>
        </p:nvSpPr>
        <p:spPr>
          <a:xfrm>
            <a:off x="1390650" y="1552566"/>
            <a:ext cx="1438275" cy="15049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Containerized Model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F8123B-1C5C-6E84-5247-0D69326A1956}"/>
              </a:ext>
            </a:extLst>
          </p:cNvPr>
          <p:cNvSpPr/>
          <p:nvPr/>
        </p:nvSpPr>
        <p:spPr>
          <a:xfrm>
            <a:off x="3714749" y="1552564"/>
            <a:ext cx="1438275" cy="15049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WebApp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8E7A8DC-BED6-B9D8-89FF-92915F9A04F1}"/>
              </a:ext>
            </a:extLst>
          </p:cNvPr>
          <p:cNvSpPr/>
          <p:nvPr/>
        </p:nvSpPr>
        <p:spPr>
          <a:xfrm>
            <a:off x="6038848" y="1552564"/>
            <a:ext cx="1438275" cy="150493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MQTT Broker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2B6F0E-2ACD-6CA1-B984-6B6F74D9FE36}"/>
              </a:ext>
            </a:extLst>
          </p:cNvPr>
          <p:cNvCxnSpPr>
            <a:stCxn id="9" idx="3"/>
            <a:endCxn id="3" idx="3"/>
          </p:cNvCxnSpPr>
          <p:nvPr/>
        </p:nvCxnSpPr>
        <p:spPr>
          <a:xfrm rot="5400000">
            <a:off x="3271837" y="1895453"/>
            <a:ext cx="2" cy="2324099"/>
          </a:xfrm>
          <a:prstGeom prst="bent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9706BE6-65D0-0142-C5E1-7DADEB16DD92}"/>
              </a:ext>
            </a:extLst>
          </p:cNvPr>
          <p:cNvCxnSpPr>
            <a:stCxn id="3" idx="4"/>
            <a:endCxn id="10" idx="3"/>
          </p:cNvCxnSpPr>
          <p:nvPr/>
        </p:nvCxnSpPr>
        <p:spPr>
          <a:xfrm>
            <a:off x="2828925" y="2305035"/>
            <a:ext cx="3929061" cy="752466"/>
          </a:xfrm>
          <a:prstGeom prst="bentConnector4">
            <a:avLst>
              <a:gd name="adj1" fmla="val 7393"/>
              <a:gd name="adj2" fmla="val 16202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9B4678-1CA3-6286-7F35-992DE733825B}"/>
              </a:ext>
            </a:extLst>
          </p:cNvPr>
          <p:cNvSpPr txBox="1"/>
          <p:nvPr/>
        </p:nvSpPr>
        <p:spPr>
          <a:xfrm>
            <a:off x="665000" y="305750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Container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B8DB8-824F-96EB-C01B-03C38FA7EB38}"/>
              </a:ext>
            </a:extLst>
          </p:cNvPr>
          <p:cNvSpPr txBox="1"/>
          <p:nvPr/>
        </p:nvSpPr>
        <p:spPr>
          <a:xfrm>
            <a:off x="4490161" y="304540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Container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F86A0-CEE0-5550-F3AC-F4359F9DB663}"/>
              </a:ext>
            </a:extLst>
          </p:cNvPr>
          <p:cNvSpPr txBox="1"/>
          <p:nvPr/>
        </p:nvSpPr>
        <p:spPr>
          <a:xfrm>
            <a:off x="6814259" y="3042838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Container 3</a:t>
            </a:r>
          </a:p>
        </p:txBody>
      </p:sp>
    </p:spTree>
    <p:extLst>
      <p:ext uri="{BB962C8B-B14F-4D97-AF65-F5344CB8AC3E}">
        <p14:creationId xmlns:p14="http://schemas.microsoft.com/office/powerpoint/2010/main" val="263253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E2ED-C4AD-EFC3-1049-72982671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98426"/>
            <a:ext cx="11734800" cy="596900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893A2-CDC5-A34D-7C9B-69A9989FF8F6}"/>
              </a:ext>
            </a:extLst>
          </p:cNvPr>
          <p:cNvSpPr/>
          <p:nvPr/>
        </p:nvSpPr>
        <p:spPr>
          <a:xfrm>
            <a:off x="419100" y="1181100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File Upload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0787EA-B5A8-4DA2-4D07-3BE52FCA5A67}"/>
              </a:ext>
            </a:extLst>
          </p:cNvPr>
          <p:cNvSpPr/>
          <p:nvPr/>
        </p:nvSpPr>
        <p:spPr>
          <a:xfrm>
            <a:off x="419100" y="2343150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File Upload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B3DD1-48BE-5718-948E-FA2A9CC134D8}"/>
              </a:ext>
            </a:extLst>
          </p:cNvPr>
          <p:cNvSpPr/>
          <p:nvPr/>
        </p:nvSpPr>
        <p:spPr>
          <a:xfrm>
            <a:off x="419099" y="3429000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RTSP Stream Input URL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A5418B-6375-10A6-FDD6-BEA85DEEF1C2}"/>
              </a:ext>
            </a:extLst>
          </p:cNvPr>
          <p:cNvSpPr/>
          <p:nvPr/>
        </p:nvSpPr>
        <p:spPr>
          <a:xfrm>
            <a:off x="1207293" y="5463101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79C147-4964-05F6-710E-F4002C71B9A8}"/>
              </a:ext>
            </a:extLst>
          </p:cNvPr>
          <p:cNvSpPr/>
          <p:nvPr/>
        </p:nvSpPr>
        <p:spPr>
          <a:xfrm>
            <a:off x="5600700" y="433905"/>
            <a:ext cx="3200400" cy="1704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Input image/video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A55BCB-9316-3717-9280-7965289A0EB5}"/>
              </a:ext>
            </a:extLst>
          </p:cNvPr>
          <p:cNvSpPr/>
          <p:nvPr/>
        </p:nvSpPr>
        <p:spPr>
          <a:xfrm>
            <a:off x="5600700" y="2390261"/>
            <a:ext cx="3200400" cy="2638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Detected Object/Motion tracked image/video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2EDE70-CB67-7577-504C-B691AA115BA5}"/>
              </a:ext>
            </a:extLst>
          </p:cNvPr>
          <p:cNvSpPr/>
          <p:nvPr/>
        </p:nvSpPr>
        <p:spPr>
          <a:xfrm>
            <a:off x="5600700" y="5334000"/>
            <a:ext cx="3200400" cy="1295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meta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9D9C4-2CDA-7F90-41B5-317173B99543}"/>
              </a:ext>
            </a:extLst>
          </p:cNvPr>
          <p:cNvSpPr/>
          <p:nvPr/>
        </p:nvSpPr>
        <p:spPr>
          <a:xfrm>
            <a:off x="2671762" y="2346327"/>
            <a:ext cx="1876425" cy="596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Detection/Motion Tracking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6F0E0-3E4A-ED32-607D-0DAD7596F419}"/>
              </a:ext>
            </a:extLst>
          </p:cNvPr>
          <p:cNvSpPr txBox="1"/>
          <p:nvPr/>
        </p:nvSpPr>
        <p:spPr>
          <a:xfrm>
            <a:off x="1448817" y="176954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11AD1-88EE-0247-2F75-D6D693074493}"/>
              </a:ext>
            </a:extLst>
          </p:cNvPr>
          <p:cNvSpPr txBox="1"/>
          <p:nvPr/>
        </p:nvSpPr>
        <p:spPr>
          <a:xfrm>
            <a:off x="1448816" y="29400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A5E74-98A9-BB4F-6C42-E9385B4EEBAC}"/>
              </a:ext>
            </a:extLst>
          </p:cNvPr>
          <p:cNvSpPr txBox="1"/>
          <p:nvPr/>
        </p:nvSpPr>
        <p:spPr>
          <a:xfrm>
            <a:off x="1467864" y="41391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40516-CDD8-591B-D70A-B6898721EAF2}"/>
              </a:ext>
            </a:extLst>
          </p:cNvPr>
          <p:cNvSpPr txBox="1"/>
          <p:nvPr/>
        </p:nvSpPr>
        <p:spPr>
          <a:xfrm>
            <a:off x="3830576" y="29400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463B5-4DFB-4615-3C62-0EF459105087}"/>
              </a:ext>
            </a:extLst>
          </p:cNvPr>
          <p:cNvSpPr txBox="1"/>
          <p:nvPr/>
        </p:nvSpPr>
        <p:spPr>
          <a:xfrm>
            <a:off x="8792777" y="4821794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Output 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B74FA-FDCE-5EDB-8A35-31F08B7F6D75}"/>
              </a:ext>
            </a:extLst>
          </p:cNvPr>
          <p:cNvSpPr txBox="1"/>
          <p:nvPr/>
        </p:nvSpPr>
        <p:spPr>
          <a:xfrm>
            <a:off x="8801100" y="1970127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Output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E741C-5796-3324-C25C-B22CAC7A9175}"/>
              </a:ext>
            </a:extLst>
          </p:cNvPr>
          <p:cNvSpPr txBox="1"/>
          <p:nvPr/>
        </p:nvSpPr>
        <p:spPr>
          <a:xfrm>
            <a:off x="8801100" y="6275427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Output Field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E8F25E9-4E51-6C98-ECC0-E16DD684AB66}"/>
              </a:ext>
            </a:extLst>
          </p:cNvPr>
          <p:cNvSpPr/>
          <p:nvPr/>
        </p:nvSpPr>
        <p:spPr>
          <a:xfrm>
            <a:off x="971550" y="5285302"/>
            <a:ext cx="3048000" cy="1392794"/>
          </a:xfrm>
          <a:prstGeom prst="wedgeRoundRectCallout">
            <a:avLst>
              <a:gd name="adj1" fmla="val 36752"/>
              <a:gd name="adj2" fmla="val -2185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D8365C-CF28-5102-5EEF-7BD9C22F52F2}"/>
              </a:ext>
            </a:extLst>
          </p:cNvPr>
          <p:cNvSpPr/>
          <p:nvPr/>
        </p:nvSpPr>
        <p:spPr>
          <a:xfrm>
            <a:off x="1207293" y="5444589"/>
            <a:ext cx="1697832" cy="451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Static object detection model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A16306-005D-971E-5DD4-82B9C1CE8749}"/>
              </a:ext>
            </a:extLst>
          </p:cNvPr>
          <p:cNvSpPr/>
          <p:nvPr/>
        </p:nvSpPr>
        <p:spPr>
          <a:xfrm>
            <a:off x="1704976" y="5981699"/>
            <a:ext cx="2073244" cy="451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Motion Detection/Tracking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0DA59-E5D2-3E6B-3C47-3B08BC191C9E}"/>
              </a:ext>
            </a:extLst>
          </p:cNvPr>
          <p:cNvSpPr txBox="1"/>
          <p:nvPr/>
        </p:nvSpPr>
        <p:spPr>
          <a:xfrm>
            <a:off x="3487352" y="4716601"/>
            <a:ext cx="173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Backend logic to choose the model</a:t>
            </a:r>
          </a:p>
        </p:txBody>
      </p:sp>
    </p:spTree>
    <p:extLst>
      <p:ext uri="{BB962C8B-B14F-4D97-AF65-F5344CB8AC3E}">
        <p14:creationId xmlns:p14="http://schemas.microsoft.com/office/powerpoint/2010/main" val="224528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DACC-41C1-36C8-71F6-1E642DAD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6" y="543025"/>
            <a:ext cx="106680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DCB490-2B24-5FF7-0564-E286F4B142AB}"/>
              </a:ext>
            </a:extLst>
          </p:cNvPr>
          <p:cNvSpPr/>
          <p:nvPr/>
        </p:nvSpPr>
        <p:spPr>
          <a:xfrm>
            <a:off x="1781175" y="2547938"/>
            <a:ext cx="5619750" cy="895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084EBC-A495-477E-589E-1FEE06E1F922}"/>
              </a:ext>
            </a:extLst>
          </p:cNvPr>
          <p:cNvSpPr/>
          <p:nvPr/>
        </p:nvSpPr>
        <p:spPr>
          <a:xfrm rot="10800000">
            <a:off x="4676773" y="3443287"/>
            <a:ext cx="761999" cy="9048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C3FB9-476E-873A-F032-8010EC145A65}"/>
              </a:ext>
            </a:extLst>
          </p:cNvPr>
          <p:cNvSpPr txBox="1"/>
          <p:nvPr/>
        </p:nvSpPr>
        <p:spPr>
          <a:xfrm>
            <a:off x="5248275" y="3980826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Side view of camera 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2FDFE9F-60DF-6E64-9E86-977FBBC23153}"/>
              </a:ext>
            </a:extLst>
          </p:cNvPr>
          <p:cNvSpPr/>
          <p:nvPr/>
        </p:nvSpPr>
        <p:spPr>
          <a:xfrm>
            <a:off x="4795836" y="2862888"/>
            <a:ext cx="523875" cy="321156"/>
          </a:xfrm>
          <a:prstGeom prst="cube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Video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7C1B00-07F3-A43C-D7DE-5360CF3C7E05}"/>
              </a:ext>
            </a:extLst>
          </p:cNvPr>
          <p:cNvSpPr/>
          <p:nvPr/>
        </p:nvSpPr>
        <p:spPr>
          <a:xfrm>
            <a:off x="4688678" y="4386262"/>
            <a:ext cx="750093" cy="328614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19AD-1348-5C60-6B93-0595B2363AF6}"/>
              </a:ext>
            </a:extLst>
          </p:cNvPr>
          <p:cNvSpPr txBox="1"/>
          <p:nvPr/>
        </p:nvSpPr>
        <p:spPr>
          <a:xfrm>
            <a:off x="5790466" y="3442663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Moving Conveyor belt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246D-17D8-3D01-518C-C6230EDF7173}"/>
              </a:ext>
            </a:extLst>
          </p:cNvPr>
          <p:cNvSpPr txBox="1"/>
          <p:nvPr/>
        </p:nvSpPr>
        <p:spPr>
          <a:xfrm>
            <a:off x="5248275" y="2657506"/>
            <a:ext cx="14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to be picked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B6E9D1-0DCB-E604-6703-FD6794088C22}"/>
              </a:ext>
            </a:extLst>
          </p:cNvPr>
          <p:cNvSpPr/>
          <p:nvPr/>
        </p:nvSpPr>
        <p:spPr>
          <a:xfrm>
            <a:off x="2404697" y="4348162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1A8DB-DEED-8741-F0D0-6F7B4D57A715}"/>
              </a:ext>
            </a:extLst>
          </p:cNvPr>
          <p:cNvSpPr/>
          <p:nvPr/>
        </p:nvSpPr>
        <p:spPr>
          <a:xfrm>
            <a:off x="4378935" y="1567667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Robotics Arm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7D1A29-AF41-A0BE-8F3C-7087221F1CAA}"/>
              </a:ext>
            </a:extLst>
          </p:cNvPr>
          <p:cNvCxnSpPr>
            <a:stCxn id="10" idx="2"/>
            <a:endCxn id="13" idx="3"/>
          </p:cNvCxnSpPr>
          <p:nvPr/>
        </p:nvCxnSpPr>
        <p:spPr>
          <a:xfrm rot="10800000" flipV="1">
            <a:off x="3614372" y="4550568"/>
            <a:ext cx="1074306" cy="333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B5A8C5-5864-906B-62D9-A0CB06A9B154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H="1">
            <a:off x="2404697" y="1803412"/>
            <a:ext cx="1974238" cy="2780495"/>
          </a:xfrm>
          <a:prstGeom prst="bentConnector3">
            <a:avLst>
              <a:gd name="adj1" fmla="val -7092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D53096-DB3D-2697-A4E0-4706A86596F8}"/>
              </a:ext>
            </a:extLst>
          </p:cNvPr>
          <p:cNvSpPr txBox="1"/>
          <p:nvPr/>
        </p:nvSpPr>
        <p:spPr>
          <a:xfrm>
            <a:off x="1989575" y="4857573"/>
            <a:ext cx="257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Detection/Motion Track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1531A-053A-5818-364F-A093D53DBEFF}"/>
              </a:ext>
            </a:extLst>
          </p:cNvPr>
          <p:cNvSpPr txBox="1"/>
          <p:nvPr/>
        </p:nvSpPr>
        <p:spPr>
          <a:xfrm>
            <a:off x="4919696" y="4681150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37583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DACC-41C1-36C8-71F6-1E642DAD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96" y="543025"/>
            <a:ext cx="106680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DCB490-2B24-5FF7-0564-E286F4B142AB}"/>
              </a:ext>
            </a:extLst>
          </p:cNvPr>
          <p:cNvSpPr/>
          <p:nvPr/>
        </p:nvSpPr>
        <p:spPr>
          <a:xfrm>
            <a:off x="1781175" y="2547938"/>
            <a:ext cx="5619750" cy="895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1084EBC-A495-477E-589E-1FEE06E1F922}"/>
              </a:ext>
            </a:extLst>
          </p:cNvPr>
          <p:cNvSpPr/>
          <p:nvPr/>
        </p:nvSpPr>
        <p:spPr>
          <a:xfrm rot="16200000">
            <a:off x="4432606" y="2267534"/>
            <a:ext cx="761999" cy="14852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C3FB9-476E-873A-F032-8010EC145A65}"/>
              </a:ext>
            </a:extLst>
          </p:cNvPr>
          <p:cNvSpPr txBox="1"/>
          <p:nvPr/>
        </p:nvSpPr>
        <p:spPr>
          <a:xfrm>
            <a:off x="3782315" y="2488645"/>
            <a:ext cx="14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Top view of camera 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2FDFE9F-60DF-6E64-9E86-977FBBC23153}"/>
              </a:ext>
            </a:extLst>
          </p:cNvPr>
          <p:cNvSpPr/>
          <p:nvPr/>
        </p:nvSpPr>
        <p:spPr>
          <a:xfrm>
            <a:off x="4795836" y="2862888"/>
            <a:ext cx="523875" cy="321156"/>
          </a:xfrm>
          <a:prstGeom prst="cube">
            <a:avLst/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Video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77C1B00-07F3-A43C-D7DE-5360CF3C7E05}"/>
              </a:ext>
            </a:extLst>
          </p:cNvPr>
          <p:cNvSpPr/>
          <p:nvPr/>
        </p:nvSpPr>
        <p:spPr>
          <a:xfrm>
            <a:off x="3262134" y="2865045"/>
            <a:ext cx="750093" cy="328614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F19AD-1348-5C60-6B93-0595B2363AF6}"/>
              </a:ext>
            </a:extLst>
          </p:cNvPr>
          <p:cNvSpPr txBox="1"/>
          <p:nvPr/>
        </p:nvSpPr>
        <p:spPr>
          <a:xfrm>
            <a:off x="5790466" y="3442663"/>
            <a:ext cx="203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Moving Conveyor belt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9246D-17D8-3D01-518C-C6230EDF7173}"/>
              </a:ext>
            </a:extLst>
          </p:cNvPr>
          <p:cNvSpPr txBox="1"/>
          <p:nvPr/>
        </p:nvSpPr>
        <p:spPr>
          <a:xfrm>
            <a:off x="5602896" y="2718301"/>
            <a:ext cx="1412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to be picked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B6E9D1-0DCB-E604-6703-FD6794088C22}"/>
              </a:ext>
            </a:extLst>
          </p:cNvPr>
          <p:cNvSpPr/>
          <p:nvPr/>
        </p:nvSpPr>
        <p:spPr>
          <a:xfrm>
            <a:off x="2404697" y="4348162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Device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1A8DB-DEED-8741-F0D0-6F7B4D57A715}"/>
              </a:ext>
            </a:extLst>
          </p:cNvPr>
          <p:cNvSpPr/>
          <p:nvPr/>
        </p:nvSpPr>
        <p:spPr>
          <a:xfrm>
            <a:off x="4378935" y="1567667"/>
            <a:ext cx="1209675" cy="471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Robotics Arm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7D1A29-AF41-A0BE-8F3C-7087221F1CAA}"/>
              </a:ext>
            </a:extLst>
          </p:cNvPr>
          <p:cNvCxnSpPr>
            <a:stCxn id="10" idx="2"/>
            <a:endCxn id="13" idx="3"/>
          </p:cNvCxnSpPr>
          <p:nvPr/>
        </p:nvCxnSpPr>
        <p:spPr>
          <a:xfrm rot="10800000" flipH="1" flipV="1">
            <a:off x="3262134" y="3029352"/>
            <a:ext cx="352238" cy="1554554"/>
          </a:xfrm>
          <a:prstGeom prst="bentConnector5">
            <a:avLst>
              <a:gd name="adj1" fmla="val -64899"/>
              <a:gd name="adj2" fmla="val 47702"/>
              <a:gd name="adj3" fmla="val 1648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B5A8C5-5864-906B-62D9-A0CB06A9B154}"/>
              </a:ext>
            </a:extLst>
          </p:cNvPr>
          <p:cNvCxnSpPr>
            <a:stCxn id="13" idx="1"/>
            <a:endCxn id="14" idx="1"/>
          </p:cNvCxnSpPr>
          <p:nvPr/>
        </p:nvCxnSpPr>
        <p:spPr>
          <a:xfrm rot="10800000" flipH="1">
            <a:off x="2404697" y="1803412"/>
            <a:ext cx="1974238" cy="2780495"/>
          </a:xfrm>
          <a:prstGeom prst="bentConnector3">
            <a:avLst>
              <a:gd name="adj1" fmla="val -7092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D53096-DB3D-2697-A4E0-4706A86596F8}"/>
              </a:ext>
            </a:extLst>
          </p:cNvPr>
          <p:cNvSpPr txBox="1"/>
          <p:nvPr/>
        </p:nvSpPr>
        <p:spPr>
          <a:xfrm>
            <a:off x="1989575" y="4857573"/>
            <a:ext cx="2570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Object Detection/Motion Track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31531A-053A-5818-364F-A093D53DBEFF}"/>
              </a:ext>
            </a:extLst>
          </p:cNvPr>
          <p:cNvSpPr txBox="1"/>
          <p:nvPr/>
        </p:nvSpPr>
        <p:spPr>
          <a:xfrm>
            <a:off x="2843525" y="2615416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32490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F9A-6648-96C6-8307-54F8C6BA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102235"/>
            <a:ext cx="10808970" cy="766445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Review comments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42828A-D849-1301-12EE-D8161FE8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90040"/>
              </p:ext>
            </p:extLst>
          </p:nvPr>
        </p:nvGraphicFramePr>
        <p:xfrm>
          <a:off x="260350" y="868679"/>
          <a:ext cx="11695430" cy="687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270">
                  <a:extLst>
                    <a:ext uri="{9D8B030D-6E8A-4147-A177-3AD203B41FA5}">
                      <a16:colId xmlns:a16="http://schemas.microsoft.com/office/drawing/2014/main" val="3640072035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971839800"/>
                    </a:ext>
                  </a:extLst>
                </a:gridCol>
              </a:tblGrid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Review Comments 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63006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Check the need for LLM in to the model . Project objective contradicts with the proposed design overview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Removed LLM from the overall application as it does not serve any purpose w.r.t the project topic.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37134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Plan for Python friendly </a:t>
                      </a:r>
                      <a:r>
                        <a:rPr lang="en-US" dirty="0" err="1"/>
                        <a:t>robo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simuation</a:t>
                      </a:r>
                      <a:r>
                        <a:rPr lang="en-US" dirty="0"/>
                        <a:t> tool for model implementation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Gazebo robot simulator will be used. This has Python APIs to publish and subscribe data .</a:t>
                      </a:r>
                    </a:p>
                    <a:p>
                      <a:r>
                        <a:rPr lang="en-US" dirty="0"/>
                        <a:t>https://classic.gazebosim.org/tutorials?tut=drcsim_ros_python&amp;cat=drcsim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8532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Finalize on the data set &amp; features . Instead of pre-structured dataset , create a front end that can feed images by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on data set (slide 7) and added a </a:t>
                      </a:r>
                      <a:r>
                        <a:rPr lang="en-US" dirty="0" err="1"/>
                        <a:t>gui</a:t>
                      </a:r>
                      <a:r>
                        <a:rPr lang="en-US" dirty="0"/>
                        <a:t> front end to feed image in the application flow.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09174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Focus on 3-4 research paper no older than 6 months and relook on best way to do literature review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not find research paper &lt; 6 months old but referred 2023, 2022 research papers.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8805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 err="1"/>
                        <a:t>MLOps</a:t>
                      </a:r>
                      <a:r>
                        <a:rPr lang="en-US" dirty="0"/>
                        <a:t> proposed as second objective in the project is not clearly defined as process in the document or in presentation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Prepared </a:t>
                      </a:r>
                      <a:r>
                        <a:rPr lang="en-US" dirty="0" err="1"/>
                        <a:t>MLOps</a:t>
                      </a:r>
                      <a:r>
                        <a:rPr lang="en-US" dirty="0"/>
                        <a:t> flow for the project (slide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07001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r>
                        <a:rPr lang="en-US" dirty="0"/>
                        <a:t>Implement DRL based models to let the model learn the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 went through research papers and videos to understand DRL for object detection. Changed the same in abstract file. (refer slide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73186"/>
                  </a:ext>
                </a:extLst>
              </a:tr>
              <a:tr h="7358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7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5B5D-A323-4096-C365-CC7020A8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2353945"/>
            <a:ext cx="10515600" cy="1325563"/>
          </a:xfrm>
        </p:spPr>
        <p:txBody>
          <a:bodyPr/>
          <a:lstStyle/>
          <a:p>
            <a:r>
              <a:rPr lang="en-US" dirty="0"/>
              <a:t>Design Solutions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174444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C00F-E1ED-9665-6D50-6D51636C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" y="257809"/>
            <a:ext cx="11780520" cy="67945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E8B68-63FE-95C7-9E63-37C00FB1D438}"/>
              </a:ext>
            </a:extLst>
          </p:cNvPr>
          <p:cNvSpPr/>
          <p:nvPr/>
        </p:nvSpPr>
        <p:spPr>
          <a:xfrm>
            <a:off x="278130" y="3429001"/>
            <a:ext cx="1722119" cy="1104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GUI Interface </a:t>
            </a:r>
          </a:p>
          <a:p>
            <a:pPr marL="171450" indent="-171450" algn="just">
              <a:buFontTx/>
              <a:buChar char="-"/>
            </a:pPr>
            <a:r>
              <a:rPr lang="en-US" sz="900" dirty="0"/>
              <a:t>Image dataset upload</a:t>
            </a:r>
          </a:p>
          <a:p>
            <a:pPr marL="285750" indent="-285750" algn="just">
              <a:buFontTx/>
              <a:buChar char="-"/>
            </a:pPr>
            <a:r>
              <a:rPr lang="en-US" sz="900" dirty="0"/>
              <a:t>Video file upload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F54289-1124-BB68-FE16-162E05DAFAFC}"/>
              </a:ext>
            </a:extLst>
          </p:cNvPr>
          <p:cNvSpPr/>
          <p:nvPr/>
        </p:nvSpPr>
        <p:spPr>
          <a:xfrm>
            <a:off x="2278380" y="3605213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 Pre-Processing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AAD865-24FE-7495-920B-C5FA5B0A79FE}"/>
              </a:ext>
            </a:extLst>
          </p:cNvPr>
          <p:cNvSpPr/>
          <p:nvPr/>
        </p:nvSpPr>
        <p:spPr>
          <a:xfrm>
            <a:off x="4278630" y="3612832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Object Segmentation using Deep Reinforcement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3DD515-909B-E823-B47D-866C5E7F1A1D}"/>
              </a:ext>
            </a:extLst>
          </p:cNvPr>
          <p:cNvSpPr/>
          <p:nvPr/>
        </p:nvSpPr>
        <p:spPr>
          <a:xfrm>
            <a:off x="6271260" y="3605212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 Estimation using Optical Flow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F89320-7853-6530-AF2A-88845AA80C4A}"/>
              </a:ext>
            </a:extLst>
          </p:cNvPr>
          <p:cNvSpPr/>
          <p:nvPr/>
        </p:nvSpPr>
        <p:spPr>
          <a:xfrm>
            <a:off x="8263890" y="2946082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Code for publishing object coordinates and shape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31B994-CB05-6AE9-97D6-93B2B71D0952}"/>
              </a:ext>
            </a:extLst>
          </p:cNvPr>
          <p:cNvSpPr/>
          <p:nvPr/>
        </p:nvSpPr>
        <p:spPr>
          <a:xfrm>
            <a:off x="8263889" y="397002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Visualization of segmented object and motion coordinates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CF9440-0B70-2F36-6DB0-9EB867468A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00249" y="3981451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3C8E90-AC6A-4F8C-38A5-CE58F843B7EE}"/>
              </a:ext>
            </a:extLst>
          </p:cNvPr>
          <p:cNvCxnSpPr/>
          <p:nvPr/>
        </p:nvCxnSpPr>
        <p:spPr>
          <a:xfrm>
            <a:off x="4000499" y="3970020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614025-5BD8-0D2C-36F9-6AEA0FCFD11C}"/>
              </a:ext>
            </a:extLst>
          </p:cNvPr>
          <p:cNvCxnSpPr/>
          <p:nvPr/>
        </p:nvCxnSpPr>
        <p:spPr>
          <a:xfrm>
            <a:off x="5993129" y="3981449"/>
            <a:ext cx="27813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3E8D7C-1F54-9017-81C3-5BED4B7884F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993379" y="3322320"/>
            <a:ext cx="270511" cy="65913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17055E-F1D8-41DB-69A5-8B107C1B675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993379" y="3981450"/>
            <a:ext cx="270510" cy="364808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7AC6-AFBE-FBE1-8ACB-EAEBB23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" y="107951"/>
            <a:ext cx="10233800" cy="6731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MLOps</a:t>
            </a:r>
            <a:r>
              <a:rPr lang="en-US" dirty="0"/>
              <a:t>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BA649E-5BAA-BD96-7458-7ADDAFBFADF1}"/>
              </a:ext>
            </a:extLst>
          </p:cNvPr>
          <p:cNvSpPr/>
          <p:nvPr/>
        </p:nvSpPr>
        <p:spPr>
          <a:xfrm>
            <a:off x="2192655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3C051-0B04-53BF-15C5-3B8B57E09A96}"/>
              </a:ext>
            </a:extLst>
          </p:cNvPr>
          <p:cNvSpPr/>
          <p:nvPr/>
        </p:nvSpPr>
        <p:spPr>
          <a:xfrm>
            <a:off x="394336" y="128587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Frame input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C4AB4D-3F16-A1E3-8C3B-A749A10F7DFE}"/>
              </a:ext>
            </a:extLst>
          </p:cNvPr>
          <p:cNvSpPr/>
          <p:nvPr/>
        </p:nvSpPr>
        <p:spPr>
          <a:xfrm>
            <a:off x="4215693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Validation &amp;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224-8129-1232-E8E2-DC6E2623B448}"/>
              </a:ext>
            </a:extLst>
          </p:cNvPr>
          <p:cNvSpPr/>
          <p:nvPr/>
        </p:nvSpPr>
        <p:spPr>
          <a:xfrm>
            <a:off x="6238731" y="12858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Packaging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60BE41-55FC-79F4-8172-5902BEB072C8}"/>
              </a:ext>
            </a:extLst>
          </p:cNvPr>
          <p:cNvSpPr/>
          <p:nvPr/>
        </p:nvSpPr>
        <p:spPr>
          <a:xfrm>
            <a:off x="6466377" y="2676525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Registry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2F273-FE2B-1797-62C5-5C68D0A21CA5}"/>
              </a:ext>
            </a:extLst>
          </p:cNvPr>
          <p:cNvSpPr/>
          <p:nvPr/>
        </p:nvSpPr>
        <p:spPr>
          <a:xfrm>
            <a:off x="6305406" y="40671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Deployed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64B94-BC5A-07FC-EBDC-7AA7C560E045}"/>
              </a:ext>
            </a:extLst>
          </p:cNvPr>
          <p:cNvSpPr/>
          <p:nvPr/>
        </p:nvSpPr>
        <p:spPr>
          <a:xfrm>
            <a:off x="8885067" y="4067175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 Model Monitoring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08D1D9-20E4-2229-CDDA-3F5EEA6577FB}"/>
              </a:ext>
            </a:extLst>
          </p:cNvPr>
          <p:cNvSpPr/>
          <p:nvPr/>
        </p:nvSpPr>
        <p:spPr>
          <a:xfrm>
            <a:off x="10300475" y="2857500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 Alert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EA351-B107-1EA5-87B3-0DBA6028868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891736" y="1662113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A4430-7543-6AFB-4DA4-9B4E0F362968}"/>
              </a:ext>
            </a:extLst>
          </p:cNvPr>
          <p:cNvCxnSpPr/>
          <p:nvPr/>
        </p:nvCxnSpPr>
        <p:spPr>
          <a:xfrm>
            <a:off x="3914774" y="1662112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6543F7-C5F0-4469-AE4B-AD19AD808068}"/>
              </a:ext>
            </a:extLst>
          </p:cNvPr>
          <p:cNvCxnSpPr/>
          <p:nvPr/>
        </p:nvCxnSpPr>
        <p:spPr>
          <a:xfrm>
            <a:off x="5930336" y="1662112"/>
            <a:ext cx="300919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97F4CB-C247-5C6B-4F45-53E2775AED1D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780704" y="2357437"/>
            <a:ext cx="638175" cy="1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838444-90AC-8C56-FFBB-928E3A4CC353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rot="16200000" flipH="1">
            <a:off x="6814041" y="3714749"/>
            <a:ext cx="638175" cy="66676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BE6B4B2-5D4A-71DC-594C-5BA192E47B78}"/>
              </a:ext>
            </a:extLst>
          </p:cNvPr>
          <p:cNvCxnSpPr>
            <a:stCxn id="5" idx="2"/>
            <a:endCxn id="11" idx="1"/>
          </p:cNvCxnSpPr>
          <p:nvPr/>
        </p:nvCxnSpPr>
        <p:spPr>
          <a:xfrm rot="16200000" flipH="1">
            <a:off x="2521690" y="659696"/>
            <a:ext cx="2405063" cy="5162370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641C3E-77E1-6BAB-D56B-55111793678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27525" y="4443413"/>
            <a:ext cx="85754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855A7D4-5582-B4A5-6BE7-B1057D1F22E5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rot="5400000" flipH="1" flipV="1">
            <a:off x="9606583" y="3373283"/>
            <a:ext cx="833437" cy="554348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4EE66E-05E6-658C-FF4A-94722770C0C9}"/>
              </a:ext>
            </a:extLst>
          </p:cNvPr>
          <p:cNvSpPr/>
          <p:nvPr/>
        </p:nvSpPr>
        <p:spPr>
          <a:xfrm>
            <a:off x="102800" y="990600"/>
            <a:ext cx="12013000" cy="481012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14E865-032A-1D9E-B365-B27E54CB3CD8}"/>
              </a:ext>
            </a:extLst>
          </p:cNvPr>
          <p:cNvSpPr txBox="1"/>
          <p:nvPr/>
        </p:nvSpPr>
        <p:spPr>
          <a:xfrm>
            <a:off x="866775" y="5335429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8070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7AC6-AFBE-FBE1-8ACB-EAEBB23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" y="107951"/>
            <a:ext cx="10233800" cy="6731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MLOps</a:t>
            </a:r>
            <a:r>
              <a:rPr lang="en-US" dirty="0"/>
              <a:t> Flow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224-8129-1232-E8E2-DC6E2623B448}"/>
              </a:ext>
            </a:extLst>
          </p:cNvPr>
          <p:cNvSpPr/>
          <p:nvPr/>
        </p:nvSpPr>
        <p:spPr>
          <a:xfrm>
            <a:off x="4387181" y="1296829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 Inference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60BE41-55FC-79F4-8172-5902BEB072C8}"/>
              </a:ext>
            </a:extLst>
          </p:cNvPr>
          <p:cNvSpPr/>
          <p:nvPr/>
        </p:nvSpPr>
        <p:spPr>
          <a:xfrm>
            <a:off x="2339963" y="3019423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Model Registry using MLFLOW API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97F4CB-C247-5C6B-4F45-53E2775AED1D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5400000">
            <a:off x="2561808" y="2460872"/>
            <a:ext cx="970120" cy="146983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14E865-032A-1D9E-B365-B27E54CB3CD8}"/>
              </a:ext>
            </a:extLst>
          </p:cNvPr>
          <p:cNvSpPr txBox="1"/>
          <p:nvPr/>
        </p:nvSpPr>
        <p:spPr>
          <a:xfrm>
            <a:off x="9088950" y="201263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 Container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54EA94-4F74-C310-D10E-3969199F4D5C}"/>
              </a:ext>
            </a:extLst>
          </p:cNvPr>
          <p:cNvSpPr/>
          <p:nvPr/>
        </p:nvSpPr>
        <p:spPr>
          <a:xfrm>
            <a:off x="2259299" y="1296828"/>
            <a:ext cx="1722119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Model  Code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74BA983-BFDD-5B16-86FB-0E787229A728}"/>
              </a:ext>
            </a:extLst>
          </p:cNvPr>
          <p:cNvSpPr/>
          <p:nvPr/>
        </p:nvSpPr>
        <p:spPr>
          <a:xfrm>
            <a:off x="4209063" y="3019424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</a:rPr>
              <a:t>Minio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db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260FDC42-15C4-C04F-6692-DF77A58612D2}"/>
              </a:ext>
            </a:extLst>
          </p:cNvPr>
          <p:cNvSpPr/>
          <p:nvPr/>
        </p:nvSpPr>
        <p:spPr>
          <a:xfrm>
            <a:off x="5773744" y="3019424"/>
            <a:ext cx="1266825" cy="75247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influx </a:t>
            </a:r>
            <a:r>
              <a:rPr lang="en-US" sz="1200" b="1" dirty="0" err="1">
                <a:solidFill>
                  <a:schemeClr val="bg1"/>
                </a:solidFill>
              </a:rPr>
              <a:t>db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36687A-006A-6689-03DC-FB46640E389C}"/>
              </a:ext>
            </a:extLst>
          </p:cNvPr>
          <p:cNvCxnSpPr>
            <a:stCxn id="8" idx="2"/>
            <a:endCxn id="15" idx="1"/>
          </p:cNvCxnSpPr>
          <p:nvPr/>
        </p:nvCxnSpPr>
        <p:spPr>
          <a:xfrm rot="5400000">
            <a:off x="4560299" y="2331482"/>
            <a:ext cx="970120" cy="4057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1DA22A6-5027-0A62-234A-3CF261459DE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6109300" y="1673067"/>
            <a:ext cx="297857" cy="13463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A0361F-9DC4-B8D0-F204-A082F66A3B1C}"/>
              </a:ext>
            </a:extLst>
          </p:cNvPr>
          <p:cNvSpPr/>
          <p:nvPr/>
        </p:nvSpPr>
        <p:spPr>
          <a:xfrm>
            <a:off x="466634" y="1301011"/>
            <a:ext cx="1485421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43190E9-FCFC-5D24-73DF-82897297ACC2}"/>
              </a:ext>
            </a:extLst>
          </p:cNvPr>
          <p:cNvSpPr/>
          <p:nvPr/>
        </p:nvSpPr>
        <p:spPr>
          <a:xfrm>
            <a:off x="7614855" y="1296828"/>
            <a:ext cx="1485421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Meta data Publisher to ROS2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6EF9AFE-FB71-A6DC-AA1B-99F03702DFDD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 flipV="1">
            <a:off x="6109300" y="1673066"/>
            <a:ext cx="150555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E501B1-9222-0D06-2B75-61F96CF579B6}"/>
              </a:ext>
            </a:extLst>
          </p:cNvPr>
          <p:cNvSpPr/>
          <p:nvPr/>
        </p:nvSpPr>
        <p:spPr>
          <a:xfrm>
            <a:off x="382266" y="1032815"/>
            <a:ext cx="10233800" cy="13870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1E74AF8-3AA9-B491-142E-0863140A7635}"/>
              </a:ext>
            </a:extLst>
          </p:cNvPr>
          <p:cNvCxnSpPr>
            <a:stCxn id="34" idx="3"/>
            <a:endCxn id="6" idx="1"/>
          </p:cNvCxnSpPr>
          <p:nvPr/>
        </p:nvCxnSpPr>
        <p:spPr>
          <a:xfrm flipV="1">
            <a:off x="1952055" y="1673066"/>
            <a:ext cx="307244" cy="41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85BBF0C-CBC1-4980-31E5-25D006AA5F9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981418" y="1673066"/>
            <a:ext cx="405763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2AA5C43-A3F1-2F63-BA51-29B29E732D1E}"/>
              </a:ext>
            </a:extLst>
          </p:cNvPr>
          <p:cNvSpPr/>
          <p:nvPr/>
        </p:nvSpPr>
        <p:spPr>
          <a:xfrm>
            <a:off x="3902927" y="2899317"/>
            <a:ext cx="3512634" cy="111512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0AC92E-8426-6E4F-15DE-1113BC04785A}"/>
              </a:ext>
            </a:extLst>
          </p:cNvPr>
          <p:cNvSpPr txBox="1"/>
          <p:nvPr/>
        </p:nvSpPr>
        <p:spPr>
          <a:xfrm>
            <a:off x="6347352" y="3723892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Datastore</a:t>
            </a:r>
          </a:p>
        </p:txBody>
      </p:sp>
    </p:spTree>
    <p:extLst>
      <p:ext uri="{BB962C8B-B14F-4D97-AF65-F5344CB8AC3E}">
        <p14:creationId xmlns:p14="http://schemas.microsoft.com/office/powerpoint/2010/main" val="19342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53DF-E1C6-6D22-62FF-5F865CBC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98425"/>
            <a:ext cx="10791825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CB1E16-6541-10FF-6D6C-9BC811E230FA}"/>
              </a:ext>
            </a:extLst>
          </p:cNvPr>
          <p:cNvSpPr/>
          <p:nvPr/>
        </p:nvSpPr>
        <p:spPr>
          <a:xfrm>
            <a:off x="2556511" y="2676526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 Block Output</a:t>
            </a:r>
          </a:p>
          <a:p>
            <a:pPr algn="ctr"/>
            <a:r>
              <a:rPr lang="en-US" sz="900" dirty="0"/>
              <a:t>- Object shape and motion coordinates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0AD38A-8F24-9107-BCA8-7CAB2373C079}"/>
              </a:ext>
            </a:extLst>
          </p:cNvPr>
          <p:cNvSpPr/>
          <p:nvPr/>
        </p:nvSpPr>
        <p:spPr>
          <a:xfrm>
            <a:off x="4471036" y="267652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Python Publisher script for publishing coordinates using Gazebo 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F48E64-83E4-5EF5-8DE8-3946757667EE}"/>
              </a:ext>
            </a:extLst>
          </p:cNvPr>
          <p:cNvSpPr/>
          <p:nvPr/>
        </p:nvSpPr>
        <p:spPr>
          <a:xfrm>
            <a:off x="4471036" y="3781426"/>
            <a:ext cx="1497400" cy="6000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Gazebo 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EA8B99-9754-0770-C20A-4792D9BE0E93}"/>
              </a:ext>
            </a:extLst>
          </p:cNvPr>
          <p:cNvSpPr/>
          <p:nvPr/>
        </p:nvSpPr>
        <p:spPr>
          <a:xfrm>
            <a:off x="6385561" y="2743200"/>
            <a:ext cx="1497400" cy="60007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Gazebo  Robot Simulator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8B086C-542F-3F8C-0933-C4A90B9EEA9F}"/>
              </a:ext>
            </a:extLst>
          </p:cNvPr>
          <p:cNvSpPr/>
          <p:nvPr/>
        </p:nvSpPr>
        <p:spPr>
          <a:xfrm>
            <a:off x="641986" y="2676525"/>
            <a:ext cx="1497400" cy="752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MLOps</a:t>
            </a:r>
            <a:r>
              <a:rPr lang="en-US" sz="900" dirty="0"/>
              <a:t> Block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6C20F-5B95-A7F6-9DF4-CCEA1ABFEDB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2139386" y="3052763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1AFCE-0E96-47B2-5AC0-DB80FD5A285D}"/>
              </a:ext>
            </a:extLst>
          </p:cNvPr>
          <p:cNvCxnSpPr/>
          <p:nvPr/>
        </p:nvCxnSpPr>
        <p:spPr>
          <a:xfrm>
            <a:off x="4053911" y="3036093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35A4C-4AC8-556F-057D-40135F277FBE}"/>
              </a:ext>
            </a:extLst>
          </p:cNvPr>
          <p:cNvCxnSpPr/>
          <p:nvPr/>
        </p:nvCxnSpPr>
        <p:spPr>
          <a:xfrm>
            <a:off x="5968436" y="3036092"/>
            <a:ext cx="417125" cy="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6D3E28-780D-5BEF-A9A6-1E681F514C7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3523" y="3605213"/>
            <a:ext cx="352426" cy="12700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F8E9AF-2712-FF0D-926D-C1A11C80F125}"/>
              </a:ext>
            </a:extLst>
          </p:cNvPr>
          <p:cNvSpPr/>
          <p:nvPr/>
        </p:nvSpPr>
        <p:spPr>
          <a:xfrm>
            <a:off x="365761" y="5972176"/>
            <a:ext cx="1497400" cy="2571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Open-Source Component</a:t>
            </a:r>
          </a:p>
        </p:txBody>
      </p:sp>
    </p:spTree>
    <p:extLst>
      <p:ext uri="{BB962C8B-B14F-4D97-AF65-F5344CB8AC3E}">
        <p14:creationId xmlns:p14="http://schemas.microsoft.com/office/powerpoint/2010/main" val="30213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6497-03E0-EB1A-F786-112A14F8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1751"/>
            <a:ext cx="96774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4E75A-F42E-AAE8-45C9-791E1FF6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4" y="739774"/>
            <a:ext cx="11862575" cy="5813425"/>
          </a:xfrm>
        </p:spPr>
        <p:txBody>
          <a:bodyPr/>
          <a:lstStyle/>
          <a:p>
            <a:r>
              <a:rPr lang="en-US" dirty="0"/>
              <a:t>COCO 2017 dataset to be used. </a:t>
            </a:r>
          </a:p>
          <a:p>
            <a:pPr marL="0" indent="0">
              <a:buNone/>
            </a:pPr>
            <a:r>
              <a:rPr lang="en-US" dirty="0"/>
              <a:t>	- As unsupervised learning will be used, so test dataset(40k image files) and validation dataset(5000 image files) will be used that are unlabeled. </a:t>
            </a:r>
          </a:p>
          <a:p>
            <a:pPr marL="0" indent="0">
              <a:buNone/>
            </a:pPr>
            <a:r>
              <a:rPr lang="en-US" dirty="0"/>
              <a:t>	- Link to dataset: </a:t>
            </a:r>
            <a:r>
              <a:rPr lang="en-US" dirty="0">
                <a:hlinkClick r:id="rId2"/>
              </a:rPr>
              <a:t>https://www.kaggle.com/datasets/awsaf49/coco-2017-dataset/data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5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5C4-EC25-CB97-9D1A-D1EFA22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245"/>
            <a:ext cx="1072896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8ED666-7E8A-8C2F-CDFC-4E91C6BF8E42}"/>
              </a:ext>
            </a:extLst>
          </p:cNvPr>
          <p:cNvSpPr/>
          <p:nvPr/>
        </p:nvSpPr>
        <p:spPr>
          <a:xfrm>
            <a:off x="1455420" y="1354772"/>
            <a:ext cx="3729990" cy="4320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1D7F3E-9DAB-0223-9E68-5A815AB45E7A}"/>
              </a:ext>
            </a:extLst>
          </p:cNvPr>
          <p:cNvSpPr/>
          <p:nvPr/>
        </p:nvSpPr>
        <p:spPr>
          <a:xfrm>
            <a:off x="7566660" y="1577340"/>
            <a:ext cx="2754630" cy="3977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82F64-4605-0839-148E-2E26F76A4F58}"/>
              </a:ext>
            </a:extLst>
          </p:cNvPr>
          <p:cNvSpPr/>
          <p:nvPr/>
        </p:nvSpPr>
        <p:spPr>
          <a:xfrm>
            <a:off x="4522470" y="3092132"/>
            <a:ext cx="3417570" cy="84582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ROS2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800C9-C626-1E37-9E2C-E73D8EFF370D}"/>
              </a:ext>
            </a:extLst>
          </p:cNvPr>
          <p:cNvSpPr txBox="1"/>
          <p:nvPr/>
        </p:nvSpPr>
        <p:spPr>
          <a:xfrm>
            <a:off x="2766060" y="5866764"/>
            <a:ext cx="21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9512-786A-0DCF-795A-829045A6C8EE}"/>
              </a:ext>
            </a:extLst>
          </p:cNvPr>
          <p:cNvSpPr txBox="1"/>
          <p:nvPr/>
        </p:nvSpPr>
        <p:spPr>
          <a:xfrm>
            <a:off x="8587740" y="5682098"/>
            <a:ext cx="21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F288B-F212-1259-CD66-E993780F007F}"/>
              </a:ext>
            </a:extLst>
          </p:cNvPr>
          <p:cNvSpPr txBox="1"/>
          <p:nvPr/>
        </p:nvSpPr>
        <p:spPr>
          <a:xfrm>
            <a:off x="1889760" y="6160660"/>
            <a:ext cx="341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connected with camera and running Algo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A68EC-A5B1-68E4-F1DF-F598420656A3}"/>
              </a:ext>
            </a:extLst>
          </p:cNvPr>
          <p:cNvSpPr txBox="1"/>
          <p:nvPr/>
        </p:nvSpPr>
        <p:spPr>
          <a:xfrm>
            <a:off x="7566660" y="6020002"/>
            <a:ext cx="341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simulating Robot Arm using Gazebo simulator</a:t>
            </a:r>
          </a:p>
        </p:txBody>
      </p:sp>
    </p:spTree>
    <p:extLst>
      <p:ext uri="{BB962C8B-B14F-4D97-AF65-F5344CB8AC3E}">
        <p14:creationId xmlns:p14="http://schemas.microsoft.com/office/powerpoint/2010/main" val="25094777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8941</TotalTime>
  <Words>831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</vt:lpstr>
      <vt:lpstr>Corbel</vt:lpstr>
      <vt:lpstr>Times New Roman</vt:lpstr>
      <vt:lpstr>Depth</vt:lpstr>
      <vt:lpstr>Dissertation Title:  3D Object Shape Recognition and Motion tracking for Robotic pick and place application   Sai Mohanty – 2022AA05245 </vt:lpstr>
      <vt:lpstr>Addressing Review comments</vt:lpstr>
      <vt:lpstr>Design Solutions in Next Slides</vt:lpstr>
      <vt:lpstr>Model Block Diagram</vt:lpstr>
      <vt:lpstr>MLOps Flow</vt:lpstr>
      <vt:lpstr>MLOps Flow</vt:lpstr>
      <vt:lpstr>Application Block Diagram</vt:lpstr>
      <vt:lpstr>Data Set</vt:lpstr>
      <vt:lpstr>Setup</vt:lpstr>
      <vt:lpstr>Architecture Diagram</vt:lpstr>
      <vt:lpstr>Static Object Detection Model Pipeline</vt:lpstr>
      <vt:lpstr>Motion Detection and Tracking Model Pipeline</vt:lpstr>
      <vt:lpstr>Anomaly Detection Model Pipeline</vt:lpstr>
      <vt:lpstr>Containerization</vt:lpstr>
      <vt:lpstr>Web Application</vt:lpstr>
      <vt:lpstr>Current Setup</vt:lpstr>
      <vt:lpstr>New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Title:  3D Object Shape Recognition and Motion tracking for Robotic pick and place application   Sai Mohanty – 2022AA05245 </dc:title>
  <dc:creator>Mohanty, Sai</dc:creator>
  <cp:lastModifiedBy>Mohanty, Sai</cp:lastModifiedBy>
  <cp:revision>11</cp:revision>
  <dcterms:created xsi:type="dcterms:W3CDTF">2024-07-03T10:22:25Z</dcterms:created>
  <dcterms:modified xsi:type="dcterms:W3CDTF">2024-09-11T15:41:42Z</dcterms:modified>
</cp:coreProperties>
</file>