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87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0" i="0">
                <a:solidFill>
                  <a:srgbClr val="363444"/>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950" b="0" i="0">
                <a:solidFill>
                  <a:srgbClr val="363444"/>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0" i="0">
                <a:solidFill>
                  <a:srgbClr val="363444"/>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0" i="0">
                <a:solidFill>
                  <a:srgbClr val="363444"/>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6001" y="2200087"/>
            <a:ext cx="8923655" cy="327660"/>
          </a:xfrm>
          <a:prstGeom prst="rect">
            <a:avLst/>
          </a:prstGeom>
        </p:spPr>
        <p:txBody>
          <a:bodyPr wrap="square" lIns="0" tIns="0" rIns="0" bIns="0">
            <a:spAutoFit/>
          </a:bodyPr>
          <a:lstStyle>
            <a:lvl1pPr>
              <a:defRPr sz="1950" b="0" i="0">
                <a:solidFill>
                  <a:srgbClr val="363444"/>
                </a:solidFill>
                <a:latin typeface="Times New Roman"/>
                <a:cs typeface="Times New Roman"/>
              </a:defRPr>
            </a:lvl1pPr>
          </a:lstStyle>
          <a:p>
            <a:endParaRPr/>
          </a:p>
        </p:txBody>
      </p:sp>
      <p:sp>
        <p:nvSpPr>
          <p:cNvPr id="3" name="Holder 3"/>
          <p:cNvSpPr>
            <a:spLocks noGrp="1"/>
          </p:cNvSpPr>
          <p:nvPr>
            <p:ph type="body" idx="1"/>
          </p:nvPr>
        </p:nvSpPr>
        <p:spPr>
          <a:xfrm>
            <a:off x="606001" y="2501961"/>
            <a:ext cx="9060815" cy="2586990"/>
          </a:xfrm>
          <a:prstGeom prst="rect">
            <a:avLst/>
          </a:prstGeom>
        </p:spPr>
        <p:txBody>
          <a:bodyPr wrap="square" lIns="0" tIns="0" rIns="0" bIns="0">
            <a:spAutoFit/>
          </a:bodyPr>
          <a:lstStyle>
            <a:lvl1pPr>
              <a:defRPr sz="1950" b="0" i="0">
                <a:solidFill>
                  <a:srgbClr val="363444"/>
                </a:solidFill>
                <a:latin typeface="Times New Roman"/>
                <a:cs typeface="Times New Roman"/>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6/7/2021</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slideshare.net/FirasMohammedAliAlRa/introduction-to-adaptive-filter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22670" y="1053846"/>
            <a:ext cx="3938270" cy="5666740"/>
            <a:chOff x="6122670" y="1053846"/>
            <a:chExt cx="3938270" cy="5666740"/>
          </a:xfrm>
        </p:grpSpPr>
        <p:sp>
          <p:nvSpPr>
            <p:cNvPr id="3" name="object 3"/>
            <p:cNvSpPr/>
            <p:nvPr/>
          </p:nvSpPr>
          <p:spPr>
            <a:xfrm>
              <a:off x="7731252" y="1057656"/>
              <a:ext cx="1005840" cy="5659120"/>
            </a:xfrm>
            <a:custGeom>
              <a:avLst/>
              <a:gdLst/>
              <a:ahLst/>
              <a:cxnLst/>
              <a:rect l="l" t="t" r="r" b="b"/>
              <a:pathLst>
                <a:path w="1005840" h="5659120">
                  <a:moveTo>
                    <a:pt x="0" y="0"/>
                  </a:moveTo>
                  <a:lnTo>
                    <a:pt x="1005840" y="5658612"/>
                  </a:lnTo>
                </a:path>
              </a:pathLst>
            </a:custGeom>
            <a:ln w="7620">
              <a:solidFill>
                <a:srgbClr val="BFBFBF"/>
              </a:solidFill>
            </a:ln>
          </p:spPr>
          <p:txBody>
            <a:bodyPr wrap="square" lIns="0" tIns="0" rIns="0" bIns="0" rtlCol="0"/>
            <a:lstStyle/>
            <a:p>
              <a:endParaRPr/>
            </a:p>
          </p:txBody>
        </p:sp>
        <p:sp>
          <p:nvSpPr>
            <p:cNvPr id="4" name="object 4"/>
            <p:cNvSpPr/>
            <p:nvPr/>
          </p:nvSpPr>
          <p:spPr>
            <a:xfrm>
              <a:off x="6126480" y="4094988"/>
              <a:ext cx="3930650" cy="2621280"/>
            </a:xfrm>
            <a:custGeom>
              <a:avLst/>
              <a:gdLst/>
              <a:ahLst/>
              <a:cxnLst/>
              <a:rect l="l" t="t" r="r" b="b"/>
              <a:pathLst>
                <a:path w="3930650" h="2621279">
                  <a:moveTo>
                    <a:pt x="3930395" y="0"/>
                  </a:moveTo>
                  <a:lnTo>
                    <a:pt x="0" y="2621280"/>
                  </a:lnTo>
                </a:path>
              </a:pathLst>
            </a:custGeom>
            <a:ln w="7620">
              <a:solidFill>
                <a:srgbClr val="D8D8D8"/>
              </a:solidFill>
            </a:ln>
          </p:spPr>
          <p:txBody>
            <a:bodyPr wrap="square" lIns="0" tIns="0" rIns="0" bIns="0" rtlCol="0"/>
            <a:lstStyle/>
            <a:p>
              <a:endParaRPr/>
            </a:p>
          </p:txBody>
        </p:sp>
        <p:sp>
          <p:nvSpPr>
            <p:cNvPr id="5" name="object 5"/>
            <p:cNvSpPr/>
            <p:nvPr/>
          </p:nvSpPr>
          <p:spPr>
            <a:xfrm>
              <a:off x="7363968" y="1057656"/>
              <a:ext cx="2694431" cy="5658612"/>
            </a:xfrm>
            <a:prstGeom prst="rect">
              <a:avLst/>
            </a:prstGeom>
            <a:blipFill>
              <a:blip r:embed="rId2" cstate="print"/>
              <a:stretch>
                <a:fillRect/>
              </a:stretch>
            </a:blipFill>
          </p:spPr>
          <p:txBody>
            <a:bodyPr wrap="square" lIns="0" tIns="0" rIns="0" bIns="0" rtlCol="0"/>
            <a:lstStyle/>
            <a:p>
              <a:endParaRPr/>
            </a:p>
          </p:txBody>
        </p:sp>
      </p:grpSp>
      <p:grpSp>
        <p:nvGrpSpPr>
          <p:cNvPr id="6" name="object 6"/>
          <p:cNvGrpSpPr/>
          <p:nvPr/>
        </p:nvGrpSpPr>
        <p:grpSpPr>
          <a:xfrm>
            <a:off x="0" y="4361688"/>
            <a:ext cx="10058400" cy="2354580"/>
            <a:chOff x="0" y="4361688"/>
            <a:chExt cx="10058400" cy="2354580"/>
          </a:xfrm>
        </p:grpSpPr>
        <p:sp>
          <p:nvSpPr>
            <p:cNvPr id="7" name="object 7"/>
            <p:cNvSpPr/>
            <p:nvPr/>
          </p:nvSpPr>
          <p:spPr>
            <a:xfrm>
              <a:off x="0" y="4361688"/>
              <a:ext cx="374904" cy="235457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6557772"/>
              <a:ext cx="10058400" cy="158750"/>
            </a:xfrm>
            <a:custGeom>
              <a:avLst/>
              <a:gdLst/>
              <a:ahLst/>
              <a:cxnLst/>
              <a:rect l="l" t="t" r="r" b="b"/>
              <a:pathLst>
                <a:path w="10058400" h="158750">
                  <a:moveTo>
                    <a:pt x="10058400" y="158496"/>
                  </a:moveTo>
                  <a:lnTo>
                    <a:pt x="0" y="158496"/>
                  </a:lnTo>
                  <a:lnTo>
                    <a:pt x="0" y="0"/>
                  </a:lnTo>
                  <a:lnTo>
                    <a:pt x="10058400" y="0"/>
                  </a:lnTo>
                  <a:lnTo>
                    <a:pt x="10058400" y="158496"/>
                  </a:lnTo>
                  <a:close/>
                </a:path>
              </a:pathLst>
            </a:custGeom>
            <a:solidFill>
              <a:srgbClr val="91CF50"/>
            </a:solidFill>
          </p:spPr>
          <p:txBody>
            <a:bodyPr wrap="square" lIns="0" tIns="0" rIns="0" bIns="0" rtlCol="0"/>
            <a:lstStyle/>
            <a:p>
              <a:endParaRPr/>
            </a:p>
          </p:txBody>
        </p:sp>
        <p:sp>
          <p:nvSpPr>
            <p:cNvPr id="9" name="object 9"/>
            <p:cNvSpPr/>
            <p:nvPr/>
          </p:nvSpPr>
          <p:spPr>
            <a:xfrm>
              <a:off x="448192" y="5505602"/>
              <a:ext cx="2592864" cy="690676"/>
            </a:xfrm>
            <a:prstGeom prst="rect">
              <a:avLst/>
            </a:prstGeom>
            <a:blipFill>
              <a:blip r:embed="rId4" cstate="print"/>
              <a:stretch>
                <a:fillRect/>
              </a:stretch>
            </a:blipFill>
          </p:spPr>
          <p:txBody>
            <a:bodyPr wrap="square" lIns="0" tIns="0" rIns="0" bIns="0" rtlCol="0"/>
            <a:lstStyle/>
            <a:p>
              <a:endParaRPr/>
            </a:p>
          </p:txBody>
        </p:sp>
      </p:grpSp>
      <p:sp>
        <p:nvSpPr>
          <p:cNvPr id="10" name="object 10"/>
          <p:cNvSpPr txBox="1">
            <a:spLocks noGrp="1"/>
          </p:cNvSpPr>
          <p:nvPr>
            <p:ph type="title"/>
          </p:nvPr>
        </p:nvSpPr>
        <p:spPr>
          <a:xfrm>
            <a:off x="793595" y="1502261"/>
            <a:ext cx="4443730" cy="579755"/>
          </a:xfrm>
          <a:prstGeom prst="rect">
            <a:avLst/>
          </a:prstGeom>
        </p:spPr>
        <p:txBody>
          <a:bodyPr vert="horz" wrap="square" lIns="0" tIns="17145" rIns="0" bIns="0" rtlCol="0">
            <a:spAutoFit/>
          </a:bodyPr>
          <a:lstStyle/>
          <a:p>
            <a:pPr marL="12700">
              <a:lnSpc>
                <a:spcPct val="100000"/>
              </a:lnSpc>
              <a:spcBef>
                <a:spcPts val="135"/>
              </a:spcBef>
            </a:pPr>
            <a:r>
              <a:rPr sz="3600" spc="-85" dirty="0">
                <a:solidFill>
                  <a:srgbClr val="3F3F3F"/>
                </a:solidFill>
              </a:rPr>
              <a:t>Digital </a:t>
            </a:r>
            <a:r>
              <a:rPr sz="3600" spc="-140" dirty="0">
                <a:solidFill>
                  <a:srgbClr val="3F3F3F"/>
                </a:solidFill>
              </a:rPr>
              <a:t>Signal</a:t>
            </a:r>
            <a:r>
              <a:rPr sz="3600" spc="95" dirty="0">
                <a:solidFill>
                  <a:srgbClr val="3F3F3F"/>
                </a:solidFill>
              </a:rPr>
              <a:t> </a:t>
            </a:r>
            <a:r>
              <a:rPr sz="3600" spc="-55" dirty="0">
                <a:solidFill>
                  <a:srgbClr val="3F3F3F"/>
                </a:solidFill>
              </a:rPr>
              <a:t>Processing</a:t>
            </a:r>
            <a:endParaRPr sz="3600"/>
          </a:p>
        </p:txBody>
      </p:sp>
      <p:sp>
        <p:nvSpPr>
          <p:cNvPr id="11" name="object 11"/>
          <p:cNvSpPr txBox="1"/>
          <p:nvPr/>
        </p:nvSpPr>
        <p:spPr>
          <a:xfrm>
            <a:off x="772175" y="2283980"/>
            <a:ext cx="6521450" cy="1679306"/>
          </a:xfrm>
          <a:prstGeom prst="rect">
            <a:avLst/>
          </a:prstGeom>
        </p:spPr>
        <p:txBody>
          <a:bodyPr vert="horz" wrap="square" lIns="0" tIns="17145" rIns="0" bIns="0" rtlCol="0">
            <a:spAutoFit/>
          </a:bodyPr>
          <a:lstStyle/>
          <a:p>
            <a:pPr marL="12700">
              <a:lnSpc>
                <a:spcPct val="100000"/>
              </a:lnSpc>
              <a:spcBef>
                <a:spcPts val="135"/>
              </a:spcBef>
            </a:pPr>
            <a:r>
              <a:rPr lang="en-US" sz="3600" spc="-65" dirty="0">
                <a:solidFill>
                  <a:srgbClr val="3F3F3F"/>
                </a:solidFill>
                <a:latin typeface="Times New Roman"/>
                <a:cs typeface="Times New Roman"/>
              </a:rPr>
              <a:t>Implementation Of LSM FIR Based Adaptive Filter System Identification</a:t>
            </a:r>
            <a:endParaRPr sz="3600" dirty="0">
              <a:latin typeface="Times New Roman"/>
              <a:cs typeface="Times New Roman"/>
            </a:endParaRPr>
          </a:p>
        </p:txBody>
      </p:sp>
      <p:sp>
        <p:nvSpPr>
          <p:cNvPr id="12" name="object 12"/>
          <p:cNvSpPr txBox="1"/>
          <p:nvPr/>
        </p:nvSpPr>
        <p:spPr>
          <a:xfrm>
            <a:off x="4519696" y="5368492"/>
            <a:ext cx="3100705" cy="1229952"/>
          </a:xfrm>
          <a:prstGeom prst="rect">
            <a:avLst/>
          </a:prstGeom>
        </p:spPr>
        <p:txBody>
          <a:bodyPr vert="horz" wrap="square" lIns="0" tIns="11430" rIns="0" bIns="0" rtlCol="0">
            <a:spAutoFit/>
          </a:bodyPr>
          <a:lstStyle/>
          <a:p>
            <a:pPr marL="12700" marR="1656080">
              <a:lnSpc>
                <a:spcPct val="101600"/>
              </a:lnSpc>
              <a:spcBef>
                <a:spcPts val="90"/>
              </a:spcBef>
            </a:pPr>
            <a:r>
              <a:rPr sz="1950" spc="-10" dirty="0">
                <a:solidFill>
                  <a:srgbClr val="3F3F3F"/>
                </a:solidFill>
                <a:latin typeface="Times New Roman"/>
                <a:cs typeface="Times New Roman"/>
              </a:rPr>
              <a:t>Presented </a:t>
            </a:r>
            <a:r>
              <a:rPr sz="1950" spc="-125" dirty="0">
                <a:solidFill>
                  <a:srgbClr val="3F3F3F"/>
                </a:solidFill>
                <a:latin typeface="Times New Roman"/>
                <a:cs typeface="Times New Roman"/>
              </a:rPr>
              <a:t>By </a:t>
            </a:r>
            <a:r>
              <a:rPr sz="1950" spc="-35" dirty="0">
                <a:solidFill>
                  <a:srgbClr val="3F3F3F"/>
                </a:solidFill>
                <a:latin typeface="Times New Roman"/>
                <a:cs typeface="Times New Roman"/>
              </a:rPr>
              <a:t>-  </a:t>
            </a:r>
            <a:r>
              <a:rPr lang="en-US" sz="1950" spc="-25" dirty="0">
                <a:solidFill>
                  <a:srgbClr val="3F3F3F"/>
                </a:solidFill>
                <a:latin typeface="Times New Roman"/>
                <a:cs typeface="Times New Roman"/>
              </a:rPr>
              <a:t>Chamala Sai Nikhil Reddy</a:t>
            </a:r>
            <a:endParaRPr sz="1950" dirty="0">
              <a:latin typeface="Times New Roman"/>
              <a:cs typeface="Times New Roman"/>
            </a:endParaRPr>
          </a:p>
          <a:p>
            <a:pPr marL="12700">
              <a:lnSpc>
                <a:spcPct val="100000"/>
              </a:lnSpc>
              <a:spcBef>
                <a:spcPts val="35"/>
              </a:spcBef>
            </a:pPr>
            <a:r>
              <a:rPr sz="1950" spc="10" dirty="0">
                <a:solidFill>
                  <a:srgbClr val="3F3F3F"/>
                </a:solidFill>
                <a:latin typeface="Times New Roman"/>
                <a:cs typeface="Times New Roman"/>
              </a:rPr>
              <a:t>Enrolment </a:t>
            </a:r>
            <a:r>
              <a:rPr sz="1950" spc="15" dirty="0">
                <a:solidFill>
                  <a:srgbClr val="3F3F3F"/>
                </a:solidFill>
                <a:latin typeface="Times New Roman"/>
                <a:cs typeface="Times New Roman"/>
              </a:rPr>
              <a:t>Number </a:t>
            </a:r>
            <a:r>
              <a:rPr sz="1950" spc="-110" dirty="0">
                <a:solidFill>
                  <a:srgbClr val="3F3F3F"/>
                </a:solidFill>
                <a:latin typeface="Times New Roman"/>
                <a:cs typeface="Times New Roman"/>
              </a:rPr>
              <a:t>:</a:t>
            </a:r>
            <a:r>
              <a:rPr sz="1950" spc="-30" dirty="0">
                <a:solidFill>
                  <a:srgbClr val="3F3F3F"/>
                </a:solidFill>
                <a:latin typeface="Times New Roman"/>
                <a:cs typeface="Times New Roman"/>
              </a:rPr>
              <a:t> </a:t>
            </a:r>
            <a:r>
              <a:rPr sz="1950" spc="-55" dirty="0">
                <a:solidFill>
                  <a:srgbClr val="3F3F3F"/>
                </a:solidFill>
                <a:latin typeface="Times New Roman"/>
                <a:cs typeface="Times New Roman"/>
              </a:rPr>
              <a:t>1101</a:t>
            </a:r>
            <a:r>
              <a:rPr lang="en-US" sz="1950" spc="-55" dirty="0">
                <a:solidFill>
                  <a:srgbClr val="3F3F3F"/>
                </a:solidFill>
                <a:latin typeface="Times New Roman"/>
                <a:cs typeface="Times New Roman"/>
              </a:rPr>
              <a:t>5237</a:t>
            </a:r>
            <a:endParaRPr sz="1950" dirty="0">
              <a:latin typeface="Times New Roman"/>
              <a:cs typeface="Times New Roman"/>
            </a:endParaRPr>
          </a:p>
        </p:txBody>
      </p:sp>
      <p:sp>
        <p:nvSpPr>
          <p:cNvPr id="13" name="object 13"/>
          <p:cNvSpPr/>
          <p:nvPr/>
        </p:nvSpPr>
        <p:spPr>
          <a:xfrm>
            <a:off x="0" y="1057655"/>
            <a:ext cx="10058400" cy="166370"/>
          </a:xfrm>
          <a:custGeom>
            <a:avLst/>
            <a:gdLst/>
            <a:ahLst/>
            <a:cxnLst/>
            <a:rect l="l" t="t" r="r" b="b"/>
            <a:pathLst>
              <a:path w="10058400" h="166369">
                <a:moveTo>
                  <a:pt x="10058400" y="166116"/>
                </a:moveTo>
                <a:lnTo>
                  <a:pt x="0" y="166116"/>
                </a:lnTo>
                <a:lnTo>
                  <a:pt x="0" y="0"/>
                </a:lnTo>
                <a:lnTo>
                  <a:pt x="10058400" y="0"/>
                </a:lnTo>
                <a:lnTo>
                  <a:pt x="10058400" y="166116"/>
                </a:lnTo>
                <a:close/>
              </a:path>
            </a:pathLst>
          </a:custGeom>
          <a:solidFill>
            <a:srgbClr val="91CF5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551117" y="2585575"/>
            <a:ext cx="8858250" cy="412998"/>
          </a:xfrm>
          <a:prstGeom prst="rect">
            <a:avLst/>
          </a:prstGeom>
        </p:spPr>
        <p:txBody>
          <a:bodyPr vert="horz" wrap="square" lIns="0" tIns="12065" rIns="0" bIns="0" rtlCol="0">
            <a:spAutoFit/>
          </a:bodyPr>
          <a:lstStyle/>
          <a:p>
            <a:pPr marR="154940">
              <a:lnSpc>
                <a:spcPct val="152300"/>
              </a:lnSpc>
              <a:spcBef>
                <a:spcPts val="95"/>
              </a:spcBef>
              <a:tabLst>
                <a:tab pos="609600" algn="l"/>
                <a:tab pos="610235" algn="l"/>
              </a:tabLst>
            </a:pPr>
            <a:r>
              <a:rPr sz="1950" spc="-30" dirty="0">
                <a:solidFill>
                  <a:srgbClr val="363444"/>
                </a:solidFill>
                <a:latin typeface="Times New Roman"/>
                <a:cs typeface="Times New Roman"/>
              </a:rPr>
              <a:t>.</a:t>
            </a:r>
            <a:endParaRPr sz="1950" dirty="0">
              <a:latin typeface="Times New Roman"/>
              <a:cs typeface="Times New Roman"/>
            </a:endParaRPr>
          </a:p>
        </p:txBody>
      </p:sp>
      <p:sp>
        <p:nvSpPr>
          <p:cNvPr id="7" name="object 7"/>
          <p:cNvSpPr/>
          <p:nvPr/>
        </p:nvSpPr>
        <p:spPr>
          <a:xfrm>
            <a:off x="0" y="6551676"/>
            <a:ext cx="10058400" cy="165100"/>
          </a:xfrm>
          <a:custGeom>
            <a:avLst/>
            <a:gdLst/>
            <a:ahLst/>
            <a:cxnLst/>
            <a:rect l="l" t="t" r="r" b="b"/>
            <a:pathLst>
              <a:path w="10058400" h="165100">
                <a:moveTo>
                  <a:pt x="10058400" y="164592"/>
                </a:moveTo>
                <a:lnTo>
                  <a:pt x="0" y="164592"/>
                </a:lnTo>
                <a:lnTo>
                  <a:pt x="0" y="0"/>
                </a:lnTo>
                <a:lnTo>
                  <a:pt x="10058400" y="0"/>
                </a:lnTo>
                <a:lnTo>
                  <a:pt x="10058400" y="164592"/>
                </a:lnTo>
                <a:close/>
              </a:path>
            </a:pathLst>
          </a:custGeom>
          <a:solidFill>
            <a:srgbClr val="91CF50"/>
          </a:solidFill>
        </p:spPr>
        <p:txBody>
          <a:bodyPr wrap="square" lIns="0" tIns="0" rIns="0" bIns="0" rtlCol="0"/>
          <a:lstStyle/>
          <a:p>
            <a:endParaRPr/>
          </a:p>
        </p:txBody>
      </p:sp>
      <p:sp>
        <p:nvSpPr>
          <p:cNvPr id="8" name="object 8"/>
          <p:cNvSpPr/>
          <p:nvPr/>
        </p:nvSpPr>
        <p:spPr>
          <a:xfrm>
            <a:off x="0" y="1057655"/>
            <a:ext cx="10058400" cy="172720"/>
          </a:xfrm>
          <a:custGeom>
            <a:avLst/>
            <a:gdLst/>
            <a:ahLst/>
            <a:cxnLst/>
            <a:rect l="l" t="t" r="r" b="b"/>
            <a:pathLst>
              <a:path w="10058400" h="172719">
                <a:moveTo>
                  <a:pt x="10058400" y="172212"/>
                </a:moveTo>
                <a:lnTo>
                  <a:pt x="0" y="172212"/>
                </a:lnTo>
                <a:lnTo>
                  <a:pt x="0" y="0"/>
                </a:lnTo>
                <a:lnTo>
                  <a:pt x="10058400" y="0"/>
                </a:lnTo>
                <a:lnTo>
                  <a:pt x="10058400" y="172212"/>
                </a:lnTo>
                <a:close/>
              </a:path>
            </a:pathLst>
          </a:custGeom>
          <a:solidFill>
            <a:srgbClr val="91CF50"/>
          </a:solidFill>
        </p:spPr>
        <p:txBody>
          <a:bodyPr wrap="square" lIns="0" tIns="0" rIns="0" bIns="0" rtlCol="0"/>
          <a:lstStyle/>
          <a:p>
            <a:endParaRPr/>
          </a:p>
        </p:txBody>
      </p:sp>
      <p:sp>
        <p:nvSpPr>
          <p:cNvPr id="9" name="Title 8">
            <a:extLst>
              <a:ext uri="{FF2B5EF4-FFF2-40B4-BE49-F238E27FC236}">
                <a16:creationId xmlns:a16="http://schemas.microsoft.com/office/drawing/2014/main" id="{9DB122E6-4E6A-46C8-BAA4-2E993720E959}"/>
              </a:ext>
            </a:extLst>
          </p:cNvPr>
          <p:cNvSpPr>
            <a:spLocks noGrp="1"/>
          </p:cNvSpPr>
          <p:nvPr>
            <p:ph type="ctrTitle" idx="4294967295"/>
          </p:nvPr>
        </p:nvSpPr>
        <p:spPr>
          <a:xfrm>
            <a:off x="0" y="1676400"/>
            <a:ext cx="8550275" cy="900113"/>
          </a:xfrm>
        </p:spPr>
        <p:txBody>
          <a:bodyPr/>
          <a:lstStyle/>
          <a:p>
            <a:r>
              <a:rPr lang="en-US" dirty="0">
                <a:solidFill>
                  <a:schemeClr val="tx1"/>
                </a:solidFill>
                <a:latin typeface="Roboto" panose="020B0604020202020204" pitchFamily="2" charset="0"/>
              </a:rPr>
              <a:t>                              </a:t>
            </a:r>
            <a:br>
              <a:rPr lang="en-US" dirty="0">
                <a:solidFill>
                  <a:schemeClr val="tx1"/>
                </a:solidFill>
                <a:latin typeface="Roboto" panose="020B0604020202020204" pitchFamily="2" charset="0"/>
              </a:rPr>
            </a:br>
            <a:r>
              <a:rPr lang="en-US" dirty="0">
                <a:solidFill>
                  <a:schemeClr val="tx1"/>
                </a:solidFill>
                <a:latin typeface="Roboto" panose="020B0604020202020204" pitchFamily="2" charset="0"/>
              </a:rPr>
              <a:t>			Introduction to Adaptive filter</a:t>
            </a:r>
            <a:br>
              <a:rPr lang="en-US" b="0" dirty="0">
                <a:solidFill>
                  <a:srgbClr val="C45400"/>
                </a:solidFill>
                <a:effectLst/>
                <a:latin typeface="Roboto" panose="020B0604020202020204" pitchFamily="2" charset="0"/>
              </a:rPr>
            </a:br>
            <a:endParaRPr lang="en-US" dirty="0"/>
          </a:p>
        </p:txBody>
      </p:sp>
      <p:cxnSp>
        <p:nvCxnSpPr>
          <p:cNvPr id="13" name="Straight Arrow Connector 12">
            <a:extLst>
              <a:ext uri="{FF2B5EF4-FFF2-40B4-BE49-F238E27FC236}">
                <a16:creationId xmlns:a16="http://schemas.microsoft.com/office/drawing/2014/main" id="{BBFF0C63-FA8A-4F90-B624-5D83B6F5C612}"/>
              </a:ext>
            </a:extLst>
          </p:cNvPr>
          <p:cNvCxnSpPr/>
          <p:nvPr/>
        </p:nvCxnSpPr>
        <p:spPr>
          <a:xfrm>
            <a:off x="2514600" y="4151946"/>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D6E9195-4EFA-43FD-BC0E-ADEB1D2D2AF5}"/>
              </a:ext>
            </a:extLst>
          </p:cNvPr>
          <p:cNvSpPr/>
          <p:nvPr/>
        </p:nvSpPr>
        <p:spPr>
          <a:xfrm>
            <a:off x="1707377" y="3785494"/>
            <a:ext cx="762000" cy="7329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signal</a:t>
            </a:r>
          </a:p>
        </p:txBody>
      </p:sp>
      <p:sp>
        <p:nvSpPr>
          <p:cNvPr id="15" name="Oval 14">
            <a:extLst>
              <a:ext uri="{FF2B5EF4-FFF2-40B4-BE49-F238E27FC236}">
                <a16:creationId xmlns:a16="http://schemas.microsoft.com/office/drawing/2014/main" id="{50651357-DB13-4E9D-9637-818E538092F8}"/>
              </a:ext>
            </a:extLst>
          </p:cNvPr>
          <p:cNvSpPr/>
          <p:nvPr/>
        </p:nvSpPr>
        <p:spPr>
          <a:xfrm>
            <a:off x="3272127" y="3785494"/>
            <a:ext cx="1143000" cy="7329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Filter A.F</a:t>
            </a:r>
          </a:p>
        </p:txBody>
      </p:sp>
      <p:sp>
        <p:nvSpPr>
          <p:cNvPr id="16" name="Rectangle 15">
            <a:extLst>
              <a:ext uri="{FF2B5EF4-FFF2-40B4-BE49-F238E27FC236}">
                <a16:creationId xmlns:a16="http://schemas.microsoft.com/office/drawing/2014/main" id="{39DA7F8D-2A50-4813-9090-88BF27B6E8BA}"/>
              </a:ext>
            </a:extLst>
          </p:cNvPr>
          <p:cNvSpPr/>
          <p:nvPr/>
        </p:nvSpPr>
        <p:spPr>
          <a:xfrm>
            <a:off x="5029200" y="3785494"/>
            <a:ext cx="906780" cy="7329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Signal</a:t>
            </a:r>
          </a:p>
        </p:txBody>
      </p:sp>
      <p:cxnSp>
        <p:nvCxnSpPr>
          <p:cNvPr id="18" name="Straight Arrow Connector 17">
            <a:extLst>
              <a:ext uri="{FF2B5EF4-FFF2-40B4-BE49-F238E27FC236}">
                <a16:creationId xmlns:a16="http://schemas.microsoft.com/office/drawing/2014/main" id="{AC0EDD39-645C-4A88-ADBA-70C9F16C69D8}"/>
              </a:ext>
            </a:extLst>
          </p:cNvPr>
          <p:cNvCxnSpPr>
            <a:endCxn id="16" idx="1"/>
          </p:cNvCxnSpPr>
          <p:nvPr/>
        </p:nvCxnSpPr>
        <p:spPr>
          <a:xfrm>
            <a:off x="4415127" y="4151945"/>
            <a:ext cx="6140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2874B1B-1C3C-436F-996E-AB96704C7ABD}"/>
              </a:ext>
            </a:extLst>
          </p:cNvPr>
          <p:cNvSpPr/>
          <p:nvPr/>
        </p:nvSpPr>
        <p:spPr>
          <a:xfrm>
            <a:off x="6629400" y="3886200"/>
            <a:ext cx="685800" cy="6321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sp>
        <p:nvSpPr>
          <p:cNvPr id="20" name="Rectangle 19">
            <a:extLst>
              <a:ext uri="{FF2B5EF4-FFF2-40B4-BE49-F238E27FC236}">
                <a16:creationId xmlns:a16="http://schemas.microsoft.com/office/drawing/2014/main" id="{C175CA18-8FE4-4D91-82FD-3129A6022A0A}"/>
              </a:ext>
            </a:extLst>
          </p:cNvPr>
          <p:cNvSpPr/>
          <p:nvPr/>
        </p:nvSpPr>
        <p:spPr>
          <a:xfrm>
            <a:off x="6328410" y="3290414"/>
            <a:ext cx="1287780" cy="329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Desired </a:t>
            </a:r>
            <a:r>
              <a:rPr lang="en-US" dirty="0" err="1"/>
              <a:t>sng</a:t>
            </a:r>
            <a:endParaRPr lang="en-US" dirty="0"/>
          </a:p>
        </p:txBody>
      </p:sp>
      <p:sp>
        <p:nvSpPr>
          <p:cNvPr id="21" name="Rectangle 20">
            <a:extLst>
              <a:ext uri="{FF2B5EF4-FFF2-40B4-BE49-F238E27FC236}">
                <a16:creationId xmlns:a16="http://schemas.microsoft.com/office/drawing/2014/main" id="{45B8182D-5AC5-4B6F-8733-E7C0E8F7C3BC}"/>
              </a:ext>
            </a:extLst>
          </p:cNvPr>
          <p:cNvSpPr/>
          <p:nvPr/>
        </p:nvSpPr>
        <p:spPr>
          <a:xfrm>
            <a:off x="7848600" y="3886200"/>
            <a:ext cx="685800" cy="6321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Error </a:t>
            </a:r>
            <a:r>
              <a:rPr lang="en-US" dirty="0" err="1"/>
              <a:t>sng</a:t>
            </a:r>
            <a:endParaRPr lang="en-US" dirty="0"/>
          </a:p>
        </p:txBody>
      </p:sp>
      <p:cxnSp>
        <p:nvCxnSpPr>
          <p:cNvPr id="23" name="Straight Arrow Connector 22">
            <a:extLst>
              <a:ext uri="{FF2B5EF4-FFF2-40B4-BE49-F238E27FC236}">
                <a16:creationId xmlns:a16="http://schemas.microsoft.com/office/drawing/2014/main" id="{544C24C9-C5C3-4B56-A510-3761BF02AE51}"/>
              </a:ext>
            </a:extLst>
          </p:cNvPr>
          <p:cNvCxnSpPr>
            <a:cxnSpLocks/>
          </p:cNvCxnSpPr>
          <p:nvPr/>
        </p:nvCxnSpPr>
        <p:spPr>
          <a:xfrm>
            <a:off x="5935980" y="4202299"/>
            <a:ext cx="659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B35CAA8-BED0-4D6C-A7B4-CB4F7D675C93}"/>
              </a:ext>
            </a:extLst>
          </p:cNvPr>
          <p:cNvCxnSpPr/>
          <p:nvPr/>
        </p:nvCxnSpPr>
        <p:spPr>
          <a:xfrm>
            <a:off x="7391400" y="415194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6F2BA40-11F1-45AF-8FF4-D711C0723C0D}"/>
              </a:ext>
            </a:extLst>
          </p:cNvPr>
          <p:cNvCxnSpPr>
            <a:cxnSpLocks/>
            <a:stCxn id="20" idx="2"/>
            <a:endCxn id="19" idx="0"/>
          </p:cNvCxnSpPr>
          <p:nvPr/>
        </p:nvCxnSpPr>
        <p:spPr>
          <a:xfrm>
            <a:off x="6972300" y="3620329"/>
            <a:ext cx="0" cy="26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6B57AFD-769B-4DF4-B4F9-4B6D4F75B570}"/>
              </a:ext>
            </a:extLst>
          </p:cNvPr>
          <p:cNvSpPr txBox="1"/>
          <p:nvPr/>
        </p:nvSpPr>
        <p:spPr>
          <a:xfrm>
            <a:off x="1447800" y="5031851"/>
            <a:ext cx="7132329" cy="923330"/>
          </a:xfrm>
          <a:prstGeom prst="rect">
            <a:avLst/>
          </a:prstGeom>
          <a:noFill/>
        </p:spPr>
        <p:txBody>
          <a:bodyPr wrap="square" rtlCol="0">
            <a:spAutoFit/>
          </a:bodyPr>
          <a:lstStyle/>
          <a:p>
            <a:r>
              <a:rPr lang="en-US" dirty="0"/>
              <a:t>The Filter is used to reshape certain input signals in such a way that its output is a good estimate of the given desired signal</a:t>
            </a:r>
          </a:p>
          <a:p>
            <a:r>
              <a:rPr lang="en-US" dirty="0"/>
              <a:t>It is a digital filter with self adjusting characteristics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6001" y="2200087"/>
            <a:ext cx="8923655" cy="386003"/>
          </a:xfrm>
          <a:prstGeom prst="rect">
            <a:avLst/>
          </a:prstGeom>
        </p:spPr>
        <p:txBody>
          <a:bodyPr vert="horz" wrap="square" lIns="0" tIns="16510" rIns="0" bIns="0" rtlCol="0">
            <a:spAutoFit/>
          </a:bodyPr>
          <a:lstStyle/>
          <a:p>
            <a:pPr marL="12700">
              <a:lnSpc>
                <a:spcPct val="100000"/>
              </a:lnSpc>
              <a:spcBef>
                <a:spcPts val="130"/>
              </a:spcBef>
              <a:tabLst>
                <a:tab pos="609600" algn="l"/>
              </a:tabLst>
            </a:pPr>
            <a:r>
              <a:rPr lang="en-US" spc="-70" dirty="0"/>
              <a:t>					</a:t>
            </a:r>
            <a:r>
              <a:rPr lang="en-US" sz="2400" spc="-70" dirty="0"/>
              <a:t>LMS Algorithm</a:t>
            </a:r>
            <a:endParaRPr sz="2400" spc="-70" dirty="0"/>
          </a:p>
        </p:txBody>
      </p:sp>
      <p:sp>
        <p:nvSpPr>
          <p:cNvPr id="15" name="object 15"/>
          <p:cNvSpPr/>
          <p:nvPr/>
        </p:nvSpPr>
        <p:spPr>
          <a:xfrm>
            <a:off x="0" y="6551676"/>
            <a:ext cx="10058400" cy="165100"/>
          </a:xfrm>
          <a:custGeom>
            <a:avLst/>
            <a:gdLst/>
            <a:ahLst/>
            <a:cxnLst/>
            <a:rect l="l" t="t" r="r" b="b"/>
            <a:pathLst>
              <a:path w="10058400" h="165100">
                <a:moveTo>
                  <a:pt x="10058400" y="164592"/>
                </a:moveTo>
                <a:lnTo>
                  <a:pt x="0" y="164592"/>
                </a:lnTo>
                <a:lnTo>
                  <a:pt x="0" y="0"/>
                </a:lnTo>
                <a:lnTo>
                  <a:pt x="10058400" y="0"/>
                </a:lnTo>
                <a:lnTo>
                  <a:pt x="10058400" y="164592"/>
                </a:lnTo>
                <a:close/>
              </a:path>
            </a:pathLst>
          </a:custGeom>
          <a:solidFill>
            <a:srgbClr val="91CF50"/>
          </a:solidFill>
        </p:spPr>
        <p:txBody>
          <a:bodyPr wrap="square" lIns="0" tIns="0" rIns="0" bIns="0" rtlCol="0"/>
          <a:lstStyle/>
          <a:p>
            <a:endParaRPr/>
          </a:p>
        </p:txBody>
      </p:sp>
      <p:sp>
        <p:nvSpPr>
          <p:cNvPr id="16" name="object 16"/>
          <p:cNvSpPr/>
          <p:nvPr/>
        </p:nvSpPr>
        <p:spPr>
          <a:xfrm>
            <a:off x="0" y="1057655"/>
            <a:ext cx="10053955" cy="144780"/>
          </a:xfrm>
          <a:custGeom>
            <a:avLst/>
            <a:gdLst/>
            <a:ahLst/>
            <a:cxnLst/>
            <a:rect l="l" t="t" r="r" b="b"/>
            <a:pathLst>
              <a:path w="10053955" h="144780">
                <a:moveTo>
                  <a:pt x="10053828" y="144780"/>
                </a:moveTo>
                <a:lnTo>
                  <a:pt x="0" y="144780"/>
                </a:lnTo>
                <a:lnTo>
                  <a:pt x="0" y="0"/>
                </a:lnTo>
                <a:lnTo>
                  <a:pt x="10053828" y="0"/>
                </a:lnTo>
                <a:lnTo>
                  <a:pt x="10053828" y="144780"/>
                </a:lnTo>
                <a:close/>
              </a:path>
            </a:pathLst>
          </a:custGeom>
          <a:solidFill>
            <a:srgbClr val="91CF50"/>
          </a:solidFill>
        </p:spPr>
        <p:txBody>
          <a:bodyPr wrap="square" lIns="0" tIns="0" rIns="0" bIns="0" rtlCol="0"/>
          <a:lstStyle/>
          <a:p>
            <a:endParaRPr/>
          </a:p>
        </p:txBody>
      </p:sp>
      <p:sp>
        <p:nvSpPr>
          <p:cNvPr id="18" name="Text Placeholder 17">
            <a:extLst>
              <a:ext uri="{FF2B5EF4-FFF2-40B4-BE49-F238E27FC236}">
                <a16:creationId xmlns:a16="http://schemas.microsoft.com/office/drawing/2014/main" id="{EB192BC4-2CB7-494B-9606-29EA16524F86}"/>
              </a:ext>
            </a:extLst>
          </p:cNvPr>
          <p:cNvSpPr>
            <a:spLocks noGrp="1"/>
          </p:cNvSpPr>
          <p:nvPr>
            <p:ph type="body" idx="1"/>
          </p:nvPr>
        </p:nvSpPr>
        <p:spPr>
          <a:xfrm>
            <a:off x="606001" y="2501961"/>
            <a:ext cx="9060815" cy="2100575"/>
          </a:xfrm>
        </p:spPr>
        <p:txBody>
          <a:bodyPr/>
          <a:lstStyle/>
          <a:p>
            <a:r>
              <a:rPr lang="en-US" dirty="0"/>
              <a:t>1.Involves a feedback connection.</a:t>
            </a:r>
          </a:p>
          <a:p>
            <a:r>
              <a:rPr lang="en-US" dirty="0"/>
              <a:t>2.Although LMS might seem very </a:t>
            </a:r>
            <a:r>
              <a:rPr lang="en-US" dirty="0" err="1"/>
              <a:t>dificulty</a:t>
            </a:r>
            <a:r>
              <a:rPr lang="en-US" dirty="0"/>
              <a:t> to work due to the randomness, the feedback acts As a lowpass filter or performs averaging so that the randomness can be filtered out</a:t>
            </a:r>
          </a:p>
          <a:p>
            <a:r>
              <a:rPr lang="en-US" dirty="0"/>
              <a:t>3.The time constant of averaging is inversely proportional to step size</a:t>
            </a:r>
          </a:p>
          <a:p>
            <a:r>
              <a:rPr lang="en-US" dirty="0"/>
              <a:t>Actually, if step size is chosen small enough , the adaptive process is made to progress slowly and the effect of the Gradient noise on the top weight are largely filtered out</a:t>
            </a:r>
          </a:p>
          <a:p>
            <a:r>
              <a:rPr lang="en-US" dirty="0"/>
              <a:t>4.Computational complexity of LMS is very low    very attractive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0" y="6521195"/>
            <a:ext cx="10058400" cy="195580"/>
          </a:xfrm>
          <a:custGeom>
            <a:avLst/>
            <a:gdLst/>
            <a:ahLst/>
            <a:cxnLst/>
            <a:rect l="l" t="t" r="r" b="b"/>
            <a:pathLst>
              <a:path w="10058400" h="195579">
                <a:moveTo>
                  <a:pt x="10058400" y="195072"/>
                </a:moveTo>
                <a:lnTo>
                  <a:pt x="0" y="195072"/>
                </a:lnTo>
                <a:lnTo>
                  <a:pt x="0" y="0"/>
                </a:lnTo>
                <a:lnTo>
                  <a:pt x="10058400" y="0"/>
                </a:lnTo>
                <a:lnTo>
                  <a:pt x="10058400" y="195072"/>
                </a:lnTo>
                <a:close/>
              </a:path>
            </a:pathLst>
          </a:custGeom>
          <a:solidFill>
            <a:srgbClr val="91CF50"/>
          </a:solidFill>
        </p:spPr>
        <p:txBody>
          <a:bodyPr wrap="square" lIns="0" tIns="0" rIns="0" bIns="0" rtlCol="0"/>
          <a:lstStyle/>
          <a:p>
            <a:endParaRPr/>
          </a:p>
        </p:txBody>
      </p:sp>
      <p:sp>
        <p:nvSpPr>
          <p:cNvPr id="8" name="object 8"/>
          <p:cNvSpPr txBox="1"/>
          <p:nvPr/>
        </p:nvSpPr>
        <p:spPr>
          <a:xfrm>
            <a:off x="433860" y="2248783"/>
            <a:ext cx="9353550" cy="3175549"/>
          </a:xfrm>
          <a:prstGeom prst="rect">
            <a:avLst/>
          </a:prstGeom>
        </p:spPr>
        <p:txBody>
          <a:bodyPr vert="horz" wrap="square" lIns="0" tIns="12065" rIns="0" bIns="0" rtlCol="0">
            <a:spAutoFit/>
          </a:bodyPr>
          <a:lstStyle/>
          <a:p>
            <a:pPr marL="609600" marR="5080" indent="-597535">
              <a:lnSpc>
                <a:spcPct val="152300"/>
              </a:lnSpc>
              <a:spcBef>
                <a:spcPts val="95"/>
              </a:spcBef>
              <a:buFont typeface="Georgia"/>
              <a:buChar char=""/>
              <a:tabLst>
                <a:tab pos="609600" algn="l"/>
                <a:tab pos="610235" algn="l"/>
              </a:tabLst>
            </a:pPr>
            <a:r>
              <a:rPr lang="en-US" sz="1950" dirty="0">
                <a:effectLst/>
                <a:latin typeface="Times New Roman" panose="02020603050405020304" pitchFamily="18" charset="0"/>
                <a:ea typeface="SimSun" panose="02010600030101010101" pitchFamily="2" charset="-122"/>
              </a:rPr>
              <a:t>LEARNING CURVE(MSE):The LMS technique relies on existing data to determine the gradient vector. LMS includes an iterative technique that makes repeated weight vector corrections in the direction of the gradient vector's negative, eventually resulting in the minimal mean square error.</a:t>
            </a:r>
          </a:p>
          <a:p>
            <a:pPr marL="609600" marR="5080" indent="-597535">
              <a:lnSpc>
                <a:spcPct val="152300"/>
              </a:lnSpc>
              <a:spcBef>
                <a:spcPts val="95"/>
              </a:spcBef>
              <a:buFont typeface="Georgia"/>
              <a:buChar char=""/>
              <a:tabLst>
                <a:tab pos="609600" algn="l"/>
                <a:tab pos="610235" algn="l"/>
              </a:tabLst>
            </a:pPr>
            <a:r>
              <a:rPr lang="en-US" sz="1950" dirty="0">
                <a:latin typeface="Times New Roman" panose="02020603050405020304" pitchFamily="18" charset="0"/>
                <a:ea typeface="SimSun" panose="02010600030101010101" pitchFamily="2" charset="-122"/>
              </a:rPr>
              <a:t>System Identification: The process of identifying the coefficients of an unknown system using an adaptive filter is known as system identification.  </a:t>
            </a:r>
            <a:endParaRPr lang="en-US" sz="1950" dirty="0">
              <a:effectLst/>
              <a:latin typeface="Times New Roman" panose="02020603050405020304" pitchFamily="18" charset="0"/>
              <a:ea typeface="SimSun" panose="02010600030101010101" pitchFamily="2" charset="-122"/>
            </a:endParaRPr>
          </a:p>
          <a:p>
            <a:pPr marL="609600" marR="5080" indent="-597535">
              <a:lnSpc>
                <a:spcPct val="152300"/>
              </a:lnSpc>
              <a:spcBef>
                <a:spcPts val="95"/>
              </a:spcBef>
              <a:buFont typeface="Georgia"/>
              <a:buChar char=""/>
              <a:tabLst>
                <a:tab pos="609600" algn="l"/>
                <a:tab pos="610235" algn="l"/>
              </a:tabLst>
            </a:pPr>
            <a:endParaRPr sz="1950" dirty="0">
              <a:latin typeface="Times New Roman"/>
              <a:cs typeface="Times New Roman"/>
            </a:endParaRPr>
          </a:p>
        </p:txBody>
      </p:sp>
      <p:sp>
        <p:nvSpPr>
          <p:cNvPr id="9" name="object 9"/>
          <p:cNvSpPr/>
          <p:nvPr/>
        </p:nvSpPr>
        <p:spPr>
          <a:xfrm>
            <a:off x="0" y="1057655"/>
            <a:ext cx="10058400" cy="173990"/>
          </a:xfrm>
          <a:custGeom>
            <a:avLst/>
            <a:gdLst/>
            <a:ahLst/>
            <a:cxnLst/>
            <a:rect l="l" t="t" r="r" b="b"/>
            <a:pathLst>
              <a:path w="10058400" h="173990">
                <a:moveTo>
                  <a:pt x="10058400" y="173736"/>
                </a:moveTo>
                <a:lnTo>
                  <a:pt x="0" y="173736"/>
                </a:lnTo>
                <a:lnTo>
                  <a:pt x="0" y="0"/>
                </a:lnTo>
                <a:lnTo>
                  <a:pt x="10058400" y="0"/>
                </a:lnTo>
                <a:lnTo>
                  <a:pt x="10058400" y="173736"/>
                </a:lnTo>
                <a:close/>
              </a:path>
            </a:pathLst>
          </a:custGeom>
          <a:solidFill>
            <a:srgbClr val="91CF5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p:nvPr/>
        </p:nvSpPr>
        <p:spPr>
          <a:xfrm>
            <a:off x="0" y="6551676"/>
            <a:ext cx="10058400" cy="165100"/>
          </a:xfrm>
          <a:custGeom>
            <a:avLst/>
            <a:gdLst/>
            <a:ahLst/>
            <a:cxnLst/>
            <a:rect l="l" t="t" r="r" b="b"/>
            <a:pathLst>
              <a:path w="10058400" h="165100">
                <a:moveTo>
                  <a:pt x="10058400" y="164592"/>
                </a:moveTo>
                <a:lnTo>
                  <a:pt x="0" y="164592"/>
                </a:lnTo>
                <a:lnTo>
                  <a:pt x="0" y="0"/>
                </a:lnTo>
                <a:lnTo>
                  <a:pt x="10058400" y="0"/>
                </a:lnTo>
                <a:lnTo>
                  <a:pt x="10058400" y="164592"/>
                </a:lnTo>
                <a:close/>
              </a:path>
            </a:pathLst>
          </a:custGeom>
          <a:solidFill>
            <a:srgbClr val="91CF50"/>
          </a:solidFill>
        </p:spPr>
        <p:txBody>
          <a:bodyPr wrap="square" lIns="0" tIns="0" rIns="0" bIns="0" rtlCol="0"/>
          <a:lstStyle/>
          <a:p>
            <a:endParaRPr/>
          </a:p>
        </p:txBody>
      </p:sp>
      <p:sp>
        <p:nvSpPr>
          <p:cNvPr id="14" name="object 14"/>
          <p:cNvSpPr/>
          <p:nvPr/>
        </p:nvSpPr>
        <p:spPr>
          <a:xfrm>
            <a:off x="0" y="1057655"/>
            <a:ext cx="10058400" cy="172720"/>
          </a:xfrm>
          <a:custGeom>
            <a:avLst/>
            <a:gdLst/>
            <a:ahLst/>
            <a:cxnLst/>
            <a:rect l="l" t="t" r="r" b="b"/>
            <a:pathLst>
              <a:path w="10058400" h="172719">
                <a:moveTo>
                  <a:pt x="10058400" y="172212"/>
                </a:moveTo>
                <a:lnTo>
                  <a:pt x="0" y="172212"/>
                </a:lnTo>
                <a:lnTo>
                  <a:pt x="0" y="0"/>
                </a:lnTo>
                <a:lnTo>
                  <a:pt x="10058400" y="0"/>
                </a:lnTo>
                <a:lnTo>
                  <a:pt x="10058400" y="172212"/>
                </a:lnTo>
                <a:close/>
              </a:path>
            </a:pathLst>
          </a:custGeom>
          <a:solidFill>
            <a:srgbClr val="91CF50"/>
          </a:solidFill>
        </p:spPr>
        <p:txBody>
          <a:bodyPr wrap="square" lIns="0" tIns="0" rIns="0" bIns="0" rtlCol="0"/>
          <a:lstStyle/>
          <a:p>
            <a:endParaRPr/>
          </a:p>
        </p:txBody>
      </p:sp>
      <p:pic>
        <p:nvPicPr>
          <p:cNvPr id="3" name="Picture 2">
            <a:extLst>
              <a:ext uri="{FF2B5EF4-FFF2-40B4-BE49-F238E27FC236}">
                <a16:creationId xmlns:a16="http://schemas.microsoft.com/office/drawing/2014/main" id="{D05E9EBC-7480-4429-9F71-8759A727C369}"/>
              </a:ext>
            </a:extLst>
          </p:cNvPr>
          <p:cNvPicPr>
            <a:picLocks noChangeAspect="1"/>
          </p:cNvPicPr>
          <p:nvPr/>
        </p:nvPicPr>
        <p:blipFill>
          <a:blip r:embed="rId2"/>
          <a:stretch>
            <a:fillRect/>
          </a:stretch>
        </p:blipFill>
        <p:spPr>
          <a:xfrm>
            <a:off x="304801" y="2438400"/>
            <a:ext cx="2971800" cy="3429000"/>
          </a:xfrm>
          <a:prstGeom prst="rect">
            <a:avLst/>
          </a:prstGeom>
        </p:spPr>
      </p:pic>
      <p:pic>
        <p:nvPicPr>
          <p:cNvPr id="5" name="Picture 4">
            <a:extLst>
              <a:ext uri="{FF2B5EF4-FFF2-40B4-BE49-F238E27FC236}">
                <a16:creationId xmlns:a16="http://schemas.microsoft.com/office/drawing/2014/main" id="{4E0BDF52-E72F-4C9D-85E9-27B24BE4C02E}"/>
              </a:ext>
            </a:extLst>
          </p:cNvPr>
          <p:cNvPicPr>
            <a:picLocks noChangeAspect="1"/>
          </p:cNvPicPr>
          <p:nvPr/>
        </p:nvPicPr>
        <p:blipFill>
          <a:blip r:embed="rId3"/>
          <a:stretch>
            <a:fillRect/>
          </a:stretch>
        </p:blipFill>
        <p:spPr>
          <a:xfrm>
            <a:off x="3276601" y="2427766"/>
            <a:ext cx="3124199" cy="3429001"/>
          </a:xfrm>
          <a:prstGeom prst="rect">
            <a:avLst/>
          </a:prstGeom>
        </p:spPr>
      </p:pic>
      <p:pic>
        <p:nvPicPr>
          <p:cNvPr id="6" name="Picture 5">
            <a:extLst>
              <a:ext uri="{FF2B5EF4-FFF2-40B4-BE49-F238E27FC236}">
                <a16:creationId xmlns:a16="http://schemas.microsoft.com/office/drawing/2014/main" id="{E23F7547-A2CB-4147-9DC5-E19B3968A5E1}"/>
              </a:ext>
            </a:extLst>
          </p:cNvPr>
          <p:cNvPicPr>
            <a:picLocks noChangeAspect="1"/>
          </p:cNvPicPr>
          <p:nvPr/>
        </p:nvPicPr>
        <p:blipFill>
          <a:blip r:embed="rId4"/>
          <a:stretch>
            <a:fillRect/>
          </a:stretch>
        </p:blipFill>
        <p:spPr>
          <a:xfrm>
            <a:off x="6553200" y="2282641"/>
            <a:ext cx="3352800" cy="3584759"/>
          </a:xfrm>
          <a:prstGeom prst="rect">
            <a:avLst/>
          </a:prstGeom>
        </p:spPr>
      </p:pic>
      <p:sp>
        <p:nvSpPr>
          <p:cNvPr id="8" name="Title 7">
            <a:extLst>
              <a:ext uri="{FF2B5EF4-FFF2-40B4-BE49-F238E27FC236}">
                <a16:creationId xmlns:a16="http://schemas.microsoft.com/office/drawing/2014/main" id="{A06156AB-FE4A-407E-9486-3B2B48835A7C}"/>
              </a:ext>
            </a:extLst>
          </p:cNvPr>
          <p:cNvSpPr>
            <a:spLocks noGrp="1"/>
          </p:cNvSpPr>
          <p:nvPr>
            <p:ph type="ctrTitle" idx="4294967295"/>
          </p:nvPr>
        </p:nvSpPr>
        <p:spPr>
          <a:xfrm>
            <a:off x="0" y="2009775"/>
            <a:ext cx="8550275" cy="300038"/>
          </a:xfrm>
        </p:spPr>
        <p:txBody>
          <a:bodyPr/>
          <a:lstStyle/>
          <a:p>
            <a:pPr algn="l"/>
            <a:r>
              <a:rPr lang="en-US" dirty="0"/>
              <a:t>                                                     Graphs of LMS 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0" y="6551676"/>
            <a:ext cx="10058400" cy="165100"/>
          </a:xfrm>
          <a:custGeom>
            <a:avLst/>
            <a:gdLst/>
            <a:ahLst/>
            <a:cxnLst/>
            <a:rect l="l" t="t" r="r" b="b"/>
            <a:pathLst>
              <a:path w="10058400" h="165100">
                <a:moveTo>
                  <a:pt x="10058400" y="164592"/>
                </a:moveTo>
                <a:lnTo>
                  <a:pt x="0" y="164592"/>
                </a:lnTo>
                <a:lnTo>
                  <a:pt x="0" y="0"/>
                </a:lnTo>
                <a:lnTo>
                  <a:pt x="10058400" y="0"/>
                </a:lnTo>
                <a:lnTo>
                  <a:pt x="10058400" y="164592"/>
                </a:lnTo>
                <a:close/>
              </a:path>
            </a:pathLst>
          </a:custGeom>
          <a:solidFill>
            <a:srgbClr val="91CF50"/>
          </a:solidFill>
        </p:spPr>
        <p:txBody>
          <a:bodyPr wrap="square" lIns="0" tIns="0" rIns="0" bIns="0" rtlCol="0"/>
          <a:lstStyle/>
          <a:p>
            <a:endParaRPr/>
          </a:p>
        </p:txBody>
      </p:sp>
      <p:sp>
        <p:nvSpPr>
          <p:cNvPr id="8" name="object 8"/>
          <p:cNvSpPr/>
          <p:nvPr/>
        </p:nvSpPr>
        <p:spPr>
          <a:xfrm>
            <a:off x="0" y="1057655"/>
            <a:ext cx="10058400" cy="161925"/>
          </a:xfrm>
          <a:custGeom>
            <a:avLst/>
            <a:gdLst/>
            <a:ahLst/>
            <a:cxnLst/>
            <a:rect l="l" t="t" r="r" b="b"/>
            <a:pathLst>
              <a:path w="10058400" h="161925">
                <a:moveTo>
                  <a:pt x="10058400" y="161544"/>
                </a:moveTo>
                <a:lnTo>
                  <a:pt x="0" y="161544"/>
                </a:lnTo>
                <a:lnTo>
                  <a:pt x="0" y="0"/>
                </a:lnTo>
                <a:lnTo>
                  <a:pt x="10058400" y="0"/>
                </a:lnTo>
                <a:lnTo>
                  <a:pt x="10058400" y="161544"/>
                </a:lnTo>
                <a:close/>
              </a:path>
            </a:pathLst>
          </a:custGeom>
          <a:solidFill>
            <a:srgbClr val="91CF50"/>
          </a:solidFill>
        </p:spPr>
        <p:txBody>
          <a:bodyPr wrap="square" lIns="0" tIns="0" rIns="0" bIns="0" rtlCol="0"/>
          <a:lstStyle/>
          <a:p>
            <a:endParaRPr/>
          </a:p>
        </p:txBody>
      </p:sp>
      <p:pic>
        <p:nvPicPr>
          <p:cNvPr id="12" name="Picture 11">
            <a:extLst>
              <a:ext uri="{FF2B5EF4-FFF2-40B4-BE49-F238E27FC236}">
                <a16:creationId xmlns:a16="http://schemas.microsoft.com/office/drawing/2014/main" id="{13B2A9DE-5629-4AC5-88C5-84213DCC992F}"/>
              </a:ext>
            </a:extLst>
          </p:cNvPr>
          <p:cNvPicPr>
            <a:picLocks noChangeAspect="1"/>
          </p:cNvPicPr>
          <p:nvPr/>
        </p:nvPicPr>
        <p:blipFill>
          <a:blip r:embed="rId2"/>
          <a:stretch>
            <a:fillRect/>
          </a:stretch>
        </p:blipFill>
        <p:spPr>
          <a:xfrm>
            <a:off x="1" y="2209800"/>
            <a:ext cx="3200400" cy="3619500"/>
          </a:xfrm>
          <a:prstGeom prst="rect">
            <a:avLst/>
          </a:prstGeom>
        </p:spPr>
      </p:pic>
      <p:pic>
        <p:nvPicPr>
          <p:cNvPr id="14" name="Picture 13">
            <a:extLst>
              <a:ext uri="{FF2B5EF4-FFF2-40B4-BE49-F238E27FC236}">
                <a16:creationId xmlns:a16="http://schemas.microsoft.com/office/drawing/2014/main" id="{F0A04B9F-9078-4801-8406-18B28CBBD524}"/>
              </a:ext>
            </a:extLst>
          </p:cNvPr>
          <p:cNvPicPr>
            <a:picLocks noChangeAspect="1"/>
          </p:cNvPicPr>
          <p:nvPr/>
        </p:nvPicPr>
        <p:blipFill>
          <a:blip r:embed="rId3"/>
          <a:stretch>
            <a:fillRect/>
          </a:stretch>
        </p:blipFill>
        <p:spPr>
          <a:xfrm>
            <a:off x="2843213" y="2457450"/>
            <a:ext cx="3786188" cy="3371850"/>
          </a:xfrm>
          <a:prstGeom prst="rect">
            <a:avLst/>
          </a:prstGeom>
        </p:spPr>
      </p:pic>
      <p:pic>
        <p:nvPicPr>
          <p:cNvPr id="16" name="Picture 15">
            <a:extLst>
              <a:ext uri="{FF2B5EF4-FFF2-40B4-BE49-F238E27FC236}">
                <a16:creationId xmlns:a16="http://schemas.microsoft.com/office/drawing/2014/main" id="{1BFBFE3E-DCC8-45A4-A676-A17C57FC3742}"/>
              </a:ext>
            </a:extLst>
          </p:cNvPr>
          <p:cNvPicPr>
            <a:picLocks noChangeAspect="1"/>
          </p:cNvPicPr>
          <p:nvPr/>
        </p:nvPicPr>
        <p:blipFill>
          <a:blip r:embed="rId4"/>
          <a:stretch>
            <a:fillRect/>
          </a:stretch>
        </p:blipFill>
        <p:spPr>
          <a:xfrm>
            <a:off x="6324600" y="2371725"/>
            <a:ext cx="3733799" cy="3457575"/>
          </a:xfrm>
          <a:prstGeom prst="rect">
            <a:avLst/>
          </a:prstGeom>
        </p:spPr>
      </p:pic>
      <p:sp>
        <p:nvSpPr>
          <p:cNvPr id="17" name="Title 16">
            <a:extLst>
              <a:ext uri="{FF2B5EF4-FFF2-40B4-BE49-F238E27FC236}">
                <a16:creationId xmlns:a16="http://schemas.microsoft.com/office/drawing/2014/main" id="{9200CDB0-C7A3-4B2B-AB9E-8722E5BC2133}"/>
              </a:ext>
            </a:extLst>
          </p:cNvPr>
          <p:cNvSpPr>
            <a:spLocks noGrp="1"/>
          </p:cNvSpPr>
          <p:nvPr>
            <p:ph type="title"/>
          </p:nvPr>
        </p:nvSpPr>
        <p:spPr>
          <a:xfrm>
            <a:off x="606001" y="2200087"/>
            <a:ext cx="8923655" cy="300082"/>
          </a:xfrm>
        </p:spPr>
        <p:txBody>
          <a:bodyPr/>
          <a:lstStyle/>
          <a:p>
            <a:r>
              <a:rPr lang="en-US" dirty="0"/>
              <a:t>                                                        Learning Curve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6551676"/>
            <a:ext cx="10058400" cy="165100"/>
          </a:xfrm>
          <a:custGeom>
            <a:avLst/>
            <a:gdLst/>
            <a:ahLst/>
            <a:cxnLst/>
            <a:rect l="l" t="t" r="r" b="b"/>
            <a:pathLst>
              <a:path w="10058400" h="165100">
                <a:moveTo>
                  <a:pt x="10058400" y="164592"/>
                </a:moveTo>
                <a:lnTo>
                  <a:pt x="0" y="164592"/>
                </a:lnTo>
                <a:lnTo>
                  <a:pt x="0" y="0"/>
                </a:lnTo>
                <a:lnTo>
                  <a:pt x="10058400" y="0"/>
                </a:lnTo>
                <a:lnTo>
                  <a:pt x="10058400" y="164592"/>
                </a:lnTo>
                <a:close/>
              </a:path>
            </a:pathLst>
          </a:custGeom>
          <a:solidFill>
            <a:srgbClr val="91CF50"/>
          </a:solidFill>
        </p:spPr>
        <p:txBody>
          <a:bodyPr wrap="square" lIns="0" tIns="0" rIns="0" bIns="0" rtlCol="0"/>
          <a:lstStyle/>
          <a:p>
            <a:endParaRPr/>
          </a:p>
        </p:txBody>
      </p:sp>
      <p:sp>
        <p:nvSpPr>
          <p:cNvPr id="4" name="object 4"/>
          <p:cNvSpPr/>
          <p:nvPr/>
        </p:nvSpPr>
        <p:spPr>
          <a:xfrm>
            <a:off x="0" y="1057655"/>
            <a:ext cx="10058400" cy="172720"/>
          </a:xfrm>
          <a:custGeom>
            <a:avLst/>
            <a:gdLst/>
            <a:ahLst/>
            <a:cxnLst/>
            <a:rect l="l" t="t" r="r" b="b"/>
            <a:pathLst>
              <a:path w="10058400" h="172719">
                <a:moveTo>
                  <a:pt x="10058400" y="172212"/>
                </a:moveTo>
                <a:lnTo>
                  <a:pt x="0" y="172212"/>
                </a:lnTo>
                <a:lnTo>
                  <a:pt x="0" y="0"/>
                </a:lnTo>
                <a:lnTo>
                  <a:pt x="10058400" y="0"/>
                </a:lnTo>
                <a:lnTo>
                  <a:pt x="10058400" y="172212"/>
                </a:lnTo>
                <a:close/>
              </a:path>
            </a:pathLst>
          </a:custGeom>
          <a:solidFill>
            <a:srgbClr val="91CF50"/>
          </a:solidFill>
        </p:spPr>
        <p:txBody>
          <a:bodyPr wrap="square" lIns="0" tIns="0" rIns="0" bIns="0" rtlCol="0"/>
          <a:lstStyle/>
          <a:p>
            <a:endParaRPr/>
          </a:p>
        </p:txBody>
      </p:sp>
      <p:sp>
        <p:nvSpPr>
          <p:cNvPr id="9" name="Title 8">
            <a:extLst>
              <a:ext uri="{FF2B5EF4-FFF2-40B4-BE49-F238E27FC236}">
                <a16:creationId xmlns:a16="http://schemas.microsoft.com/office/drawing/2014/main" id="{CA56236D-7A4D-4598-B24C-259109E2B042}"/>
              </a:ext>
            </a:extLst>
          </p:cNvPr>
          <p:cNvSpPr>
            <a:spLocks noGrp="1"/>
          </p:cNvSpPr>
          <p:nvPr>
            <p:ph type="title"/>
          </p:nvPr>
        </p:nvSpPr>
        <p:spPr>
          <a:xfrm>
            <a:off x="606001" y="2200087"/>
            <a:ext cx="8923655" cy="300082"/>
          </a:xfrm>
        </p:spPr>
        <p:txBody>
          <a:bodyPr/>
          <a:lstStyle/>
          <a:p>
            <a:r>
              <a:rPr lang="en-US" dirty="0"/>
              <a:t>                                                       System identification</a:t>
            </a:r>
          </a:p>
        </p:txBody>
      </p:sp>
      <p:pic>
        <p:nvPicPr>
          <p:cNvPr id="8" name="Picture 7">
            <a:extLst>
              <a:ext uri="{FF2B5EF4-FFF2-40B4-BE49-F238E27FC236}">
                <a16:creationId xmlns:a16="http://schemas.microsoft.com/office/drawing/2014/main" id="{63A25087-F597-4883-B919-2102C6027992}"/>
              </a:ext>
            </a:extLst>
          </p:cNvPr>
          <p:cNvPicPr>
            <a:picLocks noChangeAspect="1"/>
          </p:cNvPicPr>
          <p:nvPr/>
        </p:nvPicPr>
        <p:blipFill>
          <a:blip r:embed="rId2"/>
          <a:stretch>
            <a:fillRect/>
          </a:stretch>
        </p:blipFill>
        <p:spPr>
          <a:xfrm>
            <a:off x="2924175" y="2501961"/>
            <a:ext cx="4210050" cy="27523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3A2DA2-3C21-4018-AB13-8DE2AF9CE166}"/>
              </a:ext>
            </a:extLst>
          </p:cNvPr>
          <p:cNvSpPr>
            <a:spLocks noGrp="1"/>
          </p:cNvSpPr>
          <p:nvPr>
            <p:ph type="ctrTitle"/>
          </p:nvPr>
        </p:nvSpPr>
        <p:spPr>
          <a:xfrm>
            <a:off x="754380" y="2409444"/>
            <a:ext cx="8549640" cy="3016275"/>
          </a:xfrm>
        </p:spPr>
        <p:txBody>
          <a:bodyPr/>
          <a:lstStyle/>
          <a:p>
            <a:pPr>
              <a:lnSpc>
                <a:spcPct val="107000"/>
              </a:lnSpc>
              <a:spcAft>
                <a:spcPts val="800"/>
              </a:spcAft>
            </a:pPr>
            <a:r>
              <a:rPr lang="en-US" dirty="0"/>
              <a:t>REFERENCE:</a:t>
            </a:r>
            <a:br>
              <a:rPr lang="en-US" dirty="0"/>
            </a:br>
            <a:r>
              <a:rPr lang="en-US" dirty="0">
                <a:hlinkClick r:id="rId2"/>
              </a:rPr>
              <a:t>https://www.slideshare.net/FirasMohammedAliAlRa/introduction-to-adaptive-filters</a:t>
            </a:r>
            <a:br>
              <a:rPr lang="en-US" dirty="0"/>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[1] Mrs. A B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Diggikar</a:t>
            </a:r>
            <a:r>
              <a:rPr lang="en-US" sz="1800" dirty="0">
                <a:effectLst/>
                <a:latin typeface="Calibri" panose="020F0502020204030204" pitchFamily="34" charset="0"/>
                <a:ea typeface="Calibri" panose="020F0502020204030204" pitchFamily="34" charset="0"/>
                <a:cs typeface="Times New Roman" panose="02020603050405020304" pitchFamily="18" charset="0"/>
              </a:rPr>
              <a:t>, Mrs. SS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Ardhapurkar</a:t>
            </a:r>
            <a:r>
              <a:rPr lang="en-US" sz="1800" dirty="0">
                <a:effectLst/>
                <a:latin typeface="Calibri" panose="020F0502020204030204" pitchFamily="34" charset="0"/>
                <a:ea typeface="Calibri" panose="020F0502020204030204" pitchFamily="34" charset="0"/>
                <a:cs typeface="Times New Roman" panose="02020603050405020304" pitchFamily="18" charset="0"/>
              </a:rPr>
              <a:t>, Design and Implementation of Adaptive Filtering Algorithm For Noise Cancellation in Speech Signal on FPGA , International Conference on Computing, Electronics and Electrical Technology ,(2012),PP.22-25.</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[2] Elias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Bjamason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Analysis of Filtered X-LMS Algorithm, IEEE Transaction on Speech and Audio Processing, Volume No 3, Issue No 6, ,(2012),pp.504- 514.</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Subtitle 4">
            <a:extLst>
              <a:ext uri="{FF2B5EF4-FFF2-40B4-BE49-F238E27FC236}">
                <a16:creationId xmlns:a16="http://schemas.microsoft.com/office/drawing/2014/main" id="{1A3CE8C2-16E0-462A-AD2E-D12BAD941E36}"/>
              </a:ext>
            </a:extLst>
          </p:cNvPr>
          <p:cNvSpPr>
            <a:spLocks noGrp="1"/>
          </p:cNvSpPr>
          <p:nvPr>
            <p:ph type="subTitle" idx="4"/>
          </p:nvPr>
        </p:nvSpPr>
        <p:spPr>
          <a:xfrm>
            <a:off x="1508760" y="5425718"/>
            <a:ext cx="7040880" cy="300082"/>
          </a:xfrm>
        </p:spPr>
        <p:txBody>
          <a:bodyPr/>
          <a:lstStyle/>
          <a:p>
            <a:r>
              <a:rPr lang="en-US" dirty="0"/>
              <a:t>                                            THANKYOU</a:t>
            </a:r>
          </a:p>
        </p:txBody>
      </p:sp>
    </p:spTree>
    <p:extLst>
      <p:ext uri="{BB962C8B-B14F-4D97-AF65-F5344CB8AC3E}">
        <p14:creationId xmlns:p14="http://schemas.microsoft.com/office/powerpoint/2010/main" val="1951972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TotalTime>
  <Words>372</Words>
  <Application>Microsoft Office PowerPoint</Application>
  <PresentationFormat>Custom</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Georgia</vt:lpstr>
      <vt:lpstr>Roboto</vt:lpstr>
      <vt:lpstr>Times New Roman</vt:lpstr>
      <vt:lpstr>Office Theme</vt:lpstr>
      <vt:lpstr>Digital Signal Processing</vt:lpstr>
      <vt:lpstr>                                  Introduction to Adaptive filter </vt:lpstr>
      <vt:lpstr>     LMS Algorithm</vt:lpstr>
      <vt:lpstr>PowerPoint Presentation</vt:lpstr>
      <vt:lpstr>                                                     Graphs of LMS Algorithm</vt:lpstr>
      <vt:lpstr>                                                        Learning Curve</vt:lpstr>
      <vt:lpstr>                                                       System identification</vt:lpstr>
      <vt:lpstr>REFERENCE: https://www.slideshare.net/FirasMohammedAliAlRa/introduction-to-adaptive-filters   [1] Mrs. A B Diggikar, Mrs. SS Ardhapurkar, Design and Implementation of Adaptive Filtering Algorithm For Noise Cancellation in Speech Signal on FPGA , International Conference on Computing, Electronics and Electrical Technology ,(2012),PP.22-25.   [2] Elias Bjamason, Analysis of Filtered X-LMS Algorithm, IEEE Transaction on Speech and Audio Processing, Volume No 3, Issue No 6, ,(2012),pp.504- 514.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DSP Presentation</dc:title>
  <dc:creator>Urvashi</dc:creator>
  <cp:lastModifiedBy>sainikhil reddy</cp:lastModifiedBy>
  <cp:revision>15</cp:revision>
  <dcterms:created xsi:type="dcterms:W3CDTF">2021-06-06T23:29:38Z</dcterms:created>
  <dcterms:modified xsi:type="dcterms:W3CDTF">2021-06-07T09:46:51Z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2020-12-07T00:00:00Z</vt:filetime>
  </property>
  <property fmtid="{D5CDD505-2E9C-101B-9397-08002B2CF9AE}" pid="3" name="LastSaved">
    <vt:filetime>2021-06-06T00:00:00Z</vt:filetime>
  </property>
</Properties>
</file>