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1C07-BC66-4837-8B06-9B25631E2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27FE08-19CC-404F-BCF7-FAF3869DF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81F0EA-F1AD-4192-9D76-1C6A54097432}"/>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5" name="Footer Placeholder 4">
            <a:extLst>
              <a:ext uri="{FF2B5EF4-FFF2-40B4-BE49-F238E27FC236}">
                <a16:creationId xmlns:a16="http://schemas.microsoft.com/office/drawing/2014/main" id="{416F70EF-68B4-4726-BB21-1677DEBED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68AA1-F50A-49C0-9A4D-B36CFDC22E4E}"/>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2156434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303D-AD8E-4895-A933-6792947DC5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7D888-D8BD-4D9A-ACDA-93EA038BA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A36FF-97B8-4070-BFC6-B50C21B63A0F}"/>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5" name="Footer Placeholder 4">
            <a:extLst>
              <a:ext uri="{FF2B5EF4-FFF2-40B4-BE49-F238E27FC236}">
                <a16:creationId xmlns:a16="http://schemas.microsoft.com/office/drawing/2014/main" id="{E052FE8D-9537-40E2-B816-36737324D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5F2B2-B7A8-461D-86D6-FF4249DBC681}"/>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214084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9AB669-BE89-446A-A5C1-9D943CD17E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C084A-A94A-4E04-87B6-4117D54EB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38C66-C757-4EBB-8D99-18F27C0F126B}"/>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5" name="Footer Placeholder 4">
            <a:extLst>
              <a:ext uri="{FF2B5EF4-FFF2-40B4-BE49-F238E27FC236}">
                <a16:creationId xmlns:a16="http://schemas.microsoft.com/office/drawing/2014/main" id="{49F1264A-5036-43E1-AE21-40773E8C0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51D5D-6B19-42B2-9EAD-A9BF1FA469D0}"/>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274673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3920-DD84-46FE-8B7E-90D863B35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A3190-0E51-474A-8277-56C88A5F2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DB7E5-30DF-4B6C-948D-48A2FD5EE48A}"/>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5" name="Footer Placeholder 4">
            <a:extLst>
              <a:ext uri="{FF2B5EF4-FFF2-40B4-BE49-F238E27FC236}">
                <a16:creationId xmlns:a16="http://schemas.microsoft.com/office/drawing/2014/main" id="{C6C665F1-29C2-42E0-91E6-51F46FBB8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0F0A7-BE31-4923-A545-24175A4EA46F}"/>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31603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0C42-DC22-4607-BD61-045EF9850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FBBDA7-580D-4017-A8D2-A714651CD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176FC-4A05-491D-87F0-BC36CB61F189}"/>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5" name="Footer Placeholder 4">
            <a:extLst>
              <a:ext uri="{FF2B5EF4-FFF2-40B4-BE49-F238E27FC236}">
                <a16:creationId xmlns:a16="http://schemas.microsoft.com/office/drawing/2014/main" id="{B5D32CD1-B09A-4049-A311-B298E4C88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0B7F3-9BF3-4C15-8BD6-C806A83E5467}"/>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246840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3C27-A7A3-4C0F-BDC4-09E36F84EA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FF0910-B870-4452-8ACC-EC52608FE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ACF701-D075-498D-8BAF-A031FB3C9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EBD9A-9E97-4512-809D-006CD244E41F}"/>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6" name="Footer Placeholder 5">
            <a:extLst>
              <a:ext uri="{FF2B5EF4-FFF2-40B4-BE49-F238E27FC236}">
                <a16:creationId xmlns:a16="http://schemas.microsoft.com/office/drawing/2014/main" id="{32474D85-C9C5-4B71-BA3E-37A4ED231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5C2E4-8985-4409-ABB8-407FA6B892C6}"/>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181313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714E-F958-45D9-9914-91E176304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AD839E-0BC4-4261-B585-7822BABBB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20A69-F254-4A2D-A3DA-4DBEF0464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F375E9-9689-474B-9AAF-44787ACE1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EF981-632A-46EB-B381-F3ABFB8FD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C53216-1ED6-450D-84F3-D621936F3203}"/>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8" name="Footer Placeholder 7">
            <a:extLst>
              <a:ext uri="{FF2B5EF4-FFF2-40B4-BE49-F238E27FC236}">
                <a16:creationId xmlns:a16="http://schemas.microsoft.com/office/drawing/2014/main" id="{1F7623F3-521F-4CC9-8871-9C8AC80C65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B560C6-744D-46B2-B481-A367E840AF03}"/>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293591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08F0-D081-4725-AAED-468EC7A0A5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58CDF9-0BCB-4338-8563-D89C2E25CEDB}"/>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4" name="Footer Placeholder 3">
            <a:extLst>
              <a:ext uri="{FF2B5EF4-FFF2-40B4-BE49-F238E27FC236}">
                <a16:creationId xmlns:a16="http://schemas.microsoft.com/office/drawing/2014/main" id="{BA63A4CB-7D34-4977-8ACD-493A9FCFF4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543158-E7B1-48AC-95E3-1760BF3D18BB}"/>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207351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171E8-4742-48E8-86A6-0DF01C9E1FB8}"/>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3" name="Footer Placeholder 2">
            <a:extLst>
              <a:ext uri="{FF2B5EF4-FFF2-40B4-BE49-F238E27FC236}">
                <a16:creationId xmlns:a16="http://schemas.microsoft.com/office/drawing/2014/main" id="{D18A3C39-4AAE-4C10-A83B-3EF887C60A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925E3A-7145-4B4E-80BE-75D9F8616F10}"/>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323119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7349-E279-4D69-A37B-ED2C40202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150399-0D89-4349-9D41-9B698B631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2ACC92-FBB4-4BC7-90C0-5072775FE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5CB02-FB40-4FBD-88F8-76E981D74AF4}"/>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6" name="Footer Placeholder 5">
            <a:extLst>
              <a:ext uri="{FF2B5EF4-FFF2-40B4-BE49-F238E27FC236}">
                <a16:creationId xmlns:a16="http://schemas.microsoft.com/office/drawing/2014/main" id="{7A6E1928-F130-4813-A394-86E8A6658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7F0CB-2EC5-4DA8-8156-05B451BEE573}"/>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70691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E8D0-F15B-4024-9C46-BF94AF658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75780D-E9FC-4461-9E43-83721F22F3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403ACF-568F-4105-BFF9-B46D892C9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1A8AB-B721-4101-A7B2-B75284B380DF}"/>
              </a:ext>
            </a:extLst>
          </p:cNvPr>
          <p:cNvSpPr>
            <a:spLocks noGrp="1"/>
          </p:cNvSpPr>
          <p:nvPr>
            <p:ph type="dt" sz="half" idx="10"/>
          </p:nvPr>
        </p:nvSpPr>
        <p:spPr/>
        <p:txBody>
          <a:bodyPr/>
          <a:lstStyle/>
          <a:p>
            <a:fld id="{91ACB5A2-2153-4CDF-B241-5E753A4A2D43}" type="datetimeFigureOut">
              <a:rPr lang="en-IN" smtClean="0"/>
              <a:t>12-12-2020</a:t>
            </a:fld>
            <a:endParaRPr lang="en-IN"/>
          </a:p>
        </p:txBody>
      </p:sp>
      <p:sp>
        <p:nvSpPr>
          <p:cNvPr id="6" name="Footer Placeholder 5">
            <a:extLst>
              <a:ext uri="{FF2B5EF4-FFF2-40B4-BE49-F238E27FC236}">
                <a16:creationId xmlns:a16="http://schemas.microsoft.com/office/drawing/2014/main" id="{456154B3-CA50-43F4-B37E-FF816BD29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E8FB1-F378-49EC-99FA-5DCD6C02E486}"/>
              </a:ext>
            </a:extLst>
          </p:cNvPr>
          <p:cNvSpPr>
            <a:spLocks noGrp="1"/>
          </p:cNvSpPr>
          <p:nvPr>
            <p:ph type="sldNum" sz="quarter" idx="12"/>
          </p:nvPr>
        </p:nvSpPr>
        <p:spPr/>
        <p:txBody>
          <a:bodyPr/>
          <a:lstStyle/>
          <a:p>
            <a:fld id="{EF283F5A-57CF-4FC6-904E-18459FEA5134}" type="slidenum">
              <a:rPr lang="en-IN" smtClean="0"/>
              <a:t>‹#›</a:t>
            </a:fld>
            <a:endParaRPr lang="en-IN"/>
          </a:p>
        </p:txBody>
      </p:sp>
    </p:spTree>
    <p:extLst>
      <p:ext uri="{BB962C8B-B14F-4D97-AF65-F5344CB8AC3E}">
        <p14:creationId xmlns:p14="http://schemas.microsoft.com/office/powerpoint/2010/main" val="407878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008E4-04EA-488C-B616-A0E0573CD8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8E9DD7-AD9E-4842-BFEC-66399A8FC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78FA1-19AC-4B4C-8727-03C5224EF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CB5A2-2153-4CDF-B241-5E753A4A2D43}" type="datetimeFigureOut">
              <a:rPr lang="en-IN" smtClean="0"/>
              <a:t>12-12-2020</a:t>
            </a:fld>
            <a:endParaRPr lang="en-IN"/>
          </a:p>
        </p:txBody>
      </p:sp>
      <p:sp>
        <p:nvSpPr>
          <p:cNvPr id="5" name="Footer Placeholder 4">
            <a:extLst>
              <a:ext uri="{FF2B5EF4-FFF2-40B4-BE49-F238E27FC236}">
                <a16:creationId xmlns:a16="http://schemas.microsoft.com/office/drawing/2014/main" id="{309286DA-5357-4C58-92CE-739767585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07DBF3-1DCE-454E-AD7A-E3EFCD959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3F5A-57CF-4FC6-904E-18459FEA5134}" type="slidenum">
              <a:rPr lang="en-IN" smtClean="0"/>
              <a:t>‹#›</a:t>
            </a:fld>
            <a:endParaRPr lang="en-IN"/>
          </a:p>
        </p:txBody>
      </p:sp>
    </p:spTree>
    <p:extLst>
      <p:ext uri="{BB962C8B-B14F-4D97-AF65-F5344CB8AC3E}">
        <p14:creationId xmlns:p14="http://schemas.microsoft.com/office/powerpoint/2010/main" val="134597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85DCA9C-23A6-468F-BBB9-4DF313DD8E9C}"/>
              </a:ext>
            </a:extLst>
          </p:cNvPr>
          <p:cNvSpPr>
            <a:spLocks noGrp="1"/>
          </p:cNvSpPr>
          <p:nvPr>
            <p:ph type="ctrTitle"/>
          </p:nvPr>
        </p:nvSpPr>
        <p:spPr>
          <a:xfrm>
            <a:off x="795338" y="1566473"/>
            <a:ext cx="10601325" cy="2166723"/>
          </a:xfrm>
        </p:spPr>
        <p:txBody>
          <a:bodyPr>
            <a:normAutofit/>
          </a:bodyPr>
          <a:lstStyle/>
          <a:p>
            <a:r>
              <a:rPr lang="en-IN" sz="6600"/>
              <a:t>Battle of Neighbourhoods</a:t>
            </a:r>
          </a:p>
        </p:txBody>
      </p:sp>
      <p:sp>
        <p:nvSpPr>
          <p:cNvPr id="5" name="Subtitle 4">
            <a:extLst>
              <a:ext uri="{FF2B5EF4-FFF2-40B4-BE49-F238E27FC236}">
                <a16:creationId xmlns:a16="http://schemas.microsoft.com/office/drawing/2014/main" id="{D49CD632-60A9-4A25-9861-218DBD89EAE9}"/>
              </a:ext>
            </a:extLst>
          </p:cNvPr>
          <p:cNvSpPr>
            <a:spLocks noGrp="1"/>
          </p:cNvSpPr>
          <p:nvPr>
            <p:ph type="subTitle" idx="1"/>
          </p:nvPr>
        </p:nvSpPr>
        <p:spPr>
          <a:xfrm>
            <a:off x="795338" y="4092320"/>
            <a:ext cx="10601325" cy="1144884"/>
          </a:xfrm>
        </p:spPr>
        <p:txBody>
          <a:bodyPr>
            <a:normAutofit/>
          </a:bodyPr>
          <a:lstStyle/>
          <a:p>
            <a:r>
              <a:rPr lang="en-IN" dirty="0"/>
              <a:t>Applied Data Science Capstone project</a:t>
            </a:r>
          </a:p>
        </p:txBody>
      </p:sp>
      <p:cxnSp>
        <p:nvCxnSpPr>
          <p:cNvPr id="16" name="Straight Connector 15">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45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FC7B6A-071D-4DEB-A9B4-37A4C5E04347}"/>
              </a:ext>
            </a:extLst>
          </p:cNvPr>
          <p:cNvSpPr>
            <a:spLocks noGrp="1"/>
          </p:cNvSpPr>
          <p:nvPr>
            <p:ph type="title"/>
          </p:nvPr>
        </p:nvSpPr>
        <p:spPr>
          <a:xfrm>
            <a:off x="804671" y="640263"/>
            <a:ext cx="3284331" cy="5254510"/>
          </a:xfrm>
        </p:spPr>
        <p:txBody>
          <a:bodyPr>
            <a:normAutofit/>
          </a:bodyPr>
          <a:lstStyle/>
          <a:p>
            <a:r>
              <a:rPr lang="en-IN" dirty="0"/>
              <a:t>Contents</a:t>
            </a:r>
          </a:p>
        </p:txBody>
      </p:sp>
      <p:sp>
        <p:nvSpPr>
          <p:cNvPr id="3" name="Content Placeholder 2">
            <a:extLst>
              <a:ext uri="{FF2B5EF4-FFF2-40B4-BE49-F238E27FC236}">
                <a16:creationId xmlns:a16="http://schemas.microsoft.com/office/drawing/2014/main" id="{B041D9DC-3700-43A7-A315-18822D1B13C5}"/>
              </a:ext>
            </a:extLst>
          </p:cNvPr>
          <p:cNvSpPr>
            <a:spLocks noGrp="1"/>
          </p:cNvSpPr>
          <p:nvPr>
            <p:ph idx="1"/>
          </p:nvPr>
        </p:nvSpPr>
        <p:spPr>
          <a:xfrm>
            <a:off x="5358384" y="640263"/>
            <a:ext cx="6028944" cy="5254510"/>
          </a:xfrm>
        </p:spPr>
        <p:txBody>
          <a:bodyPr anchor="ctr">
            <a:normAutofit/>
          </a:bodyPr>
          <a:lstStyle/>
          <a:p>
            <a:r>
              <a:rPr lang="en-IN" sz="2200">
                <a:solidFill>
                  <a:schemeClr val="bg1"/>
                </a:solidFill>
              </a:rPr>
              <a:t>Introduction</a:t>
            </a:r>
          </a:p>
          <a:p>
            <a:r>
              <a:rPr lang="en-IN" sz="2200">
                <a:solidFill>
                  <a:schemeClr val="bg1"/>
                </a:solidFill>
              </a:rPr>
              <a:t>Problem Statement</a:t>
            </a:r>
          </a:p>
          <a:p>
            <a:r>
              <a:rPr lang="en-IN" sz="2200">
                <a:solidFill>
                  <a:schemeClr val="bg1"/>
                </a:solidFill>
              </a:rPr>
              <a:t>Data Visualization</a:t>
            </a:r>
          </a:p>
          <a:p>
            <a:r>
              <a:rPr lang="en-IN" sz="2200">
                <a:solidFill>
                  <a:schemeClr val="bg1"/>
                </a:solidFill>
              </a:rPr>
              <a:t>Clustering</a:t>
            </a:r>
          </a:p>
          <a:p>
            <a:r>
              <a:rPr lang="en-IN" sz="2200">
                <a:solidFill>
                  <a:schemeClr val="bg1"/>
                </a:solidFill>
              </a:rPr>
              <a:t>Analysis</a:t>
            </a:r>
          </a:p>
          <a:p>
            <a:r>
              <a:rPr lang="en-IN" sz="2200">
                <a:solidFill>
                  <a:schemeClr val="bg1"/>
                </a:solidFill>
              </a:rPr>
              <a:t>Results</a:t>
            </a:r>
          </a:p>
          <a:p>
            <a:r>
              <a:rPr lang="en-IN" sz="2200">
                <a:solidFill>
                  <a:schemeClr val="bg1"/>
                </a:solidFill>
              </a:rPr>
              <a:t>Conclusion</a:t>
            </a:r>
          </a:p>
        </p:txBody>
      </p:sp>
    </p:spTree>
    <p:extLst>
      <p:ext uri="{BB962C8B-B14F-4D97-AF65-F5344CB8AC3E}">
        <p14:creationId xmlns:p14="http://schemas.microsoft.com/office/powerpoint/2010/main" val="13381347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886376-86A8-4DEA-B720-6CC17913E82C}"/>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Introduction</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520367-F229-4940-84C4-55BA93606DCA}"/>
              </a:ext>
            </a:extLst>
          </p:cNvPr>
          <p:cNvSpPr>
            <a:spLocks noGrp="1"/>
          </p:cNvSpPr>
          <p:nvPr>
            <p:ph idx="1"/>
          </p:nvPr>
        </p:nvSpPr>
        <p:spPr>
          <a:xfrm>
            <a:off x="4976032" y="894027"/>
            <a:ext cx="6377768" cy="4782873"/>
          </a:xfrm>
        </p:spPr>
        <p:txBody>
          <a:bodyPr anchor="ctr">
            <a:normAutofit/>
          </a:bodyPr>
          <a:lstStyle/>
          <a:p>
            <a:r>
              <a:rPr lang="en-US" sz="1900">
                <a:solidFill>
                  <a:schemeClr val="bg1"/>
                </a:solidFill>
              </a:rPr>
              <a:t>Hyderabad  is one of the most densely populated area and MetroPolitan City in India.</a:t>
            </a:r>
          </a:p>
          <a:p>
            <a:r>
              <a:rPr lang="en-US" sz="1900">
                <a:solidFill>
                  <a:schemeClr val="bg1"/>
                </a:solidFill>
              </a:rPr>
              <a:t>Being the largest city in India, there is no doubt about the diversity of the population. The multiculturalism is seen through the various neighborhoods including; Andhra Pradesh, Telangana, Maharashtra,Orissa, TamilNadu and many more. </a:t>
            </a:r>
          </a:p>
          <a:p>
            <a:r>
              <a:rPr lang="en-US" sz="1900">
                <a:solidFill>
                  <a:schemeClr val="bg1"/>
                </a:solidFill>
              </a:rPr>
              <a:t>Hyderabad being the hub of interactions between ethnicities, brings many opportunities for entrepreneurs to start or grow their business. It is a place where people can try the best of each culture, either while they work or just passing through.</a:t>
            </a:r>
          </a:p>
          <a:p>
            <a:r>
              <a:rPr lang="en-US" sz="1900">
                <a:solidFill>
                  <a:schemeClr val="bg1"/>
                </a:solidFill>
              </a:rPr>
              <a:t>Hyderabad is well known for its great food. Hyderabad is well known for Hyderabadi Dhum Biryani and Irani Chai.</a:t>
            </a:r>
            <a:endParaRPr lang="en-US" sz="1900" b="0">
              <a:solidFill>
                <a:schemeClr val="bg1"/>
              </a:solidFill>
              <a:effectLst/>
            </a:endParaRPr>
          </a:p>
          <a:p>
            <a:pPr marL="0" indent="0">
              <a:buNone/>
            </a:pPr>
            <a:br>
              <a:rPr lang="en-US" sz="1900">
                <a:solidFill>
                  <a:schemeClr val="bg1"/>
                </a:solidFill>
              </a:rPr>
            </a:br>
            <a:endParaRPr lang="en-IN" sz="1900">
              <a:solidFill>
                <a:schemeClr val="bg1"/>
              </a:solidFill>
            </a:endParaRPr>
          </a:p>
        </p:txBody>
      </p:sp>
    </p:spTree>
    <p:extLst>
      <p:ext uri="{BB962C8B-B14F-4D97-AF65-F5344CB8AC3E}">
        <p14:creationId xmlns:p14="http://schemas.microsoft.com/office/powerpoint/2010/main" val="30693456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E5277-A737-4557-B8FC-7A92FEEA7959}"/>
              </a:ext>
            </a:extLst>
          </p:cNvPr>
          <p:cNvSpPr>
            <a:spLocks noGrp="1"/>
          </p:cNvSpPr>
          <p:nvPr>
            <p:ph type="ctrTitle"/>
          </p:nvPr>
        </p:nvSpPr>
        <p:spPr>
          <a:xfrm>
            <a:off x="838200" y="894027"/>
            <a:ext cx="3494362" cy="4782873"/>
          </a:xfrm>
        </p:spPr>
        <p:txBody>
          <a:bodyPr vert="horz" lIns="91440" tIns="45720" rIns="91440" bIns="45720" rtlCol="0" anchor="ctr">
            <a:normAutofit/>
          </a:bodyPr>
          <a:lstStyle/>
          <a:p>
            <a:pPr algn="r"/>
            <a:r>
              <a:rPr lang="en-US" sz="4400" kern="1200">
                <a:solidFill>
                  <a:schemeClr val="bg1"/>
                </a:solidFill>
                <a:latin typeface="+mj-lt"/>
                <a:ea typeface="+mj-ea"/>
                <a:cs typeface="+mj-cs"/>
              </a:rPr>
              <a:t>Problem Statement</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4922BDF-C055-46E2-A540-A0B5B1544058}"/>
              </a:ext>
            </a:extLst>
          </p:cNvPr>
          <p:cNvSpPr>
            <a:spLocks noGrp="1"/>
          </p:cNvSpPr>
          <p:nvPr>
            <p:ph type="subTitle" idx="1"/>
          </p:nvPr>
        </p:nvSpPr>
        <p:spPr>
          <a:xfrm>
            <a:off x="4976032" y="894027"/>
            <a:ext cx="6377768" cy="4782873"/>
          </a:xfrm>
        </p:spPr>
        <p:txBody>
          <a:bodyPr vert="horz" lIns="91440" tIns="45720" rIns="91440" bIns="45720" rtlCol="0" anchor="ctr">
            <a:normAutofit/>
          </a:bodyPr>
          <a:lstStyle/>
          <a:p>
            <a:pPr indent="-228600" algn="l">
              <a:buFont typeface="Arial" panose="020B0604020202020204" pitchFamily="34" charset="0"/>
              <a:buChar char="•"/>
            </a:pPr>
            <a:br>
              <a:rPr lang="en-US" b="0">
                <a:solidFill>
                  <a:schemeClr val="bg1"/>
                </a:solidFill>
                <a:effectLst/>
              </a:rPr>
            </a:br>
            <a:r>
              <a:rPr lang="en-US">
                <a:solidFill>
                  <a:schemeClr val="bg1"/>
                </a:solidFill>
              </a:rPr>
              <a:t>The objective of this project is to use Foursquare location data and regional clustering of venue information to determine what might be the ‘best’ neighborhood in Hyderabad to open a restaurant</a:t>
            </a:r>
            <a:endParaRPr lang="en-US" b="0">
              <a:solidFill>
                <a:schemeClr val="bg1"/>
              </a:solidFill>
              <a:effectLst/>
            </a:endParaRPr>
          </a:p>
          <a:p>
            <a:pPr indent="-228600" algn="l">
              <a:buFont typeface="Arial" panose="020B0604020202020204" pitchFamily="34" charset="0"/>
              <a:buChar char="•"/>
            </a:pPr>
            <a:br>
              <a:rPr lang="en-US">
                <a:solidFill>
                  <a:schemeClr val="bg1"/>
                </a:solidFill>
              </a:rPr>
            </a:br>
            <a:endParaRPr lang="en-US">
              <a:solidFill>
                <a:schemeClr val="bg1"/>
              </a:solidFill>
            </a:endParaRPr>
          </a:p>
        </p:txBody>
      </p:sp>
    </p:spTree>
    <p:extLst>
      <p:ext uri="{BB962C8B-B14F-4D97-AF65-F5344CB8AC3E}">
        <p14:creationId xmlns:p14="http://schemas.microsoft.com/office/powerpoint/2010/main" val="33312954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8FA0-BD87-4C37-A85A-FA554BCC3605}"/>
              </a:ext>
            </a:extLst>
          </p:cNvPr>
          <p:cNvSpPr>
            <a:spLocks noGrp="1"/>
          </p:cNvSpPr>
          <p:nvPr>
            <p:ph type="title"/>
          </p:nvPr>
        </p:nvSpPr>
        <p:spPr>
          <a:xfrm>
            <a:off x="640080" y="5576887"/>
            <a:ext cx="10911840" cy="640081"/>
          </a:xfrm>
        </p:spPr>
        <p:txBody>
          <a:bodyPr>
            <a:normAutofit/>
          </a:bodyPr>
          <a:lstStyle/>
          <a:p>
            <a:pPr algn="ctr"/>
            <a:r>
              <a:rPr lang="en-IN" sz="3200"/>
              <a:t>Data Visualization</a:t>
            </a:r>
          </a:p>
        </p:txBody>
      </p:sp>
      <p:pic>
        <p:nvPicPr>
          <p:cNvPr id="4" name="Picture 3">
            <a:extLst>
              <a:ext uri="{FF2B5EF4-FFF2-40B4-BE49-F238E27FC236}">
                <a16:creationId xmlns:a16="http://schemas.microsoft.com/office/drawing/2014/main" id="{9AE20C9E-4234-44E8-96F6-D86BB072378C}"/>
              </a:ext>
            </a:extLst>
          </p:cNvPr>
          <p:cNvPicPr>
            <a:picLocks noChangeAspect="1"/>
          </p:cNvPicPr>
          <p:nvPr/>
        </p:nvPicPr>
        <p:blipFill rotWithShape="1">
          <a:blip r:embed="rId2"/>
          <a:srcRect t="6596" r="1" b="16650"/>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4672150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B245-09D8-4D6F-AC29-E27BD3642EA6}"/>
              </a:ext>
            </a:extLst>
          </p:cNvPr>
          <p:cNvSpPr>
            <a:spLocks noGrp="1"/>
          </p:cNvSpPr>
          <p:nvPr>
            <p:ph type="title"/>
          </p:nvPr>
        </p:nvSpPr>
        <p:spPr>
          <a:xfrm>
            <a:off x="640080" y="5576887"/>
            <a:ext cx="10911840" cy="640081"/>
          </a:xfrm>
        </p:spPr>
        <p:txBody>
          <a:bodyPr>
            <a:normAutofit/>
          </a:bodyPr>
          <a:lstStyle/>
          <a:p>
            <a:pPr algn="ctr"/>
            <a:r>
              <a:rPr lang="en-IN" sz="3200"/>
              <a:t>Clustering</a:t>
            </a:r>
          </a:p>
        </p:txBody>
      </p:sp>
      <p:pic>
        <p:nvPicPr>
          <p:cNvPr id="4" name="Picture 3">
            <a:extLst>
              <a:ext uri="{FF2B5EF4-FFF2-40B4-BE49-F238E27FC236}">
                <a16:creationId xmlns:a16="http://schemas.microsoft.com/office/drawing/2014/main" id="{39439E14-3EA0-4A0E-A0BC-AC0DFDE0ACF1}"/>
              </a:ext>
            </a:extLst>
          </p:cNvPr>
          <p:cNvPicPr>
            <a:picLocks noChangeAspect="1"/>
          </p:cNvPicPr>
          <p:nvPr/>
        </p:nvPicPr>
        <p:blipFill rotWithShape="1">
          <a:blip r:embed="rId2"/>
          <a:srcRect t="15500" r="1" b="6393"/>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3113867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8CAD-8C72-4CA3-B197-1A523AD53184}"/>
              </a:ext>
            </a:extLst>
          </p:cNvPr>
          <p:cNvSpPr>
            <a:spLocks noGrp="1"/>
          </p:cNvSpPr>
          <p:nvPr>
            <p:ph type="title"/>
          </p:nvPr>
        </p:nvSpPr>
        <p:spPr>
          <a:xfrm>
            <a:off x="714756" y="4498848"/>
            <a:ext cx="10762488" cy="1207008"/>
          </a:xfrm>
        </p:spPr>
        <p:txBody>
          <a:bodyPr vert="horz" lIns="91440" tIns="45720" rIns="91440" bIns="45720" rtlCol="0" anchor="b">
            <a:normAutofit/>
          </a:bodyPr>
          <a:lstStyle/>
          <a:p>
            <a:pPr algn="ctr"/>
            <a:r>
              <a:rPr lang="en-US" sz="6000" kern="1200">
                <a:solidFill>
                  <a:schemeClr val="tx1"/>
                </a:solidFill>
                <a:latin typeface="+mj-lt"/>
                <a:ea typeface="+mj-ea"/>
                <a:cs typeface="+mj-cs"/>
              </a:rPr>
              <a:t>Analysis</a:t>
            </a:r>
          </a:p>
        </p:txBody>
      </p:sp>
      <p:pic>
        <p:nvPicPr>
          <p:cNvPr id="5" name="Picture 4">
            <a:extLst>
              <a:ext uri="{FF2B5EF4-FFF2-40B4-BE49-F238E27FC236}">
                <a16:creationId xmlns:a16="http://schemas.microsoft.com/office/drawing/2014/main" id="{26AC8CC5-2D13-4D62-902B-9CB711E4B24C}"/>
              </a:ext>
            </a:extLst>
          </p:cNvPr>
          <p:cNvPicPr>
            <a:picLocks noChangeAspect="1"/>
          </p:cNvPicPr>
          <p:nvPr/>
        </p:nvPicPr>
        <p:blipFill rotWithShape="1">
          <a:blip r:embed="rId2"/>
          <a:srcRect l="5719" r="7460" b="3"/>
          <a:stretch/>
        </p:blipFill>
        <p:spPr>
          <a:xfrm>
            <a:off x="609600" y="320749"/>
            <a:ext cx="5212080" cy="3856948"/>
          </a:xfrm>
          <a:prstGeom prst="rect">
            <a:avLst/>
          </a:prstGeom>
        </p:spPr>
      </p:pic>
      <p:cxnSp>
        <p:nvCxnSpPr>
          <p:cNvPr id="10" name="Straight Connector 9">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1845"/>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376FD89-37E2-41BA-965C-D8230A74ECE7}"/>
              </a:ext>
            </a:extLst>
          </p:cNvPr>
          <p:cNvPicPr>
            <a:picLocks noGrp="1" noChangeAspect="1"/>
          </p:cNvPicPr>
          <p:nvPr>
            <p:ph idx="1"/>
          </p:nvPr>
        </p:nvPicPr>
        <p:blipFill rotWithShape="1">
          <a:blip r:embed="rId3"/>
          <a:srcRect r="19606" b="-2"/>
          <a:stretch/>
        </p:blipFill>
        <p:spPr>
          <a:xfrm>
            <a:off x="6370320" y="320109"/>
            <a:ext cx="5212080" cy="3857568"/>
          </a:xfrm>
          <a:prstGeom prst="rect">
            <a:avLst/>
          </a:prstGeom>
        </p:spPr>
      </p:pic>
    </p:spTree>
    <p:extLst>
      <p:ext uri="{BB962C8B-B14F-4D97-AF65-F5344CB8AC3E}">
        <p14:creationId xmlns:p14="http://schemas.microsoft.com/office/powerpoint/2010/main" val="31320250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00754-95A7-46A3-9AFC-163107BC7E57}"/>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Results</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16297B-FFDC-4663-964B-129ADEB5AED8}"/>
              </a:ext>
            </a:extLst>
          </p:cNvPr>
          <p:cNvSpPr>
            <a:spLocks noGrp="1"/>
          </p:cNvSpPr>
          <p:nvPr>
            <p:ph idx="1"/>
          </p:nvPr>
        </p:nvSpPr>
        <p:spPr>
          <a:xfrm>
            <a:off x="4976032" y="894027"/>
            <a:ext cx="6377768" cy="4782873"/>
          </a:xfrm>
        </p:spPr>
        <p:txBody>
          <a:bodyPr anchor="ctr">
            <a:normAutofit/>
          </a:bodyPr>
          <a:lstStyle/>
          <a:p>
            <a:r>
              <a:rPr lang="en-US" sz="1700">
                <a:solidFill>
                  <a:schemeClr val="bg1"/>
                </a:solidFill>
              </a:rPr>
              <a:t>Cluster3 have highest number of Chinese Restaurants.So it is not a good idea to open a restaurant in secunderabad,chandanagar areas(Cluster3) due to heavy competition</a:t>
            </a:r>
          </a:p>
          <a:p>
            <a:r>
              <a:rPr lang="en-US" sz="1700">
                <a:solidFill>
                  <a:schemeClr val="bg1"/>
                </a:solidFill>
              </a:rPr>
              <a:t>Cluster2 have least number of Chinese Restaurants but highest number of neighborhoods</a:t>
            </a:r>
          </a:p>
          <a:p>
            <a:r>
              <a:rPr lang="en-US" sz="1700">
                <a:solidFill>
                  <a:schemeClr val="bg1"/>
                </a:solidFill>
              </a:rPr>
              <a:t>The first best neighborhood to open a new authentic Chinese Restaurant is Central Hyderabad zones like 'Erstwhile Circle – I and Erstwhile Circle – III </a:t>
            </a:r>
          </a:p>
          <a:p>
            <a:r>
              <a:rPr lang="en-US" sz="1700">
                <a:solidFill>
                  <a:schemeClr val="bg1"/>
                </a:solidFill>
              </a:rPr>
              <a:t>Out of these 2 zones,Erstwhile Circle -III is best place for any new venture because of the high densed population and busy area.</a:t>
            </a:r>
          </a:p>
          <a:p>
            <a:r>
              <a:rPr lang="en-US" sz="1700">
                <a:solidFill>
                  <a:schemeClr val="bg1"/>
                </a:solidFill>
              </a:rPr>
              <a:t>Chinese restaurant with good tasty food and hygienic infrastructure would definitely gain profits.</a:t>
            </a:r>
          </a:p>
          <a:p>
            <a:r>
              <a:rPr lang="en-US" sz="1700">
                <a:solidFill>
                  <a:schemeClr val="bg1"/>
                </a:solidFill>
              </a:rPr>
              <a:t>Himayathnagar,Ameerpet, Panjagutta,KPHB colony are few ideal places to open a Chinese Restaurant in Hyderabad</a:t>
            </a:r>
            <a:br>
              <a:rPr lang="en-US" sz="1700">
                <a:solidFill>
                  <a:schemeClr val="bg1"/>
                </a:solidFill>
              </a:rPr>
            </a:br>
            <a:endParaRPr lang="en-IN" sz="1700">
              <a:solidFill>
                <a:schemeClr val="bg1"/>
              </a:solidFill>
            </a:endParaRPr>
          </a:p>
        </p:txBody>
      </p:sp>
    </p:spTree>
    <p:extLst>
      <p:ext uri="{BB962C8B-B14F-4D97-AF65-F5344CB8AC3E}">
        <p14:creationId xmlns:p14="http://schemas.microsoft.com/office/powerpoint/2010/main" val="31911515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C0845-5A1D-4EF5-85C1-D68309DEC12A}"/>
              </a:ext>
            </a:extLst>
          </p:cNvPr>
          <p:cNvSpPr>
            <a:spLocks noGrp="1"/>
          </p:cNvSpPr>
          <p:nvPr>
            <p:ph type="title"/>
          </p:nvPr>
        </p:nvSpPr>
        <p:spPr>
          <a:xfrm>
            <a:off x="838200" y="894027"/>
            <a:ext cx="3494362" cy="4782873"/>
          </a:xfrm>
        </p:spPr>
        <p:txBody>
          <a:bodyPr>
            <a:normAutofit/>
          </a:bodyPr>
          <a:lstStyle/>
          <a:p>
            <a:pPr algn="r"/>
            <a:r>
              <a:rPr lang="en-IN">
                <a:solidFill>
                  <a:schemeClr val="bg1"/>
                </a:solidFill>
              </a:rPr>
              <a:t>Conclusion</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B95C47-3759-41E6-AE0E-8EE5361772CE}"/>
              </a:ext>
            </a:extLst>
          </p:cNvPr>
          <p:cNvSpPr>
            <a:spLocks noGrp="1"/>
          </p:cNvSpPr>
          <p:nvPr>
            <p:ph idx="1"/>
          </p:nvPr>
        </p:nvSpPr>
        <p:spPr>
          <a:xfrm>
            <a:off x="4976032" y="894027"/>
            <a:ext cx="6377768" cy="4782873"/>
          </a:xfrm>
        </p:spPr>
        <p:txBody>
          <a:bodyPr anchor="ctr">
            <a:normAutofit/>
          </a:bodyPr>
          <a:lstStyle/>
          <a:p>
            <a:pPr marL="0" indent="0">
              <a:buNone/>
            </a:pPr>
            <a:r>
              <a:rPr lang="en-US" sz="2400">
                <a:solidFill>
                  <a:schemeClr val="bg1"/>
                </a:solidFill>
              </a:rPr>
              <a:t>In conclusion, to end this project, we had an opportunity on a business problem, and it was tackled in a way that was similar to how a genuine data scientist would do. We utilized numerous Python libraries to fetch the information , to control the content and to break down and visualize those datasets. We have utilized Foursquare API to investigate the settings in neighborhoods of Hyderabad, get great measure of data from online web pages. We also visualized utilizing different plots present in seaborn and matplotlib libraries.</a:t>
            </a:r>
            <a:endParaRPr lang="en-IN" sz="2400">
              <a:solidFill>
                <a:schemeClr val="bg1"/>
              </a:solidFill>
            </a:endParaRPr>
          </a:p>
        </p:txBody>
      </p:sp>
    </p:spTree>
    <p:extLst>
      <p:ext uri="{BB962C8B-B14F-4D97-AF65-F5344CB8AC3E}">
        <p14:creationId xmlns:p14="http://schemas.microsoft.com/office/powerpoint/2010/main" val="24342297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TotalTime>
  <Words>410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Battle of Neighbourhoods</vt:lpstr>
      <vt:lpstr>Contents</vt:lpstr>
      <vt:lpstr>Introduction</vt:lpstr>
      <vt:lpstr>Problem Statement</vt:lpstr>
      <vt:lpstr>Data Visualization</vt:lpstr>
      <vt:lpstr>Clustering</vt:lpstr>
      <vt:lpstr>Analysis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Sai Nikhitha Lingutla</dc:creator>
  <cp:lastModifiedBy>Sai Nikhitha Lingutla</cp:lastModifiedBy>
  <cp:revision>2</cp:revision>
  <dcterms:created xsi:type="dcterms:W3CDTF">2020-12-12T18:13:30Z</dcterms:created>
  <dcterms:modified xsi:type="dcterms:W3CDTF">2020-12-12T18:15:12Z</dcterms:modified>
</cp:coreProperties>
</file>