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MARKET STUDY OF BEER IN USA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Kritika</a:t>
            </a:r>
            <a:r>
              <a:rPr lang="en-IN" dirty="0" smtClean="0"/>
              <a:t> Saini (CMSE 201- spring 2020)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Consumption of beer-in </a:t>
            </a:r>
            <a:r>
              <a:rPr lang="en-IN" dirty="0" err="1" smtClean="0"/>
              <a:t>Mln</a:t>
            </a:r>
            <a:r>
              <a:rPr lang="en-IN" dirty="0" smtClean="0"/>
              <a:t> (Q4</a:t>
            </a:r>
            <a:r>
              <a:rPr lang="en-IN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24" y="1311214"/>
            <a:ext cx="5807863" cy="5408183"/>
          </a:xfrm>
        </p:spPr>
      </p:pic>
    </p:spTree>
    <p:extLst>
      <p:ext uri="{BB962C8B-B14F-4D97-AF65-F5344CB8AC3E}">
        <p14:creationId xmlns:p14="http://schemas.microsoft.com/office/powerpoint/2010/main" val="2666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Observation in this graph is that </a:t>
            </a:r>
            <a:r>
              <a:rPr lang="en-US" dirty="0"/>
              <a:t>beer is sold for less money in alcohol or liquor stores and so people tend to buy beer for </a:t>
            </a:r>
            <a:r>
              <a:rPr lang="en-US" dirty="0" smtClean="0"/>
              <a:t>cheaper amount </a:t>
            </a:r>
            <a:r>
              <a:rPr lang="en-US" dirty="0"/>
              <a:t>and consume it at home. Whereas if </a:t>
            </a:r>
            <a:r>
              <a:rPr lang="en-US" dirty="0" smtClean="0"/>
              <a:t>one goes </a:t>
            </a:r>
            <a:r>
              <a:rPr lang="en-US" dirty="0"/>
              <a:t>to a restaurant and </a:t>
            </a:r>
            <a:r>
              <a:rPr lang="en-US" dirty="0" smtClean="0"/>
              <a:t>buys a </a:t>
            </a:r>
            <a:r>
              <a:rPr lang="en-US" dirty="0"/>
              <a:t>beer, </a:t>
            </a:r>
            <a:r>
              <a:rPr lang="en-US" dirty="0" smtClean="0"/>
              <a:t>one has </a:t>
            </a:r>
            <a:r>
              <a:rPr lang="en-US" dirty="0"/>
              <a:t>to pay more for the same brand </a:t>
            </a:r>
            <a:r>
              <a:rPr lang="en-US" dirty="0" smtClean="0"/>
              <a:t>and </a:t>
            </a:r>
            <a:r>
              <a:rPr lang="en-US" dirty="0"/>
              <a:t>same quantity. For this reason beer has always been consumed more in houses rather than in restaurants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Nonetheless, the consumption of beer in homes and in restaurants has increased in a linear manner, supporting the data from last two topics - increase in number of breweries and increase in the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1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 of the data used/calculated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398143"/>
            <a:ext cx="9744117" cy="35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After </a:t>
            </a:r>
            <a:r>
              <a:rPr lang="en-IN" dirty="0" err="1" smtClean="0"/>
              <a:t>analyzing</a:t>
            </a:r>
            <a:r>
              <a:rPr lang="en-IN" dirty="0" smtClean="0"/>
              <a:t> the whole market share of beer, it can be concluded that over the period of 16 years (2000-2016), the average price has increased by $1. </a:t>
            </a:r>
          </a:p>
          <a:p>
            <a:endParaRPr lang="en-IN" dirty="0" smtClean="0"/>
          </a:p>
          <a:p>
            <a:r>
              <a:rPr lang="en-IN" dirty="0" smtClean="0"/>
              <a:t>On the other hand, the beer sales skyrocketed by 55%. Although, according to me the increase in sales percentage does not match the ratio of increase in total number of breweries, as total number of breweries increased 7 times.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3000" dirty="0" smtClean="0"/>
              <a:t>Thank you!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and Motivation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 am a beer lover so I really wanted to study the market of beer. This topic also intrigued me because my Aunt visited USA long ago and told me beer was very cheap over there. Unfortunately I didn’t agree with this fact when I went to Michigan in the fall of 2019. So I decided to study the rate of change of price of beer over a 16 year period (2000-2016). This project is of my interest and I had a involved and enjoyable time making it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Questions (Methodology)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Q1.  Have the prices of beer increased over time? H</a:t>
            </a:r>
            <a:r>
              <a:rPr lang="en-US" dirty="0" err="1" smtClean="0"/>
              <a:t>ow</a:t>
            </a:r>
            <a:r>
              <a:rPr lang="en-US" dirty="0" smtClean="0"/>
              <a:t> </a:t>
            </a:r>
            <a:r>
              <a:rPr lang="en-US" dirty="0"/>
              <a:t>has the average rate of a beer </a:t>
            </a:r>
            <a:r>
              <a:rPr lang="en-US" dirty="0" smtClean="0"/>
              <a:t>changed with </a:t>
            </a:r>
            <a:r>
              <a:rPr lang="en-US" dirty="0"/>
              <a:t>time? </a:t>
            </a:r>
            <a:endParaRPr lang="en-US" dirty="0" smtClean="0"/>
          </a:p>
          <a:p>
            <a:endParaRPr lang="en-IN" dirty="0"/>
          </a:p>
          <a:p>
            <a:r>
              <a:rPr lang="en-IN" dirty="0" smtClean="0"/>
              <a:t>Q2. </a:t>
            </a:r>
            <a:r>
              <a:rPr lang="en-US" dirty="0"/>
              <a:t>At what rate has the number of breweries increased in the USA?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Q3.  At </a:t>
            </a:r>
            <a:r>
              <a:rPr lang="en-US" dirty="0"/>
              <a:t>what rate has the sales of beer increased in the USA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Q4. </a:t>
            </a:r>
            <a:r>
              <a:rPr lang="en-US" dirty="0"/>
              <a:t>Why is the consumption of beer at home more than the consumption of beer commercially(or in restaurants)?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9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26" y="395209"/>
            <a:ext cx="10654493" cy="1400530"/>
          </a:xfrm>
        </p:spPr>
        <p:txBody>
          <a:bodyPr/>
          <a:lstStyle/>
          <a:p>
            <a:r>
              <a:rPr lang="en-IN" dirty="0" smtClean="0"/>
              <a:t>Change in Average price of beer </a:t>
            </a:r>
            <a:r>
              <a:rPr lang="en-IN" dirty="0"/>
              <a:t>(Q1)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13" y="1424904"/>
            <a:ext cx="5285117" cy="5214375"/>
          </a:xfrm>
        </p:spPr>
      </p:pic>
    </p:spTree>
    <p:extLst>
      <p:ext uri="{BB962C8B-B14F-4D97-AF65-F5344CB8AC3E}">
        <p14:creationId xmlns:p14="http://schemas.microsoft.com/office/powerpoint/2010/main" val="14752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we can see in the previous slide, the price of beer has increased over the years. The scatter plot tells us that there has not been a decrease of price of beer between 2000-2016. The rate of change of price is also not a constant, and hence the rate of change of price varies from year to year</a:t>
            </a:r>
          </a:p>
          <a:p>
            <a:endParaRPr lang="en-IN" dirty="0" smtClean="0"/>
          </a:p>
          <a:p>
            <a:r>
              <a:rPr lang="en-IN" dirty="0" smtClean="0"/>
              <a:t>When I calculated the rate of change of prices of beer the rate varied from 1.01% to 3.5%, giving a less margin to increase in the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8591" cy="1400530"/>
          </a:xfrm>
        </p:spPr>
        <p:txBody>
          <a:bodyPr/>
          <a:lstStyle/>
          <a:p>
            <a:r>
              <a:rPr lang="en-IN" dirty="0" smtClean="0"/>
              <a:t>Change in number of Breweries (Q2</a:t>
            </a:r>
            <a:r>
              <a:rPr lang="en-IN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44" y="1229592"/>
            <a:ext cx="5844885" cy="5628408"/>
          </a:xfrm>
        </p:spPr>
      </p:pic>
    </p:spTree>
    <p:extLst>
      <p:ext uri="{BB962C8B-B14F-4D97-AF65-F5344CB8AC3E}">
        <p14:creationId xmlns:p14="http://schemas.microsoft.com/office/powerpoint/2010/main" val="26054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clearly see that the number of breweries have increased over the years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change </a:t>
            </a:r>
            <a:r>
              <a:rPr lang="en-US" dirty="0" smtClean="0"/>
              <a:t>varied, from a </a:t>
            </a:r>
            <a:r>
              <a:rPr lang="en-US" dirty="0"/>
              <a:t>decreasing rate of 7.82</a:t>
            </a:r>
            <a:r>
              <a:rPr lang="en-US" dirty="0" smtClean="0"/>
              <a:t>% to </a:t>
            </a:r>
            <a:r>
              <a:rPr lang="en-US" dirty="0"/>
              <a:t>the </a:t>
            </a:r>
            <a:r>
              <a:rPr lang="en-US" dirty="0" smtClean="0"/>
              <a:t>highest </a:t>
            </a:r>
            <a:r>
              <a:rPr lang="en-US" dirty="0"/>
              <a:t>increasing rate </a:t>
            </a:r>
            <a:r>
              <a:rPr lang="en-US" dirty="0" smtClean="0"/>
              <a:t>of </a:t>
            </a:r>
            <a:r>
              <a:rPr lang="en-US" dirty="0"/>
              <a:t>38.47% in the </a:t>
            </a:r>
            <a:r>
              <a:rPr lang="en-US" dirty="0" smtClean="0"/>
              <a:t>year </a:t>
            </a:r>
            <a:r>
              <a:rPr lang="en-US" dirty="0"/>
              <a:t>2014</a:t>
            </a:r>
            <a:r>
              <a:rPr lang="en-US" dirty="0" smtClean="0"/>
              <a:t>. This graph shows us linear increase because for y-axis, the code has taken the numbers that are convenient for the respective years, giving us a linear increase, which when seen in a uniform graph, will show us all the intricate increase and decree of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5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Change in Sales in million $  (</a:t>
            </a:r>
            <a:r>
              <a:rPr lang="en-IN" dirty="0"/>
              <a:t>Q3)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09" y="1285605"/>
            <a:ext cx="5934973" cy="5518762"/>
          </a:xfrm>
        </p:spPr>
      </p:pic>
    </p:spTree>
    <p:extLst>
      <p:ext uri="{BB962C8B-B14F-4D97-AF65-F5344CB8AC3E}">
        <p14:creationId xmlns:p14="http://schemas.microsoft.com/office/powerpoint/2010/main" val="31186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we can clearly see in the graph, the sales of beer has evidently increased. The increase in sales can also be dependent on the increase in number of breweries.</a:t>
            </a:r>
          </a:p>
          <a:p>
            <a:endParaRPr lang="en-IN" dirty="0" smtClean="0"/>
          </a:p>
          <a:p>
            <a:r>
              <a:rPr lang="en-IN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least percentage </a:t>
            </a:r>
            <a:r>
              <a:rPr lang="en-US" dirty="0" smtClean="0"/>
              <a:t>change </a:t>
            </a:r>
            <a:r>
              <a:rPr lang="en-US" dirty="0"/>
              <a:t>was in the year 2011 at the rate of 0.34%. On the other </a:t>
            </a:r>
            <a:r>
              <a:rPr lang="en-US" dirty="0" smtClean="0"/>
              <a:t>hand, </a:t>
            </a:r>
            <a:r>
              <a:rPr lang="en-US" dirty="0"/>
              <a:t>the highest change in sales was in the year 2003, which was exactly 9.04% more than the least percentage change in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8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520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MARKET STUDY OF BEER IN USA </vt:lpstr>
      <vt:lpstr>Background and Motivation </vt:lpstr>
      <vt:lpstr>Main Questions (Methodology) </vt:lpstr>
      <vt:lpstr>Change in Average price of beer (Q1) </vt:lpstr>
      <vt:lpstr>Observation</vt:lpstr>
      <vt:lpstr>Change in number of Breweries (Q2)</vt:lpstr>
      <vt:lpstr>Observation</vt:lpstr>
      <vt:lpstr> Change in Sales in million $  (Q3)</vt:lpstr>
      <vt:lpstr>Observation</vt:lpstr>
      <vt:lpstr>Consumption of beer-in Mln (Q4)</vt:lpstr>
      <vt:lpstr>Observation</vt:lpstr>
      <vt:lpstr>Screenshot of the data used/calculated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STUDY OF BEER IN USA</dc:title>
  <dc:creator>bul</dc:creator>
  <cp:lastModifiedBy>bul</cp:lastModifiedBy>
  <cp:revision>11</cp:revision>
  <dcterms:created xsi:type="dcterms:W3CDTF">2020-04-18T13:20:41Z</dcterms:created>
  <dcterms:modified xsi:type="dcterms:W3CDTF">2020-04-18T14:54:30Z</dcterms:modified>
</cp:coreProperties>
</file>