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020B74-32B6-43D2-8C05-1CFA5E26AAF0}">
  <a:tblStyle styleId="{37020B74-32B6-43D2-8C05-1CFA5E26AA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15999cfc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15999cfc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257c1eb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257c1eb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257c1eb1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257c1eb1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257c1eb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257c1eb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01fe1a8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01fe1a8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15999cfc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15999cfc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15999cfc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15999cfc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257c1eb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257c1eb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257c1eb1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257c1eb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15999cf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15999cf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15999cf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15999c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15999cfc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15999cfc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257c1eb1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257c1eb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257c1eb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257c1eb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257c1eb1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257c1eb1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15999cf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15999cf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257c1eb1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257c1eb1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15999cf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15999cf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15999cf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15999cf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5999cf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5999cf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15999cfc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15999cfc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15999cf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15999cf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techtarget.com/searchenterpriseai/definition/AI-Artificial-Intellig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ws.amazon.com/fr/deeprac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AI/ML Basics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1000"/>
              </a:lnSpc>
              <a:spcBef>
                <a:spcPts val="0"/>
              </a:spcBef>
              <a:spcAft>
                <a:spcPts val="0"/>
              </a:spcAft>
              <a:buClr>
                <a:schemeClr val="dk1"/>
              </a:buClr>
              <a:buSzPts val="1100"/>
              <a:buFont typeface="Arial"/>
              <a:buNone/>
            </a:pPr>
            <a:r>
              <a:rPr b="1" lang="en" sz="2400">
                <a:highlight>
                  <a:srgbClr val="FFFFFF"/>
                </a:highlight>
              </a:rPr>
              <a:t>What is supervised learning?</a:t>
            </a:r>
            <a:endParaRPr sz="2400"/>
          </a:p>
        </p:txBody>
      </p:sp>
      <p:sp>
        <p:nvSpPr>
          <p:cNvPr id="109" name="Google Shape;109;p22"/>
          <p:cNvSpPr txBox="1"/>
          <p:nvPr>
            <p:ph idx="1" type="body"/>
          </p:nvPr>
        </p:nvSpPr>
        <p:spPr>
          <a:xfrm>
            <a:off x="311700" y="965250"/>
            <a:ext cx="8520600" cy="4119000"/>
          </a:xfrm>
          <a:prstGeom prst="rect">
            <a:avLst/>
          </a:prstGeom>
        </p:spPr>
        <p:txBody>
          <a:bodyPr anchorCtr="0" anchor="t" bIns="91425" lIns="91425" spcFirstLastPara="1" rIns="91425" wrap="square" tIns="91425">
            <a:noAutofit/>
          </a:bodyPr>
          <a:lstStyle/>
          <a:p>
            <a:pPr indent="0" lvl="0" marL="0" rtl="0" algn="just">
              <a:lnSpc>
                <a:spcPct val="167000"/>
              </a:lnSpc>
              <a:spcBef>
                <a:spcPts val="400"/>
              </a:spcBef>
              <a:spcAft>
                <a:spcPts val="0"/>
              </a:spcAft>
              <a:buClr>
                <a:schemeClr val="dk1"/>
              </a:buClr>
              <a:buSzPts val="1100"/>
              <a:buFont typeface="Arial"/>
              <a:buNone/>
            </a:pPr>
            <a:r>
              <a:rPr lang="en" sz="1700">
                <a:solidFill>
                  <a:schemeClr val="dk1"/>
                </a:solidFill>
                <a:highlight>
                  <a:srgbClr val="FFFFFF"/>
                </a:highlight>
              </a:rPr>
              <a:t>Supervised learning is an approach to creating artificial intelligence (</a:t>
            </a:r>
            <a:r>
              <a:rPr lang="en" sz="1700">
                <a:solidFill>
                  <a:schemeClr val="dk1"/>
                </a:solidFill>
                <a:highlight>
                  <a:srgbClr val="FFFFFF"/>
                </a:highlight>
                <a:uFill>
                  <a:noFill/>
                </a:uFill>
                <a:hlinkClick r:id="rId3">
                  <a:extLst>
                    <a:ext uri="{A12FA001-AC4F-418D-AE19-62706E023703}">
                      <ahyp:hlinkClr val="tx"/>
                    </a:ext>
                  </a:extLst>
                </a:hlinkClick>
              </a:rPr>
              <a:t>AI</a:t>
            </a:r>
            <a:r>
              <a:rPr lang="en" sz="1700">
                <a:solidFill>
                  <a:schemeClr val="dk1"/>
                </a:solidFill>
                <a:highlight>
                  <a:srgbClr val="FFFFFF"/>
                </a:highlight>
              </a:rPr>
              <a:t>), where a computer algorithm is trained on input data that has been labeled for a particular output. The model is trained until it can detect the underlying patterns and relationships between the input data and the output labels, enabling it to yield accurate labeling results when presented with never-before-seen data.</a:t>
            </a:r>
            <a:endParaRPr sz="1700">
              <a:solidFill>
                <a:schemeClr val="dk1"/>
              </a:solidFill>
              <a:highlight>
                <a:srgbClr val="FFFFFF"/>
              </a:highlight>
            </a:endParaRPr>
          </a:p>
          <a:p>
            <a:pPr indent="0" lvl="0" marL="0" rtl="0" algn="just">
              <a:lnSpc>
                <a:spcPct val="150000"/>
              </a:lnSpc>
              <a:spcBef>
                <a:spcPts val="2000"/>
              </a:spcBef>
              <a:spcAft>
                <a:spcPts val="0"/>
              </a:spcAft>
              <a:buClr>
                <a:schemeClr val="dk1"/>
              </a:buClr>
              <a:buSzPts val="1100"/>
              <a:buFont typeface="Arial"/>
              <a:buNone/>
            </a:pPr>
            <a:r>
              <a:rPr lang="en" sz="1700">
                <a:solidFill>
                  <a:schemeClr val="dk1"/>
                </a:solidFill>
                <a:highlight>
                  <a:srgbClr val="FFFFFF"/>
                </a:highlight>
              </a:rPr>
              <a:t>Supervised learning is when the model is getting trained on a labelled dataset. A </a:t>
            </a:r>
            <a:r>
              <a:rPr b="1" lang="en" sz="1700">
                <a:solidFill>
                  <a:schemeClr val="dk1"/>
                </a:solidFill>
                <a:highlight>
                  <a:srgbClr val="FFFFFF"/>
                </a:highlight>
              </a:rPr>
              <a:t>labelled</a:t>
            </a:r>
            <a:r>
              <a:rPr lang="en" sz="1700">
                <a:solidFill>
                  <a:schemeClr val="dk1"/>
                </a:solidFill>
                <a:highlight>
                  <a:srgbClr val="FFFFFF"/>
                </a:highlight>
              </a:rPr>
              <a:t> dataset is one that has both input and output parameters. In this type of learning both training and validation, datasets are labelled as shown in the figures below. </a:t>
            </a:r>
            <a:endParaRPr>
              <a:solidFill>
                <a:schemeClr val="dk1"/>
              </a:solidFill>
              <a:highlight>
                <a:srgbClr val="FFFFFF"/>
              </a:highlight>
            </a:endParaRPr>
          </a:p>
          <a:p>
            <a:pPr indent="0" lvl="0" marL="0" rtl="0" algn="just">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152400" y="152400"/>
            <a:ext cx="8839199" cy="483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en" sz="1970">
                <a:solidFill>
                  <a:srgbClr val="273239"/>
                </a:solidFill>
                <a:highlight>
                  <a:srgbClr val="FFFFFF"/>
                </a:highlight>
              </a:rPr>
              <a:t>Both the above figures have labelled data set – </a:t>
            </a:r>
            <a:endParaRPr sz="1970">
              <a:solidFill>
                <a:srgbClr val="273239"/>
              </a:solidFill>
              <a:highlight>
                <a:srgbClr val="FFFFFF"/>
              </a:highlight>
            </a:endParaRPr>
          </a:p>
          <a:p>
            <a:pPr indent="0" lvl="0" marL="0" rtl="0" algn="l">
              <a:spcBef>
                <a:spcPts val="800"/>
              </a:spcBef>
              <a:spcAft>
                <a:spcPts val="0"/>
              </a:spcAft>
              <a:buSzPts val="990"/>
              <a:buNone/>
            </a:pPr>
            <a:r>
              <a:t/>
            </a:r>
            <a:endParaRPr sz="1170">
              <a:solidFill>
                <a:srgbClr val="273239"/>
              </a:solidFill>
              <a:highlight>
                <a:srgbClr val="FFFFFF"/>
              </a:highlight>
            </a:endParaRPr>
          </a:p>
        </p:txBody>
      </p:sp>
      <p:sp>
        <p:nvSpPr>
          <p:cNvPr id="120" name="Google Shape;120;p24"/>
          <p:cNvSpPr txBox="1"/>
          <p:nvPr>
            <p:ph idx="1" type="body"/>
          </p:nvPr>
        </p:nvSpPr>
        <p:spPr>
          <a:xfrm>
            <a:off x="311700" y="951650"/>
            <a:ext cx="8520600" cy="3890700"/>
          </a:xfrm>
          <a:prstGeom prst="rect">
            <a:avLst/>
          </a:prstGeom>
        </p:spPr>
        <p:txBody>
          <a:bodyPr anchorCtr="0" anchor="t" bIns="91425" lIns="91425" spcFirstLastPara="1" rIns="91425" wrap="square" tIns="91425">
            <a:noAutofit/>
          </a:bodyPr>
          <a:lstStyle/>
          <a:p>
            <a:pPr indent="-330200" lvl="0" marL="685800" rtl="0" algn="just">
              <a:lnSpc>
                <a:spcPct val="158000"/>
              </a:lnSpc>
              <a:spcBef>
                <a:spcPts val="0"/>
              </a:spcBef>
              <a:spcAft>
                <a:spcPts val="0"/>
              </a:spcAft>
              <a:buClr>
                <a:schemeClr val="dk1"/>
              </a:buClr>
              <a:buSzPts val="1600"/>
              <a:buChar char="●"/>
            </a:pPr>
            <a:r>
              <a:rPr b="1" lang="en" sz="1600">
                <a:solidFill>
                  <a:schemeClr val="dk1"/>
                </a:solidFill>
                <a:highlight>
                  <a:srgbClr val="FFFFFF"/>
                </a:highlight>
              </a:rPr>
              <a:t>Figure A: </a:t>
            </a:r>
            <a:r>
              <a:rPr lang="en" sz="1600">
                <a:solidFill>
                  <a:schemeClr val="dk1"/>
                </a:solidFill>
                <a:highlight>
                  <a:srgbClr val="FFFFFF"/>
                </a:highlight>
              </a:rPr>
              <a:t>It is a dataset of a shopping store that is useful in predicting whether a customer will purchase a particular product under consideration or not based on his/ her gender, age, and salary. </a:t>
            </a:r>
            <a:br>
              <a:rPr lang="en" sz="1600">
                <a:solidFill>
                  <a:schemeClr val="dk1"/>
                </a:solidFill>
                <a:highlight>
                  <a:srgbClr val="FFFFFF"/>
                </a:highlight>
              </a:rPr>
            </a:br>
            <a:r>
              <a:rPr b="1" lang="en" sz="1600">
                <a:solidFill>
                  <a:schemeClr val="dk1"/>
                </a:solidFill>
                <a:highlight>
                  <a:srgbClr val="FFFFFF"/>
                </a:highlight>
              </a:rPr>
              <a:t>Input:</a:t>
            </a:r>
            <a:r>
              <a:rPr lang="en" sz="1600">
                <a:solidFill>
                  <a:schemeClr val="dk1"/>
                </a:solidFill>
                <a:highlight>
                  <a:srgbClr val="FFFFFF"/>
                </a:highlight>
              </a:rPr>
              <a:t> Gender, Age, Salary </a:t>
            </a:r>
            <a:br>
              <a:rPr lang="en" sz="1600">
                <a:solidFill>
                  <a:schemeClr val="dk1"/>
                </a:solidFill>
                <a:highlight>
                  <a:srgbClr val="FFFFFF"/>
                </a:highlight>
              </a:rPr>
            </a:br>
            <a:r>
              <a:rPr b="1" lang="en" sz="1600">
                <a:solidFill>
                  <a:schemeClr val="dk1"/>
                </a:solidFill>
                <a:highlight>
                  <a:srgbClr val="FFFFFF"/>
                </a:highlight>
              </a:rPr>
              <a:t>Output:</a:t>
            </a:r>
            <a:r>
              <a:rPr lang="en" sz="1600">
                <a:solidFill>
                  <a:schemeClr val="dk1"/>
                </a:solidFill>
                <a:highlight>
                  <a:srgbClr val="FFFFFF"/>
                </a:highlight>
              </a:rPr>
              <a:t> Purchased i.e. 0 or 1; 1 means yes the customer will purchase and 0 means that the customer won’t purchase it. </a:t>
            </a:r>
            <a:endParaRPr sz="1600">
              <a:solidFill>
                <a:schemeClr val="dk1"/>
              </a:solidFill>
              <a:highlight>
                <a:srgbClr val="FFFFFF"/>
              </a:highlight>
            </a:endParaRPr>
          </a:p>
          <a:p>
            <a:pPr indent="-330200" lvl="0" marL="685800" rtl="0" algn="just">
              <a:lnSpc>
                <a:spcPct val="158000"/>
              </a:lnSpc>
              <a:spcBef>
                <a:spcPts val="0"/>
              </a:spcBef>
              <a:spcAft>
                <a:spcPts val="0"/>
              </a:spcAft>
              <a:buClr>
                <a:schemeClr val="dk1"/>
              </a:buClr>
              <a:buSzPts val="1600"/>
              <a:buChar char="●"/>
            </a:pPr>
            <a:r>
              <a:rPr b="1" lang="en" sz="1600">
                <a:solidFill>
                  <a:schemeClr val="dk1"/>
                </a:solidFill>
                <a:highlight>
                  <a:srgbClr val="FFFFFF"/>
                </a:highlight>
              </a:rPr>
              <a:t>Figure B: </a:t>
            </a:r>
            <a:r>
              <a:rPr lang="en" sz="1600">
                <a:solidFill>
                  <a:schemeClr val="dk1"/>
                </a:solidFill>
                <a:highlight>
                  <a:srgbClr val="FFFFFF"/>
                </a:highlight>
              </a:rPr>
              <a:t>It is a Meteorological dataset that serves the purpose of predicting wind speed based on different parameters. </a:t>
            </a:r>
            <a:br>
              <a:rPr lang="en" sz="1600">
                <a:solidFill>
                  <a:schemeClr val="dk1"/>
                </a:solidFill>
                <a:highlight>
                  <a:srgbClr val="FFFFFF"/>
                </a:highlight>
              </a:rPr>
            </a:br>
            <a:r>
              <a:rPr b="1" lang="en" sz="1600">
                <a:solidFill>
                  <a:schemeClr val="dk1"/>
                </a:solidFill>
                <a:highlight>
                  <a:srgbClr val="FFFFFF"/>
                </a:highlight>
              </a:rPr>
              <a:t>Input:</a:t>
            </a:r>
            <a:r>
              <a:rPr lang="en" sz="1600">
                <a:solidFill>
                  <a:schemeClr val="dk1"/>
                </a:solidFill>
                <a:highlight>
                  <a:srgbClr val="FFFFFF"/>
                </a:highlight>
              </a:rPr>
              <a:t> Dew Point, Temperature, Pressure, Relative Humidity, Wind Direction </a:t>
            </a:r>
            <a:br>
              <a:rPr lang="en" sz="1600">
                <a:solidFill>
                  <a:schemeClr val="dk1"/>
                </a:solidFill>
                <a:highlight>
                  <a:srgbClr val="FFFFFF"/>
                </a:highlight>
              </a:rPr>
            </a:br>
            <a:r>
              <a:rPr b="1" lang="en" sz="1600">
                <a:solidFill>
                  <a:schemeClr val="dk1"/>
                </a:solidFill>
                <a:highlight>
                  <a:srgbClr val="FFFFFF"/>
                </a:highlight>
              </a:rPr>
              <a:t>Output:</a:t>
            </a:r>
            <a:r>
              <a:rPr lang="en" sz="1600">
                <a:solidFill>
                  <a:schemeClr val="dk1"/>
                </a:solidFill>
                <a:highlight>
                  <a:srgbClr val="FFFFFF"/>
                </a:highlight>
              </a:rPr>
              <a:t> Wind Speed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2400">
                <a:solidFill>
                  <a:srgbClr val="222222"/>
                </a:solidFill>
                <a:highlight>
                  <a:srgbClr val="FFFFFF"/>
                </a:highlight>
              </a:rPr>
              <a:t>Types of Supervised Learning:</a:t>
            </a:r>
            <a:endParaRPr sz="2400">
              <a:solidFill>
                <a:srgbClr val="222222"/>
              </a:solidFill>
            </a:endParaRPr>
          </a:p>
        </p:txBody>
      </p:sp>
      <p:sp>
        <p:nvSpPr>
          <p:cNvPr id="126" name="Google Shape;126;p25"/>
          <p:cNvSpPr txBox="1"/>
          <p:nvPr>
            <p:ph idx="1" type="body"/>
          </p:nvPr>
        </p:nvSpPr>
        <p:spPr>
          <a:xfrm>
            <a:off x="311700" y="1017725"/>
            <a:ext cx="8520600" cy="40569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222222"/>
              </a:buClr>
              <a:buSzPts val="1500"/>
              <a:buChar char="●"/>
            </a:pPr>
            <a:r>
              <a:rPr lang="en" sz="1500">
                <a:solidFill>
                  <a:srgbClr val="222222"/>
                </a:solidFill>
                <a:highlight>
                  <a:srgbClr val="FFFFFF"/>
                </a:highlight>
              </a:rPr>
              <a:t>Classification: It is a Supervised Learning task where output is having defined labels(discrete value). </a:t>
            </a:r>
            <a:r>
              <a:rPr lang="en" sz="1500">
                <a:solidFill>
                  <a:srgbClr val="222222"/>
                </a:solidFill>
                <a:highlight>
                  <a:srgbClr val="FFFFFF"/>
                </a:highlight>
              </a:rPr>
              <a:t>For example in above Figure A, Output – Purchased has defined labels i.e. 0 or 1; 1 means the customer will purchase and 0 means that customer won’t purchase. The goal here is to predict discrete values belonging to a particular class and evaluate them on the basis of accuracy. </a:t>
            </a:r>
            <a:br>
              <a:rPr lang="en" sz="1500">
                <a:solidFill>
                  <a:srgbClr val="222222"/>
                </a:solidFill>
                <a:highlight>
                  <a:srgbClr val="FFFFFF"/>
                </a:highlight>
              </a:rPr>
            </a:br>
            <a:r>
              <a:rPr lang="en" sz="1500">
                <a:solidFill>
                  <a:srgbClr val="222222"/>
                </a:solidFill>
                <a:highlight>
                  <a:srgbClr val="FFFFFF"/>
                </a:highlight>
              </a:rPr>
              <a:t>It can be either binary or multi-class classification. In binary classification, the model predicts either 0 or 1; yes or no but in the case of multi-class classification, the model predicts more than one class. </a:t>
            </a:r>
            <a:br>
              <a:rPr lang="en" sz="1500">
                <a:solidFill>
                  <a:srgbClr val="222222"/>
                </a:solidFill>
                <a:highlight>
                  <a:srgbClr val="FFFFFF"/>
                </a:highlight>
              </a:rPr>
            </a:br>
            <a:r>
              <a:rPr lang="en" sz="1500">
                <a:solidFill>
                  <a:srgbClr val="222222"/>
                </a:solidFill>
                <a:highlight>
                  <a:srgbClr val="FFFFFF"/>
                </a:highlight>
              </a:rPr>
              <a:t>Example: Gmail classifies mails in more than one class like social, promotions, updates, forums.</a:t>
            </a:r>
            <a:endParaRPr sz="1500">
              <a:solidFill>
                <a:srgbClr val="222222"/>
              </a:solidFill>
              <a:highlight>
                <a:srgbClr val="FFFFFF"/>
              </a:highlight>
            </a:endParaRPr>
          </a:p>
          <a:p>
            <a:pPr indent="-323850" lvl="0" marL="457200" rtl="0" algn="just">
              <a:lnSpc>
                <a:spcPct val="115000"/>
              </a:lnSpc>
              <a:spcBef>
                <a:spcPts val="0"/>
              </a:spcBef>
              <a:spcAft>
                <a:spcPts val="0"/>
              </a:spcAft>
              <a:buClr>
                <a:srgbClr val="222222"/>
              </a:buClr>
              <a:buSzPts val="1500"/>
              <a:buChar char="●"/>
            </a:pPr>
            <a:r>
              <a:rPr lang="en" sz="1500">
                <a:solidFill>
                  <a:srgbClr val="222222"/>
                </a:solidFill>
                <a:highlight>
                  <a:srgbClr val="FFFFFF"/>
                </a:highlight>
              </a:rPr>
              <a:t>Regression: It is a Supervised Learning task where output is having continuous value. </a:t>
            </a:r>
            <a:br>
              <a:rPr lang="en" sz="1500">
                <a:solidFill>
                  <a:srgbClr val="222222"/>
                </a:solidFill>
                <a:highlight>
                  <a:srgbClr val="FFFFFF"/>
                </a:highlight>
              </a:rPr>
            </a:br>
            <a:r>
              <a:rPr lang="en" sz="1500">
                <a:solidFill>
                  <a:srgbClr val="222222"/>
                </a:solidFill>
                <a:highlight>
                  <a:srgbClr val="FFFFFF"/>
                </a:highlight>
              </a:rPr>
              <a:t>Example in above Figure B, Output – Wind Speed is not having any discrete value but is continuous in the particular range. The goal here is to predict a value as much closer to the actual output value as our model can and then evaluation is done by calculating the error value. The smaller the error the greater the accuracy of our regression model.</a:t>
            </a:r>
            <a:endParaRPr sz="1500">
              <a:solidFill>
                <a:srgbClr val="22222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6"/>
          <p:cNvGraphicFramePr/>
          <p:nvPr/>
        </p:nvGraphicFramePr>
        <p:xfrm>
          <a:off x="107525" y="96648"/>
          <a:ext cx="3000000" cy="3000000"/>
        </p:xfrm>
        <a:graphic>
          <a:graphicData uri="http://schemas.openxmlformats.org/drawingml/2006/table">
            <a:tbl>
              <a:tblPr>
                <a:noFill/>
                <a:tableStyleId>{37020B74-32B6-43D2-8C05-1CFA5E26AAF0}</a:tableStyleId>
              </a:tblPr>
              <a:tblGrid>
                <a:gridCol w="4464475"/>
                <a:gridCol w="4464475"/>
              </a:tblGrid>
              <a:tr h="457000">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Regression Algorithm</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Classification Algorithm</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tcPr>
                </a:tc>
              </a:tr>
              <a:tr h="69205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 Regression, the output variable must be of continuous nature or real value.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 Classification, the output variable must be a discrete value.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8774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task of the regression algorithm is to map the input value (x) with the continuous output variable(y).</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task of the classification algorithm is to map the input value(x) with the discrete output variable(y).</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47125">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Regression Algorithms are used with continuous data.</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Classification Algorithms are used with discrete data.</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9205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 Regression, we try to find the best fit line, which can predict the output more accurately.</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 Classification, we try to find the decision boundary, which can divide the dataset into different classes.</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109255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Regression algorithms can be used to solve the regression problems such as Weather Prediction, House price prediction, etc.</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Classification Algorithms can be used to solve classification problems such as Identification of spam emails, Speech Recognition, Identification of cancer cells, etc.</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9205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regression Algorithm can be further divided into Linear and Non-linear Regression.</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Classification algorithms can be divided into Binary Classifier and Multi-class Classifier.</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Learning</a:t>
            </a:r>
            <a:endParaRPr/>
          </a:p>
        </p:txBody>
      </p:sp>
      <p:pic>
        <p:nvPicPr>
          <p:cNvPr id="137" name="Google Shape;137;p27"/>
          <p:cNvPicPr preferRelativeResize="0"/>
          <p:nvPr/>
        </p:nvPicPr>
        <p:blipFill>
          <a:blip r:embed="rId3">
            <a:alphaModFix/>
          </a:blip>
          <a:stretch>
            <a:fillRect/>
          </a:stretch>
        </p:blipFill>
        <p:spPr>
          <a:xfrm>
            <a:off x="152400" y="1170125"/>
            <a:ext cx="8679901" cy="353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30000"/>
              </a:lnSpc>
              <a:spcBef>
                <a:spcPts val="1800"/>
              </a:spcBef>
              <a:spcAft>
                <a:spcPts val="0"/>
              </a:spcAft>
              <a:buClr>
                <a:schemeClr val="dk1"/>
              </a:buClr>
              <a:buSzPts val="990"/>
              <a:buFont typeface="Arial"/>
              <a:buNone/>
            </a:pPr>
            <a:r>
              <a:rPr b="1" lang="en" sz="2410">
                <a:solidFill>
                  <a:srgbClr val="222222"/>
                </a:solidFill>
                <a:highlight>
                  <a:srgbClr val="FFFFFF"/>
                </a:highlight>
              </a:rPr>
              <a:t>What is Unsupervised Learning?</a:t>
            </a:r>
            <a:endParaRPr b="1" sz="2410">
              <a:solidFill>
                <a:srgbClr val="222222"/>
              </a:solidFill>
              <a:highlight>
                <a:srgbClr val="FFFFFF"/>
              </a:highlight>
            </a:endParaRPr>
          </a:p>
          <a:p>
            <a:pPr indent="0" lvl="0" marL="0" rtl="0" algn="l">
              <a:spcBef>
                <a:spcPts val="400"/>
              </a:spcBef>
              <a:spcAft>
                <a:spcPts val="0"/>
              </a:spcAft>
              <a:buSzPts val="990"/>
              <a:buNone/>
            </a:pPr>
            <a:r>
              <a:t/>
            </a:r>
            <a:endParaRPr sz="2520"/>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
                <a:solidFill>
                  <a:schemeClr val="dk1"/>
                </a:solidFill>
                <a:highlight>
                  <a:srgbClr val="FFFFFF"/>
                </a:highlight>
                <a:latin typeface="Roboto"/>
                <a:ea typeface="Roboto"/>
                <a:cs typeface="Roboto"/>
                <a:sym typeface="Roboto"/>
              </a:rPr>
              <a:t>As the name suggests, 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 It can be defined as: </a:t>
            </a:r>
            <a:endParaRPr>
              <a:solidFill>
                <a:schemeClr val="dk1"/>
              </a:solidFill>
              <a:highlight>
                <a:srgbClr val="FFFFFF"/>
              </a:highlight>
              <a:latin typeface="Roboto"/>
              <a:ea typeface="Roboto"/>
              <a:cs typeface="Roboto"/>
              <a:sym typeface="Roboto"/>
            </a:endParaRPr>
          </a:p>
          <a:p>
            <a:pPr indent="457200" lvl="0" marL="0" rtl="0" algn="just">
              <a:lnSpc>
                <a:spcPct val="150000"/>
              </a:lnSpc>
              <a:spcBef>
                <a:spcPts val="1200"/>
              </a:spcBef>
              <a:spcAft>
                <a:spcPts val="1200"/>
              </a:spcAft>
              <a:buNone/>
            </a:pPr>
            <a:r>
              <a:rPr lang="en">
                <a:solidFill>
                  <a:schemeClr val="dk1"/>
                </a:solidFill>
              </a:rPr>
              <a:t>Unsupervised learning is a type of machine learning in which models are trained using unlabeled dataset and are allowed to act on that data without any supervision.</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69000"/>
              </a:lnSpc>
              <a:spcBef>
                <a:spcPts val="0"/>
              </a:spcBef>
              <a:spcAft>
                <a:spcPts val="1500"/>
              </a:spcAft>
              <a:buClr>
                <a:schemeClr val="dk1"/>
              </a:buClr>
              <a:buSzPts val="1100"/>
              <a:buFont typeface="Arial"/>
              <a:buNone/>
            </a:pPr>
            <a:r>
              <a:rPr b="1" lang="en" sz="1800">
                <a:highlight>
                  <a:srgbClr val="FFFFFF"/>
                </a:highlight>
              </a:rPr>
              <a:t>Example: Finding customer segments</a:t>
            </a:r>
            <a:endParaRPr b="1" sz="1800"/>
          </a:p>
        </p:txBody>
      </p:sp>
      <p:sp>
        <p:nvSpPr>
          <p:cNvPr id="149" name="Google Shape;149;p29"/>
          <p:cNvSpPr txBox="1"/>
          <p:nvPr>
            <p:ph idx="1" type="body"/>
          </p:nvPr>
        </p:nvSpPr>
        <p:spPr>
          <a:xfrm>
            <a:off x="311700" y="1017725"/>
            <a:ext cx="8520600" cy="4014300"/>
          </a:xfrm>
          <a:prstGeom prst="rect">
            <a:avLst/>
          </a:prstGeom>
        </p:spPr>
        <p:txBody>
          <a:bodyPr anchorCtr="0" anchor="t" bIns="91425" lIns="91425" spcFirstLastPara="1" rIns="91425" wrap="square" tIns="91425">
            <a:noAutofit/>
          </a:bodyPr>
          <a:lstStyle/>
          <a:p>
            <a:pPr indent="0" lvl="0" marL="0" rtl="0" algn="just">
              <a:lnSpc>
                <a:spcPct val="169000"/>
              </a:lnSpc>
              <a:spcBef>
                <a:spcPts val="0"/>
              </a:spcBef>
              <a:spcAft>
                <a:spcPts val="0"/>
              </a:spcAft>
              <a:buClr>
                <a:schemeClr val="dk1"/>
              </a:buClr>
              <a:buSzPts val="1100"/>
              <a:buFont typeface="Arial"/>
              <a:buNone/>
            </a:pPr>
            <a:r>
              <a:rPr lang="en" sz="1600">
                <a:solidFill>
                  <a:srgbClr val="222222"/>
                </a:solidFill>
                <a:highlight>
                  <a:srgbClr val="FFFFFF"/>
                </a:highlight>
              </a:rPr>
              <a:t>Clustering is an unsupervised technique where the goal is to find natural groups or clusters in a feature space and interpret the input data. There are many different clustering algorithms. One common approach is to divide the data points in a way that each data point falls into a group that is similar to other data points in the same group based on a predefined similarity or distance metric in the feature space.</a:t>
            </a:r>
            <a:endParaRPr sz="1600">
              <a:solidFill>
                <a:srgbClr val="222222"/>
              </a:solidFill>
              <a:highlight>
                <a:srgbClr val="FFFFFF"/>
              </a:highlight>
            </a:endParaRPr>
          </a:p>
          <a:p>
            <a:pPr indent="0" lvl="0" marL="0" rtl="0" algn="just">
              <a:lnSpc>
                <a:spcPct val="169000"/>
              </a:lnSpc>
              <a:spcBef>
                <a:spcPts val="1500"/>
              </a:spcBef>
              <a:spcAft>
                <a:spcPts val="0"/>
              </a:spcAft>
              <a:buClr>
                <a:schemeClr val="dk1"/>
              </a:buClr>
              <a:buSzPts val="1100"/>
              <a:buFont typeface="Arial"/>
              <a:buNone/>
            </a:pPr>
            <a:r>
              <a:rPr lang="en" sz="1600">
                <a:solidFill>
                  <a:srgbClr val="222222"/>
                </a:solidFill>
                <a:highlight>
                  <a:srgbClr val="FFFFFF"/>
                </a:highlight>
              </a:rPr>
              <a:t>Clustering is commonly used for determining customer segments in marketing data. Being able to determine different segments of customers helps marketing teams approach these customer segments in unique ways. (Think of features like gender, location, age, education, income bracket, and so on.)</a:t>
            </a:r>
            <a:endParaRPr sz="1600">
              <a:solidFill>
                <a:srgbClr val="222222"/>
              </a:solidFill>
              <a:highlight>
                <a:srgbClr val="FFFFFF"/>
              </a:highlight>
            </a:endParaRPr>
          </a:p>
          <a:p>
            <a:pPr indent="0" lvl="0" marL="0" rtl="0" algn="just">
              <a:spcBef>
                <a:spcPts val="1500"/>
              </a:spcBef>
              <a:spcAft>
                <a:spcPts val="1200"/>
              </a:spcAft>
              <a:buNone/>
            </a:pPr>
            <a:r>
              <a:t/>
            </a:r>
            <a:endParaRPr sz="1600">
              <a:solidFill>
                <a:srgbClr val="22222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223150" y="94850"/>
            <a:ext cx="8524151" cy="4892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Reinforcement Learning</a:t>
            </a:r>
            <a:endParaRPr/>
          </a:p>
        </p:txBody>
      </p:sp>
      <p:pic>
        <p:nvPicPr>
          <p:cNvPr id="160" name="Google Shape;160;p31"/>
          <p:cNvPicPr preferRelativeResize="0"/>
          <p:nvPr/>
        </p:nvPicPr>
        <p:blipFill>
          <a:blip r:embed="rId3">
            <a:alphaModFix/>
          </a:blip>
          <a:stretch>
            <a:fillRect/>
          </a:stretch>
        </p:blipFill>
        <p:spPr>
          <a:xfrm>
            <a:off x="152400" y="1170125"/>
            <a:ext cx="8679900"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Machine Learning ?</a:t>
            </a:r>
            <a:endParaRPr b="1"/>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700">
                <a:solidFill>
                  <a:srgbClr val="222222"/>
                </a:solidFill>
                <a:highlight>
                  <a:srgbClr val="FFFFFF"/>
                </a:highlight>
              </a:rPr>
              <a:t>Machine learning is the art of study of algorithms that learn from examples and experiences.</a:t>
            </a:r>
            <a:endParaRPr sz="1700">
              <a:solidFill>
                <a:srgbClr val="222222"/>
              </a:solidFill>
              <a:highlight>
                <a:srgbClr val="FFFFFF"/>
              </a:highlight>
            </a:endParaRPr>
          </a:p>
          <a:p>
            <a:pPr indent="0" lvl="0" marL="0" rtl="0" algn="just">
              <a:spcBef>
                <a:spcPts val="0"/>
              </a:spcBef>
              <a:spcAft>
                <a:spcPts val="0"/>
              </a:spcAft>
              <a:buClr>
                <a:schemeClr val="dk1"/>
              </a:buClr>
              <a:buSzPts val="1100"/>
              <a:buFont typeface="Arial"/>
              <a:buNone/>
            </a:pPr>
            <a:r>
              <a:t/>
            </a:r>
            <a:endParaRPr sz="1700">
              <a:solidFill>
                <a:srgbClr val="222222"/>
              </a:solidFill>
              <a:highlight>
                <a:srgbClr val="FFFFFF"/>
              </a:highlight>
            </a:endParaRPr>
          </a:p>
          <a:p>
            <a:pPr indent="0" lvl="0" marL="0" rtl="0" algn="just">
              <a:spcBef>
                <a:spcPts val="0"/>
              </a:spcBef>
              <a:spcAft>
                <a:spcPts val="0"/>
              </a:spcAft>
              <a:buNone/>
            </a:pPr>
            <a:r>
              <a:rPr lang="en" sz="1700">
                <a:solidFill>
                  <a:srgbClr val="222222"/>
                </a:solidFill>
                <a:highlight>
                  <a:srgbClr val="FFFFFF"/>
                </a:highlight>
              </a:rPr>
              <a:t>Machine learning is based on the idea that there exist some patterns in the data that were identified and used for future predictions.</a:t>
            </a:r>
            <a:endParaRPr sz="1700">
              <a:solidFill>
                <a:srgbClr val="222222"/>
              </a:solidFill>
              <a:highlight>
                <a:srgbClr val="FFFFFF"/>
              </a:highlight>
            </a:endParaRPr>
          </a:p>
          <a:p>
            <a:pPr indent="0" lvl="0" marL="0" rtl="0" algn="just">
              <a:spcBef>
                <a:spcPts val="0"/>
              </a:spcBef>
              <a:spcAft>
                <a:spcPts val="0"/>
              </a:spcAft>
              <a:buNone/>
            </a:pPr>
            <a:r>
              <a:t/>
            </a:r>
            <a:endParaRPr sz="1700">
              <a:solidFill>
                <a:srgbClr val="222222"/>
              </a:solidFill>
              <a:highlight>
                <a:srgbClr val="FFFFFF"/>
              </a:highlight>
            </a:endParaRPr>
          </a:p>
          <a:p>
            <a:pPr indent="0" lvl="0" marL="0" rtl="0" algn="just">
              <a:spcBef>
                <a:spcPts val="0"/>
              </a:spcBef>
              <a:spcAft>
                <a:spcPts val="0"/>
              </a:spcAft>
              <a:buNone/>
            </a:pPr>
            <a:r>
              <a:rPr lang="en" sz="1700">
                <a:solidFill>
                  <a:srgbClr val="222222"/>
                </a:solidFill>
                <a:highlight>
                  <a:srgbClr val="FFFFFF"/>
                </a:highlight>
              </a:rPr>
              <a:t>A computer program is said to learn from experience E with respect to some task T and some performance measure P, if its performance on T, as measured by P, improves with experience E.</a:t>
            </a:r>
            <a:endParaRPr sz="1700">
              <a:solidFill>
                <a:srgbClr val="222222"/>
              </a:solidFill>
              <a:highlight>
                <a:srgbClr val="FFFFFF"/>
              </a:highlight>
            </a:endParaRPr>
          </a:p>
          <a:p>
            <a:pPr indent="-336550" lvl="0" marL="457200" rtl="0" algn="just">
              <a:spcBef>
                <a:spcPts val="0"/>
              </a:spcBef>
              <a:spcAft>
                <a:spcPts val="0"/>
              </a:spcAft>
              <a:buClr>
                <a:srgbClr val="222222"/>
              </a:buClr>
              <a:buSzPts val="1700"/>
              <a:buChar char="-"/>
            </a:pPr>
            <a:r>
              <a:rPr b="1" lang="en" sz="1700">
                <a:solidFill>
                  <a:srgbClr val="222222"/>
                </a:solidFill>
                <a:highlight>
                  <a:srgbClr val="FFFFFF"/>
                </a:highlight>
              </a:rPr>
              <a:t>Tom Mitchell, 1997</a:t>
            </a:r>
            <a:endParaRPr b="1" sz="1700">
              <a:solidFill>
                <a:srgbClr val="222222"/>
              </a:solidFill>
              <a:highlight>
                <a:srgbClr val="FFFFFF"/>
              </a:highlight>
            </a:endParaRPr>
          </a:p>
          <a:p>
            <a:pPr indent="0" lvl="0" marL="0" rtl="0" algn="just">
              <a:spcBef>
                <a:spcPts val="0"/>
              </a:spcBef>
              <a:spcAft>
                <a:spcPts val="0"/>
              </a:spcAft>
              <a:buClr>
                <a:schemeClr val="dk1"/>
              </a:buClr>
              <a:buSzPts val="1100"/>
              <a:buFont typeface="Arial"/>
              <a:buNone/>
            </a:pPr>
            <a:r>
              <a:t/>
            </a:r>
            <a:endParaRPr sz="1700">
              <a:solidFill>
                <a:srgbClr val="222222"/>
              </a:solidFill>
              <a:highlight>
                <a:srgbClr val="FFFFFF"/>
              </a:highlight>
            </a:endParaRPr>
          </a:p>
          <a:p>
            <a:pPr indent="0" lvl="0" marL="0" rtl="0" algn="just">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41078"/>
              <a:buFont typeface="Arial"/>
              <a:buNone/>
            </a:pPr>
            <a:r>
              <a:rPr b="1" lang="en" sz="2677">
                <a:solidFill>
                  <a:srgbClr val="222222"/>
                </a:solidFill>
                <a:highlight>
                  <a:srgbClr val="FFFFFF"/>
                </a:highlight>
              </a:rPr>
              <a:t>What is Reinforcement Learning?</a:t>
            </a:r>
            <a:endParaRPr b="1" sz="2677">
              <a:solidFill>
                <a:srgbClr val="222222"/>
              </a:solidFill>
              <a:highlight>
                <a:srgbClr val="FFFFFF"/>
              </a:highlight>
            </a:endParaRPr>
          </a:p>
          <a:p>
            <a:pPr indent="0" lvl="0" marL="0" rtl="0" algn="l">
              <a:lnSpc>
                <a:spcPct val="115000"/>
              </a:lnSpc>
              <a:spcBef>
                <a:spcPts val="4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5400" rtl="0" algn="l">
              <a:lnSpc>
                <a:spcPct val="156250"/>
              </a:lnSpc>
              <a:spcBef>
                <a:spcPts val="1500"/>
              </a:spcBef>
              <a:spcAft>
                <a:spcPts val="0"/>
              </a:spcAft>
              <a:buNone/>
            </a:pPr>
            <a:r>
              <a:rPr lang="en">
                <a:solidFill>
                  <a:srgbClr val="222222"/>
                </a:solidFill>
                <a:highlight>
                  <a:srgbClr val="FFFFFF"/>
                </a:highlight>
                <a:latin typeface="Roboto"/>
                <a:ea typeface="Roboto"/>
                <a:cs typeface="Roboto"/>
                <a:sym typeface="Roboto"/>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endParaRPr>
              <a:solidFill>
                <a:srgbClr val="222222"/>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rPr lang="en">
                <a:solidFill>
                  <a:srgbClr val="222222"/>
                </a:solidFill>
                <a:highlight>
                  <a:srgbClr val="FFFFFF"/>
                </a:highlight>
              </a:rPr>
              <a:t>Reinforcement learning is all about making decisions sequentially. In simple words, we can say that the output depends on the state of the current input and the next input depends on the output of the previous input</a:t>
            </a:r>
            <a:endParaRPr>
              <a:solidFill>
                <a:srgbClr val="22222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solidFill>
                <a:srgbClr val="22222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133875"/>
            <a:ext cx="8520600" cy="54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172" name="Google Shape;172;p33"/>
          <p:cNvSpPr txBox="1"/>
          <p:nvPr>
            <p:ph idx="1" type="body"/>
          </p:nvPr>
        </p:nvSpPr>
        <p:spPr>
          <a:xfrm>
            <a:off x="311700" y="683175"/>
            <a:ext cx="8520600" cy="4359900"/>
          </a:xfrm>
          <a:prstGeom prst="rect">
            <a:avLst/>
          </a:prstGeom>
        </p:spPr>
        <p:txBody>
          <a:bodyPr anchorCtr="0" anchor="t" bIns="91425" lIns="91425" spcFirstLastPara="1" rIns="91425" wrap="square" tIns="91425">
            <a:noAutofit/>
          </a:bodyPr>
          <a:lstStyle/>
          <a:p>
            <a:pPr indent="-330200" lvl="0" marL="749300" rtl="0" algn="just">
              <a:lnSpc>
                <a:spcPct val="150000"/>
              </a:lnSpc>
              <a:spcBef>
                <a:spcPts val="0"/>
              </a:spcBef>
              <a:spcAft>
                <a:spcPts val="0"/>
              </a:spcAft>
              <a:buClr>
                <a:srgbClr val="222222"/>
              </a:buClr>
              <a:buSzPts val="1600"/>
              <a:buFont typeface="Georgia"/>
              <a:buChar char="●"/>
            </a:pPr>
            <a:r>
              <a:rPr b="1" lang="en" sz="1600">
                <a:solidFill>
                  <a:srgbClr val="222222"/>
                </a:solidFill>
                <a:highlight>
                  <a:srgbClr val="FFFFFF"/>
                </a:highlight>
              </a:rPr>
              <a:t>Self-driving cars</a:t>
            </a:r>
            <a:r>
              <a:rPr lang="en" sz="1600">
                <a:solidFill>
                  <a:srgbClr val="222222"/>
                </a:solidFill>
                <a:highlight>
                  <a:srgbClr val="FFFFFF"/>
                </a:highlight>
              </a:rPr>
              <a:t>: Reinforcement learning is used in self-driving cars for various purposes such as the following. Amazon cloud service such as </a:t>
            </a:r>
            <a:r>
              <a:rPr lang="en" sz="1600" u="sng">
                <a:solidFill>
                  <a:srgbClr val="222222"/>
                </a:solidFill>
                <a:highlight>
                  <a:srgbClr val="FFFFFF"/>
                </a:highlight>
                <a:hlinkClick r:id="rId3">
                  <a:extLst>
                    <a:ext uri="{A12FA001-AC4F-418D-AE19-62706E023703}">
                      <ahyp:hlinkClr val="tx"/>
                    </a:ext>
                  </a:extLst>
                </a:hlinkClick>
              </a:rPr>
              <a:t>DeepRacer</a:t>
            </a:r>
            <a:r>
              <a:rPr lang="en" sz="1600">
                <a:solidFill>
                  <a:srgbClr val="222222"/>
                </a:solidFill>
                <a:highlight>
                  <a:srgbClr val="FFFFFF"/>
                </a:highlight>
              </a:rPr>
              <a:t> can be used to test RL on physical tracks.</a:t>
            </a:r>
            <a:endParaRPr sz="1600">
              <a:solidFill>
                <a:srgbClr val="222222"/>
              </a:solidFill>
              <a:highlight>
                <a:srgbClr val="FFFFFF"/>
              </a:highlight>
            </a:endParaRPr>
          </a:p>
          <a:p>
            <a:pPr indent="-330200" lvl="1" marL="1498600" rtl="0" algn="just">
              <a:lnSpc>
                <a:spcPct val="150000"/>
              </a:lnSpc>
              <a:spcBef>
                <a:spcPts val="0"/>
              </a:spcBef>
              <a:spcAft>
                <a:spcPts val="0"/>
              </a:spcAft>
              <a:buClr>
                <a:srgbClr val="222222"/>
              </a:buClr>
              <a:buSzPts val="1600"/>
              <a:buFont typeface="Georgia"/>
              <a:buChar char="○"/>
            </a:pPr>
            <a:r>
              <a:rPr b="1" lang="en" sz="1600">
                <a:solidFill>
                  <a:srgbClr val="222222"/>
                </a:solidFill>
                <a:highlight>
                  <a:srgbClr val="FFFFFF"/>
                </a:highlight>
              </a:rPr>
              <a:t>Trajectory optimization</a:t>
            </a:r>
            <a:r>
              <a:rPr lang="en" sz="1600">
                <a:solidFill>
                  <a:srgbClr val="222222"/>
                </a:solidFill>
                <a:highlight>
                  <a:srgbClr val="FFFFFF"/>
                </a:highlight>
              </a:rPr>
              <a:t>: Reinforcement learning can be used to train an agent for optimizing trajectories. In reinforcement learning, the software agents could get reward from their environment after every time step by executing an action in the state. Reward is typically normalized to [0, 1].</a:t>
            </a:r>
            <a:endParaRPr sz="1600">
              <a:solidFill>
                <a:srgbClr val="222222"/>
              </a:solidFill>
              <a:highlight>
                <a:srgbClr val="FFFFFF"/>
              </a:highlight>
            </a:endParaRPr>
          </a:p>
          <a:p>
            <a:pPr indent="-330200" lvl="1" marL="1498600" rtl="0" algn="just">
              <a:lnSpc>
                <a:spcPct val="150000"/>
              </a:lnSpc>
              <a:spcBef>
                <a:spcPts val="0"/>
              </a:spcBef>
              <a:spcAft>
                <a:spcPts val="0"/>
              </a:spcAft>
              <a:buClr>
                <a:srgbClr val="222222"/>
              </a:buClr>
              <a:buSzPts val="1600"/>
              <a:buFont typeface="Arial"/>
              <a:buChar char="○"/>
            </a:pPr>
            <a:r>
              <a:rPr lang="en" sz="1600">
                <a:solidFill>
                  <a:srgbClr val="222222"/>
                </a:solidFill>
                <a:highlight>
                  <a:srgbClr val="FFFFFF"/>
                </a:highlight>
              </a:rPr>
              <a:t>Motion planning including lane changing, parking etc</a:t>
            </a:r>
            <a:endParaRPr sz="1600">
              <a:solidFill>
                <a:srgbClr val="222222"/>
              </a:solidFill>
              <a:highlight>
                <a:srgbClr val="FFFFFF"/>
              </a:highlight>
            </a:endParaRPr>
          </a:p>
          <a:p>
            <a:pPr indent="-330200" lvl="1" marL="1498600" rtl="0" algn="just">
              <a:lnSpc>
                <a:spcPct val="150000"/>
              </a:lnSpc>
              <a:spcBef>
                <a:spcPts val="0"/>
              </a:spcBef>
              <a:spcAft>
                <a:spcPts val="0"/>
              </a:spcAft>
              <a:buClr>
                <a:srgbClr val="222222"/>
              </a:buClr>
              <a:buSzPts val="1600"/>
              <a:buFont typeface="Georgia"/>
              <a:buChar char="○"/>
            </a:pPr>
            <a:r>
              <a:rPr b="1" lang="en" sz="1600">
                <a:solidFill>
                  <a:srgbClr val="222222"/>
                </a:solidFill>
                <a:highlight>
                  <a:srgbClr val="FFFFFF"/>
                </a:highlight>
              </a:rPr>
              <a:t>Dynamic pathing</a:t>
            </a:r>
            <a:r>
              <a:rPr lang="en" sz="1600">
                <a:solidFill>
                  <a:srgbClr val="222222"/>
                </a:solidFill>
                <a:highlight>
                  <a:srgbClr val="FFFFFF"/>
                </a:highlight>
              </a:rPr>
              <a:t>: Reinforcement learning can be used for dynamically planning the most efficient path in a grid of potential paths.</a:t>
            </a:r>
            <a:endParaRPr sz="1600">
              <a:solidFill>
                <a:srgbClr val="222222"/>
              </a:solidFill>
              <a:highlight>
                <a:srgbClr val="FFFFFF"/>
              </a:highlight>
            </a:endParaRPr>
          </a:p>
          <a:p>
            <a:pPr indent="-330200" lvl="1" marL="1498600" rtl="0" algn="just">
              <a:lnSpc>
                <a:spcPct val="150000"/>
              </a:lnSpc>
              <a:spcBef>
                <a:spcPts val="0"/>
              </a:spcBef>
              <a:spcAft>
                <a:spcPts val="0"/>
              </a:spcAft>
              <a:buClr>
                <a:srgbClr val="222222"/>
              </a:buClr>
              <a:buSzPts val="1600"/>
              <a:buFont typeface="Arial"/>
              <a:buChar char="○"/>
            </a:pPr>
            <a:r>
              <a:rPr lang="en" sz="1600">
                <a:solidFill>
                  <a:srgbClr val="222222"/>
                </a:solidFill>
                <a:highlight>
                  <a:srgbClr val="FFFFFF"/>
                </a:highlight>
              </a:rPr>
              <a:t>Controller optimisation</a:t>
            </a:r>
            <a:endParaRPr sz="1600">
              <a:solidFill>
                <a:srgbClr val="222222"/>
              </a:solidFill>
              <a:highlight>
                <a:srgbClr val="FFFFFF"/>
              </a:highlight>
            </a:endParaRPr>
          </a:p>
          <a:p>
            <a:pPr indent="-330200" lvl="1" marL="1498600" rtl="0" algn="just">
              <a:lnSpc>
                <a:spcPct val="150000"/>
              </a:lnSpc>
              <a:spcBef>
                <a:spcPts val="0"/>
              </a:spcBef>
              <a:spcAft>
                <a:spcPts val="0"/>
              </a:spcAft>
              <a:buClr>
                <a:srgbClr val="222222"/>
              </a:buClr>
              <a:buSzPts val="1600"/>
              <a:buFont typeface="Arial"/>
              <a:buChar char="○"/>
            </a:pPr>
            <a:r>
              <a:rPr lang="en" sz="1600">
                <a:solidFill>
                  <a:srgbClr val="222222"/>
                </a:solidFill>
                <a:highlight>
                  <a:srgbClr val="FFFFFF"/>
                </a:highlight>
              </a:rPr>
              <a:t>Scenario-based learning policies for highways</a:t>
            </a:r>
            <a:endParaRPr sz="1600">
              <a:solidFill>
                <a:srgbClr val="22222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400375" y="1999050"/>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Any Questions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Machine Learning ?</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Develop systems that can automatically adapt and customize themselves to individual users.</a:t>
            </a:r>
            <a:br>
              <a:rPr lang="en">
                <a:solidFill>
                  <a:schemeClr val="dk1"/>
                </a:solidFill>
              </a:rPr>
            </a:br>
            <a:r>
              <a:rPr lang="en">
                <a:solidFill>
                  <a:schemeClr val="dk1"/>
                </a:solidFill>
              </a:rPr>
              <a:t>— personalized news or mail filters.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Discover new knowledge from  large databases (data mining).</a:t>
            </a:r>
            <a:br>
              <a:rPr lang="en">
                <a:solidFill>
                  <a:schemeClr val="dk1"/>
                </a:solidFill>
              </a:rPr>
            </a:br>
            <a:r>
              <a:rPr lang="en">
                <a:solidFill>
                  <a:schemeClr val="dk1"/>
                </a:solidFill>
              </a:rPr>
              <a:t>— Market basket analysis (e.g. beers</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is Important</a:t>
            </a:r>
            <a:endParaRPr b="1"/>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solidFill>
                  <a:schemeClr val="dk1"/>
                </a:solidFill>
                <a:highlight>
                  <a:srgbClr val="FFFFFF"/>
                </a:highlight>
              </a:rPr>
              <a:t>DATA:</a:t>
            </a:r>
            <a:r>
              <a:rPr lang="en">
                <a:solidFill>
                  <a:schemeClr val="dk1"/>
                </a:solidFill>
                <a:highlight>
                  <a:srgbClr val="FFFFFF"/>
                </a:highlight>
              </a:rPr>
              <a:t> It can be any unprocessed fact, value, text, sound, or picture that is not being interpreted and analyzed. Data is the most important part of all Data Analytics, Machine Learning, Artificial Intelligence. Without data, we can’t train any model and all modern research and automation will go in vain. Big Enterprises are spending lots of money just to gather as much certain data as possible. </a:t>
            </a:r>
            <a:endParaRPr>
              <a:solidFill>
                <a:schemeClr val="dk1"/>
              </a:solidFill>
            </a:endParaRPr>
          </a:p>
        </p:txBody>
      </p:sp>
      <p:pic>
        <p:nvPicPr>
          <p:cNvPr id="73" name="Google Shape;73;p16"/>
          <p:cNvPicPr preferRelativeResize="0"/>
          <p:nvPr/>
        </p:nvPicPr>
        <p:blipFill>
          <a:blip r:embed="rId3">
            <a:alphaModFix/>
          </a:blip>
          <a:stretch>
            <a:fillRect/>
          </a:stretch>
        </p:blipFill>
        <p:spPr>
          <a:xfrm>
            <a:off x="1562025" y="2995000"/>
            <a:ext cx="5656725" cy="179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Traditional Approach</a:t>
            </a:r>
            <a:endParaRPr b="1"/>
          </a:p>
        </p:txBody>
      </p:sp>
      <p:pic>
        <p:nvPicPr>
          <p:cNvPr id="79" name="Google Shape;79;p17"/>
          <p:cNvPicPr preferRelativeResize="0"/>
          <p:nvPr/>
        </p:nvPicPr>
        <p:blipFill>
          <a:blip r:embed="rId3">
            <a:alphaModFix/>
          </a:blip>
          <a:stretch>
            <a:fillRect/>
          </a:stretch>
        </p:blipFill>
        <p:spPr>
          <a:xfrm>
            <a:off x="152400" y="1170125"/>
            <a:ext cx="8606000"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AI/ML Approach</a:t>
            </a:r>
            <a:endParaRPr b="1"/>
          </a:p>
        </p:txBody>
      </p:sp>
      <p:pic>
        <p:nvPicPr>
          <p:cNvPr id="85" name="Google Shape;85;p18"/>
          <p:cNvPicPr preferRelativeResize="0"/>
          <p:nvPr/>
        </p:nvPicPr>
        <p:blipFill>
          <a:blip r:embed="rId3">
            <a:alphaModFix/>
          </a:blip>
          <a:stretch>
            <a:fillRect/>
          </a:stretch>
        </p:blipFill>
        <p:spPr>
          <a:xfrm>
            <a:off x="152400" y="1170125"/>
            <a:ext cx="8520599"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AI/ML Applications</a:t>
            </a:r>
            <a:endParaRPr b="1"/>
          </a:p>
        </p:txBody>
      </p:sp>
      <p:pic>
        <p:nvPicPr>
          <p:cNvPr id="91" name="Google Shape;91;p19"/>
          <p:cNvPicPr preferRelativeResize="0"/>
          <p:nvPr/>
        </p:nvPicPr>
        <p:blipFill>
          <a:blip r:embed="rId3">
            <a:alphaModFix/>
          </a:blip>
          <a:stretch>
            <a:fillRect/>
          </a:stretch>
        </p:blipFill>
        <p:spPr>
          <a:xfrm>
            <a:off x="311700" y="1171800"/>
            <a:ext cx="8520600" cy="380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Categories</a:t>
            </a:r>
            <a:endParaRPr sz="35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0850" lvl="0" marL="457200" rtl="0" algn="l">
              <a:spcBef>
                <a:spcPts val="0"/>
              </a:spcBef>
              <a:spcAft>
                <a:spcPts val="0"/>
              </a:spcAft>
              <a:buClr>
                <a:schemeClr val="dk1"/>
              </a:buClr>
              <a:buSzPts val="3500"/>
              <a:buChar char="●"/>
            </a:pPr>
            <a:r>
              <a:rPr lang="en" sz="3500">
                <a:solidFill>
                  <a:schemeClr val="dk1"/>
                </a:solidFill>
              </a:rPr>
              <a:t>Supervised </a:t>
            </a:r>
            <a:r>
              <a:rPr lang="en" sz="3500">
                <a:solidFill>
                  <a:schemeClr val="dk1"/>
                </a:solidFill>
              </a:rPr>
              <a:t>learning</a:t>
            </a:r>
            <a:endParaRPr sz="3500">
              <a:solidFill>
                <a:schemeClr val="dk1"/>
              </a:solidFill>
            </a:endParaRPr>
          </a:p>
          <a:p>
            <a:pPr indent="-450850" lvl="0" marL="457200" rtl="0" algn="l">
              <a:spcBef>
                <a:spcPts val="0"/>
              </a:spcBef>
              <a:spcAft>
                <a:spcPts val="0"/>
              </a:spcAft>
              <a:buClr>
                <a:schemeClr val="dk1"/>
              </a:buClr>
              <a:buSzPts val="3500"/>
              <a:buChar char="●"/>
            </a:pPr>
            <a:r>
              <a:rPr lang="en" sz="3500">
                <a:solidFill>
                  <a:schemeClr val="dk1"/>
                </a:solidFill>
              </a:rPr>
              <a:t>Unsupervised learning</a:t>
            </a:r>
            <a:endParaRPr sz="3500">
              <a:solidFill>
                <a:schemeClr val="dk1"/>
              </a:solidFill>
            </a:endParaRPr>
          </a:p>
          <a:p>
            <a:pPr indent="-450850" lvl="0" marL="457200" rtl="0" algn="l">
              <a:spcBef>
                <a:spcPts val="0"/>
              </a:spcBef>
              <a:spcAft>
                <a:spcPts val="0"/>
              </a:spcAft>
              <a:buClr>
                <a:schemeClr val="dk1"/>
              </a:buClr>
              <a:buSzPts val="3500"/>
              <a:buChar char="●"/>
            </a:pPr>
            <a:r>
              <a:rPr lang="en" sz="3500">
                <a:solidFill>
                  <a:schemeClr val="dk1"/>
                </a:solidFill>
              </a:rPr>
              <a:t>Reinforcement learning</a:t>
            </a:r>
            <a:endParaRPr sz="3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Supervised Learning</a:t>
            </a:r>
            <a:endParaRPr b="1"/>
          </a:p>
          <a:p>
            <a:pPr indent="0" lvl="0" marL="0" rtl="0" algn="l">
              <a:spcBef>
                <a:spcPts val="0"/>
              </a:spcBef>
              <a:spcAft>
                <a:spcPts val="0"/>
              </a:spcAft>
              <a:buNone/>
            </a:pPr>
            <a:r>
              <a:t/>
            </a:r>
            <a:endParaRPr/>
          </a:p>
        </p:txBody>
      </p:sp>
      <p:pic>
        <p:nvPicPr>
          <p:cNvPr id="103" name="Google Shape;103;p21"/>
          <p:cNvPicPr preferRelativeResize="0"/>
          <p:nvPr/>
        </p:nvPicPr>
        <p:blipFill>
          <a:blip r:embed="rId3">
            <a:alphaModFix/>
          </a:blip>
          <a:stretch>
            <a:fillRect/>
          </a:stretch>
        </p:blipFill>
        <p:spPr>
          <a:xfrm>
            <a:off x="152400" y="1170125"/>
            <a:ext cx="8679901" cy="359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