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C311C5-97C2-47EB-8A4A-AB6483D1B94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145CA-8BA3-49AE-BFC9-1DE0FB4EFC30}" type="slidenum">
              <a:rPr lang="en-US" smtClean="0"/>
              <a:t>‹#›</a:t>
            </a:fld>
            <a:endParaRPr lang="en-US"/>
          </a:p>
        </p:txBody>
      </p:sp>
    </p:spTree>
    <p:extLst>
      <p:ext uri="{BB962C8B-B14F-4D97-AF65-F5344CB8AC3E}">
        <p14:creationId xmlns:p14="http://schemas.microsoft.com/office/powerpoint/2010/main" val="308640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C311C5-97C2-47EB-8A4A-AB6483D1B944}"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145CA-8BA3-49AE-BFC9-1DE0FB4EFC30}" type="slidenum">
              <a:rPr lang="en-US" smtClean="0"/>
              <a:t>‹#›</a:t>
            </a:fld>
            <a:endParaRPr lang="en-US"/>
          </a:p>
        </p:txBody>
      </p:sp>
    </p:spTree>
    <p:extLst>
      <p:ext uri="{BB962C8B-B14F-4D97-AF65-F5344CB8AC3E}">
        <p14:creationId xmlns:p14="http://schemas.microsoft.com/office/powerpoint/2010/main" val="1732062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C311C5-97C2-47EB-8A4A-AB6483D1B944}"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145CA-8BA3-49AE-BFC9-1DE0FB4EFC30}" type="slidenum">
              <a:rPr lang="en-US" smtClean="0"/>
              <a:t>‹#›</a:t>
            </a:fld>
            <a:endParaRPr lang="en-US"/>
          </a:p>
        </p:txBody>
      </p:sp>
    </p:spTree>
    <p:extLst>
      <p:ext uri="{BB962C8B-B14F-4D97-AF65-F5344CB8AC3E}">
        <p14:creationId xmlns:p14="http://schemas.microsoft.com/office/powerpoint/2010/main" val="3217589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C311C5-97C2-47EB-8A4A-AB6483D1B944}"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145CA-8BA3-49AE-BFC9-1DE0FB4EFC30}"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2277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C311C5-97C2-47EB-8A4A-AB6483D1B944}"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145CA-8BA3-49AE-BFC9-1DE0FB4EFC30}" type="slidenum">
              <a:rPr lang="en-US" smtClean="0"/>
              <a:t>‹#›</a:t>
            </a:fld>
            <a:endParaRPr lang="en-US"/>
          </a:p>
        </p:txBody>
      </p:sp>
    </p:spTree>
    <p:extLst>
      <p:ext uri="{BB962C8B-B14F-4D97-AF65-F5344CB8AC3E}">
        <p14:creationId xmlns:p14="http://schemas.microsoft.com/office/powerpoint/2010/main" val="1688563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9C311C5-97C2-47EB-8A4A-AB6483D1B944}"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C145CA-8BA3-49AE-BFC9-1DE0FB4EFC30}" type="slidenum">
              <a:rPr lang="en-US" smtClean="0"/>
              <a:t>‹#›</a:t>
            </a:fld>
            <a:endParaRPr lang="en-US"/>
          </a:p>
        </p:txBody>
      </p:sp>
    </p:spTree>
    <p:extLst>
      <p:ext uri="{BB962C8B-B14F-4D97-AF65-F5344CB8AC3E}">
        <p14:creationId xmlns:p14="http://schemas.microsoft.com/office/powerpoint/2010/main" val="1350175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9C311C5-97C2-47EB-8A4A-AB6483D1B944}"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C145CA-8BA3-49AE-BFC9-1DE0FB4EFC30}" type="slidenum">
              <a:rPr lang="en-US" smtClean="0"/>
              <a:t>‹#›</a:t>
            </a:fld>
            <a:endParaRPr lang="en-US"/>
          </a:p>
        </p:txBody>
      </p:sp>
    </p:spTree>
    <p:extLst>
      <p:ext uri="{BB962C8B-B14F-4D97-AF65-F5344CB8AC3E}">
        <p14:creationId xmlns:p14="http://schemas.microsoft.com/office/powerpoint/2010/main" val="360180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311C5-97C2-47EB-8A4A-AB6483D1B94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145CA-8BA3-49AE-BFC9-1DE0FB4EFC30}" type="slidenum">
              <a:rPr lang="en-US" smtClean="0"/>
              <a:t>‹#›</a:t>
            </a:fld>
            <a:endParaRPr lang="en-US"/>
          </a:p>
        </p:txBody>
      </p:sp>
    </p:spTree>
    <p:extLst>
      <p:ext uri="{BB962C8B-B14F-4D97-AF65-F5344CB8AC3E}">
        <p14:creationId xmlns:p14="http://schemas.microsoft.com/office/powerpoint/2010/main" val="2404493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311C5-97C2-47EB-8A4A-AB6483D1B94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145CA-8BA3-49AE-BFC9-1DE0FB4EFC30}" type="slidenum">
              <a:rPr lang="en-US" smtClean="0"/>
              <a:t>‹#›</a:t>
            </a:fld>
            <a:endParaRPr lang="en-US"/>
          </a:p>
        </p:txBody>
      </p:sp>
    </p:spTree>
    <p:extLst>
      <p:ext uri="{BB962C8B-B14F-4D97-AF65-F5344CB8AC3E}">
        <p14:creationId xmlns:p14="http://schemas.microsoft.com/office/powerpoint/2010/main" val="3173203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311C5-97C2-47EB-8A4A-AB6483D1B94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145CA-8BA3-49AE-BFC9-1DE0FB4EFC30}" type="slidenum">
              <a:rPr lang="en-US" smtClean="0"/>
              <a:t>‹#›</a:t>
            </a:fld>
            <a:endParaRPr lang="en-US"/>
          </a:p>
        </p:txBody>
      </p:sp>
    </p:spTree>
    <p:extLst>
      <p:ext uri="{BB962C8B-B14F-4D97-AF65-F5344CB8AC3E}">
        <p14:creationId xmlns:p14="http://schemas.microsoft.com/office/powerpoint/2010/main" val="714497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C311C5-97C2-47EB-8A4A-AB6483D1B94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C145CA-8BA3-49AE-BFC9-1DE0FB4EFC30}" type="slidenum">
              <a:rPr lang="en-US" smtClean="0"/>
              <a:t>‹#›</a:t>
            </a:fld>
            <a:endParaRPr lang="en-US"/>
          </a:p>
        </p:txBody>
      </p:sp>
    </p:spTree>
    <p:extLst>
      <p:ext uri="{BB962C8B-B14F-4D97-AF65-F5344CB8AC3E}">
        <p14:creationId xmlns:p14="http://schemas.microsoft.com/office/powerpoint/2010/main" val="1427197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C311C5-97C2-47EB-8A4A-AB6483D1B944}"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145CA-8BA3-49AE-BFC9-1DE0FB4EFC30}" type="slidenum">
              <a:rPr lang="en-US" smtClean="0"/>
              <a:t>‹#›</a:t>
            </a:fld>
            <a:endParaRPr lang="en-US"/>
          </a:p>
        </p:txBody>
      </p:sp>
    </p:spTree>
    <p:extLst>
      <p:ext uri="{BB962C8B-B14F-4D97-AF65-F5344CB8AC3E}">
        <p14:creationId xmlns:p14="http://schemas.microsoft.com/office/powerpoint/2010/main" val="1542997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C311C5-97C2-47EB-8A4A-AB6483D1B944}"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C145CA-8BA3-49AE-BFC9-1DE0FB4EFC30}" type="slidenum">
              <a:rPr lang="en-US" smtClean="0"/>
              <a:t>‹#›</a:t>
            </a:fld>
            <a:endParaRPr lang="en-US"/>
          </a:p>
        </p:txBody>
      </p:sp>
    </p:spTree>
    <p:extLst>
      <p:ext uri="{BB962C8B-B14F-4D97-AF65-F5344CB8AC3E}">
        <p14:creationId xmlns:p14="http://schemas.microsoft.com/office/powerpoint/2010/main" val="130771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C311C5-97C2-47EB-8A4A-AB6483D1B944}"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C145CA-8BA3-49AE-BFC9-1DE0FB4EFC30}" type="slidenum">
              <a:rPr lang="en-US" smtClean="0"/>
              <a:t>‹#›</a:t>
            </a:fld>
            <a:endParaRPr lang="en-US"/>
          </a:p>
        </p:txBody>
      </p:sp>
    </p:spTree>
    <p:extLst>
      <p:ext uri="{BB962C8B-B14F-4D97-AF65-F5344CB8AC3E}">
        <p14:creationId xmlns:p14="http://schemas.microsoft.com/office/powerpoint/2010/main" val="1841208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C311C5-97C2-47EB-8A4A-AB6483D1B944}" type="datetimeFigureOut">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C145CA-8BA3-49AE-BFC9-1DE0FB4EFC30}" type="slidenum">
              <a:rPr lang="en-US" smtClean="0"/>
              <a:t>‹#›</a:t>
            </a:fld>
            <a:endParaRPr lang="en-US"/>
          </a:p>
        </p:txBody>
      </p:sp>
    </p:spTree>
    <p:extLst>
      <p:ext uri="{BB962C8B-B14F-4D97-AF65-F5344CB8AC3E}">
        <p14:creationId xmlns:p14="http://schemas.microsoft.com/office/powerpoint/2010/main" val="55586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C311C5-97C2-47EB-8A4A-AB6483D1B944}"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145CA-8BA3-49AE-BFC9-1DE0FB4EFC30}" type="slidenum">
              <a:rPr lang="en-US" smtClean="0"/>
              <a:t>‹#›</a:t>
            </a:fld>
            <a:endParaRPr lang="en-US"/>
          </a:p>
        </p:txBody>
      </p:sp>
    </p:spTree>
    <p:extLst>
      <p:ext uri="{BB962C8B-B14F-4D97-AF65-F5344CB8AC3E}">
        <p14:creationId xmlns:p14="http://schemas.microsoft.com/office/powerpoint/2010/main" val="132007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C311C5-97C2-47EB-8A4A-AB6483D1B944}"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C145CA-8BA3-49AE-BFC9-1DE0FB4EFC30}" type="slidenum">
              <a:rPr lang="en-US" smtClean="0"/>
              <a:t>‹#›</a:t>
            </a:fld>
            <a:endParaRPr lang="en-US"/>
          </a:p>
        </p:txBody>
      </p:sp>
    </p:spTree>
    <p:extLst>
      <p:ext uri="{BB962C8B-B14F-4D97-AF65-F5344CB8AC3E}">
        <p14:creationId xmlns:p14="http://schemas.microsoft.com/office/powerpoint/2010/main" val="1831692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9C311C5-97C2-47EB-8A4A-AB6483D1B944}" type="datetimeFigureOut">
              <a:rPr lang="en-US" smtClean="0"/>
              <a:t>11/9/2023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9C145CA-8BA3-49AE-BFC9-1DE0FB4EFC30}" type="slidenum">
              <a:rPr lang="en-US" smtClean="0"/>
              <a:t>‹#›</a:t>
            </a:fld>
            <a:endParaRPr lang="en-US"/>
          </a:p>
        </p:txBody>
      </p:sp>
    </p:spTree>
    <p:extLst>
      <p:ext uri="{BB962C8B-B14F-4D97-AF65-F5344CB8AC3E}">
        <p14:creationId xmlns:p14="http://schemas.microsoft.com/office/powerpoint/2010/main" val="116388941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069772-8BC9-4896-A90F-9DB037973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6938" y="5964"/>
            <a:ext cx="1895061" cy="1280160"/>
          </a:xfrm>
          <a:prstGeom prst="rect">
            <a:avLst/>
          </a:prstGeom>
          <a:solidFill>
            <a:schemeClr val="accent1">
              <a:lumMod val="60000"/>
              <a:lumOff val="40000"/>
            </a:schemeClr>
          </a:solidFill>
        </p:spPr>
      </p:pic>
      <p:sp>
        <p:nvSpPr>
          <p:cNvPr id="10" name="Rectangle 9">
            <a:extLst>
              <a:ext uri="{FF2B5EF4-FFF2-40B4-BE49-F238E27FC236}">
                <a16:creationId xmlns:a16="http://schemas.microsoft.com/office/drawing/2014/main" id="{24C6CF56-6926-4B23-8332-36C91EDC943C}"/>
              </a:ext>
            </a:extLst>
          </p:cNvPr>
          <p:cNvSpPr/>
          <p:nvPr/>
        </p:nvSpPr>
        <p:spPr>
          <a:xfrm>
            <a:off x="3723862" y="47150"/>
            <a:ext cx="4731026" cy="523220"/>
          </a:xfrm>
          <a:prstGeom prst="rect">
            <a:avLst/>
          </a:prstGeom>
        </p:spPr>
        <p:txBody>
          <a:bodyPr wrap="square">
            <a:spAutoFit/>
          </a:bodyPr>
          <a:lstStyle/>
          <a:p>
            <a:r>
              <a:rPr lang="en-US" sz="2800" b="1" u="sng" dirty="0">
                <a:solidFill>
                  <a:srgbClr val="00B0F0"/>
                </a:solidFill>
              </a:rPr>
              <a:t>Superstore Sales Insights</a:t>
            </a:r>
          </a:p>
        </p:txBody>
      </p:sp>
      <p:sp>
        <p:nvSpPr>
          <p:cNvPr id="11" name="Rectangle 10">
            <a:extLst>
              <a:ext uri="{FF2B5EF4-FFF2-40B4-BE49-F238E27FC236}">
                <a16:creationId xmlns:a16="http://schemas.microsoft.com/office/drawing/2014/main" id="{660DF96E-B617-49CB-ADDE-A837A47DDC5C}"/>
              </a:ext>
            </a:extLst>
          </p:cNvPr>
          <p:cNvSpPr/>
          <p:nvPr/>
        </p:nvSpPr>
        <p:spPr>
          <a:xfrm>
            <a:off x="452676" y="345086"/>
            <a:ext cx="11004367" cy="2154436"/>
          </a:xfrm>
          <a:prstGeom prst="rect">
            <a:avLst/>
          </a:prstGeom>
        </p:spPr>
        <p:txBody>
          <a:bodyPr wrap="square">
            <a:spAutoFit/>
          </a:bodyPr>
          <a:lstStyle/>
          <a:p>
            <a:endParaRPr lang="en-US" dirty="0"/>
          </a:p>
          <a:p>
            <a:r>
              <a:rPr lang="en-US" b="1" dirty="0">
                <a:solidFill>
                  <a:srgbClr val="00B0F0"/>
                </a:solidFill>
              </a:rPr>
              <a:t>Project Overview</a:t>
            </a:r>
            <a:r>
              <a:rPr lang="en-US" dirty="0">
                <a:solidFill>
                  <a:srgbClr val="00B0F0"/>
                </a:solidFill>
              </a:rPr>
              <a:t>:</a:t>
            </a:r>
          </a:p>
          <a:p>
            <a:endParaRPr lang="en-US" dirty="0"/>
          </a:p>
          <a:p>
            <a:r>
              <a:rPr lang="en-US" sz="1600" dirty="0">
                <a:solidFill>
                  <a:srgbClr val="00B0F0"/>
                </a:solidFill>
              </a:rPr>
              <a:t>Objective: </a:t>
            </a:r>
          </a:p>
          <a:p>
            <a:endParaRPr lang="en-US" sz="1600" dirty="0"/>
          </a:p>
          <a:p>
            <a:r>
              <a:rPr lang="en-US" sz="1600" dirty="0"/>
              <a:t>The objective of the Superstore Sales Insights Project is to contribute to the success of the business by utilizing data analysis techniques, specially focusing on time series analysis. The project aims to provide valuable insights and accurate sales forecasting.</a:t>
            </a:r>
          </a:p>
        </p:txBody>
      </p:sp>
      <p:sp>
        <p:nvSpPr>
          <p:cNvPr id="12" name="Rectangle 11">
            <a:extLst>
              <a:ext uri="{FF2B5EF4-FFF2-40B4-BE49-F238E27FC236}">
                <a16:creationId xmlns:a16="http://schemas.microsoft.com/office/drawing/2014/main" id="{96C9837B-0217-440C-93E5-F9E4C0A00E57}"/>
              </a:ext>
            </a:extLst>
          </p:cNvPr>
          <p:cNvSpPr/>
          <p:nvPr/>
        </p:nvSpPr>
        <p:spPr>
          <a:xfrm>
            <a:off x="452675" y="2481002"/>
            <a:ext cx="11500786" cy="4339650"/>
          </a:xfrm>
          <a:prstGeom prst="rect">
            <a:avLst/>
          </a:prstGeom>
        </p:spPr>
        <p:txBody>
          <a:bodyPr wrap="square">
            <a:spAutoFit/>
          </a:bodyPr>
          <a:lstStyle/>
          <a:p>
            <a:r>
              <a:rPr lang="en-US" b="1" dirty="0">
                <a:solidFill>
                  <a:srgbClr val="00B0F0"/>
                </a:solidFill>
              </a:rPr>
              <a:t>Description:</a:t>
            </a:r>
            <a:r>
              <a:rPr lang="en-US" dirty="0">
                <a:solidFill>
                  <a:srgbClr val="00B0F0"/>
                </a:solidFill>
              </a:rPr>
              <a:t> </a:t>
            </a:r>
          </a:p>
          <a:p>
            <a:endParaRPr lang="en-US" dirty="0"/>
          </a:p>
          <a:p>
            <a:r>
              <a:rPr lang="en-US" sz="1600" dirty="0"/>
              <a:t>The project comprises several key components: </a:t>
            </a:r>
          </a:p>
          <a:p>
            <a:endParaRPr lang="en-US" sz="1600" dirty="0"/>
          </a:p>
          <a:p>
            <a:r>
              <a:rPr lang="en-US" sz="1600" dirty="0">
                <a:solidFill>
                  <a:srgbClr val="00B0F0"/>
                </a:solidFill>
              </a:rPr>
              <a:t>● Dashboard Creation</a:t>
            </a:r>
            <a:r>
              <a:rPr lang="en-US" sz="1600" dirty="0"/>
              <a:t>: The project commences with the identification of Key Performance Indicators  (KPIs). It involves the design of an intuitive and visually appealing dashboard with interactive visualizations and filtering capabilities. This allows users to explore the data at various levels of granularity. </a:t>
            </a:r>
          </a:p>
          <a:p>
            <a:endParaRPr lang="en-US" sz="1600" dirty="0"/>
          </a:p>
          <a:p>
            <a:r>
              <a:rPr lang="en-US" sz="1600" dirty="0">
                <a:solidFill>
                  <a:srgbClr val="00B0F0"/>
                </a:solidFill>
              </a:rPr>
              <a:t>● Data Analysis</a:t>
            </a:r>
            <a:r>
              <a:rPr lang="en-US" sz="1600" dirty="0"/>
              <a:t>: The project delves into providing valuable insights to business entities regarding the effectiveness of their sales strategies. This is achieved through data visualization and charts. </a:t>
            </a:r>
          </a:p>
          <a:p>
            <a:endParaRPr lang="en-US" sz="1600" dirty="0"/>
          </a:p>
          <a:p>
            <a:r>
              <a:rPr lang="en-US" sz="1600" dirty="0">
                <a:solidFill>
                  <a:srgbClr val="00B0F0"/>
                </a:solidFill>
              </a:rPr>
              <a:t>● Sales Forecasting</a:t>
            </a:r>
            <a:r>
              <a:rPr lang="en-US" sz="1600" dirty="0"/>
              <a:t>: The historical data is leveraged, and time series analysis is applied to generate sales forecasts for the next 15 days. </a:t>
            </a:r>
          </a:p>
          <a:p>
            <a:endParaRPr lang="en-US" sz="1600" dirty="0"/>
          </a:p>
          <a:p>
            <a:r>
              <a:rPr lang="en-US" sz="1600" dirty="0">
                <a:solidFill>
                  <a:srgbClr val="00B0F0"/>
                </a:solidFill>
              </a:rPr>
              <a:t>● Actionable Insights and Recommendations</a:t>
            </a:r>
            <a:r>
              <a:rPr lang="en-US" sz="1600" dirty="0"/>
              <a:t>: The ultimate goal of this project is to deliver valuable insights and actionable information that can drive strategic decision-making and support the supermarket's goals for growth, efficiency, and customer satisfaction.</a:t>
            </a:r>
          </a:p>
        </p:txBody>
      </p:sp>
    </p:spTree>
    <p:extLst>
      <p:ext uri="{BB962C8B-B14F-4D97-AF65-F5344CB8AC3E}">
        <p14:creationId xmlns:p14="http://schemas.microsoft.com/office/powerpoint/2010/main" val="4023156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448291-2D26-40BC-B33E-E0FA28D422D2}"/>
              </a:ext>
            </a:extLst>
          </p:cNvPr>
          <p:cNvSpPr/>
          <p:nvPr/>
        </p:nvSpPr>
        <p:spPr>
          <a:xfrm>
            <a:off x="407234" y="98889"/>
            <a:ext cx="10671583" cy="1384995"/>
          </a:xfrm>
          <a:prstGeom prst="rect">
            <a:avLst/>
          </a:prstGeom>
        </p:spPr>
        <p:txBody>
          <a:bodyPr wrap="square">
            <a:spAutoFit/>
          </a:bodyPr>
          <a:lstStyle/>
          <a:p>
            <a:r>
              <a:rPr lang="en-US" b="1" dirty="0">
                <a:solidFill>
                  <a:srgbClr val="00B0F0"/>
                </a:solidFill>
              </a:rPr>
              <a:t>Dataset Overview: </a:t>
            </a:r>
          </a:p>
          <a:p>
            <a:endParaRPr lang="en-US" b="1" dirty="0"/>
          </a:p>
          <a:p>
            <a:r>
              <a:rPr lang="en-US" sz="1600" dirty="0"/>
              <a:t>The project incorporates data analysis techniques, specializing in time series analysis, to deliver valuable insights, accurate sales forecasting, and the creation of an interactive dashboard aimed at driving business success.</a:t>
            </a:r>
          </a:p>
        </p:txBody>
      </p:sp>
      <p:sp>
        <p:nvSpPr>
          <p:cNvPr id="4" name="Rectangle 3">
            <a:extLst>
              <a:ext uri="{FF2B5EF4-FFF2-40B4-BE49-F238E27FC236}">
                <a16:creationId xmlns:a16="http://schemas.microsoft.com/office/drawing/2014/main" id="{2A23AA75-936E-4A86-ABFD-0E5BE66DC4A4}"/>
              </a:ext>
            </a:extLst>
          </p:cNvPr>
          <p:cNvSpPr/>
          <p:nvPr/>
        </p:nvSpPr>
        <p:spPr>
          <a:xfrm>
            <a:off x="407234" y="1259462"/>
            <a:ext cx="11612488" cy="5386090"/>
          </a:xfrm>
          <a:prstGeom prst="rect">
            <a:avLst/>
          </a:prstGeom>
        </p:spPr>
        <p:txBody>
          <a:bodyPr wrap="square">
            <a:spAutoFit/>
          </a:bodyPr>
          <a:lstStyle/>
          <a:p>
            <a:endParaRPr lang="en-US" b="1" dirty="0"/>
          </a:p>
          <a:p>
            <a:r>
              <a:rPr lang="en-US" b="1" dirty="0">
                <a:solidFill>
                  <a:srgbClr val="00B0F0"/>
                </a:solidFill>
              </a:rPr>
              <a:t>Key Findings: </a:t>
            </a:r>
          </a:p>
          <a:p>
            <a:endParaRPr lang="en-US" dirty="0"/>
          </a:p>
          <a:p>
            <a:r>
              <a:rPr lang="en-US" sz="1600" dirty="0">
                <a:solidFill>
                  <a:srgbClr val="00B0F0"/>
                </a:solidFill>
              </a:rPr>
              <a:t>●</a:t>
            </a:r>
            <a:r>
              <a:rPr lang="en-US" sz="1600" dirty="0"/>
              <a:t> </a:t>
            </a:r>
            <a:r>
              <a:rPr lang="en-US" sz="1600" b="1" dirty="0">
                <a:solidFill>
                  <a:srgbClr val="00B0F0"/>
                </a:solidFill>
              </a:rPr>
              <a:t>Sales by Category</a:t>
            </a:r>
            <a:r>
              <a:rPr lang="en-US" sz="1600" dirty="0"/>
              <a:t>:  The sales distribution across categories reveals that Office Supplies account for $0.64 million,          closely followed by Technology at $0.47 million and Furniture at $0.45 million.</a:t>
            </a:r>
          </a:p>
          <a:p>
            <a:endParaRPr lang="en-US" sz="1600" dirty="0"/>
          </a:p>
          <a:p>
            <a:r>
              <a:rPr lang="en-US" sz="1600" dirty="0">
                <a:solidFill>
                  <a:srgbClr val="00B0F0"/>
                </a:solidFill>
              </a:rPr>
              <a:t>●</a:t>
            </a:r>
            <a:r>
              <a:rPr lang="en-US" sz="1600" dirty="0"/>
              <a:t> </a:t>
            </a:r>
            <a:r>
              <a:rPr lang="en-US" sz="1600" b="1" dirty="0">
                <a:solidFill>
                  <a:srgbClr val="00B0F0"/>
                </a:solidFill>
              </a:rPr>
              <a:t>Sales by Subcategory</a:t>
            </a:r>
            <a:r>
              <a:rPr lang="en-US" sz="1600" dirty="0">
                <a:solidFill>
                  <a:srgbClr val="00B0F0"/>
                </a:solidFill>
              </a:rPr>
              <a:t>: </a:t>
            </a:r>
            <a:r>
              <a:rPr lang="en-US" sz="1600" dirty="0"/>
              <a:t>Subcategory analysis demonstrates that Phones lead with $0.20 million in sales, followed by Chairs at $0.18 million, Binders at $0.17 million, and Storage at $0.15 million. </a:t>
            </a:r>
          </a:p>
          <a:p>
            <a:endParaRPr lang="en-US" sz="1600" dirty="0"/>
          </a:p>
          <a:p>
            <a:r>
              <a:rPr lang="en-US" sz="1600" dirty="0">
                <a:solidFill>
                  <a:srgbClr val="00B0F0"/>
                </a:solidFill>
              </a:rPr>
              <a:t>● </a:t>
            </a:r>
            <a:r>
              <a:rPr lang="en-US" sz="1600" b="1" dirty="0">
                <a:solidFill>
                  <a:srgbClr val="00B0F0"/>
                </a:solidFill>
              </a:rPr>
              <a:t>Sales by Ship Mode</a:t>
            </a:r>
            <a:r>
              <a:rPr lang="en-US" sz="1600" dirty="0"/>
              <a:t>: Shipping mode analysis indicates that Standard Class shipping leads with $0.91 million, followed   by Second Class at $0.31 million, First Class at $0.24 million, and Same Day at $0.10 million. </a:t>
            </a:r>
          </a:p>
          <a:p>
            <a:endParaRPr lang="en-US" sz="1600" dirty="0"/>
          </a:p>
          <a:p>
            <a:r>
              <a:rPr lang="en-US" sz="1600" dirty="0">
                <a:solidFill>
                  <a:srgbClr val="00B0F0"/>
                </a:solidFill>
              </a:rPr>
              <a:t>●</a:t>
            </a:r>
            <a:r>
              <a:rPr lang="en-US" sz="1600" b="1" dirty="0">
                <a:solidFill>
                  <a:srgbClr val="00B0F0"/>
                </a:solidFill>
              </a:rPr>
              <a:t> Sales by Month</a:t>
            </a:r>
            <a:r>
              <a:rPr lang="en-US" sz="1600" dirty="0"/>
              <a:t>: Monthly sales distribution provides insights into revenue patterns throughout the year. </a:t>
            </a:r>
          </a:p>
          <a:p>
            <a:endParaRPr lang="en-US" sz="1600" dirty="0"/>
          </a:p>
          <a:p>
            <a:r>
              <a:rPr lang="en-US" sz="1600" dirty="0">
                <a:solidFill>
                  <a:srgbClr val="00B0F0"/>
                </a:solidFill>
              </a:rPr>
              <a:t>● </a:t>
            </a:r>
            <a:r>
              <a:rPr lang="en-US" sz="1600" b="1" dirty="0">
                <a:solidFill>
                  <a:srgbClr val="00B0F0"/>
                </a:solidFill>
              </a:rPr>
              <a:t>Sales and Profit by State</a:t>
            </a:r>
            <a:r>
              <a:rPr lang="en-US" sz="1600" dirty="0"/>
              <a:t>: The analysis highlights variations in profitability by state. </a:t>
            </a:r>
          </a:p>
          <a:p>
            <a:endParaRPr lang="en-US" sz="1600" dirty="0"/>
          </a:p>
          <a:p>
            <a:r>
              <a:rPr lang="en-US" sz="1600" dirty="0">
                <a:solidFill>
                  <a:srgbClr val="00B0F0"/>
                </a:solidFill>
              </a:rPr>
              <a:t>● </a:t>
            </a:r>
            <a:r>
              <a:rPr lang="en-US" sz="1600" b="1" dirty="0">
                <a:solidFill>
                  <a:srgbClr val="00B0F0"/>
                </a:solidFill>
              </a:rPr>
              <a:t>Profit by Month</a:t>
            </a:r>
            <a:r>
              <a:rPr lang="en-US" sz="1600" dirty="0"/>
              <a:t>: The project identifies monthly profit trends, ranging from -$10,000 to $20,000. </a:t>
            </a:r>
          </a:p>
          <a:p>
            <a:endParaRPr lang="en-US" sz="1600" dirty="0"/>
          </a:p>
          <a:p>
            <a:r>
              <a:rPr lang="en-US" sz="1600" dirty="0">
                <a:solidFill>
                  <a:srgbClr val="00B0F0"/>
                </a:solidFill>
              </a:rPr>
              <a:t>● </a:t>
            </a:r>
            <a:r>
              <a:rPr lang="en-US" sz="1600" b="1" dirty="0">
                <a:solidFill>
                  <a:srgbClr val="00B0F0"/>
                </a:solidFill>
              </a:rPr>
              <a:t>Sales by Segment</a:t>
            </a:r>
            <a:r>
              <a:rPr lang="en-US" sz="1600" dirty="0"/>
              <a:t>: Segment analysis reveals that Consumer accounts for 48%, Corporate for 33%, and Home Office for 19% of total sales. </a:t>
            </a:r>
          </a:p>
          <a:p>
            <a:endParaRPr lang="en-US" dirty="0"/>
          </a:p>
        </p:txBody>
      </p:sp>
    </p:spTree>
    <p:extLst>
      <p:ext uri="{BB962C8B-B14F-4D97-AF65-F5344CB8AC3E}">
        <p14:creationId xmlns:p14="http://schemas.microsoft.com/office/powerpoint/2010/main" val="420358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EA735-4DAE-4D1C-AD47-0F6978BEBFD7}"/>
              </a:ext>
            </a:extLst>
          </p:cNvPr>
          <p:cNvSpPr/>
          <p:nvPr/>
        </p:nvSpPr>
        <p:spPr>
          <a:xfrm>
            <a:off x="424071" y="176314"/>
            <a:ext cx="11251095" cy="2616101"/>
          </a:xfrm>
          <a:prstGeom prst="rect">
            <a:avLst/>
          </a:prstGeom>
        </p:spPr>
        <p:txBody>
          <a:bodyPr wrap="square">
            <a:spAutoFit/>
          </a:bodyPr>
          <a:lstStyle/>
          <a:p>
            <a:r>
              <a:rPr lang="en-US" sz="1600" dirty="0">
                <a:solidFill>
                  <a:srgbClr val="00B0F0"/>
                </a:solidFill>
              </a:rPr>
              <a:t>● </a:t>
            </a:r>
            <a:r>
              <a:rPr lang="en-US" sz="1600" b="1" dirty="0">
                <a:solidFill>
                  <a:srgbClr val="00B0F0"/>
                </a:solidFill>
              </a:rPr>
              <a:t>Sales by Payment Mode</a:t>
            </a:r>
            <a:r>
              <a:rPr lang="en-US" sz="1600" dirty="0"/>
              <a:t>: The data shows that Cash on Delivery (COD) represents 43% of sales, followed by Online payments at 35%, and Credit Cards at 22%. </a:t>
            </a:r>
          </a:p>
          <a:p>
            <a:endParaRPr lang="en-US" sz="1600" dirty="0"/>
          </a:p>
          <a:p>
            <a:r>
              <a:rPr lang="en-US" sz="1600" dirty="0">
                <a:solidFill>
                  <a:srgbClr val="00B0F0"/>
                </a:solidFill>
              </a:rPr>
              <a:t>● </a:t>
            </a:r>
            <a:r>
              <a:rPr lang="en-US" sz="1600" b="1" dirty="0">
                <a:solidFill>
                  <a:srgbClr val="00B0F0"/>
                </a:solidFill>
              </a:rPr>
              <a:t>Sales by Region</a:t>
            </a:r>
            <a:r>
              <a:rPr lang="en-US" sz="1600" dirty="0"/>
              <a:t>: Sales distribution across regions is as follows: West - 33%, East - 29%, Central - 22%, South - 16%. </a:t>
            </a:r>
          </a:p>
          <a:p>
            <a:endParaRPr lang="en-US" sz="1600" dirty="0"/>
          </a:p>
          <a:p>
            <a:r>
              <a:rPr lang="en-US" sz="1600" dirty="0">
                <a:solidFill>
                  <a:srgbClr val="00B0F0"/>
                </a:solidFill>
              </a:rPr>
              <a:t>● </a:t>
            </a:r>
            <a:r>
              <a:rPr lang="en-US" sz="1600" b="1" dirty="0">
                <a:solidFill>
                  <a:srgbClr val="00B0F0"/>
                </a:solidFill>
              </a:rPr>
              <a:t>Sales Forecast</a:t>
            </a:r>
            <a:r>
              <a:rPr lang="en-US" sz="1600" dirty="0"/>
              <a:t>: The time series analysis results in a sales forecast for the next 15 days, which can guide inventory and resource management. </a:t>
            </a:r>
          </a:p>
          <a:p>
            <a:endParaRPr lang="en-US" sz="1600" dirty="0"/>
          </a:p>
          <a:p>
            <a:r>
              <a:rPr lang="en-US" sz="1600" dirty="0"/>
              <a:t>● </a:t>
            </a:r>
            <a:r>
              <a:rPr lang="en-US" sz="1600" b="1" dirty="0"/>
              <a:t>Sales by Category in Major Cities</a:t>
            </a:r>
            <a:r>
              <a:rPr lang="en-US" sz="1600" dirty="0"/>
              <a:t>: The sales breakdown by category in major cities provides a comprehensive understanding of product popularity in different urban areas</a:t>
            </a:r>
          </a:p>
        </p:txBody>
      </p:sp>
      <p:sp>
        <p:nvSpPr>
          <p:cNvPr id="3" name="Rectangle 2">
            <a:extLst>
              <a:ext uri="{FF2B5EF4-FFF2-40B4-BE49-F238E27FC236}">
                <a16:creationId xmlns:a16="http://schemas.microsoft.com/office/drawing/2014/main" id="{37A53A69-A6A0-4B0D-B55C-EADA80474640}"/>
              </a:ext>
            </a:extLst>
          </p:cNvPr>
          <p:cNvSpPr/>
          <p:nvPr/>
        </p:nvSpPr>
        <p:spPr>
          <a:xfrm>
            <a:off x="424070" y="3429000"/>
            <a:ext cx="11251095" cy="1661993"/>
          </a:xfrm>
          <a:prstGeom prst="rect">
            <a:avLst/>
          </a:prstGeom>
        </p:spPr>
        <p:txBody>
          <a:bodyPr wrap="square">
            <a:spAutoFit/>
          </a:bodyPr>
          <a:lstStyle/>
          <a:p>
            <a:r>
              <a:rPr lang="en-US" b="1" dirty="0">
                <a:solidFill>
                  <a:srgbClr val="00B0F0"/>
                </a:solidFill>
              </a:rPr>
              <a:t>Conclusion: </a:t>
            </a:r>
          </a:p>
          <a:p>
            <a:endParaRPr lang="en-US" dirty="0"/>
          </a:p>
          <a:p>
            <a:r>
              <a:rPr lang="en-US" sz="1600" dirty="0"/>
              <a:t>The Superstore Sales Insights Project has successfully achieved its objectives by providing valuable insights into sales trends and forecasting. The interactive dashboard and visualizations enable informed decision-making. This project stands as a testament to the potential of data analysis in driving business growth, enhancing efficiency, and improving customer satisfaction</a:t>
            </a:r>
            <a:r>
              <a:rPr lang="en-US" dirty="0"/>
              <a:t>.</a:t>
            </a:r>
          </a:p>
        </p:txBody>
      </p:sp>
    </p:spTree>
    <p:extLst>
      <p:ext uri="{BB962C8B-B14F-4D97-AF65-F5344CB8AC3E}">
        <p14:creationId xmlns:p14="http://schemas.microsoft.com/office/powerpoint/2010/main" val="340346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6EEBDB-D03C-4981-96C7-32692C67835C}"/>
              </a:ext>
            </a:extLst>
          </p:cNvPr>
          <p:cNvPicPr>
            <a:picLocks noChangeAspect="1"/>
          </p:cNvPicPr>
          <p:nvPr/>
        </p:nvPicPr>
        <p:blipFill rotWithShape="1">
          <a:blip r:embed="rId2">
            <a:extLst>
              <a:ext uri="{28A0092B-C50C-407E-A947-70E740481C1C}">
                <a14:useLocalDpi xmlns:a14="http://schemas.microsoft.com/office/drawing/2010/main" val="0"/>
              </a:ext>
            </a:extLst>
          </a:blip>
          <a:srcRect l="1709" t="3165" r="1751" b="3264"/>
          <a:stretch/>
        </p:blipFill>
        <p:spPr>
          <a:xfrm>
            <a:off x="44438" y="132521"/>
            <a:ext cx="12108506" cy="6665844"/>
          </a:xfrm>
          <a:prstGeom prst="rect">
            <a:avLst/>
          </a:prstGeom>
        </p:spPr>
      </p:pic>
    </p:spTree>
    <p:extLst>
      <p:ext uri="{BB962C8B-B14F-4D97-AF65-F5344CB8AC3E}">
        <p14:creationId xmlns:p14="http://schemas.microsoft.com/office/powerpoint/2010/main" val="508703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A742E8-D8C7-45DD-BEDD-C0BBFECC3B9D}"/>
              </a:ext>
            </a:extLst>
          </p:cNvPr>
          <p:cNvPicPr>
            <a:picLocks noChangeAspect="1"/>
          </p:cNvPicPr>
          <p:nvPr/>
        </p:nvPicPr>
        <p:blipFill rotWithShape="1">
          <a:blip r:embed="rId2">
            <a:extLst>
              <a:ext uri="{28A0092B-C50C-407E-A947-70E740481C1C}">
                <a14:useLocalDpi xmlns:a14="http://schemas.microsoft.com/office/drawing/2010/main" val="0"/>
              </a:ext>
            </a:extLst>
          </a:blip>
          <a:srcRect l="1723" t="3091" r="1723" b="3189"/>
          <a:stretch/>
        </p:blipFill>
        <p:spPr>
          <a:xfrm>
            <a:off x="-6667" y="39756"/>
            <a:ext cx="12198667" cy="6780679"/>
          </a:xfrm>
          <a:prstGeom prst="rect">
            <a:avLst/>
          </a:prstGeom>
        </p:spPr>
      </p:pic>
    </p:spTree>
    <p:extLst>
      <p:ext uri="{BB962C8B-B14F-4D97-AF65-F5344CB8AC3E}">
        <p14:creationId xmlns:p14="http://schemas.microsoft.com/office/powerpoint/2010/main" val="2222603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66</TotalTime>
  <Words>617</Words>
  <Application>Microsoft Office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Bookman Old Style</vt:lpstr>
      <vt:lpstr>Rockwell</vt:lpstr>
      <vt:lpstr>Damask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Saini</dc:creator>
  <cp:lastModifiedBy>Rahul Saini</cp:lastModifiedBy>
  <cp:revision>10</cp:revision>
  <dcterms:created xsi:type="dcterms:W3CDTF">2023-11-09T15:21:05Z</dcterms:created>
  <dcterms:modified xsi:type="dcterms:W3CDTF">2023-11-09T16:27:36Z</dcterms:modified>
</cp:coreProperties>
</file>