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 name="Shape 30"/>
        <p:cNvGrpSpPr/>
        <p:nvPr/>
      </p:nvGrpSpPr>
      <p:grpSpPr>
        <a:xfrm>
          <a:off x="0" y="0"/>
          <a:ext cx="0" cy="0"/>
          <a:chOff x="0" y="0"/>
          <a:chExt cx="0" cy="0"/>
        </a:xfrm>
      </p:grpSpPr>
      <p:sp>
        <p:nvSpPr>
          <p:cNvPr id="31" name="Google Shape;31;gac62e687e2_1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 name="Google Shape;32;gac62e687e2_1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a283a798ca_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a283a798ca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a283a798ca_1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a283a798ca_1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a283a798ca_2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ga283a798ca_2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a283a798ca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ga283a798ca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a283a798ca_2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ga283a798ca_2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ac62e687e2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gac62e687e2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a283a798ca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ga283a798ca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ac62e687e2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gac62e687e2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ac62e687e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gac62e687e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ac62e687e2_1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gac62e687e2_1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 name="Shape 38"/>
        <p:cNvGrpSpPr/>
        <p:nvPr/>
      </p:nvGrpSpPr>
      <p:grpSpPr>
        <a:xfrm>
          <a:off x="0" y="0"/>
          <a:ext cx="0" cy="0"/>
          <a:chOff x="0" y="0"/>
          <a:chExt cx="0" cy="0"/>
        </a:xfrm>
      </p:grpSpPr>
      <p:sp>
        <p:nvSpPr>
          <p:cNvPr id="39" name="Google Shape;39;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 name="Google Shape;40;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ac62e687e2_1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gac62e687e2_1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ac62e687e2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gac62e687e2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ac62e687e2_1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gac62e687e2_1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ac62e687e2_1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gac62e687e2_1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ac62e687e2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gac62e687e2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a283a798ca_2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ga283a798ca_2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a283a798ca_2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ga283a798ca_2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 name="Shape 47"/>
        <p:cNvGrpSpPr/>
        <p:nvPr/>
      </p:nvGrpSpPr>
      <p:grpSpPr>
        <a:xfrm>
          <a:off x="0" y="0"/>
          <a:ext cx="0" cy="0"/>
          <a:chOff x="0" y="0"/>
          <a:chExt cx="0" cy="0"/>
        </a:xfrm>
      </p:grpSpPr>
      <p:sp>
        <p:nvSpPr>
          <p:cNvPr id="48" name="Google Shape;48;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2: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3: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a283a798ca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a283a798ca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ac9cb2bb37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ac9cb2bb37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ac9cb2bb37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ac9cb2bb37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ac9cb2bb3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ac9cb2bb3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a2406e8b7b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a2406e8b7b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1" name="Shape 11"/>
        <p:cNvGrpSpPr/>
        <p:nvPr/>
      </p:nvGrpSpPr>
      <p:grpSpPr>
        <a:xfrm>
          <a:off x="0" y="0"/>
          <a:ext cx="0" cy="0"/>
          <a:chOff x="0" y="0"/>
          <a:chExt cx="0" cy="0"/>
        </a:xfrm>
      </p:grpSpPr>
      <p:sp>
        <p:nvSpPr>
          <p:cNvPr id="12" name="Google Shape;12;p2"/>
          <p:cNvSpPr txBox="1"/>
          <p:nvPr>
            <p:ph type="title"/>
          </p:nvPr>
        </p:nvSpPr>
        <p:spPr>
          <a:xfrm>
            <a:off x="628650" y="273844"/>
            <a:ext cx="7886700" cy="994172"/>
          </a:xfrm>
          <a:prstGeom prst="rect">
            <a:avLst/>
          </a:prstGeom>
          <a:solidFill>
            <a:srgbClr val="8DA9DB"/>
          </a:solid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
          <p:cNvSpPr txBox="1"/>
          <p:nvPr>
            <p:ph idx="1" type="body"/>
          </p:nvPr>
        </p:nvSpPr>
        <p:spPr>
          <a:xfrm>
            <a:off x="628650" y="1369219"/>
            <a:ext cx="7886700" cy="3263504"/>
          </a:xfrm>
          <a:prstGeom prst="rect">
            <a:avLst/>
          </a:prstGeom>
          <a:solidFill>
            <a:srgbClr val="FBE4D4"/>
          </a:solidFill>
          <a:ln>
            <a:noFill/>
          </a:ln>
        </p:spPr>
        <p:txBody>
          <a:bodyPr anchorCtr="0" anchor="t" bIns="45700" lIns="91425" spcFirstLastPara="1" rIns="91425" wrap="square" tIns="45700">
            <a:no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14" name="Google Shape;14;p2"/>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rgbClr val="888888"/>
              </a:buClr>
              <a:buSzPts val="900"/>
              <a:buFont typeface="Calibri"/>
              <a:buNone/>
              <a:defRPr/>
            </a:lvl1pPr>
            <a:lvl2pPr indent="0" lvl="1" marL="0" algn="r">
              <a:spcBef>
                <a:spcPts val="0"/>
              </a:spcBef>
              <a:spcAft>
                <a:spcPts val="0"/>
              </a:spcAft>
              <a:buClr>
                <a:srgbClr val="888888"/>
              </a:buClr>
              <a:buSzPts val="900"/>
              <a:buFont typeface="Calibri"/>
              <a:buNone/>
              <a:defRPr/>
            </a:lvl2pPr>
            <a:lvl3pPr indent="0" lvl="2" marL="0" algn="r">
              <a:spcBef>
                <a:spcPts val="0"/>
              </a:spcBef>
              <a:spcAft>
                <a:spcPts val="0"/>
              </a:spcAft>
              <a:buClr>
                <a:srgbClr val="888888"/>
              </a:buClr>
              <a:buSzPts val="900"/>
              <a:buFont typeface="Calibri"/>
              <a:buNone/>
              <a:defRPr/>
            </a:lvl3pPr>
            <a:lvl4pPr indent="0" lvl="3" marL="0" algn="r">
              <a:spcBef>
                <a:spcPts val="0"/>
              </a:spcBef>
              <a:spcAft>
                <a:spcPts val="0"/>
              </a:spcAft>
              <a:buClr>
                <a:srgbClr val="888888"/>
              </a:buClr>
              <a:buSzPts val="900"/>
              <a:buFont typeface="Calibri"/>
              <a:buNone/>
              <a:defRPr/>
            </a:lvl4pPr>
            <a:lvl5pPr indent="0" lvl="4" marL="0" algn="r">
              <a:spcBef>
                <a:spcPts val="0"/>
              </a:spcBef>
              <a:spcAft>
                <a:spcPts val="0"/>
              </a:spcAft>
              <a:buClr>
                <a:srgbClr val="888888"/>
              </a:buClr>
              <a:buSzPts val="900"/>
              <a:buFont typeface="Calibri"/>
              <a:buNone/>
              <a:defRPr/>
            </a:lvl5pPr>
            <a:lvl6pPr indent="0" lvl="5" marL="0" algn="r">
              <a:spcBef>
                <a:spcPts val="0"/>
              </a:spcBef>
              <a:spcAft>
                <a:spcPts val="0"/>
              </a:spcAft>
              <a:buClr>
                <a:srgbClr val="888888"/>
              </a:buClr>
              <a:buSzPts val="900"/>
              <a:buFont typeface="Calibri"/>
              <a:buNone/>
              <a:defRPr/>
            </a:lvl6pPr>
            <a:lvl7pPr indent="0" lvl="6" marL="0" algn="r">
              <a:spcBef>
                <a:spcPts val="0"/>
              </a:spcBef>
              <a:spcAft>
                <a:spcPts val="0"/>
              </a:spcAft>
              <a:buClr>
                <a:srgbClr val="888888"/>
              </a:buClr>
              <a:buSzPts val="900"/>
              <a:buFont typeface="Calibri"/>
              <a:buNone/>
              <a:defRPr/>
            </a:lvl7pPr>
            <a:lvl8pPr indent="0" lvl="7" marL="0" algn="r">
              <a:spcBef>
                <a:spcPts val="0"/>
              </a:spcBef>
              <a:spcAft>
                <a:spcPts val="0"/>
              </a:spcAft>
              <a:buClr>
                <a:srgbClr val="888888"/>
              </a:buClr>
              <a:buSzPts val="900"/>
              <a:buFont typeface="Calibri"/>
              <a:buNone/>
              <a:defRPr/>
            </a:lvl8pPr>
            <a:lvl9pPr indent="0" lvl="8" marL="0" algn="r">
              <a:spcBef>
                <a:spcPts val="0"/>
              </a:spcBef>
              <a:spcAft>
                <a:spcPts val="0"/>
              </a:spcAft>
              <a:buClr>
                <a:srgbClr val="888888"/>
              </a:buClr>
              <a:buSzPts val="900"/>
              <a:buFont typeface="Calibri"/>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7" name="Shape 17"/>
        <p:cNvGrpSpPr/>
        <p:nvPr/>
      </p:nvGrpSpPr>
      <p:grpSpPr>
        <a:xfrm>
          <a:off x="0" y="0"/>
          <a:ext cx="0" cy="0"/>
          <a:chOff x="0" y="0"/>
          <a:chExt cx="0" cy="0"/>
        </a:xfrm>
      </p:grpSpPr>
      <p:sp>
        <p:nvSpPr>
          <p:cNvPr id="18" name="Google Shape;18;p3"/>
          <p:cNvSpPr txBox="1"/>
          <p:nvPr>
            <p:ph type="ctrTitle"/>
          </p:nvPr>
        </p:nvSpPr>
        <p:spPr>
          <a:xfrm>
            <a:off x="1143000" y="841772"/>
            <a:ext cx="6858000" cy="1790700"/>
          </a:xfrm>
          <a:prstGeom prst="rect">
            <a:avLst/>
          </a:prstGeom>
          <a:solidFill>
            <a:srgbClr val="8DA9DB"/>
          </a:solid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3"/>
          <p:cNvSpPr txBox="1"/>
          <p:nvPr>
            <p:ph idx="1" type="subTitle"/>
          </p:nvPr>
        </p:nvSpPr>
        <p:spPr>
          <a:xfrm>
            <a:off x="1143000" y="2701528"/>
            <a:ext cx="6858000" cy="1241822"/>
          </a:xfrm>
          <a:prstGeom prst="rect">
            <a:avLst/>
          </a:prstGeom>
          <a:solidFill>
            <a:srgbClr val="FBE4D4"/>
          </a:solidFill>
          <a:ln>
            <a:noFill/>
          </a:ln>
        </p:spPr>
        <p:txBody>
          <a:bodyPr anchorCtr="0" anchor="t" bIns="45700" lIns="91425" spcFirstLastPara="1" rIns="91425" wrap="square" tIns="45700">
            <a:noAutofit/>
          </a:bodyPr>
          <a:lstStyle>
            <a:lvl1pPr lvl="0" algn="ctr">
              <a:lnSpc>
                <a:spcPct val="90000"/>
              </a:lnSpc>
              <a:spcBef>
                <a:spcPts val="750"/>
              </a:spcBef>
              <a:spcAft>
                <a:spcPts val="0"/>
              </a:spcAft>
              <a:buClr>
                <a:schemeClr val="dk1"/>
              </a:buClr>
              <a:buSzPts val="1800"/>
              <a:buNone/>
              <a:defRPr sz="1800"/>
            </a:lvl1pPr>
            <a:lvl2pPr lvl="1" algn="ctr">
              <a:lnSpc>
                <a:spcPct val="90000"/>
              </a:lnSpc>
              <a:spcBef>
                <a:spcPts val="375"/>
              </a:spcBef>
              <a:spcAft>
                <a:spcPts val="0"/>
              </a:spcAft>
              <a:buClr>
                <a:schemeClr val="dk1"/>
              </a:buClr>
              <a:buSzPts val="1500"/>
              <a:buNone/>
              <a:defRPr sz="1500"/>
            </a:lvl2pPr>
            <a:lvl3pPr lvl="2" algn="ctr">
              <a:lnSpc>
                <a:spcPct val="90000"/>
              </a:lnSpc>
              <a:spcBef>
                <a:spcPts val="375"/>
              </a:spcBef>
              <a:spcAft>
                <a:spcPts val="0"/>
              </a:spcAft>
              <a:buClr>
                <a:schemeClr val="dk1"/>
              </a:buClr>
              <a:buSzPts val="1350"/>
              <a:buNone/>
              <a:defRPr sz="1350"/>
            </a:lvl3pPr>
            <a:lvl4pPr lvl="3" algn="ctr">
              <a:lnSpc>
                <a:spcPct val="90000"/>
              </a:lnSpc>
              <a:spcBef>
                <a:spcPts val="375"/>
              </a:spcBef>
              <a:spcAft>
                <a:spcPts val="0"/>
              </a:spcAft>
              <a:buClr>
                <a:schemeClr val="dk1"/>
              </a:buClr>
              <a:buSzPts val="1200"/>
              <a:buNone/>
              <a:defRPr sz="1200"/>
            </a:lvl4pPr>
            <a:lvl5pPr lvl="4" algn="ctr">
              <a:lnSpc>
                <a:spcPct val="90000"/>
              </a:lnSpc>
              <a:spcBef>
                <a:spcPts val="375"/>
              </a:spcBef>
              <a:spcAft>
                <a:spcPts val="0"/>
              </a:spcAft>
              <a:buClr>
                <a:schemeClr val="dk1"/>
              </a:buClr>
              <a:buSzPts val="1200"/>
              <a:buNone/>
              <a:defRPr sz="1200"/>
            </a:lvl5pPr>
            <a:lvl6pPr lvl="5" algn="ctr">
              <a:lnSpc>
                <a:spcPct val="90000"/>
              </a:lnSpc>
              <a:spcBef>
                <a:spcPts val="375"/>
              </a:spcBef>
              <a:spcAft>
                <a:spcPts val="0"/>
              </a:spcAft>
              <a:buClr>
                <a:schemeClr val="dk1"/>
              </a:buClr>
              <a:buSzPts val="1200"/>
              <a:buNone/>
              <a:defRPr sz="1200"/>
            </a:lvl6pPr>
            <a:lvl7pPr lvl="6" algn="ctr">
              <a:lnSpc>
                <a:spcPct val="90000"/>
              </a:lnSpc>
              <a:spcBef>
                <a:spcPts val="375"/>
              </a:spcBef>
              <a:spcAft>
                <a:spcPts val="0"/>
              </a:spcAft>
              <a:buClr>
                <a:schemeClr val="dk1"/>
              </a:buClr>
              <a:buSzPts val="1200"/>
              <a:buNone/>
              <a:defRPr sz="1200"/>
            </a:lvl7pPr>
            <a:lvl8pPr lvl="7" algn="ctr">
              <a:lnSpc>
                <a:spcPct val="90000"/>
              </a:lnSpc>
              <a:spcBef>
                <a:spcPts val="375"/>
              </a:spcBef>
              <a:spcAft>
                <a:spcPts val="0"/>
              </a:spcAft>
              <a:buClr>
                <a:schemeClr val="dk1"/>
              </a:buClr>
              <a:buSzPts val="1200"/>
              <a:buNone/>
              <a:defRPr sz="1200"/>
            </a:lvl8pPr>
            <a:lvl9pPr lvl="8" algn="ctr">
              <a:lnSpc>
                <a:spcPct val="90000"/>
              </a:lnSpc>
              <a:spcBef>
                <a:spcPts val="375"/>
              </a:spcBef>
              <a:spcAft>
                <a:spcPts val="0"/>
              </a:spcAft>
              <a:buClr>
                <a:schemeClr val="dk1"/>
              </a:buClr>
              <a:buSzPts val="1200"/>
              <a:buNone/>
              <a:defRPr sz="1200"/>
            </a:lvl9pPr>
          </a:lstStyle>
          <a:p/>
        </p:txBody>
      </p:sp>
      <p:sp>
        <p:nvSpPr>
          <p:cNvPr id="20" name="Google Shape;20;p3"/>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3"/>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3"/>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rgbClr val="888888"/>
              </a:buClr>
              <a:buSzPts val="900"/>
              <a:buFont typeface="Calibri"/>
              <a:buNone/>
              <a:defRPr/>
            </a:lvl1pPr>
            <a:lvl2pPr indent="0" lvl="1" marL="0" algn="r">
              <a:spcBef>
                <a:spcPts val="0"/>
              </a:spcBef>
              <a:spcAft>
                <a:spcPts val="0"/>
              </a:spcAft>
              <a:buClr>
                <a:srgbClr val="888888"/>
              </a:buClr>
              <a:buSzPts val="900"/>
              <a:buFont typeface="Calibri"/>
              <a:buNone/>
              <a:defRPr/>
            </a:lvl2pPr>
            <a:lvl3pPr indent="0" lvl="2" marL="0" algn="r">
              <a:spcBef>
                <a:spcPts val="0"/>
              </a:spcBef>
              <a:spcAft>
                <a:spcPts val="0"/>
              </a:spcAft>
              <a:buClr>
                <a:srgbClr val="888888"/>
              </a:buClr>
              <a:buSzPts val="900"/>
              <a:buFont typeface="Calibri"/>
              <a:buNone/>
              <a:defRPr/>
            </a:lvl3pPr>
            <a:lvl4pPr indent="0" lvl="3" marL="0" algn="r">
              <a:spcBef>
                <a:spcPts val="0"/>
              </a:spcBef>
              <a:spcAft>
                <a:spcPts val="0"/>
              </a:spcAft>
              <a:buClr>
                <a:srgbClr val="888888"/>
              </a:buClr>
              <a:buSzPts val="900"/>
              <a:buFont typeface="Calibri"/>
              <a:buNone/>
              <a:defRPr/>
            </a:lvl4pPr>
            <a:lvl5pPr indent="0" lvl="4" marL="0" algn="r">
              <a:spcBef>
                <a:spcPts val="0"/>
              </a:spcBef>
              <a:spcAft>
                <a:spcPts val="0"/>
              </a:spcAft>
              <a:buClr>
                <a:srgbClr val="888888"/>
              </a:buClr>
              <a:buSzPts val="900"/>
              <a:buFont typeface="Calibri"/>
              <a:buNone/>
              <a:defRPr/>
            </a:lvl5pPr>
            <a:lvl6pPr indent="0" lvl="5" marL="0" algn="r">
              <a:spcBef>
                <a:spcPts val="0"/>
              </a:spcBef>
              <a:spcAft>
                <a:spcPts val="0"/>
              </a:spcAft>
              <a:buClr>
                <a:srgbClr val="888888"/>
              </a:buClr>
              <a:buSzPts val="900"/>
              <a:buFont typeface="Calibri"/>
              <a:buNone/>
              <a:defRPr/>
            </a:lvl6pPr>
            <a:lvl7pPr indent="0" lvl="6" marL="0" algn="r">
              <a:spcBef>
                <a:spcPts val="0"/>
              </a:spcBef>
              <a:spcAft>
                <a:spcPts val="0"/>
              </a:spcAft>
              <a:buClr>
                <a:srgbClr val="888888"/>
              </a:buClr>
              <a:buSzPts val="900"/>
              <a:buFont typeface="Calibri"/>
              <a:buNone/>
              <a:defRPr/>
            </a:lvl7pPr>
            <a:lvl8pPr indent="0" lvl="7" marL="0" algn="r">
              <a:spcBef>
                <a:spcPts val="0"/>
              </a:spcBef>
              <a:spcAft>
                <a:spcPts val="0"/>
              </a:spcAft>
              <a:buClr>
                <a:srgbClr val="888888"/>
              </a:buClr>
              <a:buSzPts val="900"/>
              <a:buFont typeface="Calibri"/>
              <a:buNone/>
              <a:defRPr/>
            </a:lvl8pPr>
            <a:lvl9pPr indent="0" lvl="8" marL="0" algn="r">
              <a:spcBef>
                <a:spcPts val="0"/>
              </a:spcBef>
              <a:spcAft>
                <a:spcPts val="0"/>
              </a:spcAft>
              <a:buClr>
                <a:srgbClr val="888888"/>
              </a:buClr>
              <a:buSzPts val="900"/>
              <a:buFont typeface="Calibri"/>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3" name="Shape 23"/>
        <p:cNvGrpSpPr/>
        <p:nvPr/>
      </p:nvGrpSpPr>
      <p:grpSpPr>
        <a:xfrm>
          <a:off x="0" y="0"/>
          <a:ext cx="0" cy="0"/>
          <a:chOff x="0" y="0"/>
          <a:chExt cx="0" cy="0"/>
        </a:xfrm>
      </p:grpSpPr>
      <p:sp>
        <p:nvSpPr>
          <p:cNvPr id="24" name="Google Shape;24;p4"/>
          <p:cNvSpPr txBox="1"/>
          <p:nvPr>
            <p:ph type="title"/>
          </p:nvPr>
        </p:nvSpPr>
        <p:spPr>
          <a:xfrm>
            <a:off x="628650" y="273844"/>
            <a:ext cx="7886700" cy="994172"/>
          </a:xfrm>
          <a:prstGeom prst="rect">
            <a:avLst/>
          </a:prstGeom>
          <a:solidFill>
            <a:srgbClr val="8DA9DB"/>
          </a:solid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4"/>
          <p:cNvSpPr txBox="1"/>
          <p:nvPr>
            <p:ph idx="1" type="body"/>
          </p:nvPr>
        </p:nvSpPr>
        <p:spPr>
          <a:xfrm>
            <a:off x="628650" y="1369219"/>
            <a:ext cx="3886200" cy="3263504"/>
          </a:xfrm>
          <a:prstGeom prst="rect">
            <a:avLst/>
          </a:prstGeom>
          <a:solidFill>
            <a:srgbClr val="FBE4D4"/>
          </a:solidFill>
          <a:ln>
            <a:noFill/>
          </a:ln>
        </p:spPr>
        <p:txBody>
          <a:bodyPr anchorCtr="0" anchor="t" bIns="45700" lIns="91425" spcFirstLastPara="1" rIns="91425" wrap="square" tIns="45700">
            <a:no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26" name="Google Shape;26;p4"/>
          <p:cNvSpPr txBox="1"/>
          <p:nvPr>
            <p:ph idx="2" type="body"/>
          </p:nvPr>
        </p:nvSpPr>
        <p:spPr>
          <a:xfrm>
            <a:off x="4629150" y="1369219"/>
            <a:ext cx="3886200" cy="3263504"/>
          </a:xfrm>
          <a:prstGeom prst="rect">
            <a:avLst/>
          </a:prstGeom>
          <a:solidFill>
            <a:srgbClr val="FBE4D4"/>
          </a:solidFill>
          <a:ln>
            <a:noFill/>
          </a:ln>
        </p:spPr>
        <p:txBody>
          <a:bodyPr anchorCtr="0" anchor="t" bIns="45700" lIns="91425" spcFirstLastPara="1" rIns="91425" wrap="square" tIns="45700">
            <a:no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27" name="Google Shape;27;p4"/>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4"/>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4"/>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rgbClr val="888888"/>
              </a:buClr>
              <a:buSzPts val="900"/>
              <a:buFont typeface="Calibri"/>
              <a:buNone/>
              <a:defRPr/>
            </a:lvl1pPr>
            <a:lvl2pPr indent="0" lvl="1" marL="0" algn="r">
              <a:spcBef>
                <a:spcPts val="0"/>
              </a:spcBef>
              <a:spcAft>
                <a:spcPts val="0"/>
              </a:spcAft>
              <a:buClr>
                <a:srgbClr val="888888"/>
              </a:buClr>
              <a:buSzPts val="900"/>
              <a:buFont typeface="Calibri"/>
              <a:buNone/>
              <a:defRPr/>
            </a:lvl2pPr>
            <a:lvl3pPr indent="0" lvl="2" marL="0" algn="r">
              <a:spcBef>
                <a:spcPts val="0"/>
              </a:spcBef>
              <a:spcAft>
                <a:spcPts val="0"/>
              </a:spcAft>
              <a:buClr>
                <a:srgbClr val="888888"/>
              </a:buClr>
              <a:buSzPts val="900"/>
              <a:buFont typeface="Calibri"/>
              <a:buNone/>
              <a:defRPr/>
            </a:lvl3pPr>
            <a:lvl4pPr indent="0" lvl="3" marL="0" algn="r">
              <a:spcBef>
                <a:spcPts val="0"/>
              </a:spcBef>
              <a:spcAft>
                <a:spcPts val="0"/>
              </a:spcAft>
              <a:buClr>
                <a:srgbClr val="888888"/>
              </a:buClr>
              <a:buSzPts val="900"/>
              <a:buFont typeface="Calibri"/>
              <a:buNone/>
              <a:defRPr/>
            </a:lvl4pPr>
            <a:lvl5pPr indent="0" lvl="4" marL="0" algn="r">
              <a:spcBef>
                <a:spcPts val="0"/>
              </a:spcBef>
              <a:spcAft>
                <a:spcPts val="0"/>
              </a:spcAft>
              <a:buClr>
                <a:srgbClr val="888888"/>
              </a:buClr>
              <a:buSzPts val="900"/>
              <a:buFont typeface="Calibri"/>
              <a:buNone/>
              <a:defRPr/>
            </a:lvl5pPr>
            <a:lvl6pPr indent="0" lvl="5" marL="0" algn="r">
              <a:spcBef>
                <a:spcPts val="0"/>
              </a:spcBef>
              <a:spcAft>
                <a:spcPts val="0"/>
              </a:spcAft>
              <a:buClr>
                <a:srgbClr val="888888"/>
              </a:buClr>
              <a:buSzPts val="900"/>
              <a:buFont typeface="Calibri"/>
              <a:buNone/>
              <a:defRPr/>
            </a:lvl6pPr>
            <a:lvl7pPr indent="0" lvl="6" marL="0" algn="r">
              <a:spcBef>
                <a:spcPts val="0"/>
              </a:spcBef>
              <a:spcAft>
                <a:spcPts val="0"/>
              </a:spcAft>
              <a:buClr>
                <a:srgbClr val="888888"/>
              </a:buClr>
              <a:buSzPts val="900"/>
              <a:buFont typeface="Calibri"/>
              <a:buNone/>
              <a:defRPr/>
            </a:lvl7pPr>
            <a:lvl8pPr indent="0" lvl="7" marL="0" algn="r">
              <a:spcBef>
                <a:spcPts val="0"/>
              </a:spcBef>
              <a:spcAft>
                <a:spcPts val="0"/>
              </a:spcAft>
              <a:buClr>
                <a:srgbClr val="888888"/>
              </a:buClr>
              <a:buSzPts val="900"/>
              <a:buFont typeface="Calibri"/>
              <a:buNone/>
              <a:defRPr/>
            </a:lvl8pPr>
            <a:lvl9pPr indent="0" lvl="8" marL="0" algn="r">
              <a:spcBef>
                <a:spcPts val="0"/>
              </a:spcBef>
              <a:spcAft>
                <a:spcPts val="0"/>
              </a:spcAft>
              <a:buClr>
                <a:srgbClr val="888888"/>
              </a:buClr>
              <a:buSzPts val="900"/>
              <a:buFont typeface="Calibri"/>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8E2F3">
            <a:alpha val="36862"/>
          </a:srgbClr>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628650" y="273844"/>
            <a:ext cx="7886700" cy="994172"/>
          </a:xfrm>
          <a:prstGeom prst="rect">
            <a:avLst/>
          </a:prstGeom>
          <a:solidFill>
            <a:srgbClr val="8DA9DB"/>
          </a:solid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628650" y="1369219"/>
            <a:ext cx="7886700" cy="3263504"/>
          </a:xfrm>
          <a:prstGeom prst="rect">
            <a:avLst/>
          </a:prstGeom>
          <a:noFill/>
          <a:ln>
            <a:noFill/>
          </a:ln>
        </p:spPr>
        <p:txBody>
          <a:bodyPr anchorCtr="0" anchor="t" bIns="45700" lIns="91425" spcFirstLastPara="1" rIns="91425" wrap="square" tIns="45700">
            <a:noAutofit/>
          </a:bodyPr>
          <a:lstStyle>
            <a:lvl1pPr indent="-361950" lvl="0" marL="457200" marR="0" rtl="0" algn="l">
              <a:lnSpc>
                <a:spcPct val="90000"/>
              </a:lnSpc>
              <a:spcBef>
                <a:spcPts val="75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1pPr>
            <a:lvl2pPr indent="0" lvl="1" marL="0" marR="0" rtl="0" algn="r">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2pPr>
            <a:lvl3pPr indent="0" lvl="2" marL="0" marR="0" rtl="0" algn="r">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3pPr>
            <a:lvl4pPr indent="0" lvl="3" marL="0" marR="0" rtl="0" algn="r">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4pPr>
            <a:lvl5pPr indent="0" lvl="4" marL="0" marR="0" rtl="0" algn="r">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5pPr>
            <a:lvl6pPr indent="0" lvl="5" marL="0" marR="0" rtl="0" algn="r">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6pPr>
            <a:lvl7pPr indent="0" lvl="6" marL="0" marR="0" rtl="0" algn="r">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7pPr>
            <a:lvl8pPr indent="0" lvl="7" marL="0" marR="0" rtl="0" algn="r">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8pPr>
            <a:lvl9pPr indent="0" lvl="8" marL="0" marR="0" rtl="0" algn="r">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7.png"/><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6.png"/><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1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16.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1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1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20.png"/><Relationship Id="rId4" Type="http://schemas.openxmlformats.org/officeDocument/2006/relationships/image" Target="../media/image1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2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2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hyperlink" Target="https://www.kaggle.com/sobhanmoosavi/us-accidents"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3.png"/><Relationship Id="rId4" Type="http://schemas.openxmlformats.org/officeDocument/2006/relationships/image" Target="../media/image9.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8.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 name="Shape 33"/>
        <p:cNvGrpSpPr/>
        <p:nvPr/>
      </p:nvGrpSpPr>
      <p:grpSpPr>
        <a:xfrm>
          <a:off x="0" y="0"/>
          <a:ext cx="0" cy="0"/>
          <a:chOff x="0" y="0"/>
          <a:chExt cx="0" cy="0"/>
        </a:xfrm>
      </p:grpSpPr>
      <p:sp>
        <p:nvSpPr>
          <p:cNvPr id="34" name="Google Shape;34;p5"/>
          <p:cNvSpPr txBox="1"/>
          <p:nvPr>
            <p:ph type="title"/>
          </p:nvPr>
        </p:nvSpPr>
        <p:spPr>
          <a:xfrm>
            <a:off x="628650" y="273844"/>
            <a:ext cx="7886700" cy="9942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35" name="Google Shape;35;p5"/>
          <p:cNvSpPr txBox="1"/>
          <p:nvPr>
            <p:ph idx="1" type="body"/>
          </p:nvPr>
        </p:nvSpPr>
        <p:spPr>
          <a:xfrm>
            <a:off x="628650" y="1369219"/>
            <a:ext cx="7886700" cy="3263400"/>
          </a:xfrm>
          <a:prstGeom prst="rect">
            <a:avLst/>
          </a:prstGeom>
        </p:spPr>
        <p:txBody>
          <a:bodyPr anchorCtr="0" anchor="t" bIns="45700" lIns="91425" spcFirstLastPara="1" rIns="91425" wrap="square" tIns="45700">
            <a:noAutofit/>
          </a:bodyPr>
          <a:lstStyle/>
          <a:p>
            <a:pPr indent="0" lvl="0" marL="0" rtl="0" algn="l">
              <a:spcBef>
                <a:spcPts val="750"/>
              </a:spcBef>
              <a:spcAft>
                <a:spcPts val="0"/>
              </a:spcAft>
              <a:buNone/>
            </a:pPr>
            <a:r>
              <a:t/>
            </a:r>
            <a:endParaRPr/>
          </a:p>
        </p:txBody>
      </p:sp>
      <p:sp>
        <p:nvSpPr>
          <p:cNvPr id="36" name="Google Shape;36;p5"/>
          <p:cNvSpPr txBox="1"/>
          <p:nvPr>
            <p:ph idx="12" type="sldNum"/>
          </p:nvPr>
        </p:nvSpPr>
        <p:spPr>
          <a:xfrm>
            <a:off x="6457950" y="4767263"/>
            <a:ext cx="2057400" cy="2739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888888"/>
              </a:buClr>
              <a:buSzPts val="900"/>
              <a:buFont typeface="Calibri"/>
              <a:buNone/>
            </a:pPr>
            <a:fld id="{00000000-1234-1234-1234-123412341234}" type="slidenum">
              <a:rPr lang="en-US"/>
              <a:t>‹#›</a:t>
            </a:fld>
            <a:endParaRPr/>
          </a:p>
        </p:txBody>
      </p:sp>
      <p:pic>
        <p:nvPicPr>
          <p:cNvPr id="37" name="Google Shape;37;p5"/>
          <p:cNvPicPr preferRelativeResize="0"/>
          <p:nvPr/>
        </p:nvPicPr>
        <p:blipFill>
          <a:blip r:embed="rId3">
            <a:alphaModFix/>
          </a:blip>
          <a:stretch>
            <a:fillRect/>
          </a:stretch>
        </p:blipFill>
        <p:spPr>
          <a:xfrm>
            <a:off x="157150" y="203800"/>
            <a:ext cx="8829675" cy="44767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4"/>
          <p:cNvSpPr txBox="1"/>
          <p:nvPr>
            <p:ph type="title"/>
          </p:nvPr>
        </p:nvSpPr>
        <p:spPr>
          <a:xfrm>
            <a:off x="628650" y="273844"/>
            <a:ext cx="7886700" cy="9942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EDA</a:t>
            </a:r>
            <a:endParaRPr/>
          </a:p>
        </p:txBody>
      </p:sp>
      <p:sp>
        <p:nvSpPr>
          <p:cNvPr id="107" name="Google Shape;107;p14"/>
          <p:cNvSpPr txBox="1"/>
          <p:nvPr>
            <p:ph idx="1" type="body"/>
          </p:nvPr>
        </p:nvSpPr>
        <p:spPr>
          <a:xfrm>
            <a:off x="628650" y="1369219"/>
            <a:ext cx="3886200" cy="3263400"/>
          </a:xfrm>
          <a:prstGeom prst="rect">
            <a:avLst/>
          </a:prstGeom>
        </p:spPr>
        <p:txBody>
          <a:bodyPr anchorCtr="0" anchor="t" bIns="45700" lIns="91425" spcFirstLastPara="1" rIns="91425" wrap="square" tIns="45700">
            <a:noAutofit/>
          </a:bodyPr>
          <a:lstStyle/>
          <a:p>
            <a:pPr indent="0" lvl="0" marL="0" rtl="0" algn="l">
              <a:spcBef>
                <a:spcPts val="750"/>
              </a:spcBef>
              <a:spcAft>
                <a:spcPts val="0"/>
              </a:spcAft>
              <a:buNone/>
            </a:pPr>
            <a:r>
              <a:t/>
            </a:r>
            <a:endParaRPr/>
          </a:p>
        </p:txBody>
      </p:sp>
      <p:sp>
        <p:nvSpPr>
          <p:cNvPr id="108" name="Google Shape;108;p14"/>
          <p:cNvSpPr txBox="1"/>
          <p:nvPr>
            <p:ph idx="2" type="body"/>
          </p:nvPr>
        </p:nvSpPr>
        <p:spPr>
          <a:xfrm>
            <a:off x="4629150" y="1369219"/>
            <a:ext cx="3886200" cy="3263400"/>
          </a:xfrm>
          <a:prstGeom prst="rect">
            <a:avLst/>
          </a:prstGeom>
        </p:spPr>
        <p:txBody>
          <a:bodyPr anchorCtr="0" anchor="t" bIns="45700" lIns="91425" spcFirstLastPara="1" rIns="91425" wrap="square" tIns="45700">
            <a:noAutofit/>
          </a:bodyPr>
          <a:lstStyle/>
          <a:p>
            <a:pPr indent="0" lvl="0" marL="0" rtl="0" algn="l">
              <a:spcBef>
                <a:spcPts val="750"/>
              </a:spcBef>
              <a:spcAft>
                <a:spcPts val="0"/>
              </a:spcAft>
              <a:buNone/>
            </a:pPr>
            <a:r>
              <a:t/>
            </a:r>
            <a:endParaRPr/>
          </a:p>
        </p:txBody>
      </p:sp>
      <p:sp>
        <p:nvSpPr>
          <p:cNvPr id="109" name="Google Shape;109;p14"/>
          <p:cNvSpPr txBox="1"/>
          <p:nvPr>
            <p:ph idx="12" type="sldNum"/>
          </p:nvPr>
        </p:nvSpPr>
        <p:spPr>
          <a:xfrm>
            <a:off x="6457950" y="4767263"/>
            <a:ext cx="2057400" cy="2739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888888"/>
              </a:buClr>
              <a:buSzPts val="900"/>
              <a:buFont typeface="Calibri"/>
              <a:buNone/>
            </a:pPr>
            <a:fld id="{00000000-1234-1234-1234-123412341234}" type="slidenum">
              <a:rPr lang="en-US"/>
              <a:t>‹#›</a:t>
            </a:fld>
            <a:endParaRPr/>
          </a:p>
        </p:txBody>
      </p:sp>
      <p:pic>
        <p:nvPicPr>
          <p:cNvPr id="110" name="Google Shape;110;p14"/>
          <p:cNvPicPr preferRelativeResize="0"/>
          <p:nvPr/>
        </p:nvPicPr>
        <p:blipFill rotWithShape="1">
          <a:blip r:embed="rId3">
            <a:alphaModFix/>
          </a:blip>
          <a:srcRect b="22732" l="19356" r="47242" t="45531"/>
          <a:stretch/>
        </p:blipFill>
        <p:spPr>
          <a:xfrm>
            <a:off x="628650" y="1369225"/>
            <a:ext cx="7886700" cy="343952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5"/>
          <p:cNvSpPr txBox="1"/>
          <p:nvPr>
            <p:ph type="title"/>
          </p:nvPr>
        </p:nvSpPr>
        <p:spPr>
          <a:xfrm>
            <a:off x="628650" y="273844"/>
            <a:ext cx="7886700" cy="9942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EDA</a:t>
            </a:r>
            <a:endParaRPr/>
          </a:p>
        </p:txBody>
      </p:sp>
      <p:sp>
        <p:nvSpPr>
          <p:cNvPr id="116" name="Google Shape;116;p15"/>
          <p:cNvSpPr txBox="1"/>
          <p:nvPr>
            <p:ph idx="12" type="sldNum"/>
          </p:nvPr>
        </p:nvSpPr>
        <p:spPr>
          <a:xfrm>
            <a:off x="6457950" y="4767263"/>
            <a:ext cx="2057400" cy="2739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888888"/>
              </a:buClr>
              <a:buSzPts val="900"/>
              <a:buFont typeface="Calibri"/>
              <a:buNone/>
            </a:pPr>
            <a:fld id="{00000000-1234-1234-1234-123412341234}" type="slidenum">
              <a:rPr lang="en-US"/>
              <a:t>‹#›</a:t>
            </a:fld>
            <a:endParaRPr/>
          </a:p>
        </p:txBody>
      </p:sp>
      <p:pic>
        <p:nvPicPr>
          <p:cNvPr id="117" name="Google Shape;117;p15"/>
          <p:cNvPicPr preferRelativeResize="0"/>
          <p:nvPr/>
        </p:nvPicPr>
        <p:blipFill>
          <a:blip r:embed="rId3">
            <a:alphaModFix/>
          </a:blip>
          <a:stretch>
            <a:fillRect/>
          </a:stretch>
        </p:blipFill>
        <p:spPr>
          <a:xfrm>
            <a:off x="628650" y="1268051"/>
            <a:ext cx="6698237" cy="38754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6"/>
          <p:cNvSpPr txBox="1"/>
          <p:nvPr>
            <p:ph type="title"/>
          </p:nvPr>
        </p:nvSpPr>
        <p:spPr>
          <a:xfrm>
            <a:off x="496750" y="128774"/>
            <a:ext cx="7886700" cy="820800"/>
          </a:xfrm>
          <a:prstGeom prst="rect">
            <a:avLst/>
          </a:prstGeom>
          <a:solidFill>
            <a:srgbClr val="8DA9DB"/>
          </a:solid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300"/>
              <a:buFont typeface="Calibri"/>
              <a:buNone/>
            </a:pPr>
            <a:r>
              <a:rPr lang="en-US"/>
              <a:t>Models</a:t>
            </a:r>
            <a:endParaRPr/>
          </a:p>
        </p:txBody>
      </p:sp>
      <p:sp>
        <p:nvSpPr>
          <p:cNvPr id="123" name="Google Shape;123;p16"/>
          <p:cNvSpPr txBox="1"/>
          <p:nvPr>
            <p:ph idx="1" type="body"/>
          </p:nvPr>
        </p:nvSpPr>
        <p:spPr>
          <a:xfrm>
            <a:off x="496750" y="1507769"/>
            <a:ext cx="7886700" cy="3263400"/>
          </a:xfrm>
          <a:prstGeom prst="rect">
            <a:avLst/>
          </a:prstGeom>
          <a:solidFill>
            <a:srgbClr val="FBE4D4"/>
          </a:solidFill>
          <a:ln>
            <a:noFill/>
          </a:ln>
        </p:spPr>
        <p:txBody>
          <a:bodyPr anchorCtr="0" anchor="t" bIns="45700" lIns="91425" spcFirstLastPara="1" rIns="91425" wrap="square" tIns="45700">
            <a:noAutofit/>
          </a:bodyPr>
          <a:lstStyle/>
          <a:p>
            <a:pPr indent="0" lvl="0" marL="171450" rtl="0" algn="l">
              <a:lnSpc>
                <a:spcPct val="90000"/>
              </a:lnSpc>
              <a:spcBef>
                <a:spcPts val="750"/>
              </a:spcBef>
              <a:spcAft>
                <a:spcPts val="0"/>
              </a:spcAft>
              <a:buNone/>
            </a:pPr>
            <a:r>
              <a:rPr lang="en-US"/>
              <a:t>Before arriving on a model it is very important to know what accuracy are we aiming to achieve.</a:t>
            </a:r>
            <a:endParaRPr/>
          </a:p>
          <a:p>
            <a:pPr indent="0" lvl="0" marL="171450" rtl="0" algn="l">
              <a:lnSpc>
                <a:spcPct val="90000"/>
              </a:lnSpc>
              <a:spcBef>
                <a:spcPts val="750"/>
              </a:spcBef>
              <a:spcAft>
                <a:spcPts val="0"/>
              </a:spcAft>
              <a:buNone/>
            </a:pPr>
            <a:r>
              <a:rPr lang="en-US"/>
              <a:t>For this we used skews in the existing dataset.</a:t>
            </a:r>
            <a:endParaRPr/>
          </a:p>
          <a:p>
            <a:pPr indent="0" lvl="0" marL="171450" rtl="0" algn="l">
              <a:lnSpc>
                <a:spcPct val="90000"/>
              </a:lnSpc>
              <a:spcBef>
                <a:spcPts val="750"/>
              </a:spcBef>
              <a:spcAft>
                <a:spcPts val="0"/>
              </a:spcAft>
              <a:buNone/>
            </a:pPr>
            <a:r>
              <a:t/>
            </a:r>
            <a:endParaRPr/>
          </a:p>
          <a:p>
            <a:pPr indent="0" lvl="0" marL="171450" rtl="0" algn="l">
              <a:lnSpc>
                <a:spcPct val="90000"/>
              </a:lnSpc>
              <a:spcBef>
                <a:spcPts val="750"/>
              </a:spcBef>
              <a:spcAft>
                <a:spcPts val="0"/>
              </a:spcAft>
              <a:buNone/>
            </a:pPr>
            <a:r>
              <a:rPr lang="en-US"/>
              <a:t>Occurrence percentage</a:t>
            </a:r>
            <a:r>
              <a:rPr lang="en-US"/>
              <a:t> of severity 2 in dataset: 67% </a:t>
            </a:r>
            <a:endParaRPr/>
          </a:p>
        </p:txBody>
      </p:sp>
      <p:sp>
        <p:nvSpPr>
          <p:cNvPr id="124" name="Google Shape;124;p16"/>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888888"/>
              </a:buClr>
              <a:buSzPts val="900"/>
              <a:buFont typeface="Calibri"/>
              <a:buNone/>
            </a:pPr>
            <a:fld id="{00000000-1234-1234-1234-123412341234}" type="slidenum">
              <a:rPr lang="en-US"/>
              <a:t>‹#›</a:t>
            </a:fld>
            <a:endParaRPr/>
          </a:p>
        </p:txBody>
      </p:sp>
      <p:sp>
        <p:nvSpPr>
          <p:cNvPr id="125" name="Google Shape;125;p16"/>
          <p:cNvSpPr txBox="1"/>
          <p:nvPr>
            <p:ph type="title"/>
          </p:nvPr>
        </p:nvSpPr>
        <p:spPr>
          <a:xfrm>
            <a:off x="496750" y="1006525"/>
            <a:ext cx="7886700" cy="444300"/>
          </a:xfrm>
          <a:prstGeom prst="rect">
            <a:avLst/>
          </a:prstGeom>
          <a:solidFill>
            <a:srgbClr val="8DA9DB"/>
          </a:solid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300"/>
              <a:buFont typeface="Calibri"/>
              <a:buNone/>
            </a:pPr>
            <a:r>
              <a:rPr lang="en-US" sz="2600"/>
              <a:t>I.) Benchmarking</a:t>
            </a:r>
            <a:endParaRPr sz="26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17"/>
          <p:cNvSpPr txBox="1"/>
          <p:nvPr>
            <p:ph type="title"/>
          </p:nvPr>
        </p:nvSpPr>
        <p:spPr>
          <a:xfrm>
            <a:off x="536325" y="89223"/>
            <a:ext cx="7886700" cy="623100"/>
          </a:xfrm>
          <a:prstGeom prst="rect">
            <a:avLst/>
          </a:prstGeom>
          <a:solidFill>
            <a:srgbClr val="8DA9DB"/>
          </a:solid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300"/>
              <a:buFont typeface="Calibri"/>
              <a:buNone/>
            </a:pPr>
            <a:r>
              <a:rPr lang="en-US"/>
              <a:t>Models</a:t>
            </a:r>
            <a:endParaRPr/>
          </a:p>
        </p:txBody>
      </p:sp>
      <p:sp>
        <p:nvSpPr>
          <p:cNvPr id="131" name="Google Shape;131;p17"/>
          <p:cNvSpPr txBox="1"/>
          <p:nvPr>
            <p:ph idx="1" type="body"/>
          </p:nvPr>
        </p:nvSpPr>
        <p:spPr>
          <a:xfrm>
            <a:off x="628650" y="1369225"/>
            <a:ext cx="7886700" cy="3523800"/>
          </a:xfrm>
          <a:prstGeom prst="rect">
            <a:avLst/>
          </a:prstGeom>
          <a:solidFill>
            <a:srgbClr val="FBE4D4"/>
          </a:solidFill>
          <a:ln>
            <a:noFill/>
          </a:ln>
        </p:spPr>
        <p:txBody>
          <a:bodyPr anchorCtr="0" anchor="t" bIns="45700" lIns="91425" spcFirstLastPara="1" rIns="91425" wrap="square" tIns="45700">
            <a:noAutofit/>
          </a:bodyPr>
          <a:lstStyle/>
          <a:p>
            <a:pPr indent="-171450" lvl="0" marL="171450" rtl="0" algn="l">
              <a:lnSpc>
                <a:spcPct val="90000"/>
              </a:lnSpc>
              <a:spcBef>
                <a:spcPts val="0"/>
              </a:spcBef>
              <a:spcAft>
                <a:spcPts val="0"/>
              </a:spcAft>
              <a:buClr>
                <a:schemeClr val="dk1"/>
              </a:buClr>
              <a:buSzPts val="2100"/>
              <a:buChar char="•"/>
            </a:pPr>
            <a:r>
              <a:rPr lang="en-US"/>
              <a:t>Since our problem is a classification problem, we decided to start with one of the most basic and least complex problem of decision tree and the results have been phenomenal (~80% accuracy).</a:t>
            </a:r>
            <a:endParaRPr/>
          </a:p>
          <a:p>
            <a:pPr indent="-152400" lvl="0" marL="171450" rtl="0" algn="l">
              <a:lnSpc>
                <a:spcPct val="90000"/>
              </a:lnSpc>
              <a:spcBef>
                <a:spcPts val="0"/>
              </a:spcBef>
              <a:spcAft>
                <a:spcPts val="0"/>
              </a:spcAft>
              <a:buSzPts val="1800"/>
              <a:buChar char="•"/>
            </a:pPr>
            <a:r>
              <a:rPr lang="en-US"/>
              <a:t>We also decided to use a variant of Decision Tree, namely, the Random Forest to see if we can get better accuracy.</a:t>
            </a:r>
            <a:endParaRPr/>
          </a:p>
          <a:p>
            <a:pPr indent="-152400" lvl="0" marL="171450" rtl="0" algn="l">
              <a:lnSpc>
                <a:spcPct val="90000"/>
              </a:lnSpc>
              <a:spcBef>
                <a:spcPts val="0"/>
              </a:spcBef>
              <a:spcAft>
                <a:spcPts val="0"/>
              </a:spcAft>
              <a:buSzPts val="1800"/>
              <a:buChar char="•"/>
            </a:pPr>
            <a:r>
              <a:rPr lang="en-US"/>
              <a:t>In addition we also tried batch learning versions of SVM Classifiers and Logistic Regression (via SGD), the results of these were disastrous. Since they also took longer time in comparison to Decision Trees and Forests, we were not able to fine tune the results.</a:t>
            </a:r>
            <a:endParaRPr/>
          </a:p>
          <a:p>
            <a:pPr indent="-152400" lvl="0" marL="171450" rtl="0" algn="l">
              <a:lnSpc>
                <a:spcPct val="90000"/>
              </a:lnSpc>
              <a:spcBef>
                <a:spcPts val="0"/>
              </a:spcBef>
              <a:spcAft>
                <a:spcPts val="0"/>
              </a:spcAft>
              <a:buSzPts val="1800"/>
              <a:buChar char="•"/>
            </a:pPr>
            <a:r>
              <a:rPr lang="en-US"/>
              <a:t>We also tried kNN with k as root of total records but the RAM blew up while training.</a:t>
            </a:r>
            <a:endParaRPr/>
          </a:p>
          <a:p>
            <a:pPr indent="0" lvl="0" marL="0" rtl="0" algn="l">
              <a:lnSpc>
                <a:spcPct val="90000"/>
              </a:lnSpc>
              <a:spcBef>
                <a:spcPts val="750"/>
              </a:spcBef>
              <a:spcAft>
                <a:spcPts val="0"/>
              </a:spcAft>
              <a:buNone/>
            </a:pPr>
            <a:r>
              <a:t/>
            </a:r>
            <a:endParaRPr/>
          </a:p>
        </p:txBody>
      </p:sp>
      <p:sp>
        <p:nvSpPr>
          <p:cNvPr id="132" name="Google Shape;132;p17"/>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888888"/>
              </a:buClr>
              <a:buSzPts val="900"/>
              <a:buFont typeface="Calibri"/>
              <a:buNone/>
            </a:pPr>
            <a:fld id="{00000000-1234-1234-1234-123412341234}" type="slidenum">
              <a:rPr lang="en-US"/>
              <a:t>‹#›</a:t>
            </a:fld>
            <a:endParaRPr/>
          </a:p>
        </p:txBody>
      </p:sp>
      <p:sp>
        <p:nvSpPr>
          <p:cNvPr id="133" name="Google Shape;133;p17"/>
          <p:cNvSpPr txBox="1"/>
          <p:nvPr>
            <p:ph type="title"/>
          </p:nvPr>
        </p:nvSpPr>
        <p:spPr>
          <a:xfrm>
            <a:off x="536325" y="818625"/>
            <a:ext cx="7886700" cy="444300"/>
          </a:xfrm>
          <a:prstGeom prst="rect">
            <a:avLst/>
          </a:prstGeom>
          <a:solidFill>
            <a:srgbClr val="8DA9DB"/>
          </a:solid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300"/>
              <a:buFont typeface="Calibri"/>
              <a:buNone/>
            </a:pPr>
            <a:r>
              <a:rPr lang="en-US" sz="2600"/>
              <a:t>II.) Modelling Summary</a:t>
            </a:r>
            <a:endParaRPr sz="26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18"/>
          <p:cNvSpPr txBox="1"/>
          <p:nvPr>
            <p:ph type="title"/>
          </p:nvPr>
        </p:nvSpPr>
        <p:spPr>
          <a:xfrm>
            <a:off x="536325" y="89223"/>
            <a:ext cx="7886700" cy="623100"/>
          </a:xfrm>
          <a:prstGeom prst="rect">
            <a:avLst/>
          </a:prstGeom>
          <a:solidFill>
            <a:srgbClr val="8DA9DB"/>
          </a:solid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300"/>
              <a:buFont typeface="Calibri"/>
              <a:buNone/>
            </a:pPr>
            <a:r>
              <a:rPr lang="en-US"/>
              <a:t>Models</a:t>
            </a:r>
            <a:endParaRPr/>
          </a:p>
        </p:txBody>
      </p:sp>
      <p:sp>
        <p:nvSpPr>
          <p:cNvPr id="139" name="Google Shape;139;p18"/>
          <p:cNvSpPr txBox="1"/>
          <p:nvPr>
            <p:ph idx="1" type="body"/>
          </p:nvPr>
        </p:nvSpPr>
        <p:spPr>
          <a:xfrm>
            <a:off x="628650" y="1369226"/>
            <a:ext cx="7886700" cy="3589500"/>
          </a:xfrm>
          <a:prstGeom prst="rect">
            <a:avLst/>
          </a:prstGeom>
          <a:solidFill>
            <a:srgbClr val="FBE4D4"/>
          </a:solid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None/>
            </a:pPr>
            <a:r>
              <a:t/>
            </a:r>
            <a:endParaRPr/>
          </a:p>
          <a:p>
            <a:pPr indent="-171450" lvl="0" marL="171450" rtl="0" algn="l">
              <a:lnSpc>
                <a:spcPct val="90000"/>
              </a:lnSpc>
              <a:spcBef>
                <a:spcPts val="750"/>
              </a:spcBef>
              <a:spcAft>
                <a:spcPts val="0"/>
              </a:spcAft>
              <a:buClr>
                <a:schemeClr val="dk1"/>
              </a:buClr>
              <a:buSzPts val="2100"/>
              <a:buChar char="•"/>
            </a:pPr>
            <a:r>
              <a:rPr lang="en-US"/>
              <a:t>Initially we were having plans for implementing Neural Networks but the size of data set was creating the problem of long duration of training rendering us not able to change parameters and</a:t>
            </a:r>
            <a:endParaRPr/>
          </a:p>
        </p:txBody>
      </p:sp>
      <p:sp>
        <p:nvSpPr>
          <p:cNvPr id="140" name="Google Shape;140;p18"/>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888888"/>
              </a:buClr>
              <a:buSzPts val="900"/>
              <a:buFont typeface="Calibri"/>
              <a:buNone/>
            </a:pPr>
            <a:fld id="{00000000-1234-1234-1234-123412341234}" type="slidenum">
              <a:rPr lang="en-US"/>
              <a:t>‹#›</a:t>
            </a:fld>
            <a:endParaRPr/>
          </a:p>
        </p:txBody>
      </p:sp>
      <p:sp>
        <p:nvSpPr>
          <p:cNvPr id="141" name="Google Shape;141;p18"/>
          <p:cNvSpPr txBox="1"/>
          <p:nvPr>
            <p:ph type="title"/>
          </p:nvPr>
        </p:nvSpPr>
        <p:spPr>
          <a:xfrm>
            <a:off x="536325" y="818625"/>
            <a:ext cx="7886700" cy="444300"/>
          </a:xfrm>
          <a:prstGeom prst="rect">
            <a:avLst/>
          </a:prstGeom>
          <a:solidFill>
            <a:srgbClr val="8DA9DB"/>
          </a:solid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300"/>
              <a:buFont typeface="Calibri"/>
              <a:buNone/>
            </a:pPr>
            <a:r>
              <a:rPr lang="en-US" sz="2600"/>
              <a:t>II.) Modelling Summary</a:t>
            </a:r>
            <a:endParaRPr sz="2600"/>
          </a:p>
        </p:txBody>
      </p:sp>
      <p:pic>
        <p:nvPicPr>
          <p:cNvPr id="142" name="Google Shape;142;p18"/>
          <p:cNvPicPr preferRelativeResize="0"/>
          <p:nvPr/>
        </p:nvPicPr>
        <p:blipFill>
          <a:blip r:embed="rId3">
            <a:alphaModFix/>
          </a:blip>
          <a:stretch>
            <a:fillRect/>
          </a:stretch>
        </p:blipFill>
        <p:spPr>
          <a:xfrm>
            <a:off x="2444175" y="2765123"/>
            <a:ext cx="3854300" cy="20540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9"/>
          <p:cNvSpPr txBox="1"/>
          <p:nvPr>
            <p:ph type="title"/>
          </p:nvPr>
        </p:nvSpPr>
        <p:spPr>
          <a:xfrm>
            <a:off x="536325" y="89223"/>
            <a:ext cx="7886700" cy="623100"/>
          </a:xfrm>
          <a:prstGeom prst="rect">
            <a:avLst/>
          </a:prstGeom>
          <a:solidFill>
            <a:srgbClr val="8DA9DB"/>
          </a:solid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300"/>
              <a:buFont typeface="Calibri"/>
              <a:buNone/>
            </a:pPr>
            <a:r>
              <a:rPr lang="en-US"/>
              <a:t>Models</a:t>
            </a:r>
            <a:endParaRPr/>
          </a:p>
        </p:txBody>
      </p:sp>
      <p:sp>
        <p:nvSpPr>
          <p:cNvPr id="148" name="Google Shape;148;p19"/>
          <p:cNvSpPr txBox="1"/>
          <p:nvPr>
            <p:ph idx="1" type="body"/>
          </p:nvPr>
        </p:nvSpPr>
        <p:spPr>
          <a:xfrm>
            <a:off x="628650" y="1369225"/>
            <a:ext cx="7794300" cy="3589500"/>
          </a:xfrm>
          <a:prstGeom prst="rect">
            <a:avLst/>
          </a:prstGeom>
          <a:solidFill>
            <a:srgbClr val="FBE4D4"/>
          </a:solid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sz="1700"/>
              <a:t>Batch Size:100,000</a:t>
            </a:r>
            <a:endParaRPr sz="1700"/>
          </a:p>
          <a:p>
            <a:pPr indent="0" lvl="0" marL="0" rtl="0" algn="l">
              <a:lnSpc>
                <a:spcPct val="90000"/>
              </a:lnSpc>
              <a:spcBef>
                <a:spcPts val="0"/>
              </a:spcBef>
              <a:spcAft>
                <a:spcPts val="0"/>
              </a:spcAft>
              <a:buNone/>
            </a:pPr>
            <a:r>
              <a:t/>
            </a:r>
            <a:endParaRPr/>
          </a:p>
        </p:txBody>
      </p:sp>
      <p:sp>
        <p:nvSpPr>
          <p:cNvPr id="149" name="Google Shape;149;p19"/>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888888"/>
              </a:buClr>
              <a:buSzPts val="900"/>
              <a:buFont typeface="Calibri"/>
              <a:buNone/>
            </a:pPr>
            <a:fld id="{00000000-1234-1234-1234-123412341234}" type="slidenum">
              <a:rPr lang="en-US"/>
              <a:t>‹#›</a:t>
            </a:fld>
            <a:endParaRPr/>
          </a:p>
        </p:txBody>
      </p:sp>
      <p:sp>
        <p:nvSpPr>
          <p:cNvPr id="150" name="Google Shape;150;p19"/>
          <p:cNvSpPr txBox="1"/>
          <p:nvPr>
            <p:ph type="title"/>
          </p:nvPr>
        </p:nvSpPr>
        <p:spPr>
          <a:xfrm>
            <a:off x="536325" y="818625"/>
            <a:ext cx="7886700" cy="444300"/>
          </a:xfrm>
          <a:prstGeom prst="rect">
            <a:avLst/>
          </a:prstGeom>
          <a:solidFill>
            <a:srgbClr val="8DA9DB"/>
          </a:solid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300"/>
              <a:buFont typeface="Calibri"/>
              <a:buNone/>
            </a:pPr>
            <a:r>
              <a:rPr lang="en-US" sz="2600"/>
              <a:t>II.) SGD Classifier: Logistic Regression</a:t>
            </a:r>
            <a:endParaRPr sz="2600"/>
          </a:p>
        </p:txBody>
      </p:sp>
      <p:pic>
        <p:nvPicPr>
          <p:cNvPr id="151" name="Google Shape;151;p19"/>
          <p:cNvPicPr preferRelativeResize="0"/>
          <p:nvPr/>
        </p:nvPicPr>
        <p:blipFill>
          <a:blip r:embed="rId3">
            <a:alphaModFix/>
          </a:blip>
          <a:stretch>
            <a:fillRect/>
          </a:stretch>
        </p:blipFill>
        <p:spPr>
          <a:xfrm>
            <a:off x="659362" y="1645050"/>
            <a:ext cx="7640626" cy="1151316"/>
          </a:xfrm>
          <a:prstGeom prst="rect">
            <a:avLst/>
          </a:prstGeom>
          <a:noFill/>
          <a:ln>
            <a:noFill/>
          </a:ln>
        </p:spPr>
      </p:pic>
      <p:pic>
        <p:nvPicPr>
          <p:cNvPr id="152" name="Google Shape;152;p19"/>
          <p:cNvPicPr preferRelativeResize="0"/>
          <p:nvPr/>
        </p:nvPicPr>
        <p:blipFill>
          <a:blip r:embed="rId4">
            <a:alphaModFix/>
          </a:blip>
          <a:stretch>
            <a:fillRect/>
          </a:stretch>
        </p:blipFill>
        <p:spPr>
          <a:xfrm>
            <a:off x="536325" y="2796375"/>
            <a:ext cx="4561150" cy="1934575"/>
          </a:xfrm>
          <a:prstGeom prst="rect">
            <a:avLst/>
          </a:prstGeom>
          <a:noFill/>
          <a:ln>
            <a:noFill/>
          </a:ln>
        </p:spPr>
      </p:pic>
      <p:sp>
        <p:nvSpPr>
          <p:cNvPr id="153" name="Google Shape;153;p19"/>
          <p:cNvSpPr txBox="1"/>
          <p:nvPr/>
        </p:nvSpPr>
        <p:spPr>
          <a:xfrm>
            <a:off x="5097475" y="2571750"/>
            <a:ext cx="3202500" cy="2275800"/>
          </a:xfrm>
          <a:prstGeom prst="rect">
            <a:avLst/>
          </a:prstGeom>
          <a:solidFill>
            <a:srgbClr val="FBE4D4"/>
          </a:solid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Calibri"/>
              <a:buChar char="●"/>
            </a:pPr>
            <a:r>
              <a:rPr lang="en-US">
                <a:latin typeface="Calibri"/>
                <a:ea typeface="Calibri"/>
                <a:cs typeface="Calibri"/>
                <a:sym typeface="Calibri"/>
              </a:rPr>
              <a:t>Very bad model with accuracy very similar to benchmark</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rPr lang="en-US">
                <a:latin typeface="Calibri"/>
                <a:ea typeface="Calibri"/>
                <a:cs typeface="Calibri"/>
                <a:sym typeface="Calibri"/>
              </a:rPr>
              <a:t>As observed from Precision and Recall, the model is not able to classify sev 1 and sev 4 at all.</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rPr lang="en-US">
                <a:latin typeface="Calibri"/>
                <a:ea typeface="Calibri"/>
                <a:cs typeface="Calibri"/>
                <a:sym typeface="Calibri"/>
              </a:rPr>
              <a:t>Even the classification between 2 and 3, recall of sev 3 is </a:t>
            </a:r>
            <a:r>
              <a:rPr lang="en-US">
                <a:latin typeface="Calibri"/>
                <a:ea typeface="Calibri"/>
                <a:cs typeface="Calibri"/>
                <a:sym typeface="Calibri"/>
              </a:rPr>
              <a:t>ridiculously</a:t>
            </a:r>
            <a:r>
              <a:rPr lang="en-US">
                <a:latin typeface="Calibri"/>
                <a:ea typeface="Calibri"/>
                <a:cs typeface="Calibri"/>
                <a:sym typeface="Calibri"/>
              </a:rPr>
              <a:t> low.</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rPr lang="en-US">
                <a:latin typeface="Calibri"/>
                <a:ea typeface="Calibri"/>
                <a:cs typeface="Calibri"/>
                <a:sym typeface="Calibri"/>
              </a:rPr>
              <a:t>This was tested on various batch sizes but the results were similar.</a:t>
            </a:r>
            <a:endParaRPr>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0"/>
          <p:cNvSpPr txBox="1"/>
          <p:nvPr>
            <p:ph type="title"/>
          </p:nvPr>
        </p:nvSpPr>
        <p:spPr>
          <a:xfrm>
            <a:off x="536325" y="89223"/>
            <a:ext cx="7886700" cy="623100"/>
          </a:xfrm>
          <a:prstGeom prst="rect">
            <a:avLst/>
          </a:prstGeom>
          <a:solidFill>
            <a:srgbClr val="8DA9DB"/>
          </a:solid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300"/>
              <a:buFont typeface="Calibri"/>
              <a:buNone/>
            </a:pPr>
            <a:r>
              <a:rPr lang="en-US"/>
              <a:t>Models</a:t>
            </a:r>
            <a:endParaRPr/>
          </a:p>
        </p:txBody>
      </p:sp>
      <p:sp>
        <p:nvSpPr>
          <p:cNvPr id="159" name="Google Shape;159;p20"/>
          <p:cNvSpPr txBox="1"/>
          <p:nvPr>
            <p:ph idx="1" type="body"/>
          </p:nvPr>
        </p:nvSpPr>
        <p:spPr>
          <a:xfrm>
            <a:off x="628650" y="1369225"/>
            <a:ext cx="7794300" cy="3589500"/>
          </a:xfrm>
          <a:prstGeom prst="rect">
            <a:avLst/>
          </a:prstGeom>
          <a:solidFill>
            <a:srgbClr val="FBE4D4"/>
          </a:solid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None/>
            </a:pPr>
            <a:r>
              <a:t/>
            </a:r>
            <a:endParaRPr/>
          </a:p>
        </p:txBody>
      </p:sp>
      <p:sp>
        <p:nvSpPr>
          <p:cNvPr id="160" name="Google Shape;160;p20"/>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888888"/>
              </a:buClr>
              <a:buSzPts val="900"/>
              <a:buFont typeface="Calibri"/>
              <a:buNone/>
            </a:pPr>
            <a:fld id="{00000000-1234-1234-1234-123412341234}" type="slidenum">
              <a:rPr lang="en-US"/>
              <a:t>‹#›</a:t>
            </a:fld>
            <a:endParaRPr/>
          </a:p>
        </p:txBody>
      </p:sp>
      <p:sp>
        <p:nvSpPr>
          <p:cNvPr id="161" name="Google Shape;161;p20"/>
          <p:cNvSpPr txBox="1"/>
          <p:nvPr>
            <p:ph type="title"/>
          </p:nvPr>
        </p:nvSpPr>
        <p:spPr>
          <a:xfrm>
            <a:off x="536325" y="818625"/>
            <a:ext cx="7886700" cy="444300"/>
          </a:xfrm>
          <a:prstGeom prst="rect">
            <a:avLst/>
          </a:prstGeom>
          <a:solidFill>
            <a:srgbClr val="8DA9DB"/>
          </a:solid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300"/>
              <a:buFont typeface="Calibri"/>
              <a:buNone/>
            </a:pPr>
            <a:r>
              <a:rPr lang="en-US" sz="2600"/>
              <a:t>II.) SGD Classifier: Logistic Regression</a:t>
            </a:r>
            <a:endParaRPr sz="2600"/>
          </a:p>
        </p:txBody>
      </p:sp>
      <p:pic>
        <p:nvPicPr>
          <p:cNvPr id="162" name="Google Shape;162;p20"/>
          <p:cNvPicPr preferRelativeResize="0"/>
          <p:nvPr/>
        </p:nvPicPr>
        <p:blipFill>
          <a:blip r:embed="rId3">
            <a:alphaModFix/>
          </a:blip>
          <a:stretch>
            <a:fillRect/>
          </a:stretch>
        </p:blipFill>
        <p:spPr>
          <a:xfrm>
            <a:off x="743055" y="1816050"/>
            <a:ext cx="4432769" cy="30011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1"/>
          <p:cNvSpPr txBox="1"/>
          <p:nvPr>
            <p:ph type="title"/>
          </p:nvPr>
        </p:nvSpPr>
        <p:spPr>
          <a:xfrm>
            <a:off x="536325" y="89223"/>
            <a:ext cx="7886700" cy="623100"/>
          </a:xfrm>
          <a:prstGeom prst="rect">
            <a:avLst/>
          </a:prstGeom>
          <a:solidFill>
            <a:srgbClr val="8DA9DB"/>
          </a:solid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300"/>
              <a:buFont typeface="Calibri"/>
              <a:buNone/>
            </a:pPr>
            <a:r>
              <a:rPr lang="en-US"/>
              <a:t>Models</a:t>
            </a:r>
            <a:endParaRPr/>
          </a:p>
        </p:txBody>
      </p:sp>
      <p:sp>
        <p:nvSpPr>
          <p:cNvPr id="168" name="Google Shape;168;p21"/>
          <p:cNvSpPr txBox="1"/>
          <p:nvPr>
            <p:ph idx="1" type="body"/>
          </p:nvPr>
        </p:nvSpPr>
        <p:spPr>
          <a:xfrm>
            <a:off x="628650" y="1369225"/>
            <a:ext cx="7794300" cy="3589500"/>
          </a:xfrm>
          <a:prstGeom prst="rect">
            <a:avLst/>
          </a:prstGeom>
          <a:solidFill>
            <a:srgbClr val="FBE4D4"/>
          </a:solid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None/>
            </a:pPr>
            <a:r>
              <a:rPr lang="en-US" sz="1900"/>
              <a:t>Batch Size:100,000</a:t>
            </a:r>
            <a:endParaRPr sz="1900"/>
          </a:p>
        </p:txBody>
      </p:sp>
      <p:sp>
        <p:nvSpPr>
          <p:cNvPr id="169" name="Google Shape;169;p21"/>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888888"/>
              </a:buClr>
              <a:buSzPts val="900"/>
              <a:buFont typeface="Calibri"/>
              <a:buNone/>
            </a:pPr>
            <a:fld id="{00000000-1234-1234-1234-123412341234}" type="slidenum">
              <a:rPr lang="en-US"/>
              <a:t>‹#›</a:t>
            </a:fld>
            <a:endParaRPr/>
          </a:p>
        </p:txBody>
      </p:sp>
      <p:sp>
        <p:nvSpPr>
          <p:cNvPr id="170" name="Google Shape;170;p21"/>
          <p:cNvSpPr txBox="1"/>
          <p:nvPr>
            <p:ph type="title"/>
          </p:nvPr>
        </p:nvSpPr>
        <p:spPr>
          <a:xfrm>
            <a:off x="536325" y="818625"/>
            <a:ext cx="7886700" cy="444300"/>
          </a:xfrm>
          <a:prstGeom prst="rect">
            <a:avLst/>
          </a:prstGeom>
          <a:solidFill>
            <a:srgbClr val="8DA9DB"/>
          </a:solid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300"/>
              <a:buFont typeface="Calibri"/>
              <a:buNone/>
            </a:pPr>
            <a:r>
              <a:rPr lang="en-US" sz="2600"/>
              <a:t>II.) SGD Classifier: SVM</a:t>
            </a:r>
            <a:endParaRPr sz="2600"/>
          </a:p>
        </p:txBody>
      </p:sp>
      <p:pic>
        <p:nvPicPr>
          <p:cNvPr id="171" name="Google Shape;171;p21"/>
          <p:cNvPicPr preferRelativeResize="0"/>
          <p:nvPr/>
        </p:nvPicPr>
        <p:blipFill>
          <a:blip r:embed="rId3">
            <a:alphaModFix/>
          </a:blip>
          <a:stretch>
            <a:fillRect/>
          </a:stretch>
        </p:blipFill>
        <p:spPr>
          <a:xfrm>
            <a:off x="750975" y="1682250"/>
            <a:ext cx="7457400" cy="1284575"/>
          </a:xfrm>
          <a:prstGeom prst="rect">
            <a:avLst/>
          </a:prstGeom>
          <a:noFill/>
          <a:ln>
            <a:noFill/>
          </a:ln>
        </p:spPr>
      </p:pic>
      <p:pic>
        <p:nvPicPr>
          <p:cNvPr id="172" name="Google Shape;172;p21"/>
          <p:cNvPicPr preferRelativeResize="0"/>
          <p:nvPr/>
        </p:nvPicPr>
        <p:blipFill>
          <a:blip r:embed="rId4">
            <a:alphaModFix/>
          </a:blip>
          <a:stretch>
            <a:fillRect/>
          </a:stretch>
        </p:blipFill>
        <p:spPr>
          <a:xfrm>
            <a:off x="750975" y="2972775"/>
            <a:ext cx="3915925" cy="1794500"/>
          </a:xfrm>
          <a:prstGeom prst="rect">
            <a:avLst/>
          </a:prstGeom>
          <a:noFill/>
          <a:ln>
            <a:noFill/>
          </a:ln>
        </p:spPr>
      </p:pic>
      <p:sp>
        <p:nvSpPr>
          <p:cNvPr id="173" name="Google Shape;173;p21"/>
          <p:cNvSpPr txBox="1"/>
          <p:nvPr/>
        </p:nvSpPr>
        <p:spPr>
          <a:xfrm>
            <a:off x="4875475" y="2471475"/>
            <a:ext cx="3202500" cy="2413200"/>
          </a:xfrm>
          <a:prstGeom prst="rect">
            <a:avLst/>
          </a:prstGeom>
          <a:solidFill>
            <a:srgbClr val="FBE4D4"/>
          </a:solid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Calibri"/>
              <a:buChar char="●"/>
            </a:pPr>
            <a:r>
              <a:rPr lang="en-US">
                <a:latin typeface="Calibri"/>
                <a:ea typeface="Calibri"/>
                <a:cs typeface="Calibri"/>
                <a:sym typeface="Calibri"/>
              </a:rPr>
              <a:t>Worst</a:t>
            </a:r>
            <a:r>
              <a:rPr lang="en-US">
                <a:latin typeface="Calibri"/>
                <a:ea typeface="Calibri"/>
                <a:cs typeface="Calibri"/>
                <a:sym typeface="Calibri"/>
              </a:rPr>
              <a:t> model with accuracy equal to benchmark.</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rPr lang="en-US">
                <a:latin typeface="Calibri"/>
                <a:ea typeface="Calibri"/>
                <a:cs typeface="Calibri"/>
                <a:sym typeface="Calibri"/>
              </a:rPr>
              <a:t>As observed from Precision and Recall, the model is not able to classify sev 1, sev 2 and sev 4 at all.</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rPr lang="en-US">
                <a:latin typeface="Calibri"/>
                <a:ea typeface="Calibri"/>
                <a:cs typeface="Calibri"/>
                <a:sym typeface="Calibri"/>
              </a:rPr>
              <a:t>The model goes on to predict sev 2 blindly irrespective of any condition. (the way we generated benchmarks)</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rPr lang="en-US">
                <a:solidFill>
                  <a:schemeClr val="dk1"/>
                </a:solidFill>
                <a:latin typeface="Calibri"/>
                <a:ea typeface="Calibri"/>
                <a:cs typeface="Calibri"/>
                <a:sym typeface="Calibri"/>
              </a:rPr>
              <a:t>This was tested on various batch sizes but the results were similar.</a:t>
            </a:r>
            <a:endParaRPr>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2"/>
          <p:cNvSpPr txBox="1"/>
          <p:nvPr>
            <p:ph type="title"/>
          </p:nvPr>
        </p:nvSpPr>
        <p:spPr>
          <a:xfrm>
            <a:off x="536325" y="89223"/>
            <a:ext cx="7886700" cy="623100"/>
          </a:xfrm>
          <a:prstGeom prst="rect">
            <a:avLst/>
          </a:prstGeom>
          <a:solidFill>
            <a:srgbClr val="8DA9DB"/>
          </a:solid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300"/>
              <a:buFont typeface="Calibri"/>
              <a:buNone/>
            </a:pPr>
            <a:r>
              <a:rPr lang="en-US"/>
              <a:t>Models</a:t>
            </a:r>
            <a:endParaRPr/>
          </a:p>
        </p:txBody>
      </p:sp>
      <p:sp>
        <p:nvSpPr>
          <p:cNvPr id="179" name="Google Shape;179;p22"/>
          <p:cNvSpPr txBox="1"/>
          <p:nvPr>
            <p:ph idx="1" type="body"/>
          </p:nvPr>
        </p:nvSpPr>
        <p:spPr>
          <a:xfrm>
            <a:off x="628650" y="1369225"/>
            <a:ext cx="7794300" cy="3589500"/>
          </a:xfrm>
          <a:prstGeom prst="rect">
            <a:avLst/>
          </a:prstGeom>
          <a:solidFill>
            <a:srgbClr val="FBE4D4"/>
          </a:solid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None/>
            </a:pPr>
            <a:r>
              <a:rPr lang="en-US"/>
              <a:t>Batch Size:100,000</a:t>
            </a:r>
            <a:endParaRPr/>
          </a:p>
        </p:txBody>
      </p:sp>
      <p:sp>
        <p:nvSpPr>
          <p:cNvPr id="180" name="Google Shape;180;p22"/>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888888"/>
              </a:buClr>
              <a:buSzPts val="900"/>
              <a:buFont typeface="Calibri"/>
              <a:buNone/>
            </a:pPr>
            <a:fld id="{00000000-1234-1234-1234-123412341234}" type="slidenum">
              <a:rPr lang="en-US"/>
              <a:t>‹#›</a:t>
            </a:fld>
            <a:endParaRPr/>
          </a:p>
        </p:txBody>
      </p:sp>
      <p:sp>
        <p:nvSpPr>
          <p:cNvPr id="181" name="Google Shape;181;p22"/>
          <p:cNvSpPr txBox="1"/>
          <p:nvPr>
            <p:ph type="title"/>
          </p:nvPr>
        </p:nvSpPr>
        <p:spPr>
          <a:xfrm>
            <a:off x="536325" y="818625"/>
            <a:ext cx="7886700" cy="444300"/>
          </a:xfrm>
          <a:prstGeom prst="rect">
            <a:avLst/>
          </a:prstGeom>
          <a:solidFill>
            <a:srgbClr val="8DA9DB"/>
          </a:solid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300"/>
              <a:buFont typeface="Calibri"/>
              <a:buNone/>
            </a:pPr>
            <a:r>
              <a:rPr lang="en-US" sz="2600"/>
              <a:t>II.) SGD Classifier: SVM</a:t>
            </a:r>
            <a:endParaRPr sz="2600"/>
          </a:p>
        </p:txBody>
      </p:sp>
      <p:pic>
        <p:nvPicPr>
          <p:cNvPr id="182" name="Google Shape;182;p22"/>
          <p:cNvPicPr preferRelativeResize="0"/>
          <p:nvPr/>
        </p:nvPicPr>
        <p:blipFill>
          <a:blip r:embed="rId3">
            <a:alphaModFix/>
          </a:blip>
          <a:stretch>
            <a:fillRect/>
          </a:stretch>
        </p:blipFill>
        <p:spPr>
          <a:xfrm>
            <a:off x="762265" y="1784400"/>
            <a:ext cx="4560434" cy="30518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3"/>
          <p:cNvSpPr txBox="1"/>
          <p:nvPr>
            <p:ph type="title"/>
          </p:nvPr>
        </p:nvSpPr>
        <p:spPr>
          <a:xfrm>
            <a:off x="536325" y="89223"/>
            <a:ext cx="7886700" cy="623100"/>
          </a:xfrm>
          <a:prstGeom prst="rect">
            <a:avLst/>
          </a:prstGeom>
          <a:solidFill>
            <a:srgbClr val="8DA9DB"/>
          </a:solid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300"/>
              <a:buFont typeface="Calibri"/>
              <a:buNone/>
            </a:pPr>
            <a:r>
              <a:rPr lang="en-US"/>
              <a:t>Models</a:t>
            </a:r>
            <a:endParaRPr/>
          </a:p>
        </p:txBody>
      </p:sp>
      <p:sp>
        <p:nvSpPr>
          <p:cNvPr id="188" name="Google Shape;188;p23"/>
          <p:cNvSpPr txBox="1"/>
          <p:nvPr>
            <p:ph idx="1" type="body"/>
          </p:nvPr>
        </p:nvSpPr>
        <p:spPr>
          <a:xfrm>
            <a:off x="628650" y="1369225"/>
            <a:ext cx="7794300" cy="3589500"/>
          </a:xfrm>
          <a:prstGeom prst="rect">
            <a:avLst/>
          </a:prstGeom>
          <a:solidFill>
            <a:srgbClr val="FBE4D4"/>
          </a:solid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None/>
            </a:pPr>
            <a:r>
              <a:t/>
            </a:r>
            <a:endParaRPr/>
          </a:p>
        </p:txBody>
      </p:sp>
      <p:sp>
        <p:nvSpPr>
          <p:cNvPr id="189" name="Google Shape;189;p23"/>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888888"/>
              </a:buClr>
              <a:buSzPts val="900"/>
              <a:buFont typeface="Calibri"/>
              <a:buNone/>
            </a:pPr>
            <a:fld id="{00000000-1234-1234-1234-123412341234}" type="slidenum">
              <a:rPr lang="en-US"/>
              <a:t>‹#›</a:t>
            </a:fld>
            <a:endParaRPr/>
          </a:p>
        </p:txBody>
      </p:sp>
      <p:sp>
        <p:nvSpPr>
          <p:cNvPr id="190" name="Google Shape;190;p23"/>
          <p:cNvSpPr txBox="1"/>
          <p:nvPr>
            <p:ph type="title"/>
          </p:nvPr>
        </p:nvSpPr>
        <p:spPr>
          <a:xfrm>
            <a:off x="536325" y="818625"/>
            <a:ext cx="7886700" cy="444300"/>
          </a:xfrm>
          <a:prstGeom prst="rect">
            <a:avLst/>
          </a:prstGeom>
          <a:solidFill>
            <a:srgbClr val="8DA9DB"/>
          </a:solid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300"/>
              <a:buFont typeface="Calibri"/>
              <a:buNone/>
            </a:pPr>
            <a:r>
              <a:rPr lang="en-US" sz="2600"/>
              <a:t>II.) Decision Tree</a:t>
            </a:r>
            <a:endParaRPr sz="2600"/>
          </a:p>
        </p:txBody>
      </p:sp>
      <p:pic>
        <p:nvPicPr>
          <p:cNvPr id="191" name="Google Shape;191;p23"/>
          <p:cNvPicPr preferRelativeResize="0"/>
          <p:nvPr/>
        </p:nvPicPr>
        <p:blipFill>
          <a:blip r:embed="rId3">
            <a:alphaModFix/>
          </a:blip>
          <a:stretch>
            <a:fillRect/>
          </a:stretch>
        </p:blipFill>
        <p:spPr>
          <a:xfrm>
            <a:off x="709725" y="1422800"/>
            <a:ext cx="6489175" cy="1684350"/>
          </a:xfrm>
          <a:prstGeom prst="rect">
            <a:avLst/>
          </a:prstGeom>
          <a:noFill/>
          <a:ln>
            <a:noFill/>
          </a:ln>
        </p:spPr>
      </p:pic>
      <p:pic>
        <p:nvPicPr>
          <p:cNvPr id="192" name="Google Shape;192;p23"/>
          <p:cNvPicPr preferRelativeResize="0"/>
          <p:nvPr/>
        </p:nvPicPr>
        <p:blipFill>
          <a:blip r:embed="rId4">
            <a:alphaModFix/>
          </a:blip>
          <a:stretch>
            <a:fillRect/>
          </a:stretch>
        </p:blipFill>
        <p:spPr>
          <a:xfrm>
            <a:off x="709725" y="3198925"/>
            <a:ext cx="3764051" cy="1568350"/>
          </a:xfrm>
          <a:prstGeom prst="rect">
            <a:avLst/>
          </a:prstGeom>
          <a:noFill/>
          <a:ln>
            <a:noFill/>
          </a:ln>
        </p:spPr>
      </p:pic>
      <p:sp>
        <p:nvSpPr>
          <p:cNvPr id="193" name="Google Shape;193;p23"/>
          <p:cNvSpPr txBox="1"/>
          <p:nvPr/>
        </p:nvSpPr>
        <p:spPr>
          <a:xfrm>
            <a:off x="4572000" y="2627250"/>
            <a:ext cx="3850800" cy="2331600"/>
          </a:xfrm>
          <a:prstGeom prst="rect">
            <a:avLst/>
          </a:prstGeom>
          <a:solidFill>
            <a:srgbClr val="FBE4D4"/>
          </a:solid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Calibri"/>
              <a:buChar char="●"/>
            </a:pPr>
            <a:r>
              <a:rPr lang="en-US">
                <a:latin typeface="Calibri"/>
                <a:ea typeface="Calibri"/>
                <a:cs typeface="Calibri"/>
                <a:sym typeface="Calibri"/>
              </a:rPr>
              <a:t>Best</a:t>
            </a:r>
            <a:r>
              <a:rPr lang="en-US">
                <a:latin typeface="Calibri"/>
                <a:ea typeface="Calibri"/>
                <a:cs typeface="Calibri"/>
                <a:sym typeface="Calibri"/>
              </a:rPr>
              <a:t> model with accuracy equal of around 79% (way above the benchmark)</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rPr lang="en-US">
                <a:latin typeface="Calibri"/>
                <a:ea typeface="Calibri"/>
                <a:cs typeface="Calibri"/>
                <a:sym typeface="Calibri"/>
              </a:rPr>
              <a:t>As observed from Precision and Recall it is fairly able to classify between sev 2 and sev 3.</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rPr lang="en-US">
                <a:latin typeface="Calibri"/>
                <a:ea typeface="Calibri"/>
                <a:cs typeface="Calibri"/>
                <a:sym typeface="Calibri"/>
              </a:rPr>
              <a:t>Precision of sev 1 and sev 4 is also appreciable despite them </a:t>
            </a:r>
            <a:r>
              <a:rPr lang="en-US">
                <a:latin typeface="Calibri"/>
                <a:ea typeface="Calibri"/>
                <a:cs typeface="Calibri"/>
                <a:sym typeface="Calibri"/>
              </a:rPr>
              <a:t>occurring</a:t>
            </a:r>
            <a:r>
              <a:rPr lang="en-US">
                <a:latin typeface="Calibri"/>
                <a:ea typeface="Calibri"/>
                <a:cs typeface="Calibri"/>
                <a:sym typeface="Calibri"/>
              </a:rPr>
              <a:t> very rarely.</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rPr lang="en-US">
                <a:latin typeface="Calibri"/>
                <a:ea typeface="Calibri"/>
                <a:cs typeface="Calibri"/>
                <a:sym typeface="Calibri"/>
              </a:rPr>
              <a:t>Recall of sev 1 and sev 4 is low which is an expected trait due to the skewness of data</a:t>
            </a:r>
            <a:endParaRPr>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 name="Shape 41"/>
        <p:cNvGrpSpPr/>
        <p:nvPr/>
      </p:nvGrpSpPr>
      <p:grpSpPr>
        <a:xfrm>
          <a:off x="0" y="0"/>
          <a:ext cx="0" cy="0"/>
          <a:chOff x="0" y="0"/>
          <a:chExt cx="0" cy="0"/>
        </a:xfrm>
      </p:grpSpPr>
      <p:pic>
        <p:nvPicPr>
          <p:cNvPr id="42" name="Google Shape;42;p6"/>
          <p:cNvPicPr preferRelativeResize="0"/>
          <p:nvPr/>
        </p:nvPicPr>
        <p:blipFill rotWithShape="1">
          <a:blip r:embed="rId3">
            <a:alphaModFix/>
          </a:blip>
          <a:srcRect b="0" l="0" r="0" t="0"/>
          <a:stretch/>
        </p:blipFill>
        <p:spPr>
          <a:xfrm>
            <a:off x="0" y="-9"/>
            <a:ext cx="9144001" cy="1746868"/>
          </a:xfrm>
          <a:prstGeom prst="rect">
            <a:avLst/>
          </a:prstGeom>
          <a:noFill/>
          <a:ln>
            <a:noFill/>
          </a:ln>
        </p:spPr>
      </p:pic>
      <p:sp>
        <p:nvSpPr>
          <p:cNvPr id="43" name="Google Shape;43;p6"/>
          <p:cNvSpPr txBox="1"/>
          <p:nvPr>
            <p:ph idx="1" type="body"/>
          </p:nvPr>
        </p:nvSpPr>
        <p:spPr>
          <a:xfrm>
            <a:off x="628650" y="2125979"/>
            <a:ext cx="7886700" cy="2506800"/>
          </a:xfrm>
          <a:prstGeom prst="rect">
            <a:avLst/>
          </a:prstGeom>
          <a:solidFill>
            <a:srgbClr val="FBE4D4"/>
          </a:solid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b="1" lang="en-US" sz="3200"/>
              <a:t>Accident Severity Predictor</a:t>
            </a:r>
            <a:endParaRPr b="1" sz="3200">
              <a:solidFill>
                <a:schemeClr val="dk1"/>
              </a:solidFill>
            </a:endParaRPr>
          </a:p>
          <a:p>
            <a:pPr indent="0" lvl="0" marL="0" rtl="0" algn="ctr">
              <a:lnSpc>
                <a:spcPct val="90000"/>
              </a:lnSpc>
              <a:spcBef>
                <a:spcPts val="0"/>
              </a:spcBef>
              <a:spcAft>
                <a:spcPts val="0"/>
              </a:spcAft>
              <a:buClr>
                <a:schemeClr val="dk1"/>
              </a:buClr>
              <a:buSzPts val="2100"/>
              <a:buNone/>
            </a:pPr>
            <a:r>
              <a:t/>
            </a:r>
            <a:endParaRPr/>
          </a:p>
        </p:txBody>
      </p:sp>
      <p:sp>
        <p:nvSpPr>
          <p:cNvPr id="44" name="Google Shape;44;p6"/>
          <p:cNvSpPr txBox="1"/>
          <p:nvPr/>
        </p:nvSpPr>
        <p:spPr>
          <a:xfrm>
            <a:off x="3090450" y="2854938"/>
            <a:ext cx="2963100" cy="1048800"/>
          </a:xfrm>
          <a:prstGeom prst="rect">
            <a:avLst/>
          </a:prstGeom>
          <a:noFill/>
          <a:ln>
            <a:noFill/>
          </a:ln>
        </p:spPr>
        <p:txBody>
          <a:bodyPr anchorCtr="0" anchor="t" bIns="91425" lIns="91425" spcFirstLastPara="1" rIns="91425" wrap="square" tIns="91425">
            <a:noAutofit/>
          </a:bodyPr>
          <a:lstStyle/>
          <a:p>
            <a:pPr indent="-342900" lvl="0" marL="457200" marR="0" rtl="0" algn="ctr">
              <a:lnSpc>
                <a:spcPct val="100000"/>
              </a:lnSpc>
              <a:spcBef>
                <a:spcPts val="0"/>
              </a:spcBef>
              <a:spcAft>
                <a:spcPts val="0"/>
              </a:spcAft>
              <a:buClr>
                <a:schemeClr val="dk2"/>
              </a:buClr>
              <a:buSzPts val="2800"/>
              <a:buFont typeface="Arial"/>
              <a:buNone/>
            </a:pPr>
            <a:r>
              <a:rPr lang="en-US" sz="2100">
                <a:solidFill>
                  <a:schemeClr val="dk2"/>
                </a:solidFill>
                <a:latin typeface="Calibri"/>
                <a:ea typeface="Calibri"/>
                <a:cs typeface="Calibri"/>
                <a:sym typeface="Calibri"/>
              </a:rPr>
              <a:t>Ishaan Shrivastava</a:t>
            </a:r>
            <a:endParaRPr sz="2100">
              <a:solidFill>
                <a:schemeClr val="dk2"/>
              </a:solidFill>
              <a:latin typeface="Calibri"/>
              <a:ea typeface="Calibri"/>
              <a:cs typeface="Calibri"/>
              <a:sym typeface="Calibri"/>
            </a:endParaRPr>
          </a:p>
          <a:p>
            <a:pPr indent="-342900" lvl="0" marL="457200" marR="0" rtl="0" algn="ctr">
              <a:lnSpc>
                <a:spcPct val="100000"/>
              </a:lnSpc>
              <a:spcBef>
                <a:spcPts val="0"/>
              </a:spcBef>
              <a:spcAft>
                <a:spcPts val="0"/>
              </a:spcAft>
              <a:buClr>
                <a:schemeClr val="dk2"/>
              </a:buClr>
              <a:buSzPts val="2800"/>
              <a:buFont typeface="Arial"/>
              <a:buNone/>
            </a:pPr>
            <a:r>
              <a:rPr lang="en-US" sz="2100">
                <a:solidFill>
                  <a:schemeClr val="dk2"/>
                </a:solidFill>
                <a:latin typeface="Calibri"/>
                <a:ea typeface="Calibri"/>
                <a:cs typeface="Calibri"/>
                <a:sym typeface="Calibri"/>
              </a:rPr>
              <a:t>Rajat Bansal</a:t>
            </a:r>
            <a:endParaRPr sz="2100">
              <a:solidFill>
                <a:schemeClr val="dk2"/>
              </a:solidFill>
              <a:latin typeface="Calibri"/>
              <a:ea typeface="Calibri"/>
              <a:cs typeface="Calibri"/>
              <a:sym typeface="Calibri"/>
            </a:endParaRPr>
          </a:p>
          <a:p>
            <a:pPr indent="-342900" lvl="0" marL="457200" marR="0" rtl="0" algn="ctr">
              <a:lnSpc>
                <a:spcPct val="100000"/>
              </a:lnSpc>
              <a:spcBef>
                <a:spcPts val="0"/>
              </a:spcBef>
              <a:spcAft>
                <a:spcPts val="0"/>
              </a:spcAft>
              <a:buClr>
                <a:schemeClr val="dk2"/>
              </a:buClr>
              <a:buSzPts val="2800"/>
              <a:buFont typeface="Arial"/>
              <a:buNone/>
            </a:pPr>
            <a:r>
              <a:rPr lang="en-US" sz="2100">
                <a:solidFill>
                  <a:schemeClr val="dk2"/>
                </a:solidFill>
                <a:latin typeface="Calibri"/>
                <a:ea typeface="Calibri"/>
                <a:cs typeface="Calibri"/>
                <a:sym typeface="Calibri"/>
              </a:rPr>
              <a:t>Sajal Saini</a:t>
            </a:r>
            <a:endParaRPr sz="2100">
              <a:solidFill>
                <a:schemeClr val="dk2"/>
              </a:solidFill>
              <a:latin typeface="Calibri"/>
              <a:ea typeface="Calibri"/>
              <a:cs typeface="Calibri"/>
              <a:sym typeface="Calibri"/>
            </a:endParaRPr>
          </a:p>
          <a:p>
            <a:pPr indent="-342900" lvl="0" marL="457200" marR="0" rtl="0" algn="ctr">
              <a:lnSpc>
                <a:spcPct val="100000"/>
              </a:lnSpc>
              <a:spcBef>
                <a:spcPts val="0"/>
              </a:spcBef>
              <a:spcAft>
                <a:spcPts val="0"/>
              </a:spcAft>
              <a:buClr>
                <a:schemeClr val="dk2"/>
              </a:buClr>
              <a:buSzPts val="2800"/>
              <a:buFont typeface="Arial"/>
              <a:buNone/>
            </a:pPr>
            <a:r>
              <a:rPr lang="en-US" sz="2100">
                <a:solidFill>
                  <a:schemeClr val="dk2"/>
                </a:solidFill>
                <a:latin typeface="Calibri"/>
                <a:ea typeface="Calibri"/>
                <a:cs typeface="Calibri"/>
                <a:sym typeface="Calibri"/>
              </a:rPr>
              <a:t>Rohit Raj</a:t>
            </a:r>
            <a:endParaRPr sz="2100">
              <a:solidFill>
                <a:schemeClr val="dk2"/>
              </a:solidFill>
              <a:latin typeface="Calibri"/>
              <a:ea typeface="Calibri"/>
              <a:cs typeface="Calibri"/>
              <a:sym typeface="Calibri"/>
            </a:endParaRPr>
          </a:p>
          <a:p>
            <a:pPr indent="-342900" lvl="0" marL="457200" marR="0" rtl="0" algn="ctr">
              <a:lnSpc>
                <a:spcPct val="100000"/>
              </a:lnSpc>
              <a:spcBef>
                <a:spcPts val="0"/>
              </a:spcBef>
              <a:spcAft>
                <a:spcPts val="0"/>
              </a:spcAft>
              <a:buClr>
                <a:schemeClr val="dk2"/>
              </a:buClr>
              <a:buSzPts val="2800"/>
              <a:buFont typeface="Arial"/>
              <a:buNone/>
            </a:pPr>
            <a:r>
              <a:rPr lang="en-US" sz="2100">
                <a:solidFill>
                  <a:schemeClr val="dk2"/>
                </a:solidFill>
                <a:latin typeface="Calibri"/>
                <a:ea typeface="Calibri"/>
                <a:cs typeface="Calibri"/>
                <a:sym typeface="Calibri"/>
              </a:rPr>
              <a:t>Amber Singh</a:t>
            </a:r>
            <a:endParaRPr sz="2100">
              <a:solidFill>
                <a:schemeClr val="dk2"/>
              </a:solidFill>
              <a:latin typeface="Calibri"/>
              <a:ea typeface="Calibri"/>
              <a:cs typeface="Calibri"/>
              <a:sym typeface="Calibri"/>
            </a:endParaRPr>
          </a:p>
          <a:p>
            <a:pPr indent="-342900" lvl="0" marL="457200" marR="0" rtl="0" algn="ctr">
              <a:lnSpc>
                <a:spcPct val="100000"/>
              </a:lnSpc>
              <a:spcBef>
                <a:spcPts val="0"/>
              </a:spcBef>
              <a:spcAft>
                <a:spcPts val="0"/>
              </a:spcAft>
              <a:buClr>
                <a:schemeClr val="dk2"/>
              </a:buClr>
              <a:buSzPts val="2800"/>
              <a:buFont typeface="Arial"/>
              <a:buNone/>
            </a:pPr>
            <a:r>
              <a:t/>
            </a:r>
            <a:endParaRPr b="0" i="0" sz="2100" u="none" cap="none" strike="noStrike">
              <a:solidFill>
                <a:schemeClr val="dk2"/>
              </a:solidFill>
              <a:latin typeface="Calibri"/>
              <a:ea typeface="Calibri"/>
              <a:cs typeface="Calibri"/>
              <a:sym typeface="Calibri"/>
            </a:endParaRPr>
          </a:p>
          <a:p>
            <a:pPr indent="-342900" lvl="0" marL="457200" marR="0" rtl="0" algn="ctr">
              <a:lnSpc>
                <a:spcPct val="100000"/>
              </a:lnSpc>
              <a:spcBef>
                <a:spcPts val="0"/>
              </a:spcBef>
              <a:spcAft>
                <a:spcPts val="0"/>
              </a:spcAft>
              <a:buClr>
                <a:schemeClr val="dk2"/>
              </a:buClr>
              <a:buSzPts val="2800"/>
              <a:buFont typeface="Arial"/>
              <a:buNone/>
            </a:pPr>
            <a:r>
              <a:t/>
            </a:r>
            <a:endParaRPr b="0" i="0" sz="1100" u="none" cap="none" strike="noStrike">
              <a:solidFill>
                <a:schemeClr val="dk2"/>
              </a:solidFill>
              <a:latin typeface="Arial"/>
              <a:ea typeface="Arial"/>
              <a:cs typeface="Arial"/>
              <a:sym typeface="Arial"/>
            </a:endParaRPr>
          </a:p>
        </p:txBody>
      </p:sp>
      <p:sp>
        <p:nvSpPr>
          <p:cNvPr id="45" name="Google Shape;45;p6"/>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888888"/>
              </a:buClr>
              <a:buSzPts val="900"/>
              <a:buFont typeface="Calibri"/>
              <a:buNone/>
            </a:pPr>
            <a:fld id="{00000000-1234-1234-1234-123412341234}" type="slidenum">
              <a:rPr lang="en-US"/>
              <a:t>‹#›</a:t>
            </a:fld>
            <a:endParaRPr/>
          </a:p>
        </p:txBody>
      </p:sp>
      <p:sp>
        <p:nvSpPr>
          <p:cNvPr id="46" name="Google Shape;46;p6"/>
          <p:cNvSpPr txBox="1"/>
          <p:nvPr/>
        </p:nvSpPr>
        <p:spPr>
          <a:xfrm>
            <a:off x="2119800" y="464500"/>
            <a:ext cx="4904400" cy="1166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sz="2400">
                <a:latin typeface="Calibri"/>
                <a:ea typeface="Calibri"/>
                <a:cs typeface="Calibri"/>
                <a:sym typeface="Calibri"/>
              </a:rPr>
              <a:t>DS250-Data Analytics and visualization</a:t>
            </a:r>
            <a:endParaRPr b="1" sz="2400">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4"/>
          <p:cNvSpPr txBox="1"/>
          <p:nvPr>
            <p:ph type="title"/>
          </p:nvPr>
        </p:nvSpPr>
        <p:spPr>
          <a:xfrm>
            <a:off x="536325" y="89223"/>
            <a:ext cx="7886700" cy="623100"/>
          </a:xfrm>
          <a:prstGeom prst="rect">
            <a:avLst/>
          </a:prstGeom>
          <a:solidFill>
            <a:srgbClr val="8DA9DB"/>
          </a:solid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300"/>
              <a:buFont typeface="Calibri"/>
              <a:buNone/>
            </a:pPr>
            <a:r>
              <a:rPr lang="en-US"/>
              <a:t>Models</a:t>
            </a:r>
            <a:endParaRPr/>
          </a:p>
        </p:txBody>
      </p:sp>
      <p:sp>
        <p:nvSpPr>
          <p:cNvPr id="199" name="Google Shape;199;p24"/>
          <p:cNvSpPr txBox="1"/>
          <p:nvPr>
            <p:ph idx="1" type="body"/>
          </p:nvPr>
        </p:nvSpPr>
        <p:spPr>
          <a:xfrm>
            <a:off x="628650" y="1369225"/>
            <a:ext cx="7794300" cy="3589500"/>
          </a:xfrm>
          <a:prstGeom prst="rect">
            <a:avLst/>
          </a:prstGeom>
          <a:solidFill>
            <a:srgbClr val="FBE4D4"/>
          </a:solid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None/>
            </a:pPr>
            <a:r>
              <a:t/>
            </a:r>
            <a:endParaRPr/>
          </a:p>
        </p:txBody>
      </p:sp>
      <p:sp>
        <p:nvSpPr>
          <p:cNvPr id="200" name="Google Shape;200;p24"/>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888888"/>
              </a:buClr>
              <a:buSzPts val="900"/>
              <a:buFont typeface="Calibri"/>
              <a:buNone/>
            </a:pPr>
            <a:fld id="{00000000-1234-1234-1234-123412341234}" type="slidenum">
              <a:rPr lang="en-US"/>
              <a:t>‹#›</a:t>
            </a:fld>
            <a:endParaRPr/>
          </a:p>
        </p:txBody>
      </p:sp>
      <p:sp>
        <p:nvSpPr>
          <p:cNvPr id="201" name="Google Shape;201;p24"/>
          <p:cNvSpPr txBox="1"/>
          <p:nvPr>
            <p:ph type="title"/>
          </p:nvPr>
        </p:nvSpPr>
        <p:spPr>
          <a:xfrm>
            <a:off x="536325" y="818625"/>
            <a:ext cx="7886700" cy="444300"/>
          </a:xfrm>
          <a:prstGeom prst="rect">
            <a:avLst/>
          </a:prstGeom>
          <a:solidFill>
            <a:srgbClr val="8DA9DB"/>
          </a:solid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300"/>
              <a:buFont typeface="Calibri"/>
              <a:buNone/>
            </a:pPr>
            <a:r>
              <a:rPr lang="en-US" sz="2600"/>
              <a:t>II.) Decision Tree</a:t>
            </a:r>
            <a:endParaRPr sz="2600"/>
          </a:p>
        </p:txBody>
      </p:sp>
      <p:pic>
        <p:nvPicPr>
          <p:cNvPr id="202" name="Google Shape;202;p24"/>
          <p:cNvPicPr preferRelativeResize="0"/>
          <p:nvPr/>
        </p:nvPicPr>
        <p:blipFill>
          <a:blip r:embed="rId3">
            <a:alphaModFix/>
          </a:blip>
          <a:stretch>
            <a:fillRect/>
          </a:stretch>
        </p:blipFill>
        <p:spPr>
          <a:xfrm>
            <a:off x="953600" y="1954300"/>
            <a:ext cx="4286250" cy="24193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25"/>
          <p:cNvSpPr txBox="1"/>
          <p:nvPr>
            <p:ph type="title"/>
          </p:nvPr>
        </p:nvSpPr>
        <p:spPr>
          <a:xfrm>
            <a:off x="536325" y="89223"/>
            <a:ext cx="7886700" cy="623100"/>
          </a:xfrm>
          <a:prstGeom prst="rect">
            <a:avLst/>
          </a:prstGeom>
          <a:solidFill>
            <a:srgbClr val="8DA9DB"/>
          </a:solid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300"/>
              <a:buFont typeface="Calibri"/>
              <a:buNone/>
            </a:pPr>
            <a:r>
              <a:rPr lang="en-US"/>
              <a:t>Models</a:t>
            </a:r>
            <a:endParaRPr/>
          </a:p>
        </p:txBody>
      </p:sp>
      <p:sp>
        <p:nvSpPr>
          <p:cNvPr id="208" name="Google Shape;208;p25"/>
          <p:cNvSpPr txBox="1"/>
          <p:nvPr>
            <p:ph idx="1" type="body"/>
          </p:nvPr>
        </p:nvSpPr>
        <p:spPr>
          <a:xfrm>
            <a:off x="628650" y="1369225"/>
            <a:ext cx="7794300" cy="3589500"/>
          </a:xfrm>
          <a:prstGeom prst="rect">
            <a:avLst/>
          </a:prstGeom>
          <a:solidFill>
            <a:srgbClr val="FBE4D4"/>
          </a:solid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None/>
            </a:pPr>
            <a:r>
              <a:t/>
            </a:r>
            <a:endParaRPr/>
          </a:p>
        </p:txBody>
      </p:sp>
      <p:sp>
        <p:nvSpPr>
          <p:cNvPr id="209" name="Google Shape;209;p25"/>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888888"/>
              </a:buClr>
              <a:buSzPts val="900"/>
              <a:buFont typeface="Calibri"/>
              <a:buNone/>
            </a:pPr>
            <a:fld id="{00000000-1234-1234-1234-123412341234}" type="slidenum">
              <a:rPr lang="en-US"/>
              <a:t>‹#›</a:t>
            </a:fld>
            <a:endParaRPr/>
          </a:p>
        </p:txBody>
      </p:sp>
      <p:sp>
        <p:nvSpPr>
          <p:cNvPr id="210" name="Google Shape;210;p25"/>
          <p:cNvSpPr txBox="1"/>
          <p:nvPr>
            <p:ph type="title"/>
          </p:nvPr>
        </p:nvSpPr>
        <p:spPr>
          <a:xfrm>
            <a:off x="536325" y="818625"/>
            <a:ext cx="7886700" cy="444300"/>
          </a:xfrm>
          <a:prstGeom prst="rect">
            <a:avLst/>
          </a:prstGeom>
          <a:solidFill>
            <a:srgbClr val="8DA9DB"/>
          </a:solid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300"/>
              <a:buFont typeface="Calibri"/>
              <a:buNone/>
            </a:pPr>
            <a:r>
              <a:rPr lang="en-US" sz="2600"/>
              <a:t>II.) Decision Tree</a:t>
            </a:r>
            <a:endParaRPr sz="2600"/>
          </a:p>
        </p:txBody>
      </p:sp>
      <p:pic>
        <p:nvPicPr>
          <p:cNvPr id="211" name="Google Shape;211;p25"/>
          <p:cNvPicPr preferRelativeResize="0"/>
          <p:nvPr/>
        </p:nvPicPr>
        <p:blipFill>
          <a:blip r:embed="rId3">
            <a:alphaModFix/>
          </a:blip>
          <a:stretch>
            <a:fillRect/>
          </a:stretch>
        </p:blipFill>
        <p:spPr>
          <a:xfrm>
            <a:off x="689799" y="1450000"/>
            <a:ext cx="4670250" cy="31195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26"/>
          <p:cNvSpPr txBox="1"/>
          <p:nvPr>
            <p:ph type="title"/>
          </p:nvPr>
        </p:nvSpPr>
        <p:spPr>
          <a:xfrm>
            <a:off x="536325" y="89223"/>
            <a:ext cx="7886700" cy="623100"/>
          </a:xfrm>
          <a:prstGeom prst="rect">
            <a:avLst/>
          </a:prstGeom>
          <a:solidFill>
            <a:srgbClr val="8DA9DB"/>
          </a:solid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300"/>
              <a:buFont typeface="Calibri"/>
              <a:buNone/>
            </a:pPr>
            <a:r>
              <a:rPr lang="en-US"/>
              <a:t>Models</a:t>
            </a:r>
            <a:endParaRPr/>
          </a:p>
        </p:txBody>
      </p:sp>
      <p:sp>
        <p:nvSpPr>
          <p:cNvPr id="217" name="Google Shape;217;p26"/>
          <p:cNvSpPr txBox="1"/>
          <p:nvPr>
            <p:ph idx="1" type="body"/>
          </p:nvPr>
        </p:nvSpPr>
        <p:spPr>
          <a:xfrm>
            <a:off x="628650" y="1369225"/>
            <a:ext cx="7794300" cy="3589500"/>
          </a:xfrm>
          <a:prstGeom prst="rect">
            <a:avLst/>
          </a:prstGeom>
          <a:solidFill>
            <a:srgbClr val="FBE4D4"/>
          </a:solid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None/>
            </a:pPr>
            <a:r>
              <a:t/>
            </a:r>
            <a:endParaRPr/>
          </a:p>
        </p:txBody>
      </p:sp>
      <p:sp>
        <p:nvSpPr>
          <p:cNvPr id="218" name="Google Shape;218;p26"/>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888888"/>
              </a:buClr>
              <a:buSzPts val="900"/>
              <a:buFont typeface="Calibri"/>
              <a:buNone/>
            </a:pPr>
            <a:fld id="{00000000-1234-1234-1234-123412341234}" type="slidenum">
              <a:rPr lang="en-US"/>
              <a:t>‹#›</a:t>
            </a:fld>
            <a:endParaRPr/>
          </a:p>
        </p:txBody>
      </p:sp>
      <p:sp>
        <p:nvSpPr>
          <p:cNvPr id="219" name="Google Shape;219;p26"/>
          <p:cNvSpPr txBox="1"/>
          <p:nvPr>
            <p:ph type="title"/>
          </p:nvPr>
        </p:nvSpPr>
        <p:spPr>
          <a:xfrm>
            <a:off x="536325" y="818625"/>
            <a:ext cx="7886700" cy="444300"/>
          </a:xfrm>
          <a:prstGeom prst="rect">
            <a:avLst/>
          </a:prstGeom>
          <a:solidFill>
            <a:srgbClr val="8DA9DB"/>
          </a:solid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300"/>
              <a:buFont typeface="Calibri"/>
              <a:buNone/>
            </a:pPr>
            <a:r>
              <a:rPr lang="en-US" sz="2600"/>
              <a:t>II.) Random Forest</a:t>
            </a:r>
            <a:endParaRPr sz="2600"/>
          </a:p>
        </p:txBody>
      </p:sp>
      <p:pic>
        <p:nvPicPr>
          <p:cNvPr id="220" name="Google Shape;220;p26"/>
          <p:cNvPicPr preferRelativeResize="0"/>
          <p:nvPr/>
        </p:nvPicPr>
        <p:blipFill>
          <a:blip r:embed="rId3">
            <a:alphaModFix/>
          </a:blip>
          <a:stretch>
            <a:fillRect/>
          </a:stretch>
        </p:blipFill>
        <p:spPr>
          <a:xfrm>
            <a:off x="628649" y="1369225"/>
            <a:ext cx="4024550" cy="1980775"/>
          </a:xfrm>
          <a:prstGeom prst="rect">
            <a:avLst/>
          </a:prstGeom>
          <a:noFill/>
          <a:ln>
            <a:noFill/>
          </a:ln>
        </p:spPr>
      </p:pic>
      <p:pic>
        <p:nvPicPr>
          <p:cNvPr id="221" name="Google Shape;221;p26"/>
          <p:cNvPicPr preferRelativeResize="0"/>
          <p:nvPr/>
        </p:nvPicPr>
        <p:blipFill>
          <a:blip r:embed="rId4">
            <a:alphaModFix/>
          </a:blip>
          <a:stretch>
            <a:fillRect/>
          </a:stretch>
        </p:blipFill>
        <p:spPr>
          <a:xfrm>
            <a:off x="902350" y="3350128"/>
            <a:ext cx="4024550" cy="1672172"/>
          </a:xfrm>
          <a:prstGeom prst="rect">
            <a:avLst/>
          </a:prstGeom>
          <a:noFill/>
          <a:ln>
            <a:noFill/>
          </a:ln>
        </p:spPr>
      </p:pic>
      <p:sp>
        <p:nvSpPr>
          <p:cNvPr id="222" name="Google Shape;222;p26"/>
          <p:cNvSpPr txBox="1"/>
          <p:nvPr/>
        </p:nvSpPr>
        <p:spPr>
          <a:xfrm>
            <a:off x="4572000" y="1369225"/>
            <a:ext cx="3850800" cy="1980900"/>
          </a:xfrm>
          <a:prstGeom prst="rect">
            <a:avLst/>
          </a:prstGeom>
          <a:solidFill>
            <a:srgbClr val="FBE4D4"/>
          </a:solid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Calibri"/>
              <a:buChar char="●"/>
            </a:pPr>
            <a:r>
              <a:rPr lang="en-US">
                <a:latin typeface="Calibri"/>
                <a:ea typeface="Calibri"/>
                <a:cs typeface="Calibri"/>
                <a:sym typeface="Calibri"/>
              </a:rPr>
              <a:t>Fairly good</a:t>
            </a:r>
            <a:r>
              <a:rPr lang="en-US">
                <a:latin typeface="Calibri"/>
                <a:ea typeface="Calibri"/>
                <a:cs typeface="Calibri"/>
                <a:sym typeface="Calibri"/>
              </a:rPr>
              <a:t> model with accuracy equal of around 73% (way above the benchmark)</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rPr lang="en-US">
                <a:latin typeface="Calibri"/>
                <a:ea typeface="Calibri"/>
                <a:cs typeface="Calibri"/>
                <a:sym typeface="Calibri"/>
              </a:rPr>
              <a:t>As observed from Precision and Recall it is fairly able to classify between sev 2 and sev 3. Precision for sev 1 and sev 4 is even higher than Decision tree. Although recall of sev 4 is abysmal.</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rPr lang="en-US">
                <a:latin typeface="Calibri"/>
                <a:ea typeface="Calibri"/>
                <a:cs typeface="Calibri"/>
                <a:sym typeface="Calibri"/>
              </a:rPr>
              <a:t>Higher accuracy and better model can be expected if we increase number of decision trees. We couldn’t do this as our RAM usage crossed the quota.</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27"/>
          <p:cNvSpPr txBox="1"/>
          <p:nvPr>
            <p:ph type="title"/>
          </p:nvPr>
        </p:nvSpPr>
        <p:spPr>
          <a:xfrm>
            <a:off x="536325" y="89223"/>
            <a:ext cx="7886700" cy="623100"/>
          </a:xfrm>
          <a:prstGeom prst="rect">
            <a:avLst/>
          </a:prstGeom>
          <a:solidFill>
            <a:srgbClr val="8DA9DB"/>
          </a:solid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300"/>
              <a:buFont typeface="Calibri"/>
              <a:buNone/>
            </a:pPr>
            <a:r>
              <a:rPr lang="en-US"/>
              <a:t>Models</a:t>
            </a:r>
            <a:endParaRPr/>
          </a:p>
        </p:txBody>
      </p:sp>
      <p:sp>
        <p:nvSpPr>
          <p:cNvPr id="228" name="Google Shape;228;p27"/>
          <p:cNvSpPr txBox="1"/>
          <p:nvPr>
            <p:ph idx="1" type="body"/>
          </p:nvPr>
        </p:nvSpPr>
        <p:spPr>
          <a:xfrm>
            <a:off x="628650" y="1369225"/>
            <a:ext cx="7794300" cy="3589500"/>
          </a:xfrm>
          <a:prstGeom prst="rect">
            <a:avLst/>
          </a:prstGeom>
          <a:solidFill>
            <a:srgbClr val="FBE4D4"/>
          </a:solid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None/>
            </a:pPr>
            <a:r>
              <a:t/>
            </a:r>
            <a:endParaRPr/>
          </a:p>
        </p:txBody>
      </p:sp>
      <p:sp>
        <p:nvSpPr>
          <p:cNvPr id="229" name="Google Shape;229;p27"/>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888888"/>
              </a:buClr>
              <a:buSzPts val="900"/>
              <a:buFont typeface="Calibri"/>
              <a:buNone/>
            </a:pPr>
            <a:fld id="{00000000-1234-1234-1234-123412341234}" type="slidenum">
              <a:rPr lang="en-US"/>
              <a:t>‹#›</a:t>
            </a:fld>
            <a:endParaRPr/>
          </a:p>
        </p:txBody>
      </p:sp>
      <p:sp>
        <p:nvSpPr>
          <p:cNvPr id="230" name="Google Shape;230;p27"/>
          <p:cNvSpPr txBox="1"/>
          <p:nvPr>
            <p:ph type="title"/>
          </p:nvPr>
        </p:nvSpPr>
        <p:spPr>
          <a:xfrm>
            <a:off x="536325" y="818625"/>
            <a:ext cx="7886700" cy="444300"/>
          </a:xfrm>
          <a:prstGeom prst="rect">
            <a:avLst/>
          </a:prstGeom>
          <a:solidFill>
            <a:srgbClr val="8DA9DB"/>
          </a:solid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300"/>
              <a:buFont typeface="Calibri"/>
              <a:buNone/>
            </a:pPr>
            <a:r>
              <a:rPr lang="en-US" sz="2600"/>
              <a:t>II.) Random Forest</a:t>
            </a:r>
            <a:endParaRPr sz="2600"/>
          </a:p>
        </p:txBody>
      </p:sp>
      <p:pic>
        <p:nvPicPr>
          <p:cNvPr id="231" name="Google Shape;231;p27"/>
          <p:cNvPicPr preferRelativeResize="0"/>
          <p:nvPr/>
        </p:nvPicPr>
        <p:blipFill>
          <a:blip r:embed="rId3">
            <a:alphaModFix/>
          </a:blip>
          <a:stretch>
            <a:fillRect/>
          </a:stretch>
        </p:blipFill>
        <p:spPr>
          <a:xfrm>
            <a:off x="912088" y="1905113"/>
            <a:ext cx="4429125" cy="24098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28"/>
          <p:cNvSpPr txBox="1"/>
          <p:nvPr>
            <p:ph type="title"/>
          </p:nvPr>
        </p:nvSpPr>
        <p:spPr>
          <a:xfrm>
            <a:off x="536325" y="89223"/>
            <a:ext cx="7886700" cy="623100"/>
          </a:xfrm>
          <a:prstGeom prst="rect">
            <a:avLst/>
          </a:prstGeom>
          <a:solidFill>
            <a:srgbClr val="8DA9DB"/>
          </a:solid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300"/>
              <a:buFont typeface="Calibri"/>
              <a:buNone/>
            </a:pPr>
            <a:r>
              <a:rPr lang="en-US"/>
              <a:t>Models</a:t>
            </a:r>
            <a:endParaRPr/>
          </a:p>
        </p:txBody>
      </p:sp>
      <p:sp>
        <p:nvSpPr>
          <p:cNvPr id="237" name="Google Shape;237;p28"/>
          <p:cNvSpPr txBox="1"/>
          <p:nvPr>
            <p:ph idx="1" type="body"/>
          </p:nvPr>
        </p:nvSpPr>
        <p:spPr>
          <a:xfrm>
            <a:off x="628650" y="1369225"/>
            <a:ext cx="7794300" cy="3589500"/>
          </a:xfrm>
          <a:prstGeom prst="rect">
            <a:avLst/>
          </a:prstGeom>
          <a:solidFill>
            <a:srgbClr val="FBE4D4"/>
          </a:solid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None/>
            </a:pPr>
            <a:r>
              <a:t/>
            </a:r>
            <a:endParaRPr/>
          </a:p>
        </p:txBody>
      </p:sp>
      <p:sp>
        <p:nvSpPr>
          <p:cNvPr id="238" name="Google Shape;238;p28"/>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888888"/>
              </a:buClr>
              <a:buSzPts val="900"/>
              <a:buFont typeface="Calibri"/>
              <a:buNone/>
            </a:pPr>
            <a:fld id="{00000000-1234-1234-1234-123412341234}" type="slidenum">
              <a:rPr lang="en-US"/>
              <a:t>‹#›</a:t>
            </a:fld>
            <a:endParaRPr/>
          </a:p>
        </p:txBody>
      </p:sp>
      <p:sp>
        <p:nvSpPr>
          <p:cNvPr id="239" name="Google Shape;239;p28"/>
          <p:cNvSpPr txBox="1"/>
          <p:nvPr>
            <p:ph type="title"/>
          </p:nvPr>
        </p:nvSpPr>
        <p:spPr>
          <a:xfrm>
            <a:off x="536325" y="818625"/>
            <a:ext cx="7886700" cy="444300"/>
          </a:xfrm>
          <a:prstGeom prst="rect">
            <a:avLst/>
          </a:prstGeom>
          <a:solidFill>
            <a:srgbClr val="8DA9DB"/>
          </a:solid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300"/>
              <a:buFont typeface="Calibri"/>
              <a:buNone/>
            </a:pPr>
            <a:r>
              <a:rPr lang="en-US" sz="2600"/>
              <a:t>II.) Random Forest</a:t>
            </a:r>
            <a:endParaRPr sz="2600"/>
          </a:p>
        </p:txBody>
      </p:sp>
      <p:pic>
        <p:nvPicPr>
          <p:cNvPr id="240" name="Google Shape;240;p28"/>
          <p:cNvPicPr preferRelativeResize="0"/>
          <p:nvPr/>
        </p:nvPicPr>
        <p:blipFill>
          <a:blip r:embed="rId3">
            <a:alphaModFix/>
          </a:blip>
          <a:stretch>
            <a:fillRect/>
          </a:stretch>
        </p:blipFill>
        <p:spPr>
          <a:xfrm>
            <a:off x="779475" y="1781275"/>
            <a:ext cx="4597725" cy="305122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29"/>
          <p:cNvSpPr txBox="1"/>
          <p:nvPr>
            <p:ph type="title"/>
          </p:nvPr>
        </p:nvSpPr>
        <p:spPr>
          <a:xfrm>
            <a:off x="496750" y="128774"/>
            <a:ext cx="7886700" cy="820800"/>
          </a:xfrm>
          <a:prstGeom prst="rect">
            <a:avLst/>
          </a:prstGeom>
          <a:solidFill>
            <a:srgbClr val="8DA9DB"/>
          </a:solid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300"/>
              <a:buFont typeface="Calibri"/>
              <a:buNone/>
            </a:pPr>
            <a:r>
              <a:rPr lang="en-US"/>
              <a:t>Models</a:t>
            </a:r>
            <a:endParaRPr/>
          </a:p>
        </p:txBody>
      </p:sp>
      <p:sp>
        <p:nvSpPr>
          <p:cNvPr id="246" name="Google Shape;246;p29"/>
          <p:cNvSpPr txBox="1"/>
          <p:nvPr>
            <p:ph idx="1" type="body"/>
          </p:nvPr>
        </p:nvSpPr>
        <p:spPr>
          <a:xfrm>
            <a:off x="496750" y="1507769"/>
            <a:ext cx="7886700" cy="3263400"/>
          </a:xfrm>
          <a:prstGeom prst="rect">
            <a:avLst/>
          </a:prstGeom>
          <a:solidFill>
            <a:srgbClr val="FBE4D4"/>
          </a:solidFill>
          <a:ln>
            <a:noFill/>
          </a:ln>
        </p:spPr>
        <p:txBody>
          <a:bodyPr anchorCtr="0" anchor="t" bIns="45700" lIns="91425" spcFirstLastPara="1" rIns="91425" wrap="square" tIns="45700">
            <a:noAutofit/>
          </a:bodyPr>
          <a:lstStyle/>
          <a:p>
            <a:pPr indent="0" lvl="0" marL="171450" rtl="0" algn="l">
              <a:lnSpc>
                <a:spcPct val="90000"/>
              </a:lnSpc>
              <a:spcBef>
                <a:spcPts val="750"/>
              </a:spcBef>
              <a:spcAft>
                <a:spcPts val="0"/>
              </a:spcAft>
              <a:buNone/>
            </a:pPr>
            <a:r>
              <a:rPr lang="en-US"/>
              <a:t>Division of Dataset: 75% Training + 15% Validation +10% Testing</a:t>
            </a:r>
            <a:endParaRPr/>
          </a:p>
          <a:p>
            <a:pPr indent="0" lvl="0" marL="171450" rtl="0" algn="l">
              <a:lnSpc>
                <a:spcPct val="90000"/>
              </a:lnSpc>
              <a:spcBef>
                <a:spcPts val="750"/>
              </a:spcBef>
              <a:spcAft>
                <a:spcPts val="0"/>
              </a:spcAft>
              <a:buNone/>
            </a:pPr>
            <a:r>
              <a:rPr lang="en-US"/>
              <a:t>Values for Validation in Decision Tree:</a:t>
            </a:r>
            <a:endParaRPr/>
          </a:p>
          <a:p>
            <a:pPr indent="0" lvl="0" marL="0" rtl="0" algn="l">
              <a:spcBef>
                <a:spcPts val="750"/>
              </a:spcBef>
              <a:spcAft>
                <a:spcPts val="0"/>
              </a:spcAft>
              <a:buClr>
                <a:schemeClr val="dk1"/>
              </a:buClr>
              <a:buSzPts val="1100"/>
              <a:buFont typeface="Arial"/>
              <a:buNone/>
            </a:pPr>
            <a:r>
              <a:rPr lang="en-US"/>
              <a:t>Since, Training Decision Tree and Random Forest require a significant amount of memory, we had to reduce our training data set to 1 million records (nearly half of what we wanted to use) due to memory requirements but even then the results were way better than other models.</a:t>
            </a:r>
            <a:endParaRPr/>
          </a:p>
        </p:txBody>
      </p:sp>
      <p:sp>
        <p:nvSpPr>
          <p:cNvPr id="247" name="Google Shape;247;p29"/>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888888"/>
              </a:buClr>
              <a:buSzPts val="900"/>
              <a:buFont typeface="Calibri"/>
              <a:buNone/>
            </a:pPr>
            <a:fld id="{00000000-1234-1234-1234-123412341234}" type="slidenum">
              <a:rPr lang="en-US"/>
              <a:t>‹#›</a:t>
            </a:fld>
            <a:endParaRPr/>
          </a:p>
        </p:txBody>
      </p:sp>
      <p:sp>
        <p:nvSpPr>
          <p:cNvPr id="248" name="Google Shape;248;p29"/>
          <p:cNvSpPr txBox="1"/>
          <p:nvPr>
            <p:ph type="title"/>
          </p:nvPr>
        </p:nvSpPr>
        <p:spPr>
          <a:xfrm>
            <a:off x="496750" y="1006525"/>
            <a:ext cx="7886700" cy="444300"/>
          </a:xfrm>
          <a:prstGeom prst="rect">
            <a:avLst/>
          </a:prstGeom>
          <a:solidFill>
            <a:srgbClr val="8DA9DB"/>
          </a:solid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300"/>
              <a:buFont typeface="Calibri"/>
              <a:buNone/>
            </a:pPr>
            <a:r>
              <a:rPr lang="en-US" sz="2600"/>
              <a:t>III.) Training Methodology</a:t>
            </a:r>
            <a:endParaRPr sz="26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30"/>
          <p:cNvSpPr txBox="1"/>
          <p:nvPr>
            <p:ph type="title"/>
          </p:nvPr>
        </p:nvSpPr>
        <p:spPr>
          <a:xfrm>
            <a:off x="628650" y="-1"/>
            <a:ext cx="7886700" cy="807600"/>
          </a:xfrm>
          <a:prstGeom prst="rect">
            <a:avLst/>
          </a:prstGeom>
          <a:solidFill>
            <a:srgbClr val="8DA9DB"/>
          </a:solid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300"/>
              <a:buFont typeface="Calibri"/>
              <a:buNone/>
            </a:pPr>
            <a:r>
              <a:rPr lang="en-US"/>
              <a:t>Concluding Slide</a:t>
            </a:r>
            <a:endParaRPr/>
          </a:p>
        </p:txBody>
      </p:sp>
      <p:sp>
        <p:nvSpPr>
          <p:cNvPr id="254" name="Google Shape;254;p30"/>
          <p:cNvSpPr txBox="1"/>
          <p:nvPr>
            <p:ph idx="1" type="body"/>
          </p:nvPr>
        </p:nvSpPr>
        <p:spPr>
          <a:xfrm>
            <a:off x="628650" y="1608525"/>
            <a:ext cx="7886700" cy="3534900"/>
          </a:xfrm>
          <a:prstGeom prst="rect">
            <a:avLst/>
          </a:prstGeom>
          <a:solidFill>
            <a:srgbClr val="FBE4D4"/>
          </a:solidFill>
          <a:ln>
            <a:noFill/>
          </a:ln>
        </p:spPr>
        <p:txBody>
          <a:bodyPr anchorCtr="0" anchor="t" bIns="45700" lIns="91425" spcFirstLastPara="1" rIns="91425" wrap="square" tIns="45700">
            <a:noAutofit/>
          </a:bodyPr>
          <a:lstStyle/>
          <a:p>
            <a:pPr indent="-152400" lvl="0" marL="171450" rtl="0" algn="l">
              <a:lnSpc>
                <a:spcPct val="90000"/>
              </a:lnSpc>
              <a:spcBef>
                <a:spcPts val="0"/>
              </a:spcBef>
              <a:spcAft>
                <a:spcPts val="0"/>
              </a:spcAft>
              <a:buClr>
                <a:schemeClr val="dk1"/>
              </a:buClr>
              <a:buSzPts val="1800"/>
              <a:buChar char="•"/>
            </a:pPr>
            <a:r>
              <a:rPr lang="en-US" sz="1800"/>
              <a:t>Due to large size of data set, memory management is a problem.</a:t>
            </a:r>
            <a:endParaRPr sz="1800"/>
          </a:p>
          <a:p>
            <a:pPr indent="-152400" lvl="0" marL="171450" rtl="0" algn="l">
              <a:lnSpc>
                <a:spcPct val="90000"/>
              </a:lnSpc>
              <a:spcBef>
                <a:spcPts val="750"/>
              </a:spcBef>
              <a:spcAft>
                <a:spcPts val="0"/>
              </a:spcAft>
              <a:buClr>
                <a:schemeClr val="dk1"/>
              </a:buClr>
              <a:buSzPts val="1800"/>
              <a:buChar char="•"/>
            </a:pPr>
            <a:r>
              <a:rPr lang="en-US" sz="1800"/>
              <a:t>Decision Tree and Random Forest Tree occupy significant space in memory while executing.</a:t>
            </a:r>
            <a:endParaRPr sz="1800"/>
          </a:p>
          <a:p>
            <a:pPr indent="-152400" lvl="0" marL="171450" rtl="0" algn="l">
              <a:lnSpc>
                <a:spcPct val="90000"/>
              </a:lnSpc>
              <a:spcBef>
                <a:spcPts val="750"/>
              </a:spcBef>
              <a:spcAft>
                <a:spcPts val="0"/>
              </a:spcAft>
              <a:buClr>
                <a:schemeClr val="dk1"/>
              </a:buClr>
              <a:buSzPts val="1800"/>
              <a:buChar char="•"/>
            </a:pPr>
            <a:r>
              <a:rPr lang="en-US" sz="1800"/>
              <a:t>To counter the above problems, we implemented Incremental Learning Algorithms like SVM and Logistic Regression but their performances were abysmal. (and large training time)</a:t>
            </a:r>
            <a:endParaRPr sz="1800"/>
          </a:p>
          <a:p>
            <a:pPr indent="-133350" lvl="0" marL="171450" rtl="0" algn="l">
              <a:lnSpc>
                <a:spcPct val="90000"/>
              </a:lnSpc>
              <a:spcBef>
                <a:spcPts val="750"/>
              </a:spcBef>
              <a:spcAft>
                <a:spcPts val="0"/>
              </a:spcAft>
              <a:buSzPts val="1500"/>
              <a:buChar char="•"/>
            </a:pPr>
            <a:r>
              <a:rPr lang="en-US" sz="1800"/>
              <a:t>We also ran the full sample on Logistic Regression but got an accuracy of around 70% which was way near the benchmark decided.</a:t>
            </a:r>
            <a:endParaRPr sz="1800"/>
          </a:p>
          <a:p>
            <a:pPr indent="-133350" lvl="0" marL="171450" rtl="0" algn="l">
              <a:lnSpc>
                <a:spcPct val="90000"/>
              </a:lnSpc>
              <a:spcBef>
                <a:spcPts val="750"/>
              </a:spcBef>
              <a:spcAft>
                <a:spcPts val="0"/>
              </a:spcAft>
              <a:buSzPts val="1500"/>
              <a:buChar char="•"/>
            </a:pPr>
            <a:r>
              <a:rPr lang="en-US" sz="1800"/>
              <a:t>kNN failed to execute for general value of k (root n) due to RAM requirements. Also, for small values the training was too much time consuming.</a:t>
            </a:r>
            <a:endParaRPr sz="1800"/>
          </a:p>
          <a:p>
            <a:pPr indent="-152400" lvl="0" marL="171450" rtl="0" algn="l">
              <a:lnSpc>
                <a:spcPct val="90000"/>
              </a:lnSpc>
              <a:spcBef>
                <a:spcPts val="750"/>
              </a:spcBef>
              <a:spcAft>
                <a:spcPts val="0"/>
              </a:spcAft>
              <a:buSzPts val="1800"/>
              <a:buChar char="•"/>
            </a:pPr>
            <a:r>
              <a:rPr lang="en-US" sz="1800"/>
              <a:t>Training time wise Decision tree was the best algorithm.</a:t>
            </a:r>
            <a:endParaRPr sz="1800"/>
          </a:p>
          <a:p>
            <a:pPr indent="0" lvl="0" marL="0" rtl="0" algn="l">
              <a:lnSpc>
                <a:spcPct val="100000"/>
              </a:lnSpc>
              <a:spcBef>
                <a:spcPts val="0"/>
              </a:spcBef>
              <a:spcAft>
                <a:spcPts val="0"/>
              </a:spcAft>
              <a:buNone/>
            </a:pPr>
            <a:r>
              <a:rPr b="1" lang="en-US" sz="1200">
                <a:latin typeface="Liberation Serif"/>
                <a:ea typeface="Liberation Serif"/>
                <a:cs typeface="Liberation Serif"/>
                <a:sym typeface="Liberation Serif"/>
              </a:rPr>
              <a:t>Link to Dataset:</a:t>
            </a:r>
            <a:r>
              <a:rPr lang="en-US" sz="1200">
                <a:latin typeface="Liberation Serif"/>
                <a:ea typeface="Liberation Serif"/>
                <a:cs typeface="Liberation Serif"/>
                <a:sym typeface="Liberation Serif"/>
              </a:rPr>
              <a:t> </a:t>
            </a:r>
            <a:r>
              <a:rPr lang="en-US" sz="1200" u="sng">
                <a:solidFill>
                  <a:srgbClr val="1155CC"/>
                </a:solidFill>
                <a:latin typeface="Liberation Serif"/>
                <a:ea typeface="Liberation Serif"/>
                <a:cs typeface="Liberation Serif"/>
                <a:sym typeface="Liberation Serif"/>
                <a:hlinkClick r:id="rId3">
                  <a:extLst>
                    <a:ext uri="{A12FA001-AC4F-418D-AE19-62706E023703}">
                      <ahyp:hlinkClr val="tx"/>
                    </a:ext>
                  </a:extLst>
                </a:hlinkClick>
              </a:rPr>
              <a:t>https://www.kaggle.com/sobhanmoosavi/us-accidents</a:t>
            </a:r>
            <a:r>
              <a:rPr lang="en-US" sz="1200">
                <a:latin typeface="Liberation Serif"/>
                <a:ea typeface="Liberation Serif"/>
                <a:cs typeface="Liberation Serif"/>
                <a:sym typeface="Liberation Serif"/>
              </a:rPr>
              <a:t> </a:t>
            </a:r>
            <a:endParaRPr sz="1800"/>
          </a:p>
        </p:txBody>
      </p:sp>
      <p:sp>
        <p:nvSpPr>
          <p:cNvPr id="255" name="Google Shape;255;p30"/>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888888"/>
              </a:buClr>
              <a:buSzPts val="900"/>
              <a:buFont typeface="Calibri"/>
              <a:buNone/>
            </a:pPr>
            <a:fld id="{00000000-1234-1234-1234-123412341234}" type="slidenum">
              <a:rPr lang="en-US"/>
              <a:t>‹#›</a:t>
            </a:fld>
            <a:endParaRPr/>
          </a:p>
        </p:txBody>
      </p:sp>
      <p:sp>
        <p:nvSpPr>
          <p:cNvPr id="256" name="Google Shape;256;p30"/>
          <p:cNvSpPr txBox="1"/>
          <p:nvPr>
            <p:ph type="title"/>
          </p:nvPr>
        </p:nvSpPr>
        <p:spPr>
          <a:xfrm>
            <a:off x="628650" y="807600"/>
            <a:ext cx="7886700" cy="718500"/>
          </a:xfrm>
          <a:prstGeom prst="rect">
            <a:avLst/>
          </a:prstGeom>
          <a:solidFill>
            <a:srgbClr val="8DA9DB"/>
          </a:solid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300"/>
              <a:buFont typeface="Calibri"/>
              <a:buNone/>
            </a:pPr>
            <a:r>
              <a:rPr lang="en-US" sz="2600"/>
              <a:t>Problems Faced and Solutions to be implemented (+General Notes).</a:t>
            </a:r>
            <a:endParaRPr sz="26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 name="Shape 50"/>
        <p:cNvGrpSpPr/>
        <p:nvPr/>
      </p:nvGrpSpPr>
      <p:grpSpPr>
        <a:xfrm>
          <a:off x="0" y="0"/>
          <a:ext cx="0" cy="0"/>
          <a:chOff x="0" y="0"/>
          <a:chExt cx="0" cy="0"/>
        </a:xfrm>
      </p:grpSpPr>
      <p:sp>
        <p:nvSpPr>
          <p:cNvPr id="51" name="Google Shape;51;p7"/>
          <p:cNvSpPr txBox="1"/>
          <p:nvPr>
            <p:ph type="title"/>
          </p:nvPr>
        </p:nvSpPr>
        <p:spPr>
          <a:xfrm>
            <a:off x="628650" y="273844"/>
            <a:ext cx="7886700" cy="994172"/>
          </a:xfrm>
          <a:prstGeom prst="rect">
            <a:avLst/>
          </a:prstGeom>
          <a:solidFill>
            <a:srgbClr val="8DA9DB"/>
          </a:solid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300"/>
              <a:buFont typeface="Calibri"/>
              <a:buNone/>
            </a:pPr>
            <a:r>
              <a:rPr lang="en-US"/>
              <a:t>Motivation/Objective</a:t>
            </a:r>
            <a:endParaRPr/>
          </a:p>
        </p:txBody>
      </p:sp>
      <p:sp>
        <p:nvSpPr>
          <p:cNvPr id="52" name="Google Shape;52;p7"/>
          <p:cNvSpPr txBox="1"/>
          <p:nvPr>
            <p:ph idx="1" type="body"/>
          </p:nvPr>
        </p:nvSpPr>
        <p:spPr>
          <a:xfrm>
            <a:off x="628650" y="1369219"/>
            <a:ext cx="7886700" cy="3263504"/>
          </a:xfrm>
          <a:prstGeom prst="rect">
            <a:avLst/>
          </a:prstGeom>
          <a:solidFill>
            <a:srgbClr val="FBE4D4"/>
          </a:solid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None/>
            </a:pPr>
            <a:r>
              <a:t/>
            </a:r>
            <a:endParaRPr sz="1800">
              <a:solidFill>
                <a:srgbClr val="000000"/>
              </a:solidFill>
              <a:latin typeface="Arial"/>
              <a:ea typeface="Arial"/>
              <a:cs typeface="Arial"/>
              <a:sym typeface="Arial"/>
            </a:endParaRPr>
          </a:p>
          <a:p>
            <a:pPr indent="-152400" lvl="0" marL="171450" rtl="0" algn="l">
              <a:lnSpc>
                <a:spcPct val="90000"/>
              </a:lnSpc>
              <a:spcBef>
                <a:spcPts val="0"/>
              </a:spcBef>
              <a:spcAft>
                <a:spcPts val="0"/>
              </a:spcAft>
              <a:buClr>
                <a:srgbClr val="000000"/>
              </a:buClr>
              <a:buSzPts val="1800"/>
              <a:buChar char="•"/>
            </a:pPr>
            <a:r>
              <a:rPr lang="en-US" sz="1800">
                <a:solidFill>
                  <a:srgbClr val="000000"/>
                </a:solidFill>
                <a:latin typeface="Arial"/>
                <a:ea typeface="Arial"/>
                <a:cs typeface="Arial"/>
                <a:sym typeface="Arial"/>
              </a:rPr>
              <a:t>US accident data from 50 states i.e. 3.5 million rows,</a:t>
            </a:r>
            <a:endParaRPr sz="1800">
              <a:solidFill>
                <a:srgbClr val="000000"/>
              </a:solidFill>
              <a:latin typeface="Arial"/>
              <a:ea typeface="Arial"/>
              <a:cs typeface="Arial"/>
              <a:sym typeface="Arial"/>
            </a:endParaRPr>
          </a:p>
          <a:p>
            <a:pPr indent="-152400" lvl="0" marL="171450" rtl="0" algn="l">
              <a:lnSpc>
                <a:spcPct val="90000"/>
              </a:lnSpc>
              <a:spcBef>
                <a:spcPts val="0"/>
              </a:spcBef>
              <a:spcAft>
                <a:spcPts val="0"/>
              </a:spcAft>
              <a:buClr>
                <a:srgbClr val="000000"/>
              </a:buClr>
              <a:buSzPts val="1800"/>
              <a:buFont typeface="Arial"/>
              <a:buChar char="•"/>
            </a:pPr>
            <a:r>
              <a:rPr lang="en-US" sz="1800">
                <a:solidFill>
                  <a:srgbClr val="000000"/>
                </a:solidFill>
                <a:latin typeface="Arial"/>
                <a:ea typeface="Arial"/>
                <a:cs typeface="Arial"/>
                <a:sym typeface="Arial"/>
              </a:rPr>
              <a:t>predicting severity,</a:t>
            </a:r>
            <a:endParaRPr sz="1800">
              <a:solidFill>
                <a:srgbClr val="000000"/>
              </a:solidFill>
              <a:latin typeface="Arial"/>
              <a:ea typeface="Arial"/>
              <a:cs typeface="Arial"/>
              <a:sym typeface="Arial"/>
            </a:endParaRPr>
          </a:p>
          <a:p>
            <a:pPr indent="-152400" lvl="0" marL="171450" rtl="0" algn="l">
              <a:lnSpc>
                <a:spcPct val="90000"/>
              </a:lnSpc>
              <a:spcBef>
                <a:spcPts val="0"/>
              </a:spcBef>
              <a:spcAft>
                <a:spcPts val="0"/>
              </a:spcAft>
              <a:buClr>
                <a:srgbClr val="000000"/>
              </a:buClr>
              <a:buSzPts val="1800"/>
              <a:buFont typeface="Arial"/>
              <a:buChar char="•"/>
            </a:pPr>
            <a:r>
              <a:rPr lang="en-US" sz="1800">
                <a:solidFill>
                  <a:srgbClr val="000000"/>
                </a:solidFill>
                <a:latin typeface="Arial"/>
                <a:ea typeface="Arial"/>
                <a:cs typeface="Arial"/>
                <a:sym typeface="Arial"/>
              </a:rPr>
              <a:t>interesting</a:t>
            </a:r>
            <a:r>
              <a:rPr lang="en-US" sz="1800">
                <a:solidFill>
                  <a:srgbClr val="000000"/>
                </a:solidFill>
                <a:latin typeface="Arial"/>
                <a:ea typeface="Arial"/>
                <a:cs typeface="Arial"/>
                <a:sym typeface="Arial"/>
              </a:rPr>
              <a:t> stories using data visualization techniques,</a:t>
            </a:r>
            <a:endParaRPr sz="1800">
              <a:solidFill>
                <a:srgbClr val="000000"/>
              </a:solidFill>
              <a:latin typeface="Arial"/>
              <a:ea typeface="Arial"/>
              <a:cs typeface="Arial"/>
              <a:sym typeface="Arial"/>
            </a:endParaRPr>
          </a:p>
        </p:txBody>
      </p:sp>
      <p:sp>
        <p:nvSpPr>
          <p:cNvPr id="53" name="Google Shape;53;p7"/>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10/27/2020</a:t>
            </a:r>
            <a:endParaRPr/>
          </a:p>
        </p:txBody>
      </p:sp>
      <p:sp>
        <p:nvSpPr>
          <p:cNvPr id="54" name="Google Shape;54;p7"/>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Regression</a:t>
            </a:r>
            <a:endParaRPr/>
          </a:p>
        </p:txBody>
      </p:sp>
      <p:sp>
        <p:nvSpPr>
          <p:cNvPr id="55" name="Google Shape;55;p7"/>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888888"/>
              </a:buClr>
              <a:buSzPts val="900"/>
              <a:buFont typeface="Calibri"/>
              <a:buNone/>
            </a:pPr>
            <a:fld id="{00000000-1234-1234-1234-123412341234}" type="slidenum">
              <a:rPr lang="en-US"/>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8"/>
          <p:cNvSpPr txBox="1"/>
          <p:nvPr>
            <p:ph type="title"/>
          </p:nvPr>
        </p:nvSpPr>
        <p:spPr>
          <a:xfrm>
            <a:off x="628650" y="273844"/>
            <a:ext cx="7886700" cy="994172"/>
          </a:xfrm>
          <a:prstGeom prst="rect">
            <a:avLst/>
          </a:prstGeom>
          <a:solidFill>
            <a:srgbClr val="8DA9DB"/>
          </a:solid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300"/>
              <a:buFont typeface="Calibri"/>
              <a:buNone/>
            </a:pPr>
            <a:r>
              <a:rPr lang="en-US"/>
              <a:t>Data Collection and Cleaning</a:t>
            </a:r>
            <a:endParaRPr/>
          </a:p>
        </p:txBody>
      </p:sp>
      <p:sp>
        <p:nvSpPr>
          <p:cNvPr id="61" name="Google Shape;61;p8"/>
          <p:cNvSpPr txBox="1"/>
          <p:nvPr>
            <p:ph idx="1" type="body"/>
          </p:nvPr>
        </p:nvSpPr>
        <p:spPr>
          <a:xfrm>
            <a:off x="628650" y="1369225"/>
            <a:ext cx="7886700" cy="3477600"/>
          </a:xfrm>
          <a:prstGeom prst="rect">
            <a:avLst/>
          </a:prstGeom>
          <a:solidFill>
            <a:srgbClr val="FBE4D4"/>
          </a:solidFill>
          <a:ln>
            <a:noFill/>
          </a:ln>
        </p:spPr>
        <p:txBody>
          <a:bodyPr anchorCtr="0" anchor="t" bIns="45700" lIns="91425" spcFirstLastPara="1" rIns="91425" wrap="square" tIns="45700">
            <a:noAutofit/>
          </a:bodyPr>
          <a:lstStyle/>
          <a:p>
            <a:pPr indent="-171450" lvl="0" marL="171450" rtl="0" algn="l">
              <a:lnSpc>
                <a:spcPct val="90000"/>
              </a:lnSpc>
              <a:spcBef>
                <a:spcPts val="0"/>
              </a:spcBef>
              <a:spcAft>
                <a:spcPts val="0"/>
              </a:spcAft>
              <a:buClr>
                <a:schemeClr val="dk1"/>
              </a:buClr>
              <a:buSzPts val="2100"/>
              <a:buChar char="•"/>
            </a:pPr>
            <a:r>
              <a:rPr lang="en-US"/>
              <a:t>We took the dataset from Kaggle.</a:t>
            </a:r>
            <a:endParaRPr/>
          </a:p>
          <a:p>
            <a:pPr indent="-171450" lvl="0" marL="171450" rtl="0" algn="l">
              <a:lnSpc>
                <a:spcPct val="90000"/>
              </a:lnSpc>
              <a:spcBef>
                <a:spcPts val="750"/>
              </a:spcBef>
              <a:spcAft>
                <a:spcPts val="0"/>
              </a:spcAft>
              <a:buClr>
                <a:schemeClr val="dk1"/>
              </a:buClr>
              <a:buSzPts val="2100"/>
              <a:buChar char="•"/>
            </a:pPr>
            <a:r>
              <a:rPr lang="en-US"/>
              <a:t>We dropped columns like Country, Civil_ Twilight, Nautical_Twilight, etc because of redundancy and they were of no use in modeling.</a:t>
            </a:r>
            <a:endParaRPr/>
          </a:p>
          <a:p>
            <a:pPr indent="-152400" lvl="0" marL="171450" rtl="0" algn="l">
              <a:lnSpc>
                <a:spcPct val="90000"/>
              </a:lnSpc>
              <a:spcBef>
                <a:spcPts val="750"/>
              </a:spcBef>
              <a:spcAft>
                <a:spcPts val="0"/>
              </a:spcAft>
              <a:buSzPts val="1800"/>
              <a:buChar char="•"/>
            </a:pPr>
            <a:r>
              <a:rPr lang="en-US"/>
              <a:t>After plotting the graphs we also dropped City, County, State, Wind Chill etc as they were of no use in our model and we already had lat and lng of accident which could give us City, County, State.</a:t>
            </a:r>
            <a:endParaRPr/>
          </a:p>
          <a:p>
            <a:pPr indent="-152400" lvl="0" marL="171450" rtl="0" algn="l">
              <a:lnSpc>
                <a:spcPct val="90000"/>
              </a:lnSpc>
              <a:spcBef>
                <a:spcPts val="750"/>
              </a:spcBef>
              <a:spcAft>
                <a:spcPts val="0"/>
              </a:spcAft>
              <a:buSzPts val="1800"/>
              <a:buChar char="•"/>
            </a:pPr>
            <a:r>
              <a:rPr lang="en-US"/>
              <a:t> We replaced NaN of precipitation with 0 because a large portion of dataset contains NaN in Precipitation, so we couldn’t just drop them.</a:t>
            </a:r>
            <a:endParaRPr/>
          </a:p>
          <a:p>
            <a:pPr indent="-152400" lvl="0" marL="171450" rtl="0" algn="l">
              <a:lnSpc>
                <a:spcPct val="90000"/>
              </a:lnSpc>
              <a:spcBef>
                <a:spcPts val="750"/>
              </a:spcBef>
              <a:spcAft>
                <a:spcPts val="0"/>
              </a:spcAft>
              <a:buSzPts val="1800"/>
              <a:buChar char="•"/>
            </a:pPr>
            <a:r>
              <a:rPr lang="en-US"/>
              <a:t>Wind speed also had lot of NaN values so we replaced them with mean of wind speed.</a:t>
            </a:r>
            <a:endParaRPr/>
          </a:p>
        </p:txBody>
      </p:sp>
      <p:sp>
        <p:nvSpPr>
          <p:cNvPr id="62" name="Google Shape;62;p8"/>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10/27/2020</a:t>
            </a:r>
            <a:endParaRPr/>
          </a:p>
        </p:txBody>
      </p:sp>
      <p:sp>
        <p:nvSpPr>
          <p:cNvPr id="63" name="Google Shape;63;p8"/>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Regression</a:t>
            </a:r>
            <a:endParaRPr/>
          </a:p>
        </p:txBody>
      </p:sp>
      <p:sp>
        <p:nvSpPr>
          <p:cNvPr id="64" name="Google Shape;64;p8"/>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888888"/>
              </a:buClr>
              <a:buSzPts val="900"/>
              <a:buFont typeface="Calibri"/>
              <a:buNone/>
            </a:pPr>
            <a:fld id="{00000000-1234-1234-1234-123412341234}" type="slidenum">
              <a:rPr lang="en-US"/>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9"/>
          <p:cNvSpPr txBox="1"/>
          <p:nvPr>
            <p:ph type="title"/>
          </p:nvPr>
        </p:nvSpPr>
        <p:spPr>
          <a:xfrm>
            <a:off x="628650" y="273844"/>
            <a:ext cx="7886700" cy="9942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EDA</a:t>
            </a:r>
            <a:endParaRPr/>
          </a:p>
        </p:txBody>
      </p:sp>
      <p:sp>
        <p:nvSpPr>
          <p:cNvPr id="70" name="Google Shape;70;p9"/>
          <p:cNvSpPr txBox="1"/>
          <p:nvPr>
            <p:ph idx="12" type="sldNum"/>
          </p:nvPr>
        </p:nvSpPr>
        <p:spPr>
          <a:xfrm>
            <a:off x="6457950" y="4767263"/>
            <a:ext cx="2057400" cy="2739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888888"/>
              </a:buClr>
              <a:buSzPts val="900"/>
              <a:buFont typeface="Calibri"/>
              <a:buNone/>
            </a:pPr>
            <a:fld id="{00000000-1234-1234-1234-123412341234}" type="slidenum">
              <a:rPr lang="en-US"/>
              <a:t>‹#›</a:t>
            </a:fld>
            <a:endParaRPr/>
          </a:p>
        </p:txBody>
      </p:sp>
      <p:pic>
        <p:nvPicPr>
          <p:cNvPr id="71" name="Google Shape;71;p9"/>
          <p:cNvPicPr preferRelativeResize="0"/>
          <p:nvPr/>
        </p:nvPicPr>
        <p:blipFill rotWithShape="1">
          <a:blip r:embed="rId3">
            <a:alphaModFix/>
          </a:blip>
          <a:srcRect b="15637" l="31173" r="16956" t="29086"/>
          <a:stretch/>
        </p:blipFill>
        <p:spPr>
          <a:xfrm>
            <a:off x="1398000" y="1345225"/>
            <a:ext cx="5956774" cy="3569148"/>
          </a:xfrm>
          <a:prstGeom prst="rect">
            <a:avLst/>
          </a:prstGeom>
          <a:noFill/>
          <a:ln>
            <a:noFill/>
          </a:ln>
        </p:spPr>
      </p:pic>
      <p:pic>
        <p:nvPicPr>
          <p:cNvPr id="72" name="Google Shape;72;p9"/>
          <p:cNvPicPr preferRelativeResize="0"/>
          <p:nvPr/>
        </p:nvPicPr>
        <p:blipFill>
          <a:blip r:embed="rId4">
            <a:alphaModFix/>
          </a:blip>
          <a:stretch>
            <a:fillRect/>
          </a:stretch>
        </p:blipFill>
        <p:spPr>
          <a:xfrm>
            <a:off x="1796250" y="1345225"/>
            <a:ext cx="4774677" cy="241895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0"/>
          <p:cNvSpPr txBox="1"/>
          <p:nvPr>
            <p:ph type="title"/>
          </p:nvPr>
        </p:nvSpPr>
        <p:spPr>
          <a:xfrm>
            <a:off x="628650" y="76019"/>
            <a:ext cx="7886700" cy="9942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EDA</a:t>
            </a:r>
            <a:endParaRPr/>
          </a:p>
        </p:txBody>
      </p:sp>
      <p:sp>
        <p:nvSpPr>
          <p:cNvPr id="78" name="Google Shape;78;p10"/>
          <p:cNvSpPr txBox="1"/>
          <p:nvPr>
            <p:ph idx="12" type="sldNum"/>
          </p:nvPr>
        </p:nvSpPr>
        <p:spPr>
          <a:xfrm>
            <a:off x="6457950" y="4767263"/>
            <a:ext cx="2057400" cy="2739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888888"/>
              </a:buClr>
              <a:buSzPts val="900"/>
              <a:buFont typeface="Calibri"/>
              <a:buNone/>
            </a:pPr>
            <a:fld id="{00000000-1234-1234-1234-123412341234}" type="slidenum">
              <a:rPr lang="en-US"/>
              <a:t>‹#›</a:t>
            </a:fld>
            <a:endParaRPr/>
          </a:p>
        </p:txBody>
      </p:sp>
      <p:pic>
        <p:nvPicPr>
          <p:cNvPr id="79" name="Google Shape;79;p10"/>
          <p:cNvPicPr preferRelativeResize="0"/>
          <p:nvPr/>
        </p:nvPicPr>
        <p:blipFill rotWithShape="1">
          <a:blip r:embed="rId3">
            <a:alphaModFix/>
          </a:blip>
          <a:srcRect b="11268" l="32021" r="16054" t="12284"/>
          <a:stretch/>
        </p:blipFill>
        <p:spPr>
          <a:xfrm>
            <a:off x="1899150" y="1070225"/>
            <a:ext cx="4747827" cy="39301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1"/>
          <p:cNvSpPr txBox="1"/>
          <p:nvPr>
            <p:ph type="title"/>
          </p:nvPr>
        </p:nvSpPr>
        <p:spPr>
          <a:xfrm>
            <a:off x="628650" y="76019"/>
            <a:ext cx="7886700" cy="9942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EDA</a:t>
            </a:r>
            <a:endParaRPr/>
          </a:p>
        </p:txBody>
      </p:sp>
      <p:sp>
        <p:nvSpPr>
          <p:cNvPr id="85" name="Google Shape;85;p11"/>
          <p:cNvSpPr txBox="1"/>
          <p:nvPr>
            <p:ph idx="12" type="sldNum"/>
          </p:nvPr>
        </p:nvSpPr>
        <p:spPr>
          <a:xfrm>
            <a:off x="6457950" y="4767263"/>
            <a:ext cx="2057400" cy="2739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888888"/>
              </a:buClr>
              <a:buSzPts val="900"/>
              <a:buFont typeface="Calibri"/>
              <a:buNone/>
            </a:pPr>
            <a:fld id="{00000000-1234-1234-1234-123412341234}" type="slidenum">
              <a:rPr lang="en-US"/>
              <a:t>‹#›</a:t>
            </a:fld>
            <a:endParaRPr/>
          </a:p>
        </p:txBody>
      </p:sp>
      <p:pic>
        <p:nvPicPr>
          <p:cNvPr id="86" name="Google Shape;86;p11"/>
          <p:cNvPicPr preferRelativeResize="0"/>
          <p:nvPr/>
        </p:nvPicPr>
        <p:blipFill rotWithShape="1">
          <a:blip r:embed="rId3">
            <a:alphaModFix/>
          </a:blip>
          <a:srcRect b="15518" l="26765" r="12251" t="16058"/>
          <a:stretch/>
        </p:blipFill>
        <p:spPr>
          <a:xfrm>
            <a:off x="628650" y="1213350"/>
            <a:ext cx="5916549" cy="373232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2"/>
          <p:cNvSpPr txBox="1"/>
          <p:nvPr>
            <p:ph type="title"/>
          </p:nvPr>
        </p:nvSpPr>
        <p:spPr>
          <a:xfrm>
            <a:off x="628650" y="273844"/>
            <a:ext cx="7886700" cy="9942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EDA</a:t>
            </a:r>
            <a:endParaRPr/>
          </a:p>
        </p:txBody>
      </p:sp>
      <p:sp>
        <p:nvSpPr>
          <p:cNvPr id="92" name="Google Shape;92;p12"/>
          <p:cNvSpPr txBox="1"/>
          <p:nvPr>
            <p:ph idx="12" type="sldNum"/>
          </p:nvPr>
        </p:nvSpPr>
        <p:spPr>
          <a:xfrm>
            <a:off x="6457950" y="4767263"/>
            <a:ext cx="2057400" cy="2739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888888"/>
              </a:buClr>
              <a:buSzPts val="900"/>
              <a:buFont typeface="Calibri"/>
              <a:buNone/>
            </a:pPr>
            <a:fld id="{00000000-1234-1234-1234-123412341234}" type="slidenum">
              <a:rPr lang="en-US"/>
              <a:t>‹#›</a:t>
            </a:fld>
            <a:endParaRPr/>
          </a:p>
        </p:txBody>
      </p:sp>
      <p:pic>
        <p:nvPicPr>
          <p:cNvPr id="93" name="Google Shape;93;p12"/>
          <p:cNvPicPr preferRelativeResize="0"/>
          <p:nvPr/>
        </p:nvPicPr>
        <p:blipFill>
          <a:blip r:embed="rId3">
            <a:alphaModFix/>
          </a:blip>
          <a:stretch>
            <a:fillRect/>
          </a:stretch>
        </p:blipFill>
        <p:spPr>
          <a:xfrm>
            <a:off x="1686602" y="373525"/>
            <a:ext cx="5273749" cy="47092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3"/>
          <p:cNvSpPr txBox="1"/>
          <p:nvPr>
            <p:ph type="title"/>
          </p:nvPr>
        </p:nvSpPr>
        <p:spPr>
          <a:xfrm>
            <a:off x="628650" y="76019"/>
            <a:ext cx="7886700" cy="9942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EDA</a:t>
            </a:r>
            <a:endParaRPr/>
          </a:p>
        </p:txBody>
      </p:sp>
      <p:sp>
        <p:nvSpPr>
          <p:cNvPr id="99" name="Google Shape;99;p13"/>
          <p:cNvSpPr txBox="1"/>
          <p:nvPr>
            <p:ph idx="12" type="sldNum"/>
          </p:nvPr>
        </p:nvSpPr>
        <p:spPr>
          <a:xfrm>
            <a:off x="6457950" y="4767263"/>
            <a:ext cx="2057400" cy="2739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888888"/>
              </a:buClr>
              <a:buSzPts val="900"/>
              <a:buFont typeface="Calibri"/>
              <a:buNone/>
            </a:pPr>
            <a:fld id="{00000000-1234-1234-1234-123412341234}" type="slidenum">
              <a:rPr lang="en-US"/>
              <a:t>‹#›</a:t>
            </a:fld>
            <a:endParaRPr/>
          </a:p>
        </p:txBody>
      </p:sp>
      <p:pic>
        <p:nvPicPr>
          <p:cNvPr id="100" name="Google Shape;100;p13"/>
          <p:cNvPicPr preferRelativeResize="0"/>
          <p:nvPr/>
        </p:nvPicPr>
        <p:blipFill>
          <a:blip r:embed="rId3">
            <a:alphaModFix/>
          </a:blip>
          <a:stretch>
            <a:fillRect/>
          </a:stretch>
        </p:blipFill>
        <p:spPr>
          <a:xfrm>
            <a:off x="628650" y="1115075"/>
            <a:ext cx="5425987" cy="4028426"/>
          </a:xfrm>
          <a:prstGeom prst="rect">
            <a:avLst/>
          </a:prstGeom>
          <a:noFill/>
          <a:ln>
            <a:noFill/>
          </a:ln>
        </p:spPr>
      </p:pic>
      <p:sp>
        <p:nvSpPr>
          <p:cNvPr id="101" name="Google Shape;101;p13"/>
          <p:cNvSpPr txBox="1"/>
          <p:nvPr/>
        </p:nvSpPr>
        <p:spPr>
          <a:xfrm>
            <a:off x="6370025" y="1477100"/>
            <a:ext cx="2145300" cy="329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latin typeface="Calibri"/>
                <a:ea typeface="Calibri"/>
                <a:cs typeface="Calibri"/>
                <a:sym typeface="Calibri"/>
              </a:rPr>
              <a:t>Data collected by the APIs suggest that there is a significant drop in the proportion of severity 3 in comparison to severity 2 which is a good indication.</a:t>
            </a:r>
            <a:endParaRPr>
              <a:latin typeface="Calibri"/>
              <a:ea typeface="Calibri"/>
              <a:cs typeface="Calibri"/>
              <a:sym typeface="Calibri"/>
            </a:endParaRPr>
          </a:p>
          <a:p>
            <a:pPr indent="0" lvl="0" marL="0" rtl="0" algn="l">
              <a:spcBef>
                <a:spcPts val="0"/>
              </a:spcBef>
              <a:spcAft>
                <a:spcPts val="0"/>
              </a:spcAft>
              <a:buNone/>
            </a:pPr>
            <a:r>
              <a:rPr lang="en-US">
                <a:latin typeface="Calibri"/>
                <a:ea typeface="Calibri"/>
                <a:cs typeface="Calibri"/>
                <a:sym typeface="Calibri"/>
              </a:rPr>
              <a:t>Severity 4 are a </a:t>
            </a:r>
            <a:r>
              <a:rPr lang="en-US">
                <a:latin typeface="Calibri"/>
                <a:ea typeface="Calibri"/>
                <a:cs typeface="Calibri"/>
                <a:sym typeface="Calibri"/>
              </a:rPr>
              <a:t>rarity</a:t>
            </a:r>
            <a:r>
              <a:rPr lang="en-US">
                <a:latin typeface="Calibri"/>
                <a:ea typeface="Calibri"/>
                <a:cs typeface="Calibri"/>
                <a:sym typeface="Calibri"/>
              </a:rPr>
              <a:t> which is a fair sign.</a:t>
            </a:r>
            <a:endParaRPr>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