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8" r:id="rId10"/>
    <p:sldId id="286" r:id="rId11"/>
    <p:sldId id="269" r:id="rId12"/>
    <p:sldId id="270" r:id="rId13"/>
    <p:sldId id="288" r:id="rId14"/>
    <p:sldId id="271" r:id="rId15"/>
    <p:sldId id="272" r:id="rId16"/>
    <p:sldId id="285" r:id="rId17"/>
    <p:sldId id="287" r:id="rId18"/>
    <p:sldId id="273" r:id="rId19"/>
    <p:sldId id="279" r:id="rId20"/>
    <p:sldId id="276" r:id="rId21"/>
    <p:sldId id="278" r:id="rId22"/>
    <p:sldId id="274" r:id="rId23"/>
    <p:sldId id="275" r:id="rId24"/>
    <p:sldId id="277" r:id="rId25"/>
    <p:sldId id="280" r:id="rId26"/>
    <p:sldId id="281" r:id="rId27"/>
    <p:sldId id="282" r:id="rId28"/>
    <p:sldId id="265" r:id="rId29"/>
    <p:sldId id="283" r:id="rId30"/>
    <p:sldId id="284" r:id="rId31"/>
    <p:sldId id="26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D9E65-3F9E-453C-8A38-EFD58EF97F5E}" type="doc">
      <dgm:prSet loTypeId="urn:microsoft.com/office/officeart/2005/8/layout/vList5" loCatId="Inbox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EF0672D1-4693-42D2-8987-AB931D216A06}">
      <dgm:prSet/>
      <dgm:spPr/>
      <dgm:t>
        <a:bodyPr/>
        <a:lstStyle/>
        <a:p>
          <a:r>
            <a:rPr lang="en-US" baseline="0"/>
            <a:t>Promote Health Awareness</a:t>
          </a:r>
          <a:endParaRPr lang="en-US"/>
        </a:p>
      </dgm:t>
    </dgm:pt>
    <dgm:pt modelId="{45DE64E0-9DB5-4C2A-AB9C-B588A614D161}" type="parTrans" cxnId="{9E6A83D0-FBF6-439C-89FA-E1A6309E100A}">
      <dgm:prSet/>
      <dgm:spPr/>
      <dgm:t>
        <a:bodyPr/>
        <a:lstStyle/>
        <a:p>
          <a:endParaRPr lang="en-US"/>
        </a:p>
      </dgm:t>
    </dgm:pt>
    <dgm:pt modelId="{D3CC40F8-F951-431E-BFFB-AB3823F815A3}" type="sibTrans" cxnId="{9E6A83D0-FBF6-439C-89FA-E1A6309E100A}">
      <dgm:prSet/>
      <dgm:spPr/>
      <dgm:t>
        <a:bodyPr/>
        <a:lstStyle/>
        <a:p>
          <a:endParaRPr lang="en-US"/>
        </a:p>
      </dgm:t>
    </dgm:pt>
    <dgm:pt modelId="{26A7BC25-FD77-4DAE-990B-83BE2916AE4F}">
      <dgm:prSet/>
      <dgm:spPr/>
      <dgm:t>
        <a:bodyPr/>
        <a:lstStyle/>
        <a:p>
          <a:r>
            <a:rPr lang="en-US" i="1" baseline="0"/>
            <a:t>By reminding users about something they have to do</a:t>
          </a:r>
          <a:endParaRPr lang="en-US"/>
        </a:p>
      </dgm:t>
    </dgm:pt>
    <dgm:pt modelId="{667C986F-269A-438C-A3EC-89D64B53AABD}" type="parTrans" cxnId="{EE0EB13D-FC8E-4797-99D3-C547FEFD37DE}">
      <dgm:prSet/>
      <dgm:spPr/>
      <dgm:t>
        <a:bodyPr/>
        <a:lstStyle/>
        <a:p>
          <a:endParaRPr lang="en-US"/>
        </a:p>
      </dgm:t>
    </dgm:pt>
    <dgm:pt modelId="{BB2A2EC1-FD69-40CE-9E22-C80B887D1952}" type="sibTrans" cxnId="{EE0EB13D-FC8E-4797-99D3-C547FEFD37DE}">
      <dgm:prSet/>
      <dgm:spPr/>
      <dgm:t>
        <a:bodyPr/>
        <a:lstStyle/>
        <a:p>
          <a:endParaRPr lang="en-US"/>
        </a:p>
      </dgm:t>
    </dgm:pt>
    <dgm:pt modelId="{F4129577-F3AD-4A4D-8924-58EF30DB57F6}">
      <dgm:prSet/>
      <dgm:spPr/>
      <dgm:t>
        <a:bodyPr/>
        <a:lstStyle/>
        <a:p>
          <a:r>
            <a:rPr lang="en-US" i="1" baseline="0"/>
            <a:t>By asking user specific questions formed from a study</a:t>
          </a:r>
          <a:endParaRPr lang="en-US"/>
        </a:p>
      </dgm:t>
    </dgm:pt>
    <dgm:pt modelId="{2E016177-FEF2-43C3-B0A1-4AD367602785}" type="parTrans" cxnId="{40BC6A2E-FCFD-4F84-B9B8-D6BFC7AD0556}">
      <dgm:prSet/>
      <dgm:spPr/>
      <dgm:t>
        <a:bodyPr/>
        <a:lstStyle/>
        <a:p>
          <a:endParaRPr lang="en-US"/>
        </a:p>
      </dgm:t>
    </dgm:pt>
    <dgm:pt modelId="{B7FC14F0-5587-4629-ADC0-2FCC3790FA39}" type="sibTrans" cxnId="{40BC6A2E-FCFD-4F84-B9B8-D6BFC7AD0556}">
      <dgm:prSet/>
      <dgm:spPr/>
      <dgm:t>
        <a:bodyPr/>
        <a:lstStyle/>
        <a:p>
          <a:endParaRPr lang="en-US"/>
        </a:p>
      </dgm:t>
    </dgm:pt>
    <dgm:pt modelId="{87D48ADF-51EF-434F-8FDB-BC6B7EC5A0AF}">
      <dgm:prSet/>
      <dgm:spPr/>
      <dgm:t>
        <a:bodyPr/>
        <a:lstStyle/>
        <a:p>
          <a:r>
            <a:rPr lang="en-US" baseline="0"/>
            <a:t>Intuitive use of Technology in the form of mobile application to the users</a:t>
          </a:r>
          <a:endParaRPr lang="en-US"/>
        </a:p>
      </dgm:t>
    </dgm:pt>
    <dgm:pt modelId="{B12DCDFF-090B-4674-A1CE-5E1D3E2B76E2}" type="parTrans" cxnId="{7EFE221A-62E5-4BB1-AAF0-CC56835D47EC}">
      <dgm:prSet/>
      <dgm:spPr/>
      <dgm:t>
        <a:bodyPr/>
        <a:lstStyle/>
        <a:p>
          <a:endParaRPr lang="en-US"/>
        </a:p>
      </dgm:t>
    </dgm:pt>
    <dgm:pt modelId="{7A9A3C2F-009F-4815-9EB6-668A021201E3}" type="sibTrans" cxnId="{7EFE221A-62E5-4BB1-AAF0-CC56835D47EC}">
      <dgm:prSet/>
      <dgm:spPr/>
      <dgm:t>
        <a:bodyPr/>
        <a:lstStyle/>
        <a:p>
          <a:endParaRPr lang="en-US"/>
        </a:p>
      </dgm:t>
    </dgm:pt>
    <dgm:pt modelId="{27769549-0F59-43FA-8033-AF381B990D39}">
      <dgm:prSet/>
      <dgm:spPr/>
      <dgm:t>
        <a:bodyPr/>
        <a:lstStyle/>
        <a:p>
          <a:r>
            <a:rPr lang="en-US" i="1" baseline="0"/>
            <a:t>Good for users since they don’t have to travel anywhere nor wait for the appointment</a:t>
          </a:r>
          <a:endParaRPr lang="en-US"/>
        </a:p>
      </dgm:t>
    </dgm:pt>
    <dgm:pt modelId="{BC3CF488-D6B8-473B-99B0-B49D8F782DED}" type="parTrans" cxnId="{009C52AB-FEC1-483F-8C4E-A48E29682A06}">
      <dgm:prSet/>
      <dgm:spPr/>
      <dgm:t>
        <a:bodyPr/>
        <a:lstStyle/>
        <a:p>
          <a:endParaRPr lang="en-US"/>
        </a:p>
      </dgm:t>
    </dgm:pt>
    <dgm:pt modelId="{641A6DFE-EC7D-426C-AD7C-FF5E7D1BF24B}" type="sibTrans" cxnId="{009C52AB-FEC1-483F-8C4E-A48E29682A06}">
      <dgm:prSet/>
      <dgm:spPr/>
      <dgm:t>
        <a:bodyPr/>
        <a:lstStyle/>
        <a:p>
          <a:endParaRPr lang="en-US"/>
        </a:p>
      </dgm:t>
    </dgm:pt>
    <dgm:pt modelId="{7FE3AFD7-47A1-44F5-B6F5-08DF5A44E855}">
      <dgm:prSet/>
      <dgm:spPr/>
      <dgm:t>
        <a:bodyPr/>
        <a:lstStyle/>
        <a:p>
          <a:r>
            <a:rPr lang="en-US" i="1" baseline="0"/>
            <a:t>Easy to understand “User Interface”  for patients who aren’t tech savvy</a:t>
          </a:r>
          <a:endParaRPr lang="en-US"/>
        </a:p>
      </dgm:t>
    </dgm:pt>
    <dgm:pt modelId="{F6375289-3805-48CB-AB8A-57E3E59F64F0}" type="parTrans" cxnId="{22A08BF9-B666-4B7A-97D6-615976C2438B}">
      <dgm:prSet/>
      <dgm:spPr/>
      <dgm:t>
        <a:bodyPr/>
        <a:lstStyle/>
        <a:p>
          <a:endParaRPr lang="en-US"/>
        </a:p>
      </dgm:t>
    </dgm:pt>
    <dgm:pt modelId="{9B79C69F-0572-4FE8-966E-BE3C1E8BC137}" type="sibTrans" cxnId="{22A08BF9-B666-4B7A-97D6-615976C2438B}">
      <dgm:prSet/>
      <dgm:spPr/>
      <dgm:t>
        <a:bodyPr/>
        <a:lstStyle/>
        <a:p>
          <a:endParaRPr lang="en-US"/>
        </a:p>
      </dgm:t>
    </dgm:pt>
    <dgm:pt modelId="{8A83D10E-73DF-48F4-BEA0-408CB2B69294}">
      <dgm:prSet/>
      <dgm:spPr/>
      <dgm:t>
        <a:bodyPr/>
        <a:lstStyle/>
        <a:p>
          <a:r>
            <a:rPr lang="en-US" i="1" baseline="0"/>
            <a:t>Easy reminders for patients</a:t>
          </a:r>
          <a:endParaRPr lang="en-US"/>
        </a:p>
      </dgm:t>
    </dgm:pt>
    <dgm:pt modelId="{44D62C57-5392-4A9B-8BE7-0E9830A95640}" type="parTrans" cxnId="{A8EEC8F4-690A-462E-862A-A70C9F09D6E6}">
      <dgm:prSet/>
      <dgm:spPr/>
      <dgm:t>
        <a:bodyPr/>
        <a:lstStyle/>
        <a:p>
          <a:endParaRPr lang="en-US"/>
        </a:p>
      </dgm:t>
    </dgm:pt>
    <dgm:pt modelId="{69AFB91E-ECFE-4B23-A229-6CE666C4E19E}" type="sibTrans" cxnId="{A8EEC8F4-690A-462E-862A-A70C9F09D6E6}">
      <dgm:prSet/>
      <dgm:spPr/>
      <dgm:t>
        <a:bodyPr/>
        <a:lstStyle/>
        <a:p>
          <a:endParaRPr lang="en-US"/>
        </a:p>
      </dgm:t>
    </dgm:pt>
    <dgm:pt modelId="{72AFBA52-03DC-4C49-8D9E-A0A085FBAB34}" type="pres">
      <dgm:prSet presAssocID="{AD0D9E65-3F9E-453C-8A38-EFD58EF97F5E}" presName="Name0" presStyleCnt="0">
        <dgm:presLayoutVars>
          <dgm:dir/>
          <dgm:animLvl val="lvl"/>
          <dgm:resizeHandles val="exact"/>
        </dgm:presLayoutVars>
      </dgm:prSet>
      <dgm:spPr/>
    </dgm:pt>
    <dgm:pt modelId="{8BBCB45A-52E1-49B4-A6C0-1774ADE60700}" type="pres">
      <dgm:prSet presAssocID="{EF0672D1-4693-42D2-8987-AB931D216A06}" presName="linNode" presStyleCnt="0"/>
      <dgm:spPr/>
    </dgm:pt>
    <dgm:pt modelId="{E69B101A-90F5-488C-B8CA-2D0E7556B3E3}" type="pres">
      <dgm:prSet presAssocID="{EF0672D1-4693-42D2-8987-AB931D216A0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A1A91FF-5970-4345-8611-06AF40CD0784}" type="pres">
      <dgm:prSet presAssocID="{EF0672D1-4693-42D2-8987-AB931D216A06}" presName="descendantText" presStyleLbl="alignAccFollowNode1" presStyleIdx="0" presStyleCnt="2">
        <dgm:presLayoutVars>
          <dgm:bulletEnabled val="1"/>
        </dgm:presLayoutVars>
      </dgm:prSet>
      <dgm:spPr/>
    </dgm:pt>
    <dgm:pt modelId="{8D9A80B9-248A-4E37-B15F-96672C9C13F6}" type="pres">
      <dgm:prSet presAssocID="{D3CC40F8-F951-431E-BFFB-AB3823F815A3}" presName="sp" presStyleCnt="0"/>
      <dgm:spPr/>
    </dgm:pt>
    <dgm:pt modelId="{C79304BC-095F-450B-9940-6F6D45642079}" type="pres">
      <dgm:prSet presAssocID="{87D48ADF-51EF-434F-8FDB-BC6B7EC5A0AF}" presName="linNode" presStyleCnt="0"/>
      <dgm:spPr/>
    </dgm:pt>
    <dgm:pt modelId="{3D778CAD-102C-41C6-853A-B73DB4579646}" type="pres">
      <dgm:prSet presAssocID="{87D48ADF-51EF-434F-8FDB-BC6B7EC5A0A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36B3DB5-074E-4F8E-840D-F3F72768602C}" type="pres">
      <dgm:prSet presAssocID="{87D48ADF-51EF-434F-8FDB-BC6B7EC5A0A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10FC104-FC3D-4CB7-84EA-551805AEE5EB}" type="presOf" srcId="{7FE3AFD7-47A1-44F5-B6F5-08DF5A44E855}" destId="{636B3DB5-074E-4F8E-840D-F3F72768602C}" srcOrd="0" destOrd="1" presId="urn:microsoft.com/office/officeart/2005/8/layout/vList5"/>
    <dgm:cxn modelId="{7EFE221A-62E5-4BB1-AAF0-CC56835D47EC}" srcId="{AD0D9E65-3F9E-453C-8A38-EFD58EF97F5E}" destId="{87D48ADF-51EF-434F-8FDB-BC6B7EC5A0AF}" srcOrd="1" destOrd="0" parTransId="{B12DCDFF-090B-4674-A1CE-5E1D3E2B76E2}" sibTransId="{7A9A3C2F-009F-4815-9EB6-668A021201E3}"/>
    <dgm:cxn modelId="{9AE69527-7AB0-4B6D-AEEB-55F226EC1391}" type="presOf" srcId="{26A7BC25-FD77-4DAE-990B-83BE2916AE4F}" destId="{3A1A91FF-5970-4345-8611-06AF40CD0784}" srcOrd="0" destOrd="0" presId="urn:microsoft.com/office/officeart/2005/8/layout/vList5"/>
    <dgm:cxn modelId="{27B5D42D-8332-4B0C-834F-2A714E18E388}" type="presOf" srcId="{F4129577-F3AD-4A4D-8924-58EF30DB57F6}" destId="{3A1A91FF-5970-4345-8611-06AF40CD0784}" srcOrd="0" destOrd="1" presId="urn:microsoft.com/office/officeart/2005/8/layout/vList5"/>
    <dgm:cxn modelId="{40BC6A2E-FCFD-4F84-B9B8-D6BFC7AD0556}" srcId="{EF0672D1-4693-42D2-8987-AB931D216A06}" destId="{F4129577-F3AD-4A4D-8924-58EF30DB57F6}" srcOrd="1" destOrd="0" parTransId="{2E016177-FEF2-43C3-B0A1-4AD367602785}" sibTransId="{B7FC14F0-5587-4629-ADC0-2FCC3790FA39}"/>
    <dgm:cxn modelId="{13C92936-BC6C-4917-B10A-B66DC89B2C6B}" type="presOf" srcId="{8A83D10E-73DF-48F4-BEA0-408CB2B69294}" destId="{636B3DB5-074E-4F8E-840D-F3F72768602C}" srcOrd="0" destOrd="2" presId="urn:microsoft.com/office/officeart/2005/8/layout/vList5"/>
    <dgm:cxn modelId="{EE0EB13D-FC8E-4797-99D3-C547FEFD37DE}" srcId="{EF0672D1-4693-42D2-8987-AB931D216A06}" destId="{26A7BC25-FD77-4DAE-990B-83BE2916AE4F}" srcOrd="0" destOrd="0" parTransId="{667C986F-269A-438C-A3EC-89D64B53AABD}" sibTransId="{BB2A2EC1-FD69-40CE-9E22-C80B887D1952}"/>
    <dgm:cxn modelId="{FD0A5967-973F-4589-8950-F9E55C97E2DD}" type="presOf" srcId="{EF0672D1-4693-42D2-8987-AB931D216A06}" destId="{E69B101A-90F5-488C-B8CA-2D0E7556B3E3}" srcOrd="0" destOrd="0" presId="urn:microsoft.com/office/officeart/2005/8/layout/vList5"/>
    <dgm:cxn modelId="{1C087889-A7DB-4311-9A0A-735C71DD25CA}" type="presOf" srcId="{87D48ADF-51EF-434F-8FDB-BC6B7EC5A0AF}" destId="{3D778CAD-102C-41C6-853A-B73DB4579646}" srcOrd="0" destOrd="0" presId="urn:microsoft.com/office/officeart/2005/8/layout/vList5"/>
    <dgm:cxn modelId="{E193888F-3FA4-4F44-B314-3AAE7AC6ADF2}" type="presOf" srcId="{27769549-0F59-43FA-8033-AF381B990D39}" destId="{636B3DB5-074E-4F8E-840D-F3F72768602C}" srcOrd="0" destOrd="0" presId="urn:microsoft.com/office/officeart/2005/8/layout/vList5"/>
    <dgm:cxn modelId="{009C52AB-FEC1-483F-8C4E-A48E29682A06}" srcId="{87D48ADF-51EF-434F-8FDB-BC6B7EC5A0AF}" destId="{27769549-0F59-43FA-8033-AF381B990D39}" srcOrd="0" destOrd="0" parTransId="{BC3CF488-D6B8-473B-99B0-B49D8F782DED}" sibTransId="{641A6DFE-EC7D-426C-AD7C-FF5E7D1BF24B}"/>
    <dgm:cxn modelId="{9E6A83D0-FBF6-439C-89FA-E1A6309E100A}" srcId="{AD0D9E65-3F9E-453C-8A38-EFD58EF97F5E}" destId="{EF0672D1-4693-42D2-8987-AB931D216A06}" srcOrd="0" destOrd="0" parTransId="{45DE64E0-9DB5-4C2A-AB9C-B588A614D161}" sibTransId="{D3CC40F8-F951-431E-BFFB-AB3823F815A3}"/>
    <dgm:cxn modelId="{14F2A9D0-7AAE-4D6D-A33B-C973B58C17D7}" type="presOf" srcId="{AD0D9E65-3F9E-453C-8A38-EFD58EF97F5E}" destId="{72AFBA52-03DC-4C49-8D9E-A0A085FBAB34}" srcOrd="0" destOrd="0" presId="urn:microsoft.com/office/officeart/2005/8/layout/vList5"/>
    <dgm:cxn modelId="{A8EEC8F4-690A-462E-862A-A70C9F09D6E6}" srcId="{87D48ADF-51EF-434F-8FDB-BC6B7EC5A0AF}" destId="{8A83D10E-73DF-48F4-BEA0-408CB2B69294}" srcOrd="2" destOrd="0" parTransId="{44D62C57-5392-4A9B-8BE7-0E9830A95640}" sibTransId="{69AFB91E-ECFE-4B23-A229-6CE666C4E19E}"/>
    <dgm:cxn modelId="{22A08BF9-B666-4B7A-97D6-615976C2438B}" srcId="{87D48ADF-51EF-434F-8FDB-BC6B7EC5A0AF}" destId="{7FE3AFD7-47A1-44F5-B6F5-08DF5A44E855}" srcOrd="1" destOrd="0" parTransId="{F6375289-3805-48CB-AB8A-57E3E59F64F0}" sibTransId="{9B79C69F-0572-4FE8-966E-BE3C1E8BC137}"/>
    <dgm:cxn modelId="{96029F81-8C1F-4A8D-A4AA-854F208FD1C2}" type="presParOf" srcId="{72AFBA52-03DC-4C49-8D9E-A0A085FBAB34}" destId="{8BBCB45A-52E1-49B4-A6C0-1774ADE60700}" srcOrd="0" destOrd="0" presId="urn:microsoft.com/office/officeart/2005/8/layout/vList5"/>
    <dgm:cxn modelId="{CE56D854-2D73-4E65-A70C-4B36F6893C75}" type="presParOf" srcId="{8BBCB45A-52E1-49B4-A6C0-1774ADE60700}" destId="{E69B101A-90F5-488C-B8CA-2D0E7556B3E3}" srcOrd="0" destOrd="0" presId="urn:microsoft.com/office/officeart/2005/8/layout/vList5"/>
    <dgm:cxn modelId="{10BCD954-5C16-4BD3-9BAF-8F7ABE3F64A9}" type="presParOf" srcId="{8BBCB45A-52E1-49B4-A6C0-1774ADE60700}" destId="{3A1A91FF-5970-4345-8611-06AF40CD0784}" srcOrd="1" destOrd="0" presId="urn:microsoft.com/office/officeart/2005/8/layout/vList5"/>
    <dgm:cxn modelId="{2CAD3268-2A20-40EC-9B31-6A0101B9EADD}" type="presParOf" srcId="{72AFBA52-03DC-4C49-8D9E-A0A085FBAB34}" destId="{8D9A80B9-248A-4E37-B15F-96672C9C13F6}" srcOrd="1" destOrd="0" presId="urn:microsoft.com/office/officeart/2005/8/layout/vList5"/>
    <dgm:cxn modelId="{540A5359-1C1E-4574-9B01-368CE580457E}" type="presParOf" srcId="{72AFBA52-03DC-4C49-8D9E-A0A085FBAB34}" destId="{C79304BC-095F-450B-9940-6F6D45642079}" srcOrd="2" destOrd="0" presId="urn:microsoft.com/office/officeart/2005/8/layout/vList5"/>
    <dgm:cxn modelId="{DE419908-DE21-4F91-AD44-473FD466E584}" type="presParOf" srcId="{C79304BC-095F-450B-9940-6F6D45642079}" destId="{3D778CAD-102C-41C6-853A-B73DB4579646}" srcOrd="0" destOrd="0" presId="urn:microsoft.com/office/officeart/2005/8/layout/vList5"/>
    <dgm:cxn modelId="{BC010BFF-489E-4899-BDEC-277664D1B516}" type="presParOf" srcId="{C79304BC-095F-450B-9940-6F6D45642079}" destId="{636B3DB5-074E-4F8E-840D-F3F727686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A91FF-5970-4345-8611-06AF40CD0784}">
      <dsp:nvSpPr>
        <dsp:cNvPr id="0" name=""/>
        <dsp:cNvSpPr/>
      </dsp:nvSpPr>
      <dsp:spPr>
        <a:xfrm rot="5400000">
          <a:off x="3335954" y="-721533"/>
          <a:ext cx="2176664" cy="416403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 baseline="0"/>
            <a:t>By reminding users about something they have to do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 baseline="0"/>
            <a:t>By asking user specific questions formed from a study</a:t>
          </a:r>
          <a:endParaRPr lang="en-US" sz="1900" kern="1200"/>
        </a:p>
      </dsp:txBody>
      <dsp:txXfrm rot="-5400000">
        <a:off x="2342269" y="378408"/>
        <a:ext cx="4057778" cy="1964152"/>
      </dsp:txXfrm>
    </dsp:sp>
    <dsp:sp modelId="{E69B101A-90F5-488C-B8CA-2D0E7556B3E3}">
      <dsp:nvSpPr>
        <dsp:cNvPr id="0" name=""/>
        <dsp:cNvSpPr/>
      </dsp:nvSpPr>
      <dsp:spPr>
        <a:xfrm>
          <a:off x="0" y="68"/>
          <a:ext cx="2342269" cy="2720831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Promote Health Awareness</a:t>
          </a:r>
          <a:endParaRPr lang="en-US" sz="2600" kern="1200"/>
        </a:p>
      </dsp:txBody>
      <dsp:txXfrm>
        <a:off x="114340" y="114408"/>
        <a:ext cx="2113589" cy="2492151"/>
      </dsp:txXfrm>
    </dsp:sp>
    <dsp:sp modelId="{636B3DB5-074E-4F8E-840D-F3F72768602C}">
      <dsp:nvSpPr>
        <dsp:cNvPr id="0" name=""/>
        <dsp:cNvSpPr/>
      </dsp:nvSpPr>
      <dsp:spPr>
        <a:xfrm rot="5400000">
          <a:off x="3335954" y="2135339"/>
          <a:ext cx="2176664" cy="416403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 baseline="0"/>
            <a:t>Good for users since they don’t have to travel anywhere nor wait for the appointment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 baseline="0"/>
            <a:t>Easy to understand “User Interface”  for patients who aren’t tech savvy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 baseline="0"/>
            <a:t>Easy reminders for patients</a:t>
          </a:r>
          <a:endParaRPr lang="en-US" sz="1900" kern="1200"/>
        </a:p>
      </dsp:txBody>
      <dsp:txXfrm rot="-5400000">
        <a:off x="2342269" y="3235280"/>
        <a:ext cx="4057778" cy="1964152"/>
      </dsp:txXfrm>
    </dsp:sp>
    <dsp:sp modelId="{3D778CAD-102C-41C6-853A-B73DB4579646}">
      <dsp:nvSpPr>
        <dsp:cNvPr id="0" name=""/>
        <dsp:cNvSpPr/>
      </dsp:nvSpPr>
      <dsp:spPr>
        <a:xfrm>
          <a:off x="0" y="2856940"/>
          <a:ext cx="2342269" cy="2720831"/>
        </a:xfrm>
        <a:prstGeom prst="roundRect">
          <a:avLst/>
        </a:prstGeom>
        <a:solidFill>
          <a:schemeClr val="accent2">
            <a:shade val="80000"/>
            <a:hueOff val="-186484"/>
            <a:satOff val="11680"/>
            <a:lumOff val="2049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Intuitive use of Technology in the form of mobile application to the users</a:t>
          </a:r>
          <a:endParaRPr lang="en-US" sz="2600" kern="1200"/>
        </a:p>
      </dsp:txBody>
      <dsp:txXfrm>
        <a:off x="114340" y="2971280"/>
        <a:ext cx="2113589" cy="2492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089D-77FC-4D62-A869-0587FCE0D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89E40-50B2-4130-9F58-EEAE778B7B63}"/>
              </a:ext>
            </a:extLst>
          </p:cNvPr>
          <p:cNvSpPr txBox="1"/>
          <p:nvPr/>
        </p:nvSpPr>
        <p:spPr>
          <a:xfrm>
            <a:off x="6568225" y="3886680"/>
            <a:ext cx="4108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 Members:</a:t>
            </a:r>
          </a:p>
          <a:p>
            <a:r>
              <a:rPr lang="en-US" dirty="0"/>
              <a:t>Sai Nishant Dilly</a:t>
            </a:r>
          </a:p>
          <a:p>
            <a:r>
              <a:rPr lang="en-US" dirty="0"/>
              <a:t>Vikas Deshpande</a:t>
            </a:r>
          </a:p>
          <a:p>
            <a:r>
              <a:rPr lang="en-US" dirty="0"/>
              <a:t>Venkatesh Bonageri</a:t>
            </a:r>
          </a:p>
        </p:txBody>
      </p:sp>
    </p:spTree>
    <p:extLst>
      <p:ext uri="{BB962C8B-B14F-4D97-AF65-F5344CB8AC3E}">
        <p14:creationId xmlns:p14="http://schemas.microsoft.com/office/powerpoint/2010/main" val="55856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1E8A3-D50C-41CA-ABD9-E5EBFEDECE94}"/>
              </a:ext>
            </a:extLst>
          </p:cNvPr>
          <p:cNvSpPr txBox="1"/>
          <p:nvPr/>
        </p:nvSpPr>
        <p:spPr>
          <a:xfrm>
            <a:off x="8281115" y="1403797"/>
            <a:ext cx="35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Lnavigation</a:t>
            </a:r>
            <a:r>
              <a:rPr lang="en-US" b="1" dirty="0"/>
              <a:t>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9F199-151B-4229-A440-18CB393C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16" y="0"/>
            <a:ext cx="3858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35F5B-C874-4E98-ADDA-7079A22F794C}"/>
              </a:ext>
            </a:extLst>
          </p:cNvPr>
          <p:cNvSpPr txBox="1"/>
          <p:nvPr/>
        </p:nvSpPr>
        <p:spPr>
          <a:xfrm>
            <a:off x="8293994" y="204774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Profile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56ADB-84FE-4CBD-9D47-7C88D1D3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16" y="0"/>
            <a:ext cx="3858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4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BB736-FFB1-4997-B251-F5440290ED27}"/>
              </a:ext>
            </a:extLst>
          </p:cNvPr>
          <p:cNvSpPr txBox="1"/>
          <p:nvPr/>
        </p:nvSpPr>
        <p:spPr>
          <a:xfrm>
            <a:off x="8293994" y="204774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of question in study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0A744-B16F-432A-955A-F5F2FB94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BB736-FFB1-4997-B251-F5440290ED27}"/>
              </a:ext>
            </a:extLst>
          </p:cNvPr>
          <p:cNvSpPr txBox="1"/>
          <p:nvPr/>
        </p:nvSpPr>
        <p:spPr>
          <a:xfrm>
            <a:off x="8790622" y="204774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Survey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B70DC-EAA0-4CCC-81F5-1690A77B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" y="0"/>
            <a:ext cx="385762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58558-5A25-45A4-AC3C-2ADCCF89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97" y="0"/>
            <a:ext cx="385762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AB3983-66CC-4B3B-9A1A-11B34BB5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341" y="3115713"/>
            <a:ext cx="1712050" cy="30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A5B3C8-7A1E-4B08-8A45-98908BD64A8F}"/>
              </a:ext>
            </a:extLst>
          </p:cNvPr>
          <p:cNvSpPr txBox="1"/>
          <p:nvPr/>
        </p:nvSpPr>
        <p:spPr>
          <a:xfrm>
            <a:off x="9762186" y="204774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Admin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3349E-CAF3-464A-A16C-BCBF0D5BF6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758315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3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3CEEE-1403-4C21-9CB2-ACE490EC3A27}"/>
              </a:ext>
            </a:extLst>
          </p:cNvPr>
          <p:cNvSpPr txBox="1"/>
          <p:nvPr/>
        </p:nvSpPr>
        <p:spPr>
          <a:xfrm>
            <a:off x="9028090" y="1661375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Shows users</a:t>
            </a: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790DB-A24E-4FDE-90C0-E7573B87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2252370"/>
            <a:ext cx="594411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3CEEE-1403-4C21-9CB2-ACE490EC3A27}"/>
              </a:ext>
            </a:extLst>
          </p:cNvPr>
          <p:cNvSpPr txBox="1"/>
          <p:nvPr/>
        </p:nvSpPr>
        <p:spPr>
          <a:xfrm>
            <a:off x="9028090" y="1661375"/>
            <a:ext cx="30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Creation of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18BF2-76C2-4FD7-B045-67FFCEE6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350084"/>
            <a:ext cx="5944115" cy="41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3CEEE-1403-4C21-9CB2-ACE490EC3A27}"/>
              </a:ext>
            </a:extLst>
          </p:cNvPr>
          <p:cNvSpPr txBox="1"/>
          <p:nvPr/>
        </p:nvSpPr>
        <p:spPr>
          <a:xfrm>
            <a:off x="9028090" y="1661375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Creation of Study </a:t>
            </a:r>
            <a:r>
              <a:rPr lang="en-US" b="1" dirty="0" err="1"/>
              <a:t>co-ordinator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35083-654E-4893-9BAB-6AF1B235B8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12277"/>
            <a:ext cx="5943600" cy="3433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90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8C887-A468-4951-96B1-981DDCB6E5CD}"/>
              </a:ext>
            </a:extLst>
          </p:cNvPr>
          <p:cNvSpPr txBox="1"/>
          <p:nvPr/>
        </p:nvSpPr>
        <p:spPr>
          <a:xfrm>
            <a:off x="9092485" y="1828800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Study Coordinator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26F82-3032-4839-8D42-08E561A7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600041"/>
            <a:ext cx="5944115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4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92965-9E0A-4EBF-A1C5-4A1549634AE3}"/>
              </a:ext>
            </a:extLst>
          </p:cNvPr>
          <p:cNvSpPr txBox="1"/>
          <p:nvPr/>
        </p:nvSpPr>
        <p:spPr>
          <a:xfrm>
            <a:off x="9543245" y="1365161"/>
            <a:ext cx="264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of studies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76456-A70A-4C87-9749-7B593CBF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2020702"/>
            <a:ext cx="5944115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1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0F3E-38BA-42D5-B64B-5DEB31E5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488" y="350950"/>
            <a:ext cx="7656490" cy="872544"/>
          </a:xfrm>
        </p:spPr>
        <p:txBody>
          <a:bodyPr/>
          <a:lstStyle/>
          <a:p>
            <a:r>
              <a:rPr lang="en-US" dirty="0"/>
              <a:t>Design Goal And Justification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9A101C7A-F305-459C-AEC8-B8B989012E1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0" y="1744196"/>
            <a:ext cx="3108960" cy="3108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DC574F-0C45-4729-918C-E3BA90A278CA}"/>
              </a:ext>
            </a:extLst>
          </p:cNvPr>
          <p:cNvSpPr txBox="1"/>
          <p:nvPr/>
        </p:nvSpPr>
        <p:spPr>
          <a:xfrm>
            <a:off x="1294740" y="5175124"/>
            <a:ext cx="300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 Health Awareness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9BAA98-3A6E-4D22-B475-452CD578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46" y="1744197"/>
            <a:ext cx="2082019" cy="31089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683606-E9AD-4331-9C6D-008BDA49039D}"/>
              </a:ext>
            </a:extLst>
          </p:cNvPr>
          <p:cNvSpPr txBox="1"/>
          <p:nvPr/>
        </p:nvSpPr>
        <p:spPr>
          <a:xfrm>
            <a:off x="4912415" y="5175124"/>
            <a:ext cx="27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Relax, Sit back and Use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5844FB-2A19-45F8-BCFE-DB6FBA06F448}"/>
              </a:ext>
            </a:extLst>
          </p:cNvPr>
          <p:cNvSpPr txBox="1"/>
          <p:nvPr/>
        </p:nvSpPr>
        <p:spPr>
          <a:xfrm>
            <a:off x="8032121" y="5175124"/>
            <a:ext cx="261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Friendly Reminders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C484F0-1401-4BE1-95E5-F42F922C1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211" y="1867437"/>
            <a:ext cx="2354584" cy="27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7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7384F-905C-415C-BBA1-53CD21F65B69}"/>
              </a:ext>
            </a:extLst>
          </p:cNvPr>
          <p:cNvSpPr txBox="1"/>
          <p:nvPr/>
        </p:nvSpPr>
        <p:spPr>
          <a:xfrm>
            <a:off x="8615966" y="1365161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 a new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FC1F-DFCA-494D-A9BB-6B764F55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776841"/>
            <a:ext cx="5944115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6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3F374-A0E7-4464-B09D-7205C3AC5667}"/>
              </a:ext>
            </a:extLst>
          </p:cNvPr>
          <p:cNvSpPr txBox="1"/>
          <p:nvPr/>
        </p:nvSpPr>
        <p:spPr>
          <a:xfrm>
            <a:off x="9414456" y="1339403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Adding users of the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50228-A378-4EFB-9611-FF0E8B77D5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89392"/>
            <a:ext cx="5943600" cy="3879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33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0E608-E829-45E1-8779-1B6C2DDD98F0}"/>
              </a:ext>
            </a:extLst>
          </p:cNvPr>
          <p:cNvSpPr txBox="1"/>
          <p:nvPr/>
        </p:nvSpPr>
        <p:spPr>
          <a:xfrm>
            <a:off x="9350062" y="1841679"/>
            <a:ext cx="265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Creation of information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8CC4A-DF1C-4289-AF8F-1E8814F3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721972"/>
            <a:ext cx="5944115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70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F4CB2-75DC-416D-BDFE-C1EED6922B77}"/>
              </a:ext>
            </a:extLst>
          </p:cNvPr>
          <p:cNvSpPr txBox="1"/>
          <p:nvPr/>
        </p:nvSpPr>
        <p:spPr>
          <a:xfrm>
            <a:off x="9800823" y="1790163"/>
            <a:ext cx="226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Creation of </a:t>
            </a:r>
            <a:r>
              <a:rPr lang="en-US" b="1" dirty="0" err="1"/>
              <a:t>mcq</a:t>
            </a:r>
            <a:r>
              <a:rPr lang="en-US" b="1" dirty="0"/>
              <a:t>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182C7-3B10-47B8-AF39-CDD54ADA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264732"/>
            <a:ext cx="594411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67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C0E12-8315-4415-A918-52EF24C27231}"/>
              </a:ext>
            </a:extLst>
          </p:cNvPr>
          <p:cNvSpPr txBox="1"/>
          <p:nvPr/>
        </p:nvSpPr>
        <p:spPr>
          <a:xfrm>
            <a:off x="9581882" y="1790163"/>
            <a:ext cx="24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Creation of new survey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41A20-B647-4E7C-8E17-315522A0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237298"/>
            <a:ext cx="5944115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C45-6C01-4FB2-80E4-25867CC31686}"/>
              </a:ext>
            </a:extLst>
          </p:cNvPr>
          <p:cNvSpPr txBox="1"/>
          <p:nvPr/>
        </p:nvSpPr>
        <p:spPr>
          <a:xfrm>
            <a:off x="9633397" y="1558344"/>
            <a:ext cx="239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 of </a:t>
            </a:r>
            <a:r>
              <a:rPr lang="en-US" b="1" dirty="0" err="1"/>
              <a:t>mcq</a:t>
            </a:r>
            <a:r>
              <a:rPr lang="en-US" b="1" dirty="0"/>
              <a:t>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D53D4-74B8-46E8-BE81-5032A13C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209863"/>
            <a:ext cx="5944115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4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3D290-E74F-401C-9452-DC13D9DC6932}"/>
              </a:ext>
            </a:extLst>
          </p:cNvPr>
          <p:cNvSpPr txBox="1"/>
          <p:nvPr/>
        </p:nvSpPr>
        <p:spPr>
          <a:xfrm>
            <a:off x="9491730" y="1815921"/>
            <a:ext cx="256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of surveys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08161-BC11-4B2F-BC8D-5B635009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654910"/>
            <a:ext cx="5944115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56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78906-7B26-487B-B307-307DF8F81EBC}"/>
              </a:ext>
            </a:extLst>
          </p:cNvPr>
          <p:cNvSpPr txBox="1"/>
          <p:nvPr/>
        </p:nvSpPr>
        <p:spPr>
          <a:xfrm>
            <a:off x="9002332" y="195758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Lists of users in the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E9C4-FE16-45B1-87DF-BD8D20C6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2118246"/>
            <a:ext cx="594411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05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990-91D6-4CEE-8EA2-0DE518D4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17" y="120625"/>
            <a:ext cx="9710670" cy="769513"/>
          </a:xfrm>
        </p:spPr>
        <p:txBody>
          <a:bodyPr/>
          <a:lstStyle/>
          <a:p>
            <a:r>
              <a:rPr lang="en-US" dirty="0"/>
              <a:t>Tasks Completed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BD22-8A05-45B8-95A9-4DB2E6EC85A1}"/>
              </a:ext>
            </a:extLst>
          </p:cNvPr>
          <p:cNvSpPr txBox="1"/>
          <p:nvPr/>
        </p:nvSpPr>
        <p:spPr>
          <a:xfrm>
            <a:off x="1489166" y="1071154"/>
            <a:ext cx="100322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create new user/patient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create new study co-Ordinator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view the list of existing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view the list of existing study co-Ordinator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Co-Ordinator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create new user/patient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view the list of existing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create a new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view the list of existing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and the users to the created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design the study by adding the questions of both informative types and multiple choice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questions can be scheduled to be 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create surveys in the studies with 3 types of questions open text, </a:t>
            </a:r>
            <a:r>
              <a:rPr lang="en-US" dirty="0" err="1"/>
              <a:t>linkern</a:t>
            </a:r>
            <a:r>
              <a:rPr lang="en-US" dirty="0"/>
              <a:t> type and multiple choice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view the responses of the questions provided by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view the responses of the surveys of each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print the responses in the printable format.</a:t>
            </a:r>
          </a:p>
        </p:txBody>
      </p:sp>
    </p:spTree>
    <p:extLst>
      <p:ext uri="{BB962C8B-B14F-4D97-AF65-F5344CB8AC3E}">
        <p14:creationId xmlns:p14="http://schemas.microsoft.com/office/powerpoint/2010/main" val="3505380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990-91D6-4CEE-8EA2-0DE518D4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17" y="120625"/>
            <a:ext cx="9710670" cy="769513"/>
          </a:xfrm>
        </p:spPr>
        <p:txBody>
          <a:bodyPr/>
          <a:lstStyle/>
          <a:p>
            <a:r>
              <a:rPr lang="en-US" dirty="0"/>
              <a:t>Tasks Completed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BD22-8A05-45B8-95A9-4DB2E6EC85A1}"/>
              </a:ext>
            </a:extLst>
          </p:cNvPr>
          <p:cNvSpPr txBox="1"/>
          <p:nvPr/>
        </p:nvSpPr>
        <p:spPr>
          <a:xfrm>
            <a:off x="1489166" y="1071154"/>
            <a:ext cx="10032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Side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receive the notification once a new question is added to the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opt-in or opt-out from receiving the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list the list of studies that has been enrolled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show the list of questions in each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submit the responses for each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take the survey and submit the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C4990-91D6-4CEE-8EA2-0DE518D4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Design Goal</a:t>
            </a:r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76977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432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990-91D6-4CEE-8EA2-0DE518D4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17" y="120625"/>
            <a:ext cx="9710670" cy="769513"/>
          </a:xfrm>
        </p:spPr>
        <p:txBody>
          <a:bodyPr/>
          <a:lstStyle/>
          <a:p>
            <a:r>
              <a:rPr lang="en-US" dirty="0"/>
              <a:t>Tasks not completed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BD22-8A05-45B8-95A9-4DB2E6EC85A1}"/>
              </a:ext>
            </a:extLst>
          </p:cNvPr>
          <p:cNvSpPr txBox="1"/>
          <p:nvPr/>
        </p:nvSpPr>
        <p:spPr>
          <a:xfrm>
            <a:off x="1489166" y="1071154"/>
            <a:ext cx="1003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Sending notifications on creation of a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Opening the study directly on clicking of the notification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Improvisation on UI</a:t>
            </a:r>
          </a:p>
        </p:txBody>
      </p:sp>
    </p:spTree>
    <p:extLst>
      <p:ext uri="{BB962C8B-B14F-4D97-AF65-F5344CB8AC3E}">
        <p14:creationId xmlns:p14="http://schemas.microsoft.com/office/powerpoint/2010/main" val="310425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 title="Background Shape">
            <a:extLst>
              <a:ext uri="{FF2B5EF4-FFF2-40B4-BE49-F238E27FC236}">
                <a16:creationId xmlns:a16="http://schemas.microsoft.com/office/drawing/2014/main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BF673-818C-4199-B4BB-AE884A05E54F}"/>
              </a:ext>
            </a:extLst>
          </p:cNvPr>
          <p:cNvSpPr txBox="1"/>
          <p:nvPr/>
        </p:nvSpPr>
        <p:spPr>
          <a:xfrm>
            <a:off x="1084006" y="1086143"/>
            <a:ext cx="9969910" cy="242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kind attention!</a:t>
            </a:r>
          </a:p>
        </p:txBody>
      </p:sp>
    </p:spTree>
    <p:extLst>
      <p:ext uri="{BB962C8B-B14F-4D97-AF65-F5344CB8AC3E}">
        <p14:creationId xmlns:p14="http://schemas.microsoft.com/office/powerpoint/2010/main" val="36195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990-91D6-4CEE-8EA2-0DE518D4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282" y="286555"/>
            <a:ext cx="9736429" cy="917619"/>
          </a:xfrm>
        </p:spPr>
        <p:txBody>
          <a:bodyPr/>
          <a:lstStyle/>
          <a:p>
            <a:r>
              <a:rPr lang="en-US" dirty="0"/>
              <a:t>Design Justification -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C242-154B-4DDE-95ED-F335BDFF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584" y="1204174"/>
            <a:ext cx="10534918" cy="4848895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BC0037-16B9-4D05-BDE0-BFFCED82013B}"/>
              </a:ext>
            </a:extLst>
          </p:cNvPr>
          <p:cNvSpPr txBox="1">
            <a:spLocks/>
          </p:cNvSpPr>
          <p:nvPr/>
        </p:nvSpPr>
        <p:spPr>
          <a:xfrm>
            <a:off x="1236373" y="1204174"/>
            <a:ext cx="4790940" cy="510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BA8ECE-981C-4232-B920-967BE81E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24" y="1204174"/>
            <a:ext cx="2590935" cy="2844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7B07F-F973-4BA1-97AC-786245B3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72" y="1204173"/>
            <a:ext cx="2628900" cy="28442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20463A-EA70-4D08-8016-7AB817FE9B73}"/>
              </a:ext>
            </a:extLst>
          </p:cNvPr>
          <p:cNvSpPr txBox="1"/>
          <p:nvPr/>
        </p:nvSpPr>
        <p:spPr>
          <a:xfrm>
            <a:off x="1636824" y="4224270"/>
            <a:ext cx="278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Alternate 1: </a:t>
            </a:r>
          </a:p>
          <a:p>
            <a:r>
              <a:rPr lang="en-US" i="1" dirty="0"/>
              <a:t>Medical Reminder Devices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C8114-4311-44EB-92CD-F2817BDF0FDD}"/>
              </a:ext>
            </a:extLst>
          </p:cNvPr>
          <p:cNvSpPr txBox="1"/>
          <p:nvPr/>
        </p:nvSpPr>
        <p:spPr>
          <a:xfrm>
            <a:off x="4752907" y="4224269"/>
            <a:ext cx="278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Alternate 2:</a:t>
            </a:r>
          </a:p>
          <a:p>
            <a:r>
              <a:rPr lang="en-US" i="1" dirty="0"/>
              <a:t>Scattered Sticky Notes to Remind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225E38-5E69-4A08-AE94-720C8A4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465" y="1204173"/>
            <a:ext cx="2846031" cy="2844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DA4261-9669-4ADD-A8E2-F91B59597495}"/>
              </a:ext>
            </a:extLst>
          </p:cNvPr>
          <p:cNvSpPr txBox="1"/>
          <p:nvPr/>
        </p:nvSpPr>
        <p:spPr>
          <a:xfrm>
            <a:off x="7868990" y="4224269"/>
            <a:ext cx="278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Alternate 3:</a:t>
            </a:r>
          </a:p>
          <a:p>
            <a:r>
              <a:rPr lang="en-US" i="1" dirty="0"/>
              <a:t>Asking your loved ones to remind</a:t>
            </a:r>
          </a:p>
        </p:txBody>
      </p:sp>
    </p:spTree>
    <p:extLst>
      <p:ext uri="{BB962C8B-B14F-4D97-AF65-F5344CB8AC3E}">
        <p14:creationId xmlns:p14="http://schemas.microsoft.com/office/powerpoint/2010/main" val="142396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9FCBA-374D-420E-8925-9F4A3EA0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915718"/>
            <a:ext cx="5659222" cy="3225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C4990-91D6-4CEE-8EA2-0DE518D4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Design Diagram</a:t>
            </a:r>
          </a:p>
        </p:txBody>
      </p:sp>
    </p:spTree>
    <p:extLst>
      <p:ext uri="{BB962C8B-B14F-4D97-AF65-F5344CB8AC3E}">
        <p14:creationId xmlns:p14="http://schemas.microsoft.com/office/powerpoint/2010/main" val="4266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990-91D6-4CEE-8EA2-0DE518D4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11335"/>
            <a:ext cx="9710670" cy="769513"/>
          </a:xfrm>
        </p:spPr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6" name="직사각형 15">
            <a:extLst>
              <a:ext uri="{FF2B5EF4-FFF2-40B4-BE49-F238E27FC236}">
                <a16:creationId xmlns:a16="http://schemas.microsoft.com/office/drawing/2014/main" id="{84C2B79E-D2C4-4DAF-97A3-A45318BC7616}"/>
              </a:ext>
            </a:extLst>
          </p:cNvPr>
          <p:cNvSpPr/>
          <p:nvPr/>
        </p:nvSpPr>
        <p:spPr>
          <a:xfrm>
            <a:off x="1092967" y="3259000"/>
            <a:ext cx="230069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Roboto" pitchFamily="2" charset="0"/>
                <a:ea typeface="굴림" pitchFamily="50" charset="-127"/>
                <a:cs typeface="굴림" pitchFamily="50" charset="-127"/>
              </a:rPr>
              <a:t>Administrator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Roboto" pitchFamily="2" charset="0"/>
                <a:ea typeface="굴림" pitchFamily="50" charset="-127"/>
                <a:cs typeface="굴림" pitchFamily="50" charset="-127"/>
              </a:rPr>
              <a:t>“I create users and study coordinators ”</a:t>
            </a:r>
          </a:p>
        </p:txBody>
      </p:sp>
      <p:pic>
        <p:nvPicPr>
          <p:cNvPr id="4" name="Picture 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004007A-496E-40E8-9740-7EE623D6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71" y="820599"/>
            <a:ext cx="2338099" cy="2158233"/>
          </a:xfrm>
          <a:prstGeom prst="rect">
            <a:avLst/>
          </a:prstGeom>
        </p:spPr>
      </p:pic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D9DC6A6-3654-4577-BA03-758EF7B2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929" y="820599"/>
            <a:ext cx="1927591" cy="2152650"/>
          </a:xfrm>
          <a:prstGeom prst="rect">
            <a:avLst/>
          </a:prstGeom>
        </p:spPr>
      </p:pic>
      <p:sp>
        <p:nvSpPr>
          <p:cNvPr id="9" name="직사각형 15">
            <a:extLst>
              <a:ext uri="{FF2B5EF4-FFF2-40B4-BE49-F238E27FC236}">
                <a16:creationId xmlns:a16="http://schemas.microsoft.com/office/drawing/2014/main" id="{DCA07100-607F-45D4-8123-51FA60C24FB2}"/>
              </a:ext>
            </a:extLst>
          </p:cNvPr>
          <p:cNvSpPr/>
          <p:nvPr/>
        </p:nvSpPr>
        <p:spPr>
          <a:xfrm>
            <a:off x="6844473" y="3098751"/>
            <a:ext cx="230069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Roboto" pitchFamily="2" charset="0"/>
                <a:ea typeface="굴림" pitchFamily="50" charset="-127"/>
                <a:cs typeface="굴림" pitchFamily="50" charset="-127"/>
              </a:rPr>
              <a:t>Mike Smith – 52 year old male Study Coordinator has included Mike in the survey study that he is doing. </a:t>
            </a:r>
          </a:p>
        </p:txBody>
      </p:sp>
      <p:sp>
        <p:nvSpPr>
          <p:cNvPr id="10" name="직사각형 15">
            <a:extLst>
              <a:ext uri="{FF2B5EF4-FFF2-40B4-BE49-F238E27FC236}">
                <a16:creationId xmlns:a16="http://schemas.microsoft.com/office/drawing/2014/main" id="{A1B380E6-5C6E-4108-8AFA-54EF2735DE0F}"/>
              </a:ext>
            </a:extLst>
          </p:cNvPr>
          <p:cNvSpPr/>
          <p:nvPr/>
        </p:nvSpPr>
        <p:spPr>
          <a:xfrm>
            <a:off x="9725375" y="3115681"/>
            <a:ext cx="230069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Roboto" pitchFamily="2" charset="0"/>
                <a:ea typeface="굴림" pitchFamily="50" charset="-127"/>
                <a:cs typeface="굴림" pitchFamily="50" charset="-127"/>
              </a:rPr>
              <a:t>Lara </a:t>
            </a:r>
            <a:r>
              <a:rPr kumimoji="1" lang="en-US" altLang="ko-KR" sz="1200" dirty="0" err="1">
                <a:latin typeface="Roboto" pitchFamily="2" charset="0"/>
                <a:ea typeface="굴림" pitchFamily="50" charset="-127"/>
                <a:cs typeface="굴림" pitchFamily="50" charset="-127"/>
              </a:rPr>
              <a:t>Panchieta</a:t>
            </a:r>
            <a:endParaRPr kumimoji="1" lang="en-US" altLang="ko-KR" sz="1200" dirty="0">
              <a:latin typeface="Roboto" pitchFamily="2" charset="0"/>
              <a:ea typeface="굴림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Roboto" pitchFamily="2" charset="0"/>
                <a:ea typeface="굴림" pitchFamily="50" charset="-127"/>
                <a:cs typeface="굴림" pitchFamily="50" charset="-127"/>
              </a:rPr>
              <a:t>Study Coordinator has included Lara in a study and reminds her of some informative answers and asks some simple questions</a:t>
            </a:r>
          </a:p>
        </p:txBody>
      </p:sp>
      <p:pic>
        <p:nvPicPr>
          <p:cNvPr id="1026" name="Picture 2" descr="Image result for admin image">
            <a:extLst>
              <a:ext uri="{FF2B5EF4-FFF2-40B4-BE49-F238E27FC236}">
                <a16:creationId xmlns:a16="http://schemas.microsoft.com/office/drawing/2014/main" id="{642DEF2E-0586-4848-8B39-3E400A19E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13" y="82059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5">
            <a:extLst>
              <a:ext uri="{FF2B5EF4-FFF2-40B4-BE49-F238E27FC236}">
                <a16:creationId xmlns:a16="http://schemas.microsoft.com/office/drawing/2014/main" id="{380490ED-6095-4D48-9496-C2EF7A5088AB}"/>
              </a:ext>
            </a:extLst>
          </p:cNvPr>
          <p:cNvSpPr/>
          <p:nvPr/>
        </p:nvSpPr>
        <p:spPr>
          <a:xfrm>
            <a:off x="4012382" y="3098751"/>
            <a:ext cx="230069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Roboto" pitchFamily="2" charset="0"/>
                <a:ea typeface="굴림" pitchFamily="50" charset="-127"/>
                <a:cs typeface="굴림" pitchFamily="50" charset="-127"/>
              </a:rPr>
              <a:t>Study </a:t>
            </a:r>
            <a:r>
              <a:rPr kumimoji="1" lang="en-US" altLang="ko-KR" sz="1200" dirty="0" err="1">
                <a:latin typeface="Roboto" pitchFamily="2" charset="0"/>
                <a:ea typeface="굴림" pitchFamily="50" charset="-127"/>
                <a:cs typeface="굴림" pitchFamily="50" charset="-127"/>
              </a:rPr>
              <a:t>Cordinaor</a:t>
            </a:r>
            <a:endParaRPr kumimoji="1" lang="en-US" altLang="ko-KR" sz="1200" dirty="0">
              <a:latin typeface="Roboto" pitchFamily="2" charset="0"/>
              <a:ea typeface="굴림" pitchFamily="50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Roboto" pitchFamily="2" charset="0"/>
                <a:ea typeface="굴림" pitchFamily="50" charset="-127"/>
                <a:cs typeface="굴림" pitchFamily="50" charset="-127"/>
              </a:rPr>
              <a:t>“I create users, studies and adds users to them. I will also send surveys, simple questions and informational messages to users”</a:t>
            </a: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932BEC06-A0E4-4F44-96DB-4F6A968F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72" y="820599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511CAE-6AAD-4026-90B0-6917258C1C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3A3642-C163-46EA-991E-EC0273F3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843" y="2973151"/>
            <a:ext cx="1615626" cy="27432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50EB61-0E5F-467D-A939-95D071F4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080" y="1340840"/>
            <a:ext cx="1643062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C4990-91D6-4CEE-8EA2-0DE518D4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/>
              <a:t>Design Concepts – User Experience	</a:t>
            </a:r>
          </a:p>
        </p:txBody>
      </p:sp>
    </p:spTree>
    <p:extLst>
      <p:ext uri="{BB962C8B-B14F-4D97-AF65-F5344CB8AC3E}">
        <p14:creationId xmlns:p14="http://schemas.microsoft.com/office/powerpoint/2010/main" val="345440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B5C6D-78C7-4E81-8B83-6EF2BF6B738C}"/>
              </a:ext>
            </a:extLst>
          </p:cNvPr>
          <p:cNvSpPr txBox="1"/>
          <p:nvPr/>
        </p:nvSpPr>
        <p:spPr>
          <a:xfrm>
            <a:off x="8422783" y="1493949"/>
            <a:ext cx="330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FEA94-39CB-49F3-BFFA-152F48A4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16" y="0"/>
            <a:ext cx="3858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1E8A3-D50C-41CA-ABD9-E5EBFEDECE94}"/>
              </a:ext>
            </a:extLst>
          </p:cNvPr>
          <p:cNvSpPr txBox="1"/>
          <p:nvPr/>
        </p:nvSpPr>
        <p:spPr>
          <a:xfrm>
            <a:off x="8281115" y="1403797"/>
            <a:ext cx="35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all the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0CA31-1EEB-4E7B-9D20-D258015E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16" y="0"/>
            <a:ext cx="3858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52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212</TotalTime>
  <Words>508</Words>
  <Application>Microsoft Office PowerPoint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굴림</vt:lpstr>
      <vt:lpstr>Arial</vt:lpstr>
      <vt:lpstr>Franklin Gothic Book</vt:lpstr>
      <vt:lpstr>Roboto</vt:lpstr>
      <vt:lpstr>Crop</vt:lpstr>
      <vt:lpstr>Smart Care</vt:lpstr>
      <vt:lpstr>Design Goal And Justification</vt:lpstr>
      <vt:lpstr>Design Goal</vt:lpstr>
      <vt:lpstr>Design Justification - Alternatives</vt:lpstr>
      <vt:lpstr>Design Diagram</vt:lpstr>
      <vt:lpstr>Personas</vt:lpstr>
      <vt:lpstr>Design Concepts – User Experience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 Completed</vt:lpstr>
      <vt:lpstr>Tasks Completed</vt:lpstr>
      <vt:lpstr>Tasks not completed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SmartCare</dc:title>
  <dc:creator>venkatesh bonageri</dc:creator>
  <cp:lastModifiedBy>venkatesh bonageri</cp:lastModifiedBy>
  <cp:revision>25</cp:revision>
  <dcterms:created xsi:type="dcterms:W3CDTF">2017-11-03T00:38:29Z</dcterms:created>
  <dcterms:modified xsi:type="dcterms:W3CDTF">2017-12-15T22:46:59Z</dcterms:modified>
</cp:coreProperties>
</file>