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8" r:id="rId3"/>
    <p:sldId id="269" r:id="rId4"/>
    <p:sldId id="271" r:id="rId5"/>
    <p:sldId id="258" r:id="rId6"/>
    <p:sldId id="259" r:id="rId7"/>
    <p:sldId id="260" r:id="rId8"/>
    <p:sldId id="261" r:id="rId9"/>
    <p:sldId id="273" r:id="rId10"/>
    <p:sldId id="262" r:id="rId11"/>
    <p:sldId id="263" r:id="rId12"/>
    <p:sldId id="275" r:id="rId13"/>
    <p:sldId id="279" r:id="rId14"/>
    <p:sldId id="281" r:id="rId15"/>
    <p:sldId id="283" r:id="rId16"/>
    <p:sldId id="285" r:id="rId17"/>
    <p:sldId id="264" r:id="rId18"/>
    <p:sldId id="265" r:id="rId19"/>
    <p:sldId id="266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95445-2500-45B0-98B6-33982CB72857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206FF-146B-43B7-9FD0-1A03A879266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AutoShape 5" descr="data:image/jpeg;base64,/9j/4AAQSkZJRgABAQAAAQABAAD/2wCEAAkGBwgHBgkIBwgKCgkLDRYPDQwMDRsUFRAWIB0iIiAdHx8kKDQsJCYxJx8fLT0tMTU3Ojo6Iys/RD84QzQ5OjcBCgoKDQwNGg8PGjclHyU3Nzc3Nzc3Nzc3Nzc3Nzc3Nzc3Nzc3Nzc3Nzc3Nzc3Nzc3Nzc3Nzc3Nzc3Nzc3Nzc3N//AABEIAKcAsQMBIgACEQEDEQH/xAAbAAABBQEBAAAAAAAAAAAAAAAAAgMEBQYBB//EAEkQAAEDAwMBBAYGBQgJBQAAAAECAwQABREGEiExE0FRYQcUIjJxgRUjkaGx0UJSksHwFhckQ2JjcpQzNFOCk7Kz0uEnRFRVov/EABoBAQEBAQEBAQAAAAAAAAAAAAABAgMEBQb/xAAnEQACAgIBBAAGAwAAAAAAAAAAAQIRAxIhBBMUMSIyQVFhkXGBof/aAAwDAQACEQMRAD8Al4oxTu2uFNfhqP31je2jFObaNtKLY0RRindtG2lDYaxRinCmjbUoWN4oxTm2ubaUWxsijFOba4U0oWIxRil7a6BShY3ijFObaNtKFjeKMUspo20oWIxXQKWE0baULEYoxTgTRtpRLG8UU5topQskbaNlSezo2V6NDzbkbZXCipXZ1zs6aF3I22uFFSi3XOzqajcjbK4U1J2Vwt01LuR9tc20uU8xDZL0p9tltPVTigkffVEdQSbitTenIC5QBwZT42Mj4Z5V8q64+mnPlLg5T6mEPb5LrbmjbVN9A3aWN11vshGf6mCOyCf948n5106TaThUe63Zl0chfrROT5g/mK34+L058/hHPyMr5UOP5LjbXCmqm1TJsW6Gz3hbbrykFyLKSnb2wHUEfrD8PtN6Ed2MYrjkwPHJRfNnbHnWRNr6DG2uhNP7KNlc9TpuMbaNtP7KNlNRuMbaNtSAijZV1G4wE0bakBFHZ01JuR9tFSOzopqNyw7KjsqtDGpJjnwHHea+l2GfM76KzsjkcE/Cq253e1Wri43BhhfXYVZV+yOahOzbjqmc9C0476ramVbJN1HKnFd6Wf8Au885HGbe1aOtFpG9iGl1/wDSkSPrHFHvJJ6H4V1XSxivjOT6qUuIGf8A5cae94Snuzx7/qzmPwqztl6tN14t89h5Z/qwrCv2SM1Pvt7tNhQDcpaW1K9xlPtOK+COvz6VkZ9lnaxUh1ixsWiLkK9elN4kr8ClIx95785ra6XHPmmjD6rJF+0zSXW4QbSx21xkojoxwFHlXkB1PyqjF1vV79mwW/1WMf8A308YyPFCO/76ht2hvSF7TKvrQuMGQpKW7o9la4y+4LBzgeCvv7h6CGdw3AghXII6EViWGGLlK/z9DUc08rpuvx9TIxNIxe2Em7vO3SX/ALST7qf8KOg+eavg0EpAAAAGAAMYqwLNVl9ucWxwTKlblqUdjTLfK3lnokD+Pn0rlKOTK6O0ZQxqxSkoQkuOKCEJ5KlHAHxPSqKXq6wRV7FXFtxeejKVOf8AKMVyPpmffNszVjitpO5u2NLIaaHcFY94/hWiZgwrXGUWmGIcdpJUpSUhCUgdSf31rx8UHUuWZ7+SatcIwN41JZ5l1sr7L6krjSiXFOtKRsbUMK6jv4raxnGJTAeivNvNq6LaWFA/MVR2eONUXpy9yI+bYwgx4KHk57UnhbhB7u7/AM1In6PQw4qZpp42yaOShJ+od8lJ7h8Oma6ZcWOVQ9NHPFlyRub5Rc7MV3ZVfpy7quZegzY/qd1i8SI6jx/iT4pP3Z7+tXYZryTwSg6Z7I9RGatETs6OzqZ2VdDI76ysTZXlSIWygNjjgn5ZqtuWqbZDkCJF7S4Ts+zFhp7RWfM9Biootupr4nM+Siywz/URfbfUP7S+g+X2V2j0jfMuEcZdWvUeWSLtfbZaPYmSgHz7rDYK3FHu9kVAE7Uty5ttpagMnkPXBZ3KH+BPI+dX1n0zbbQSYUZIeOdz7g3OKPeSo81a9iTXTXHD5Vf5Zz3nP5nRjfo/Vv8A9rb/APLiitn2FFTeX2X6LpH7v9mmMXyxWP8ASK9K9WgaetTmy4Xt4sJXjJaZTgur+Q+eCcdK9AcG1CiBlQHAJxn8q8Ym27Ueq9dvR72r6MkwrWp5mPbpGFlClYDfanoVZwSARjAxX21iSPhSzNmomXzTOi4bFmZcLshpIbZgw09q+o+YHeTk84zmoaYutNTHJSnTNuV8HZax+CPuIqusF1Tpa4N2e1ejh9i4vMF72pranXG84JKyPHuzWiVrLUKFLSrQ0sKQNyk/SLOQOucU7S9kWV+h+xaHs9kcL8ZhT01XKpktRcdUe85PT5VdmJ5Y+WKytn17er1bmrha9DTJER3PZupnNgKwSD1A7waef1hqBjZ6xoaSyVqCUdpcWE7j4DPfWJYrOizUXc61MToj0SW12rDyChxB7wf4znuxWP0Q6q3OXDTN1kDtrU4Ex3HD/pY6uUH4jp5ZA7qmSNe3aPdIlrkaKlImzApTDPrzRUsJGVHpjgeNR9Roks+kuzyoMFDr9xtS21RpOABsVu55693WsSwvttL39A+or4maXMPOfWmc+SvwrIaei/yn1TNvzwC4NtcVDt6cZSVD33B4+R8/Krq6OX+JbJkhen7chLLC3CsKHs7Uk596oOk57Wm9CaXjsQn5s26ZDLLakp3rVuWSpSsAAA/xzXLBiyU96/0LrFkfF/2af1bwFIegodaW262lxtYKVpUkEKB4IPljNUlz1/Hg29q4psN3kQltqU6+02ClhaVFC0OHPCgod/ByMVEc9JTbZiIVpPUKfXOIwVGH13APs8+1xg8VfGZ38tGlagoaaQ20hKG0JCUpSMAAdABXfVazi/SJ2ctqM5o/UiZLiVLQ0YmFKSOpAzkgd57s0t7XzrDLjz2itToabSVOLchYCQASSST086nilXVoh68trsJhnU9tT/TrWdy0jjtmM+2k+QBJ8ua0sZUeVBantLT6u60HQ4ogAJIyCahpuszU+jXZdisrynZOWUMXH6oKQoYLgP6ScKzx158Kyvo80cjVGloMu/XObLhNlTTFuC9jKAhRHtbeVHjI6da6eOmqZjyKlaLGXrGE5JVC05Ffvk5PBTEGGkHxU4eAPPkUkaWv1+O7U1y9Wiq6263Hak+S3Op/Dwr0KBaokCMmPAitRmE+620gJA+Q76kCNU7Wvyod7b5jL2rT9vtMf1e2w2ozfeEJ5V8SeT8yan+q+P3VdiPQI9R4G/ZpdQl6KYRaUItXPYV0MUXToPqSn9Voq67CuVfHRnySVxWCuChbPTJbnnSQ1drUuMjwLja9/wCH41vayvpEsUq82VD9pUUXe2uplwVA9Vp6p/3hx9le08JjnrPrFHpDnzGbpbVSWYq/o315ogOsLXkjKMe5nBPPVORhVU0ewiy28xpOlbzcNXFx1xdzadWhsHKsOB/ONu3uIGeQRzXpmm7rbNZ2uDcux2y4bu5bSiUuRXwCFJPh1I54I61pgPPJoDwe2aZVePRbpadHXMa7CQ4ia7EKy4I3bO7sIHvEE+BIyaLpudulk+hNMSrhbI6nYcR2+OqQlx1ft5AUQQE7VHJ65I4wK9ygxI0GOI8JhthkKUoNtpCUgqJUeB5kn50TocafGXFmx2pDDgwtp1AUlQ+BoDxPUkZTOp3m4aY0rU17fiPR1sOB522KbKe0BPcnA4PeMg8DnbqJuPpkbS3gt2i0EuKH6LrquB8081PuKNMejuzyrpGt8WIpQ2pQy2O0kK7kA9T+A691J9HFjm2+3yrrewBebw8ZMrxbH6DfyH2ZxQGmuUMTbdLidEyGVtfaCP3155o9BvPoriMptyJlyte9pDBfLK0PtqIG1wYKFbT1BHUDODXpmQR1rzl54aC1w8/I+r07qBwKU4Pdiy+8qPclQyc/E8baAxiDquJ6JbjGlWNtqCsPLdekSCl9GXecoIznP29a1l3IEv0ZIKsqKhx5dgmvRpcWPOiuxZbLb8d5JStpxOQtPhioyrPb1twUORG1CAUmKSMlkpGBtPXpx50BjIkK+H0qh69So7kNiK+q3KCNi3ULUMo44JRxnnkYPOTiie0/MuNl1hcL/qG8+uwlykqiMSyhlCEt7kDYOqVJIPmD45r1Wfb41wDAlN7iw8l9lQJSULT0II5HeD4gkHIJoVboi335DkZtbshoMPEpyHGxnCVDoR7R+00BmdKzm7V6K7dcH/ZRFtSXSc+CM/urvolt67f6PLM06MLcaU8cjuWorH3EVR6oS1f7hD9Hun0BNvZKXLq40fZjMpIKWs/rEjp3cdecelMoQ00httIShA2pSBgADuqUDu2jbSqKUWxO2jbSqKpDgTRiu0UBzFFdooBO+uFR+HnUEysU0qZUslmc1FpKYm6q1Do6W3AvBH17LgJYmAdyx4+f4daYj+ktu2bWNa2ibZJPTtS2Xo6z/ZWnP4ceNaj1yuKlBaSlWCk9QeR9lSxsVyfSNo/su1GoYW3HQqOfsxmqp/0mRJ5VH0hbZ1+ln2QWWlNsoP8AbWoDH8c1c/R9oLnaG128uZ94xkZ/CrBqSlCQltKUpHQJGAKtizNWLSU6dd2dRa2ktzLi1zFhs/6vDHUED9JfTnx8cAjcpOR1qAJYPWnEyUmliyaKh3e2Qrxb3rfc46JEV9O1baunkfIg8gjnNLS+k0oOjuqlPPmWdV6BAYiMPaj06j/RpCv6ZFT+r4LA7v3CrOD6UtJSCWn7gqDIHvsTmVtKQfA5GPvrYBzNMyocOaMTYjD4/vm0r/GgM1O9J2jYSSpd8ZeUfdRHSpwn7B+VVTt91ZrIeq6atz9jtq+F3a4Iw6U/3bfjjv8AvB5rbRbbboat8O3xGFeLLCUn7RU3dQFNpXTVv0vbfVLelRUs73n3Tlx5fepR76uxSd1G6gFUUndRuoBVFJ3VwroBdFILlJ7SgHaKa7SigMmqZTSpdU/rqXI/bNnehSdycd4x3Cs2rX9lSkkuSEjxMdXFcOWcOWbky/PFcMvzzWFGvbMUghckg9CIyufuritfWVOCpyQkE8Ex1c/dSmPiN4JnniliZ55rAHX1jBG5yQCemY6ufhxT8HWlnnzG4jDzvauK2gLZUkA+Z7qcjk3gm06ibWSud4YtcX1mWXeyCgkltBURnyFVA9IVjPBdk5HX+jqq8lVnpKZtOom15p/OLYkjl6SkdATHV+VOp9ItjAH1sn/LL/KryXk9NTNp1MyvME+kax9zkv4iMv8AKlJ9JVh6B6ScccRl/lVtltnqAl0r1uvMP5zLAlJ3PSkjxMZf5V0ek+wJ2/Xyfa5TmOr2vhVtltnp4lDvrvrSay4uqDF9YbPaN9n2g2AkqGM5A+H41mv5zrAlOS5LAA6qirpbFs31z1HarUplFxnx4qnzhsPOBO74eXIz8RU4y/CvHJ2qtI3S8C43BlyWn1X1dCHoSlhPtE7hkY5zjx44q40Tq63T46bZHddU7GC0o7RChuaSvCMqPU7dmarYs9JMuketkc5rNTbu3CiPS5ClBlpBWspSVEADJPH7qomdfWeRDfkpVJSlkJK0KjqC9qjgKA7058PHzqWxbN01dor8h+M1IbW8zgPNJWCpvIyNw7qcMvivIZmt9Mi6x75CL6ZgWG3lpjqHbtHgg8YOOFD/AA4q2V6SbAhIKnpSece1FX1+ynIdno3rddrzr+cixfrTP8ov8qKcmeR0u5PUk+FefahnuNIuom3WWiY4pbTEFKctlk9CQeoKed2RjwOMVtlOVGlIblMOsPJKkOIKVAdSCMHmvPGVM5RlRRaXuFwjJtMObIacamRiWW0IwWUoSNpJ78jqMfPrVZIUVsRZeor0+Fpmf6qhAKWVpJ7uo4H2GtPEt8aKuOtDWXo7AYQ6euzjg+PSo94tMW5MrJZaErGG3lJGUkcjJ8M/jW1kVmu4rIOqpkxvUtldiwVSOyDikbXNvaKUMFOe7GM+eaXpiTIf1RenpcUxXlIZ3MlYVtwMdR9tXoUTgrxnqSE/uqM1EYauMic0lSXZCUpc54OOhqdxVRN+KLSS6+I7nquzt9h7MLzjdjjPlmsPbZ1+ZRd7w1bW3HpR2KCHMFhTYIOUHJPwz3eda7tO9XQePWmGo6GZz0tpSgp5IDiBygkdFY8e75VmE0jMJ0Yy9Th6izGVqJy6OvPIccQUbko56g93hjnPgK0erHLtHmxnod6XEjPuBt0qCdjHGd2fPHTx76lzLZBlMOtKYQ32igpS2khJKhyCSOvzqwWpDqVIcCVg8FJGQfiK33Eb7iM5b7+47f2YjV1l3BKG0oBjshLa1e1uU4OTj3OR35p3S8hcK6iN2jrs+Uw47cW3eqHkqG08DockccEbTU2XaIryEGMpyEtpJQlyIrs1bTyU4A5FLs1piWcOKjlbjzvLrzyty1nzP34+FVzRXNFFKXqK46VlT5N7QllbKy5ETGTwASCnd1HT5VMW4e20MSc4a8f7tNXBgxlMTGChXZzCS6gKwCSACR4Z6+dITbIwTbTle+3gdisK7gNvPxxU7nBN+DRJkZ7vvx315zqW4uNRrqidepqZzzi2kW9KfqQzng4xj3edwP24NbYOY4pqY01NjOx5CSppxBQoDrg9cVmM6MxkkU+kLpcoqrTAuEpl5uXC3sNNowY6EJG3J78jPzFSdAuYhXTnJNzeP/LUqHbokRTDjTY7ZiOmOh1XUoGOvj0py2QWLamQmNuCX31PKBOcKOM478cd9ac7NOaZYXG4CDDXJUgrbQR2uP0UZ9pXyHJFYp+ZdY1/jSU3GJeJsiO+hhhtQbQ03woHjI5A6Hw6mtnu46A8d9QYNltUCQ4/DhMsvOAhS0ju8B4fKpGSQjJIxrCv/TS0DuFwT/1F1eatN5uGoINnQzHENx9Elp9Rwr6v3wcnk85wBmrNGnYAtDdrT2ojtO9s0N2FIO7d8+uKsp8Fu4spaeUptSHEuNuII3NrHQj7x863uXctu2T4f/gfnRUbev8AVT+0fyoqbjYzSlUgrpCjSCqvOecc31zfTRVSd1QD++jfTBVQFUsD4XSt9Rt9AVSwSQulb6i7q6F0BKC6N9RguuhdUWSQ5XQuooXSguliyUF0sLqIF0sLqWLJYXTiVVESqnUqpYskpNOppuG0qTJZYb951YSCRnqavb1p1dqZQ6l/1hK1hG3ZggnOO81pJtWbSbVlWDx1AHnUptsgBb25KT0I6q+AppISznfhTo/RzkJ+PjSgorUVKOSe+mwskbmf1Ff8RX/bRTNFNhZk1mmyaWqmlVk5sDSTRXO6oDuaM0migFZozSaKAVmug0iigF5ozSRRQCs0oGkV2gHQaWDTIpaalkJCTTyDUdFPIqNkb5outNlP03D3J3HtRtG7GPurbaxKvooAOBvLoySSOMHwqFpSwwjAhT3ELMnG8ErOBzxx8Ku7zAXcIoZbf7EhQJUUbsjnjHzr1wg1jPVCDUDz1CWk43OkkdyEZH3n91OpWyOja1eZc/8AFaVvRrOSXJTuc9EJAH35qS3pOAk8uSFfFQ/KuXZmY7UjKdoj/YJ/aP50VsP5MW39Vz9s0U7My9qZiTaUUg2dBrtFdNUKQg2ZFcNnR4ZoopqiUg+h0fCj6HHdRRTVCkH0Mk9aPoZFFFZpCkcNnRR9DooopSFIPodFH0OiiirqhSD6HRR9DooopqhSD6IRXRaQOhooqaoUhQtYFLFrBBzRRWdUTVGjtl5fhRURyw24EDCTu28VorVO9eih0p2qCilSR0Boorvjk/R2xyfoLu6tq3PraVtcSBtPhzWRXMuax7Ux35Kx+FFFZzN7EzP4hv1if/8ANkf8Y0UUVxtnDZn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1" name="AutoShape 7" descr="data:image/jpeg;base64,/9j/4AAQSkZJRgABAQAAAQABAAD/2wCEAAkGBwgHBgkIBwgKCgkLDRYPDQwMDRsUFRAWIB0iIiAdHx8kKDQsJCYxJx8fLT0tMTU3Ojo6Iys/RD84QzQ5OjcBCgoKDQwNGg8PGjclHyU3Nzc3Nzc3Nzc3Nzc3Nzc3Nzc3Nzc3Nzc3Nzc3Nzc3Nzc3Nzc3Nzc3Nzc3Nzc3Nzc3N//AABEIAKcAsQMBIgACEQEDEQH/xAAbAAABBQEBAAAAAAAAAAAAAAAAAgMEBQYBB//EAEkQAAEDAwMBBAYGBQgJBQAAAAECAwQABREGEiExE0FRYQcUIjJxgRUjkaGx0UJSksHwFhckQ2JjcpQzNFOCk7Kz0uEnRFRVov/EABoBAQEBAQEBAQAAAAAAAAAAAAABAgMEBQb/xAAnEQACAgIBBAAGAwAAAAAAAAAAAQIRAxIhBBMUMSIyQVFhkXGBof/aAAwDAQACEQMRAD8Al4oxTu2uFNfhqP31je2jFObaNtKLY0RRindtG2lDYaxRinCmjbUoWN4oxTm2ubaUWxsijFOba4U0oWIxRil7a6BShY3ijFObaNtKFjeKMUspo20oWIxXQKWE0baULEYoxTgTRtpRLG8UU5topQskbaNlSezo2V6NDzbkbZXCipXZ1zs6aF3I22uFFSi3XOzqajcjbK4U1J2Vwt01LuR9tc20uU8xDZL0p9tltPVTigkffVEdQSbitTenIC5QBwZT42Mj4Z5V8q64+mnPlLg5T6mEPb5LrbmjbVN9A3aWN11vshGf6mCOyCf948n5106TaThUe63Zl0chfrROT5g/mK34+L058/hHPyMr5UOP5LjbXCmqm1TJsW6Gz3hbbrykFyLKSnb2wHUEfrD8PtN6Ed2MYrjkwPHJRfNnbHnWRNr6DG2uhNP7KNlc9TpuMbaNtP7KNlNRuMbaNtSAijZV1G4wE0bakBFHZ01JuR9tFSOzopqNyw7KjsqtDGpJjnwHHea+l2GfM76KzsjkcE/Cq253e1Wri43BhhfXYVZV+yOahOzbjqmc9C0476ramVbJN1HKnFd6Wf8Au885HGbe1aOtFpG9iGl1/wDSkSPrHFHvJJ6H4V1XSxivjOT6qUuIGf8A5cae94Snuzx7/qzmPwqztl6tN14t89h5Z/qwrCv2SM1Pvt7tNhQDcpaW1K9xlPtOK+COvz6VkZ9lnaxUh1ixsWiLkK9elN4kr8ClIx95785ra6XHPmmjD6rJF+0zSXW4QbSx21xkojoxwFHlXkB1PyqjF1vV79mwW/1WMf8A308YyPFCO/76ht2hvSF7TKvrQuMGQpKW7o9la4y+4LBzgeCvv7h6CGdw3AghXII6EViWGGLlK/z9DUc08rpuvx9TIxNIxe2Em7vO3SX/ALST7qf8KOg+eavg0EpAAAAGAAMYqwLNVl9ucWxwTKlblqUdjTLfK3lnokD+Pn0rlKOTK6O0ZQxqxSkoQkuOKCEJ5KlHAHxPSqKXq6wRV7FXFtxeejKVOf8AKMVyPpmffNszVjitpO5u2NLIaaHcFY94/hWiZgwrXGUWmGIcdpJUpSUhCUgdSf31rx8UHUuWZ7+SatcIwN41JZ5l1sr7L6krjSiXFOtKRsbUMK6jv4raxnGJTAeivNvNq6LaWFA/MVR2eONUXpy9yI+bYwgx4KHk57UnhbhB7u7/AM1In6PQw4qZpp42yaOShJ+od8lJ7h8Oma6ZcWOVQ9NHPFlyRub5Rc7MV3ZVfpy7quZegzY/qd1i8SI6jx/iT4pP3Z7+tXYZryTwSg6Z7I9RGatETs6OzqZ2VdDI76ysTZXlSIWygNjjgn5ZqtuWqbZDkCJF7S4Ts+zFhp7RWfM9Biootupr4nM+Siywz/URfbfUP7S+g+X2V2j0jfMuEcZdWvUeWSLtfbZaPYmSgHz7rDYK3FHu9kVAE7Uty5ttpagMnkPXBZ3KH+BPI+dX1n0zbbQSYUZIeOdz7g3OKPeSo81a9iTXTXHD5Vf5Zz3nP5nRjfo/Vv8A9rb/APLiitn2FFTeX2X6LpH7v9mmMXyxWP8ASK9K9WgaetTmy4Xt4sJXjJaZTgur+Q+eCcdK9AcG1CiBlQHAJxn8q8Ym27Ueq9dvR72r6MkwrWp5mPbpGFlClYDfanoVZwSARjAxX21iSPhSzNmomXzTOi4bFmZcLshpIbZgw09q+o+YHeTk84zmoaYutNTHJSnTNuV8HZax+CPuIqusF1Tpa4N2e1ejh9i4vMF72pranXG84JKyPHuzWiVrLUKFLSrQ0sKQNyk/SLOQOucU7S9kWV+h+xaHs9kcL8ZhT01XKpktRcdUe85PT5VdmJ5Y+WKytn17er1bmrha9DTJER3PZupnNgKwSD1A7waef1hqBjZ6xoaSyVqCUdpcWE7j4DPfWJYrOizUXc61MToj0SW12rDyChxB7wf4znuxWP0Q6q3OXDTN1kDtrU4Ex3HD/pY6uUH4jp5ZA7qmSNe3aPdIlrkaKlImzApTDPrzRUsJGVHpjgeNR9Roks+kuzyoMFDr9xtS21RpOABsVu55693WsSwvttL39A+or4maXMPOfWmc+SvwrIaei/yn1TNvzwC4NtcVDt6cZSVD33B4+R8/Krq6OX+JbJkhen7chLLC3CsKHs7Uk596oOk57Wm9CaXjsQn5s26ZDLLakp3rVuWSpSsAAA/xzXLBiyU96/0LrFkfF/2af1bwFIegodaW262lxtYKVpUkEKB4IPljNUlz1/Hg29q4psN3kQltqU6+02ClhaVFC0OHPCgod/ByMVEc9JTbZiIVpPUKfXOIwVGH13APs8+1xg8VfGZ38tGlagoaaQ20hKG0JCUpSMAAdABXfVazi/SJ2ctqM5o/UiZLiVLQ0YmFKSOpAzkgd57s0t7XzrDLjz2itToabSVOLchYCQASSST086nilXVoh68trsJhnU9tT/TrWdy0jjtmM+2k+QBJ8ua0sZUeVBantLT6u60HQ4ogAJIyCahpuszU+jXZdisrynZOWUMXH6oKQoYLgP6ScKzx158Kyvo80cjVGloMu/XObLhNlTTFuC9jKAhRHtbeVHjI6da6eOmqZjyKlaLGXrGE5JVC05Ffvk5PBTEGGkHxU4eAPPkUkaWv1+O7U1y9Wiq6263Hak+S3Op/Dwr0KBaokCMmPAitRmE+620gJA+Q76kCNU7Wvyod7b5jL2rT9vtMf1e2w2ozfeEJ5V8SeT8yan+q+P3VdiPQI9R4G/ZpdQl6KYRaUItXPYV0MUXToPqSn9Voq67CuVfHRnySVxWCuChbPTJbnnSQ1drUuMjwLja9/wCH41vayvpEsUq82VD9pUUXe2uplwVA9Vp6p/3hx9le08JjnrPrFHpDnzGbpbVSWYq/o315ogOsLXkjKMe5nBPPVORhVU0ewiy28xpOlbzcNXFx1xdzadWhsHKsOB/ONu3uIGeQRzXpmm7rbNZ2uDcux2y4bu5bSiUuRXwCFJPh1I54I61pgPPJoDwe2aZVePRbpadHXMa7CQ4ia7EKy4I3bO7sIHvEE+BIyaLpudulk+hNMSrhbI6nYcR2+OqQlx1ft5AUQQE7VHJ65I4wK9ygxI0GOI8JhthkKUoNtpCUgqJUeB5kn50TocafGXFmx2pDDgwtp1AUlQ+BoDxPUkZTOp3m4aY0rU17fiPR1sOB522KbKe0BPcnA4PeMg8DnbqJuPpkbS3gt2i0EuKH6LrquB8081PuKNMejuzyrpGt8WIpQ2pQy2O0kK7kA9T+A691J9HFjm2+3yrrewBebw8ZMrxbH6DfyH2ZxQGmuUMTbdLidEyGVtfaCP3155o9BvPoriMptyJlyte9pDBfLK0PtqIG1wYKFbT1BHUDODXpmQR1rzl54aC1w8/I+r07qBwKU4Pdiy+8qPclQyc/E8baAxiDquJ6JbjGlWNtqCsPLdekSCl9GXecoIznP29a1l3IEv0ZIKsqKhx5dgmvRpcWPOiuxZbLb8d5JStpxOQtPhioyrPb1twUORG1CAUmKSMlkpGBtPXpx50BjIkK+H0qh69So7kNiK+q3KCNi3ULUMo44JRxnnkYPOTiie0/MuNl1hcL/qG8+uwlykqiMSyhlCEt7kDYOqVJIPmD45r1Wfb41wDAlN7iw8l9lQJSULT0II5HeD4gkHIJoVboi335DkZtbshoMPEpyHGxnCVDoR7R+00BmdKzm7V6K7dcH/ZRFtSXSc+CM/urvolt67f6PLM06MLcaU8cjuWorH3EVR6oS1f7hD9Hun0BNvZKXLq40fZjMpIKWs/rEjp3cdecelMoQ00httIShA2pSBgADuqUDu2jbSqKUWxO2jbSqKpDgTRiu0UBzFFdooBO+uFR+HnUEysU0qZUslmc1FpKYm6q1Do6W3AvBH17LgJYmAdyx4+f4daYj+ktu2bWNa2ibZJPTtS2Xo6z/ZWnP4ceNaj1yuKlBaSlWCk9QeR9lSxsVyfSNo/su1GoYW3HQqOfsxmqp/0mRJ5VH0hbZ1+ln2QWWlNsoP8AbWoDH8c1c/R9oLnaG128uZ94xkZ/CrBqSlCQltKUpHQJGAKtizNWLSU6dd2dRa2ktzLi1zFhs/6vDHUED9JfTnx8cAjcpOR1qAJYPWnEyUmliyaKh3e2Qrxb3rfc46JEV9O1baunkfIg8gjnNLS+k0oOjuqlPPmWdV6BAYiMPaj06j/RpCv6ZFT+r4LA7v3CrOD6UtJSCWn7gqDIHvsTmVtKQfA5GPvrYBzNMyocOaMTYjD4/vm0r/GgM1O9J2jYSSpd8ZeUfdRHSpwn7B+VVTt91ZrIeq6atz9jtq+F3a4Iw6U/3bfjjv8AvB5rbRbbboat8O3xGFeLLCUn7RU3dQFNpXTVv0vbfVLelRUs73n3Tlx5fepR76uxSd1G6gFUUndRuoBVFJ3VwroBdFILlJ7SgHaKa7SigMmqZTSpdU/rqXI/bNnehSdycd4x3Cs2rX9lSkkuSEjxMdXFcOWcOWbky/PFcMvzzWFGvbMUghckg9CIyufuritfWVOCpyQkE8Ex1c/dSmPiN4JnniliZ55rAHX1jBG5yQCemY6ufhxT8HWlnnzG4jDzvauK2gLZUkA+Z7qcjk3gm06ibWSud4YtcX1mWXeyCgkltBURnyFVA9IVjPBdk5HX+jqq8lVnpKZtOom15p/OLYkjl6SkdATHV+VOp9ItjAH1sn/LL/KryXk9NTNp1MyvME+kax9zkv4iMv8AKlJ9JVh6B6ScccRl/lVtltnqAl0r1uvMP5zLAlJ3PSkjxMZf5V0ek+wJ2/Xyfa5TmOr2vhVtltnp4lDvrvrSay4uqDF9YbPaN9n2g2AkqGM5A+H41mv5zrAlOS5LAA6qirpbFs31z1HarUplFxnx4qnzhsPOBO74eXIz8RU4y/CvHJ2qtI3S8C43BlyWn1X1dCHoSlhPtE7hkY5zjx44q40Tq63T46bZHddU7GC0o7RChuaSvCMqPU7dmarYs9JMuketkc5rNTbu3CiPS5ClBlpBWspSVEADJPH7qomdfWeRDfkpVJSlkJK0KjqC9qjgKA7058PHzqWxbN01dor8h+M1IbW8zgPNJWCpvIyNw7qcMvivIZmt9Mi6x75CL6ZgWG3lpjqHbtHgg8YOOFD/AA4q2V6SbAhIKnpSece1FX1+ynIdno3rddrzr+cixfrTP8ov8qKcmeR0u5PUk+FefahnuNIuom3WWiY4pbTEFKctlk9CQeoKed2RjwOMVtlOVGlIblMOsPJKkOIKVAdSCMHmvPGVM5RlRRaXuFwjJtMObIacamRiWW0IwWUoSNpJ78jqMfPrVZIUVsRZeor0+Fpmf6qhAKWVpJ7uo4H2GtPEt8aKuOtDWXo7AYQ6euzjg+PSo94tMW5MrJZaErGG3lJGUkcjJ8M/jW1kVmu4rIOqpkxvUtldiwVSOyDikbXNvaKUMFOe7GM+eaXpiTIf1RenpcUxXlIZ3MlYVtwMdR9tXoUTgrxnqSE/uqM1EYauMic0lSXZCUpc54OOhqdxVRN+KLSS6+I7nquzt9h7MLzjdjjPlmsPbZ1+ZRd7w1bW3HpR2KCHMFhTYIOUHJPwz3eda7tO9XQePWmGo6GZz0tpSgp5IDiBygkdFY8e75VmE0jMJ0Yy9Th6izGVqJy6OvPIccQUbko56g93hjnPgK0erHLtHmxnod6XEjPuBt0qCdjHGd2fPHTx76lzLZBlMOtKYQ32igpS2khJKhyCSOvzqwWpDqVIcCVg8FJGQfiK33Eb7iM5b7+47f2YjV1l3BKG0oBjshLa1e1uU4OTj3OR35p3S8hcK6iN2jrs+Uw47cW3eqHkqG08DockccEbTU2XaIryEGMpyEtpJQlyIrs1bTyU4A5FLs1piWcOKjlbjzvLrzyty1nzP34+FVzRXNFFKXqK46VlT5N7QllbKy5ETGTwASCnd1HT5VMW4e20MSc4a8f7tNXBgxlMTGChXZzCS6gKwCSACR4Z6+dITbIwTbTle+3gdisK7gNvPxxU7nBN+DRJkZ7vvx315zqW4uNRrqidepqZzzi2kW9KfqQzng4xj3edwP24NbYOY4pqY01NjOx5CSppxBQoDrg9cVmM6MxkkU+kLpcoqrTAuEpl5uXC3sNNowY6EJG3J78jPzFSdAuYhXTnJNzeP/LUqHbokRTDjTY7ZiOmOh1XUoGOvj0py2QWLamQmNuCX31PKBOcKOM478cd9ac7NOaZYXG4CDDXJUgrbQR2uP0UZ9pXyHJFYp+ZdY1/jSU3GJeJsiO+hhhtQbQ03woHjI5A6Hw6mtnu46A8d9QYNltUCQ4/DhMsvOAhS0ju8B4fKpGSQjJIxrCv/TS0DuFwT/1F1eatN5uGoINnQzHENx9Elp9Rwr6v3wcnk85wBmrNGnYAtDdrT2ojtO9s0N2FIO7d8+uKsp8Fu4spaeUptSHEuNuII3NrHQj7x863uXctu2T4f/gfnRUbev8AVT+0fyoqbjYzSlUgrpCjSCqvOecc31zfTRVSd1QD++jfTBVQFUsD4XSt9Rt9AVSwSQulb6i7q6F0BKC6N9RguuhdUWSQ5XQuooXSguliyUF0sLqIF0sLqWLJYXTiVVESqnUqpYskpNOppuG0qTJZYb951YSCRnqavb1p1dqZQ6l/1hK1hG3ZggnOO81pJtWbSbVlWDx1AHnUptsgBb25KT0I6q+AppISznfhTo/RzkJ+PjSgorUVKOSe+mwskbmf1Ff8RX/bRTNFNhZk1mmyaWqmlVk5sDSTRXO6oDuaM0migFZozSaKAVmug0iigF5ozSRRQCs0oGkV2gHQaWDTIpaalkJCTTyDUdFPIqNkb5outNlP03D3J3HtRtG7GPurbaxKvooAOBvLoySSOMHwqFpSwwjAhT3ELMnG8ErOBzxx8Ku7zAXcIoZbf7EhQJUUbsjnjHzr1wg1jPVCDUDz1CWk43OkkdyEZH3n91OpWyOja1eZc/8AFaVvRrOSXJTuc9EJAH35qS3pOAk8uSFfFQ/KuXZmY7UjKdoj/YJ/aP50VsP5MW39Vz9s0U7My9qZiTaUUg2dBrtFdNUKQg2ZFcNnR4ZoopqiUg+h0fCj6HHdRRTVCkH0Mk9aPoZFFFZpCkcNnRR9DooopSFIPodFH0OiiirqhSD6HRR9DooopqhSD6IRXRaQOhooqaoUhQtYFLFrBBzRRWdUTVGjtl5fhRURyw24EDCTu28VorVO9eih0p2qCilSR0Boorvjk/R2xyfoLu6tq3PraVtcSBtPhzWRXMuax7Ux35Kx+FFFZzN7EzP4hv1if/8ANkf8Y0UUVxtnDZn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Gandhiji's glasses, unique logo of Swachh Bharat Mission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458200" cy="6629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Money sanction for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Swachh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Bharat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Abhiyan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r>
              <a:rPr lang="en-US" dirty="0" err="1" smtClean="0"/>
              <a:t>Swachh</a:t>
            </a:r>
            <a:r>
              <a:rPr lang="en-US" dirty="0" smtClean="0"/>
              <a:t> Bharat </a:t>
            </a:r>
            <a:r>
              <a:rPr lang="en-US" dirty="0" err="1" smtClean="0"/>
              <a:t>Abhiyan</a:t>
            </a:r>
            <a:r>
              <a:rPr lang="en-US" dirty="0" smtClean="0"/>
              <a:t> is expected to cost over 620 billion. The Government provides an incentive over 15000  for each toilet constructed by a BPL family. </a:t>
            </a:r>
          </a:p>
          <a:p>
            <a:endParaRPr lang="en-US" dirty="0" smtClean="0"/>
          </a:p>
          <a:p>
            <a:r>
              <a:rPr lang="en-US" dirty="0" smtClean="0"/>
              <a:t>An amount of Rs 90 billion was allocate for the mission in the 2016 Union Budget of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Objectives of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Swachh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Bharat </a:t>
            </a:r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Abhiyan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83076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make India clean through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behavioural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change.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promote idea of smart city. A city needs to be clean before it becomes smart.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eliminate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burdan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communicable disease which India has like Malaria, Diarrhea, Cholera.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emphasize on the fact that clean mind and body reside in clean environment.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effectively and efficiently handle waste generated. People are encouraged to separate wet and dry waste for this.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429000" cy="68580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962400" y="304800"/>
            <a:ext cx="4924574" cy="990600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3276"/>
              </a:lnSpc>
            </a:pPr>
            <a:r>
              <a:rPr lang="en-US" sz="26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Key Components of the Swachh Bharat Mission</a:t>
            </a:r>
            <a:endParaRPr lang="en-US" sz="2600" dirty="0"/>
          </a:p>
        </p:txBody>
      </p:sp>
      <p:sp>
        <p:nvSpPr>
          <p:cNvPr id="7" name="Shape 2"/>
          <p:cNvSpPr/>
          <p:nvPr/>
        </p:nvSpPr>
        <p:spPr>
          <a:xfrm>
            <a:off x="3824213" y="2118420"/>
            <a:ext cx="2405881" cy="1843484"/>
          </a:xfrm>
          <a:prstGeom prst="roundRect">
            <a:avLst>
              <a:gd name="adj" fmla="val 7351"/>
            </a:avLst>
          </a:prstGeom>
          <a:solidFill>
            <a:srgbClr val="EEEFF5"/>
          </a:solidFill>
          <a:ln/>
        </p:spPr>
      </p:sp>
      <p:sp>
        <p:nvSpPr>
          <p:cNvPr id="8" name="Text 3"/>
          <p:cNvSpPr/>
          <p:nvPr/>
        </p:nvSpPr>
        <p:spPr>
          <a:xfrm>
            <a:off x="3962400" y="1524000"/>
            <a:ext cx="1905000" cy="228600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638"/>
              </a:lnSpc>
            </a:pPr>
            <a:r>
              <a:rPr lang="en-US" sz="1300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Construction of Toilets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9" name="Text 4"/>
          <p:cNvSpPr/>
          <p:nvPr/>
        </p:nvSpPr>
        <p:spPr>
          <a:xfrm>
            <a:off x="3657600" y="1828800"/>
            <a:ext cx="2667000" cy="1371600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593"/>
              </a:lnSpc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mission focuses on constructing toilets in rural areas, particularly for marginalized communities, to ensure access to sanitation.</a:t>
            </a: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6342980" y="2118420"/>
            <a:ext cx="2405881" cy="1843484"/>
          </a:xfrm>
          <a:prstGeom prst="roundRect">
            <a:avLst>
              <a:gd name="adj" fmla="val 7351"/>
            </a:avLst>
          </a:prstGeom>
          <a:solidFill>
            <a:srgbClr val="EEEFF5"/>
          </a:solidFill>
          <a:ln/>
        </p:spPr>
      </p:sp>
      <p:sp>
        <p:nvSpPr>
          <p:cNvPr id="11" name="Text 6"/>
          <p:cNvSpPr/>
          <p:nvPr/>
        </p:nvSpPr>
        <p:spPr>
          <a:xfrm>
            <a:off x="6400800" y="1447800"/>
            <a:ext cx="2743200" cy="304800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638"/>
              </a:lnSpc>
            </a:pPr>
            <a:r>
              <a:rPr lang="en-US" sz="1300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Waste Management Systems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12" name="Text 7"/>
          <p:cNvSpPr/>
          <p:nvPr/>
        </p:nvSpPr>
        <p:spPr>
          <a:xfrm>
            <a:off x="6477000" y="1905000"/>
            <a:ext cx="2362200" cy="1204516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593"/>
              </a:lnSpc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includes improving waste collection, segregation, and disposal methods, including recycling and composting, to reduce pollution and promote resource recovery.</a:t>
            </a:r>
            <a:endParaRPr lang="en-US" sz="1400" dirty="0"/>
          </a:p>
        </p:txBody>
      </p:sp>
      <p:sp>
        <p:nvSpPr>
          <p:cNvPr id="13" name="Shape 8"/>
          <p:cNvSpPr/>
          <p:nvPr/>
        </p:nvSpPr>
        <p:spPr>
          <a:xfrm>
            <a:off x="3824213" y="4112420"/>
            <a:ext cx="2405881" cy="1843484"/>
          </a:xfrm>
          <a:prstGeom prst="roundRect">
            <a:avLst>
              <a:gd name="adj" fmla="val 7351"/>
            </a:avLst>
          </a:prstGeom>
          <a:solidFill>
            <a:srgbClr val="EEEFF5"/>
          </a:solidFill>
          <a:ln/>
        </p:spPr>
      </p:sp>
      <p:sp>
        <p:nvSpPr>
          <p:cNvPr id="14" name="Text 9"/>
          <p:cNvSpPr/>
          <p:nvPr/>
        </p:nvSpPr>
        <p:spPr>
          <a:xfrm>
            <a:off x="3810000" y="3962400"/>
            <a:ext cx="2590800" cy="304800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638"/>
              </a:lnSpc>
            </a:pPr>
            <a:r>
              <a:rPr lang="en-US" sz="1300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Public Awareness Campaigns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15" name="Text 10"/>
          <p:cNvSpPr/>
          <p:nvPr/>
        </p:nvSpPr>
        <p:spPr>
          <a:xfrm>
            <a:off x="3581400" y="4419600"/>
            <a:ext cx="2688208" cy="963613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593"/>
              </a:lnSpc>
            </a:pPr>
            <a:r>
              <a:rPr lang="en-US" dirty="0">
                <a:solidFill>
                  <a:srgbClr val="272525"/>
                </a:solidFill>
                <a:latin typeface="Times New Roman" pitchFamily="18" charset="0"/>
                <a:ea typeface="Montserrat" pitchFamily="34" charset="-122"/>
                <a:cs typeface="Times New Roman" pitchFamily="18" charset="0"/>
              </a:rPr>
              <a:t>These campaigns aim to educate citizens about the importance of hygiene, sanitation, and responsible waste disposal practices.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Shape 11"/>
          <p:cNvSpPr/>
          <p:nvPr/>
        </p:nvSpPr>
        <p:spPr>
          <a:xfrm>
            <a:off x="6342980" y="4112420"/>
            <a:ext cx="2405881" cy="1843484"/>
          </a:xfrm>
          <a:prstGeom prst="roundRect">
            <a:avLst>
              <a:gd name="adj" fmla="val 7351"/>
            </a:avLst>
          </a:prstGeom>
          <a:solidFill>
            <a:srgbClr val="EEEFF5"/>
          </a:solidFill>
          <a:ln/>
        </p:spPr>
      </p:sp>
      <p:sp>
        <p:nvSpPr>
          <p:cNvPr id="17" name="Text 12"/>
          <p:cNvSpPr/>
          <p:nvPr/>
        </p:nvSpPr>
        <p:spPr>
          <a:xfrm>
            <a:off x="6705600" y="3962400"/>
            <a:ext cx="2133600" cy="304800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638"/>
              </a:lnSpc>
            </a:pPr>
            <a:r>
              <a:rPr lang="en-US" sz="1300" b="1" dirty="0">
                <a:solidFill>
                  <a:srgbClr val="C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Community Mobilization</a:t>
            </a:r>
            <a:endParaRPr lang="en-US" sz="1300" dirty="0">
              <a:solidFill>
                <a:srgbClr val="C00000"/>
              </a:solidFill>
            </a:endParaRPr>
          </a:p>
        </p:txBody>
      </p:sp>
      <p:sp>
        <p:nvSpPr>
          <p:cNvPr id="18" name="Text 13"/>
          <p:cNvSpPr/>
          <p:nvPr/>
        </p:nvSpPr>
        <p:spPr>
          <a:xfrm>
            <a:off x="6608266" y="4419600"/>
            <a:ext cx="2535734" cy="1204516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593"/>
              </a:lnSpc>
            </a:pPr>
            <a:r>
              <a:rPr lang="en-US" dirty="0">
                <a:solidFill>
                  <a:srgbClr val="272525"/>
                </a:solidFill>
                <a:latin typeface="Times New Roman" pitchFamily="18" charset="0"/>
                <a:ea typeface="Montserrat" pitchFamily="34" charset="-122"/>
                <a:cs typeface="Times New Roman" pitchFamily="18" charset="0"/>
              </a:rPr>
              <a:t>The mission encourages the active participation of communities in maintaining cleanliness and implementing sanitation initiatives in their areas.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" name="AutoShape 2" descr="The 4 R's of waste management whi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" name="AutoShape 4" descr="The 4 R's of waste management which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3" name="Picture 5" descr="C:\Users\hp\Desktop\download.jf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609600"/>
            <a:ext cx="2667000" cy="2438400"/>
          </a:xfrm>
          <a:prstGeom prst="rect">
            <a:avLst/>
          </a:prstGeom>
          <a:noFill/>
        </p:spPr>
      </p:pic>
      <p:pic>
        <p:nvPicPr>
          <p:cNvPr id="2054" name="Picture 6" descr="C:\Users\hp\Desktop\Toilettenhuette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1000" y="3657600"/>
            <a:ext cx="2895600" cy="26765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0"/>
            <a:ext cx="3429000" cy="68580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5540" y="2038846"/>
            <a:ext cx="3127846" cy="278030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57200" y="304800"/>
            <a:ext cx="4871740" cy="1056680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3494"/>
              </a:lnSpc>
            </a:pPr>
            <a:r>
              <a:rPr lang="en-US" sz="28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Achievements and Progress of the Swachh Bharat Mission</a:t>
            </a:r>
            <a:endParaRPr lang="en-US" sz="2800" dirty="0"/>
          </a:p>
        </p:txBody>
      </p:sp>
      <p:sp>
        <p:nvSpPr>
          <p:cNvPr id="7" name="Shape 2"/>
          <p:cNvSpPr/>
          <p:nvPr/>
        </p:nvSpPr>
        <p:spPr>
          <a:xfrm>
            <a:off x="595164" y="1866999"/>
            <a:ext cx="14288" cy="4421485"/>
          </a:xfrm>
          <a:prstGeom prst="roundRect">
            <a:avLst>
              <a:gd name="adj" fmla="val 758848"/>
            </a:avLst>
          </a:prstGeom>
          <a:solidFill>
            <a:srgbClr val="C1C3D0"/>
          </a:solidFill>
          <a:ln/>
        </p:spPr>
      </p:sp>
      <p:sp>
        <p:nvSpPr>
          <p:cNvPr id="8" name="Shape 3"/>
          <p:cNvSpPr/>
          <p:nvPr/>
        </p:nvSpPr>
        <p:spPr>
          <a:xfrm>
            <a:off x="723528" y="2218829"/>
            <a:ext cx="421630" cy="19050"/>
          </a:xfrm>
          <a:prstGeom prst="roundRect">
            <a:avLst>
              <a:gd name="adj" fmla="val 758848"/>
            </a:avLst>
          </a:prstGeom>
          <a:solidFill>
            <a:srgbClr val="C1C3D0"/>
          </a:solidFill>
          <a:ln/>
        </p:spPr>
      </p:sp>
      <p:sp>
        <p:nvSpPr>
          <p:cNvPr id="9" name="Shape 4"/>
          <p:cNvSpPr/>
          <p:nvPr/>
        </p:nvSpPr>
        <p:spPr>
          <a:xfrm>
            <a:off x="466800" y="2047677"/>
            <a:ext cx="271016" cy="361355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10" name="Text 5"/>
          <p:cNvSpPr/>
          <p:nvPr/>
        </p:nvSpPr>
        <p:spPr>
          <a:xfrm>
            <a:off x="568598" y="2101553"/>
            <a:ext cx="67345" cy="253603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 algn="ctr">
              <a:lnSpc>
                <a:spcPts val="1677"/>
              </a:lnSpc>
            </a:pPr>
            <a:r>
              <a:rPr lang="en-US" sz="17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1264816" y="2027535"/>
            <a:ext cx="1935584" cy="258465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747"/>
              </a:lnSpc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Phase 1 (2014-2019)</a:t>
            </a:r>
            <a:endParaRPr lang="en-US" sz="2400" dirty="0"/>
          </a:p>
        </p:txBody>
      </p:sp>
      <p:sp>
        <p:nvSpPr>
          <p:cNvPr id="12" name="Text 7"/>
          <p:cNvSpPr/>
          <p:nvPr/>
        </p:nvSpPr>
        <p:spPr>
          <a:xfrm>
            <a:off x="1264816" y="2387996"/>
            <a:ext cx="4373984" cy="1041003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700"/>
              </a:lnSpc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Significant progress was made in constructing toilets, with millions built in </a:t>
            </a: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rural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areas. Open defecation rates declined drastically.</a:t>
            </a:r>
            <a:endParaRPr lang="en-US" sz="2000" dirty="0"/>
          </a:p>
        </p:txBody>
      </p:sp>
      <p:sp>
        <p:nvSpPr>
          <p:cNvPr id="13" name="Shape 8"/>
          <p:cNvSpPr/>
          <p:nvPr/>
        </p:nvSpPr>
        <p:spPr>
          <a:xfrm>
            <a:off x="723528" y="3831828"/>
            <a:ext cx="421630" cy="19050"/>
          </a:xfrm>
          <a:prstGeom prst="roundRect">
            <a:avLst>
              <a:gd name="adj" fmla="val 758848"/>
            </a:avLst>
          </a:prstGeom>
          <a:solidFill>
            <a:srgbClr val="C1C3D0"/>
          </a:solidFill>
          <a:ln/>
        </p:spPr>
      </p:sp>
      <p:sp>
        <p:nvSpPr>
          <p:cNvPr id="14" name="Shape 9"/>
          <p:cNvSpPr/>
          <p:nvPr/>
        </p:nvSpPr>
        <p:spPr>
          <a:xfrm>
            <a:off x="466800" y="3660676"/>
            <a:ext cx="271016" cy="361355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15" name="Text 10"/>
          <p:cNvSpPr/>
          <p:nvPr/>
        </p:nvSpPr>
        <p:spPr>
          <a:xfrm>
            <a:off x="549027" y="3714552"/>
            <a:ext cx="106486" cy="253603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 algn="ctr">
              <a:lnSpc>
                <a:spcPts val="1677"/>
              </a:lnSpc>
            </a:pPr>
            <a:r>
              <a:rPr lang="en-US" sz="17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1700" dirty="0"/>
          </a:p>
        </p:txBody>
      </p:sp>
      <p:sp>
        <p:nvSpPr>
          <p:cNvPr id="16" name="Text 11"/>
          <p:cNvSpPr/>
          <p:nvPr/>
        </p:nvSpPr>
        <p:spPr>
          <a:xfrm>
            <a:off x="1264816" y="3640534"/>
            <a:ext cx="2697584" cy="474266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747"/>
              </a:lnSpc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Phase 2 (2019-2024)</a:t>
            </a:r>
            <a:endParaRPr lang="en-US" sz="2400" dirty="0"/>
          </a:p>
        </p:txBody>
      </p:sp>
      <p:sp>
        <p:nvSpPr>
          <p:cNvPr id="17" name="Text 12"/>
          <p:cNvSpPr/>
          <p:nvPr/>
        </p:nvSpPr>
        <p:spPr>
          <a:xfrm>
            <a:off x="1066800" y="4000996"/>
            <a:ext cx="4724400" cy="952004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700"/>
              </a:lnSpc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Focus shifted to maintaining the sanitation facilities built in Phase 1, promoting source segregation of waste, and expanding awareness campaigns.</a:t>
            </a:r>
            <a:endParaRPr lang="en-US" dirty="0"/>
          </a:p>
        </p:txBody>
      </p:sp>
      <p:sp>
        <p:nvSpPr>
          <p:cNvPr id="18" name="Shape 13"/>
          <p:cNvSpPr/>
          <p:nvPr/>
        </p:nvSpPr>
        <p:spPr>
          <a:xfrm>
            <a:off x="723528" y="5444828"/>
            <a:ext cx="421630" cy="19050"/>
          </a:xfrm>
          <a:prstGeom prst="roundRect">
            <a:avLst>
              <a:gd name="adj" fmla="val 758848"/>
            </a:avLst>
          </a:prstGeom>
          <a:solidFill>
            <a:srgbClr val="C1C3D0"/>
          </a:solidFill>
          <a:ln/>
        </p:spPr>
      </p:sp>
      <p:sp>
        <p:nvSpPr>
          <p:cNvPr id="19" name="Shape 14"/>
          <p:cNvSpPr/>
          <p:nvPr/>
        </p:nvSpPr>
        <p:spPr>
          <a:xfrm>
            <a:off x="466800" y="5273675"/>
            <a:ext cx="271016" cy="361355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20" name="Text 15"/>
          <p:cNvSpPr/>
          <p:nvPr/>
        </p:nvSpPr>
        <p:spPr>
          <a:xfrm>
            <a:off x="550962" y="5327551"/>
            <a:ext cx="102691" cy="253603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 algn="ctr">
              <a:lnSpc>
                <a:spcPts val="1677"/>
              </a:lnSpc>
            </a:pPr>
            <a:r>
              <a:rPr lang="en-US" sz="17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1700" dirty="0"/>
          </a:p>
        </p:txBody>
      </p:sp>
      <p:sp>
        <p:nvSpPr>
          <p:cNvPr id="21" name="Text 16"/>
          <p:cNvSpPr/>
          <p:nvPr/>
        </p:nvSpPr>
        <p:spPr>
          <a:xfrm>
            <a:off x="1264816" y="5253532"/>
            <a:ext cx="2316584" cy="385267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747"/>
              </a:lnSpc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Phase 3 (2024 onwards)</a:t>
            </a:r>
            <a:endParaRPr lang="en-US" sz="2400" dirty="0"/>
          </a:p>
        </p:txBody>
      </p:sp>
      <p:sp>
        <p:nvSpPr>
          <p:cNvPr id="22" name="Text 17"/>
          <p:cNvSpPr/>
          <p:nvPr/>
        </p:nvSpPr>
        <p:spPr>
          <a:xfrm>
            <a:off x="1264816" y="5613995"/>
            <a:ext cx="4373984" cy="1015405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700"/>
              </a:lnSpc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phase emphasizes sustainability, promoting circular economy principles, and improving waste management technologies.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304800"/>
            <a:ext cx="9144000" cy="68580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609600"/>
            <a:ext cx="8196114" cy="1187847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3928"/>
              </a:lnSpc>
            </a:pPr>
            <a:r>
              <a:rPr lang="en-US" sz="31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Challenges Faced in Implementing the Swachh Bharat Mission</a:t>
            </a:r>
            <a:endParaRPr lang="en-US" sz="3100" dirty="0"/>
          </a:p>
        </p:txBody>
      </p:sp>
      <p:sp>
        <p:nvSpPr>
          <p:cNvPr id="5" name="Text 2"/>
          <p:cNvSpPr/>
          <p:nvPr/>
        </p:nvSpPr>
        <p:spPr>
          <a:xfrm>
            <a:off x="381000" y="2286000"/>
            <a:ext cx="2209800" cy="381000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964"/>
              </a:lnSpc>
            </a:pPr>
            <a:r>
              <a:rPr lang="en-US" sz="20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Financial Constraints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304800" y="2895600"/>
            <a:ext cx="2743200" cy="1752600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911"/>
              </a:lnSpc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Securing adequate funding for constructing and maintaining sanitation facilities, particularly in rural areas, remains a challenge.</a:t>
            </a: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3429000" y="2286000"/>
            <a:ext cx="2057400" cy="381000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964"/>
              </a:lnSpc>
            </a:pPr>
            <a:r>
              <a:rPr lang="en-US" sz="20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Behavioral Change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3200400" y="2971800"/>
            <a:ext cx="2667000" cy="1676400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911"/>
              </a:lnSpc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Changing long-standing habits and encouraging people to use toilets and dispose of waste responsibly is a major challenge.</a:t>
            </a:r>
            <a:endParaRPr lang="en-US" dirty="0"/>
          </a:p>
        </p:txBody>
      </p:sp>
      <p:sp>
        <p:nvSpPr>
          <p:cNvPr id="9" name="Text 6"/>
          <p:cNvSpPr/>
          <p:nvPr/>
        </p:nvSpPr>
        <p:spPr>
          <a:xfrm>
            <a:off x="6324600" y="2286000"/>
            <a:ext cx="2362200" cy="381000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964"/>
              </a:lnSpc>
            </a:pPr>
            <a:r>
              <a:rPr lang="en-US" sz="20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Infrastructure Gaps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6324600" y="2971800"/>
            <a:ext cx="2667000" cy="1600200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911"/>
              </a:lnSpc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lack of proper waste collection and disposal systems, especially in urban areas, hampers the mission's effectiveness.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0"/>
            <a:ext cx="3429000" cy="68580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1150" y="1827510"/>
            <a:ext cx="3136702" cy="32029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28600" y="228600"/>
            <a:ext cx="5839271" cy="1537990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3392"/>
              </a:lnSpc>
            </a:pPr>
            <a:r>
              <a:rPr lang="en-US" sz="27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Role of Government, Citizens, and Organizations in the Swachh Bharat Mission</a:t>
            </a:r>
            <a:endParaRPr lang="en-US" sz="270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2057400"/>
            <a:ext cx="584448" cy="1446708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1066800" y="1828800"/>
            <a:ext cx="2336304" cy="224135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695"/>
              </a:lnSpc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Government</a:t>
            </a:r>
            <a:endParaRPr lang="en-US" sz="2400" dirty="0"/>
          </a:p>
        </p:txBody>
      </p:sp>
      <p:sp>
        <p:nvSpPr>
          <p:cNvPr id="9" name="Text 3"/>
          <p:cNvSpPr/>
          <p:nvPr/>
        </p:nvSpPr>
        <p:spPr>
          <a:xfrm>
            <a:off x="1143000" y="2362200"/>
            <a:ext cx="4136976" cy="498673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649"/>
              </a:lnSpc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Plays a crucial role in policy formulation, funding, and providing infrastructure for sanitation and waste management.</a:t>
            </a:r>
            <a:endParaRPr lang="en-US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129" y="3610173"/>
            <a:ext cx="584448" cy="1246882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168896" y="3765947"/>
            <a:ext cx="1538139" cy="256282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695"/>
              </a:lnSpc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Citizens</a:t>
            </a:r>
            <a:endParaRPr lang="en-US" sz="2400" dirty="0"/>
          </a:p>
        </p:txBody>
      </p:sp>
      <p:sp>
        <p:nvSpPr>
          <p:cNvPr id="12" name="Text 5"/>
          <p:cNvSpPr/>
          <p:nvPr/>
        </p:nvSpPr>
        <p:spPr>
          <a:xfrm>
            <a:off x="1168896" y="4115694"/>
            <a:ext cx="4136976" cy="498673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649"/>
              </a:lnSpc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Have a responsibility to use toilets, dispose of waste responsibly, and participate in community cleanliness initiatives.</a:t>
            </a:r>
            <a:endParaRPr lang="en-US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129" y="4857056"/>
            <a:ext cx="584448" cy="1409303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143000" y="5181600"/>
            <a:ext cx="1538139" cy="256282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695"/>
              </a:lnSpc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Organizations</a:t>
            </a:r>
            <a:endParaRPr lang="en-US" sz="2400" dirty="0"/>
          </a:p>
        </p:txBody>
      </p:sp>
      <p:sp>
        <p:nvSpPr>
          <p:cNvPr id="15" name="Text 7"/>
          <p:cNvSpPr/>
          <p:nvPr/>
        </p:nvSpPr>
        <p:spPr>
          <a:xfrm>
            <a:off x="1143000" y="5638800"/>
            <a:ext cx="4136976" cy="748010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649"/>
              </a:lnSpc>
            </a:pPr>
            <a:r>
              <a:rPr lang="en-US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Can contribute through awareness campaigns, community mobilization efforts, and providing technical expertise in sanitation and waste management.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0"/>
            <a:ext cx="3429000" cy="68580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509" y="1850033"/>
            <a:ext cx="3157909" cy="315793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79438" y="988616"/>
            <a:ext cx="4956126" cy="950913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3145"/>
              </a:lnSpc>
            </a:pPr>
            <a:r>
              <a:rPr lang="en-US" sz="25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Future Plans and Sustainability of the Swachh Bharat Mission</a:t>
            </a:r>
            <a:endParaRPr lang="en-US" sz="250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38" y="2156321"/>
            <a:ext cx="271016" cy="361355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379438" y="2662139"/>
            <a:ext cx="1679302" cy="237728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572"/>
              </a:lnSpc>
            </a:pPr>
            <a:r>
              <a:rPr lang="en-US" sz="1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Promote Circular Economy</a:t>
            </a:r>
            <a:endParaRPr lang="en-US" sz="1300" dirty="0"/>
          </a:p>
        </p:txBody>
      </p:sp>
      <p:sp>
        <p:nvSpPr>
          <p:cNvPr id="9" name="Text 3"/>
          <p:cNvSpPr/>
          <p:nvPr/>
        </p:nvSpPr>
        <p:spPr>
          <a:xfrm>
            <a:off x="379438" y="2986583"/>
            <a:ext cx="2396728" cy="693837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530"/>
              </a:lnSpc>
            </a:pPr>
            <a:r>
              <a:rPr lang="en-US" sz="1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Focus on resource recovery and recycling to minimize waste generation and promote sustainable practices.</a:t>
            </a:r>
            <a:endParaRPr lang="en-US" sz="10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38760" y="2156321"/>
            <a:ext cx="271016" cy="361355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2743200" y="2667000"/>
            <a:ext cx="3004840" cy="309661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572"/>
              </a:lnSpc>
            </a:pPr>
            <a:r>
              <a:rPr lang="en-US" sz="1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Strengthen Community Engagement</a:t>
            </a:r>
            <a:endParaRPr lang="en-US" sz="1300" dirty="0"/>
          </a:p>
        </p:txBody>
      </p:sp>
      <p:sp>
        <p:nvSpPr>
          <p:cNvPr id="12" name="Text 5"/>
          <p:cNvSpPr/>
          <p:nvPr/>
        </p:nvSpPr>
        <p:spPr>
          <a:xfrm>
            <a:off x="2938760" y="2986583"/>
            <a:ext cx="2396803" cy="693837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530"/>
              </a:lnSpc>
            </a:pPr>
            <a:r>
              <a:rPr lang="en-US" sz="1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Encourage community ownership and participation in maintaining cleanliness and sanitation initiatives.</a:t>
            </a:r>
            <a:endParaRPr lang="en-US" sz="10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438" y="4114007"/>
            <a:ext cx="271016" cy="36135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379438" y="4619824"/>
            <a:ext cx="1426443" cy="237728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572"/>
              </a:lnSpc>
            </a:pPr>
            <a:r>
              <a:rPr lang="en-US" sz="1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Embrace Technology</a:t>
            </a:r>
            <a:endParaRPr lang="en-US" sz="1300" dirty="0"/>
          </a:p>
        </p:txBody>
      </p:sp>
      <p:sp>
        <p:nvSpPr>
          <p:cNvPr id="15" name="Text 7"/>
          <p:cNvSpPr/>
          <p:nvPr/>
        </p:nvSpPr>
        <p:spPr>
          <a:xfrm>
            <a:off x="379438" y="4944270"/>
            <a:ext cx="2396728" cy="925116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530"/>
              </a:lnSpc>
            </a:pPr>
            <a:r>
              <a:rPr lang="en-US" sz="1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Utilize technology for efficient waste management, monitoring sanitation facilities, and promoting awareness campaigns.</a:t>
            </a:r>
            <a:endParaRPr lang="en-US" sz="1000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8760" y="4114007"/>
            <a:ext cx="271016" cy="36135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2938760" y="4619824"/>
            <a:ext cx="2061865" cy="237728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572"/>
              </a:lnSpc>
            </a:pPr>
            <a:r>
              <a:rPr lang="en-US" sz="1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Ensure Long-Term Sustainability</a:t>
            </a:r>
            <a:endParaRPr lang="en-US" sz="1300" dirty="0"/>
          </a:p>
        </p:txBody>
      </p:sp>
      <p:sp>
        <p:nvSpPr>
          <p:cNvPr id="18" name="Text 9"/>
          <p:cNvSpPr/>
          <p:nvPr/>
        </p:nvSpPr>
        <p:spPr>
          <a:xfrm>
            <a:off x="2938760" y="4944269"/>
            <a:ext cx="2396803" cy="693837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530"/>
              </a:lnSpc>
            </a:pPr>
            <a:r>
              <a:rPr lang="en-US" sz="1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Develop robust systems for waste management, </a:t>
            </a:r>
            <a:r>
              <a:rPr lang="en-US" sz="1000" dirty="0" smtClean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sanitation</a:t>
            </a:r>
            <a:r>
              <a:rPr lang="en-US" sz="1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and infrastructure to ensure long-term sustainability.</a:t>
            </a:r>
            <a:endParaRPr 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accent1">
                    <a:lumMod val="50000"/>
                  </a:schemeClr>
                </a:solidFill>
              </a:rPr>
              <a:t>Modi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 selected 7 notable public figure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839200" cy="6019800"/>
          </a:xfrm>
        </p:spPr>
        <p:txBody>
          <a:bodyPr>
            <a:noAutofit/>
          </a:bodyPr>
          <a:lstStyle/>
          <a:p>
            <a:r>
              <a:rPr lang="en-US" sz="2000" b="1" dirty="0" err="1" smtClean="0">
                <a:solidFill>
                  <a:srgbClr val="00B050"/>
                </a:solidFill>
              </a:rPr>
              <a:t>Kapil</a:t>
            </a:r>
            <a:r>
              <a:rPr lang="en-US" sz="2000" b="1" dirty="0" smtClean="0">
                <a:solidFill>
                  <a:srgbClr val="00B050"/>
                </a:solidFill>
              </a:rPr>
              <a:t> Sharma </a:t>
            </a:r>
            <a:r>
              <a:rPr lang="en-US" sz="2000" dirty="0" smtClean="0"/>
              <a:t>– famous comedian and notable television personality.</a:t>
            </a:r>
          </a:p>
          <a:p>
            <a:endParaRPr lang="en-US" sz="2000" dirty="0" smtClean="0"/>
          </a:p>
          <a:p>
            <a:r>
              <a:rPr lang="en-US" sz="2000" b="1" dirty="0" err="1" smtClean="0">
                <a:solidFill>
                  <a:srgbClr val="00B050"/>
                </a:solidFill>
              </a:rPr>
              <a:t>Padmanabha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</a:rPr>
              <a:t>Acharya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– A politician and former governor of Nagaland.</a:t>
            </a:r>
          </a:p>
          <a:p>
            <a:endParaRPr lang="en-US" sz="2000" dirty="0" smtClean="0"/>
          </a:p>
          <a:p>
            <a:r>
              <a:rPr lang="en-US" sz="2000" b="1" dirty="0" err="1" smtClean="0">
                <a:solidFill>
                  <a:srgbClr val="00B050"/>
                </a:solidFill>
              </a:rPr>
              <a:t>Sonal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</a:rPr>
              <a:t>Mansingh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– Indian classical dancer and Member of Parliament from </a:t>
            </a:r>
            <a:r>
              <a:rPr lang="en-US" sz="2000" dirty="0" err="1" smtClean="0"/>
              <a:t>Rajya</a:t>
            </a:r>
            <a:r>
              <a:rPr lang="en-US" sz="2000" dirty="0" smtClean="0"/>
              <a:t> </a:t>
            </a:r>
            <a:r>
              <a:rPr lang="en-US" sz="2000" dirty="0" err="1" smtClean="0"/>
              <a:t>Sabha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err="1" smtClean="0">
                <a:solidFill>
                  <a:srgbClr val="00B050"/>
                </a:solidFill>
              </a:rPr>
              <a:t>Sourav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</a:rPr>
              <a:t>Ganguly</a:t>
            </a:r>
            <a:r>
              <a:rPr lang="en-US" sz="2000" dirty="0" smtClean="0"/>
              <a:t> – Eminent cricket personality.</a:t>
            </a:r>
          </a:p>
          <a:p>
            <a:endParaRPr lang="en-US" sz="2000" dirty="0" smtClean="0"/>
          </a:p>
          <a:p>
            <a:r>
              <a:rPr lang="en-US" sz="2000" b="1" dirty="0" err="1" smtClean="0">
                <a:solidFill>
                  <a:srgbClr val="00B050"/>
                </a:solidFill>
              </a:rPr>
              <a:t>Aroon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</a:rPr>
              <a:t>Purie</a:t>
            </a:r>
            <a:r>
              <a:rPr lang="en-US" sz="2000" b="1" dirty="0" smtClean="0">
                <a:solidFill>
                  <a:srgbClr val="00B050"/>
                </a:solidFill>
              </a:rPr>
              <a:t> – </a:t>
            </a:r>
            <a:r>
              <a:rPr lang="en-US" sz="2000" dirty="0" smtClean="0"/>
              <a:t>Indian businessman and founder and editor-in-chief of India Today.</a:t>
            </a:r>
          </a:p>
          <a:p>
            <a:endParaRPr lang="en-US" sz="2000" dirty="0" smtClean="0"/>
          </a:p>
          <a:p>
            <a:r>
              <a:rPr lang="en-US" sz="2000" b="1" dirty="0" err="1" smtClean="0">
                <a:solidFill>
                  <a:srgbClr val="00B050"/>
                </a:solidFill>
              </a:rPr>
              <a:t>Kiran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</a:rPr>
              <a:t>Bed</a:t>
            </a:r>
            <a:r>
              <a:rPr lang="en-US" sz="2000" dirty="0" err="1" smtClean="0"/>
              <a:t>i</a:t>
            </a:r>
            <a:r>
              <a:rPr lang="en-US" sz="2000" dirty="0" smtClean="0"/>
              <a:t> – Retired Indian Police Services officer who is presently serving as the Lieutenant Governor of </a:t>
            </a:r>
            <a:r>
              <a:rPr lang="en-US" sz="2000" dirty="0" err="1" smtClean="0"/>
              <a:t>Puducherry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b="1" dirty="0" err="1" smtClean="0">
                <a:solidFill>
                  <a:srgbClr val="00B050"/>
                </a:solidFill>
              </a:rPr>
              <a:t>Cherukuri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</a:rPr>
              <a:t>Ramoji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b="1" dirty="0" err="1" smtClean="0">
                <a:solidFill>
                  <a:srgbClr val="00B050"/>
                </a:solidFill>
              </a:rPr>
              <a:t>Rao</a:t>
            </a:r>
            <a:r>
              <a:rPr lang="en-US" sz="2000" b="1" dirty="0" smtClean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– Indian businessman, educationist, film producer and media entrepreneur.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Top 10 cleanest city of India (2016 survey)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Indore (Madhya Pradesh)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Surat</a:t>
            </a:r>
            <a:r>
              <a:rPr lang="en-US" dirty="0" smtClean="0"/>
              <a:t> (</a:t>
            </a:r>
            <a:r>
              <a:rPr lang="en-US" dirty="0" err="1" smtClean="0"/>
              <a:t>Gujrat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Navi</a:t>
            </a:r>
            <a:r>
              <a:rPr lang="en-US" dirty="0" smtClean="0"/>
              <a:t> Mumbai (Maharashtra)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Ambikapur</a:t>
            </a:r>
            <a:r>
              <a:rPr lang="en-US" dirty="0" smtClean="0"/>
              <a:t> (</a:t>
            </a:r>
            <a:r>
              <a:rPr lang="en-US" dirty="0" err="1" smtClean="0"/>
              <a:t>Chattisgarh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Mysore (Karnataka)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Vijaywada</a:t>
            </a:r>
            <a:r>
              <a:rPr lang="en-US" dirty="0" smtClean="0"/>
              <a:t> (</a:t>
            </a:r>
            <a:r>
              <a:rPr lang="en-US" dirty="0" err="1" smtClean="0"/>
              <a:t>Andhrapradesh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Ahemdabad</a:t>
            </a:r>
            <a:r>
              <a:rPr lang="en-US" dirty="0" smtClean="0"/>
              <a:t> (</a:t>
            </a:r>
            <a:r>
              <a:rPr lang="en-US" dirty="0" err="1" smtClean="0"/>
              <a:t>Gujrat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New Delhi, Delhi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Chandrapur</a:t>
            </a:r>
            <a:r>
              <a:rPr lang="en-US" dirty="0" smtClean="0"/>
              <a:t> (Maharashtra)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Khargone</a:t>
            </a:r>
            <a:r>
              <a:rPr lang="en-US" dirty="0" smtClean="0"/>
              <a:t> (Madhya Pradesh)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>
                <a:solidFill>
                  <a:schemeClr val="tx2"/>
                </a:solidFill>
              </a:rPr>
              <a:t>Swachh</a:t>
            </a:r>
            <a:r>
              <a:rPr lang="en-US" b="1" dirty="0" smtClean="0">
                <a:solidFill>
                  <a:schemeClr val="tx2"/>
                </a:solidFill>
              </a:rPr>
              <a:t> Bharat </a:t>
            </a:r>
            <a:r>
              <a:rPr lang="en-US" b="1" dirty="0" err="1" smtClean="0">
                <a:solidFill>
                  <a:schemeClr val="tx2"/>
                </a:solidFill>
              </a:rPr>
              <a:t>Abhiyan</a:t>
            </a:r>
            <a:r>
              <a:rPr lang="en-US" b="1" dirty="0" smtClean="0">
                <a:solidFill>
                  <a:schemeClr val="tx2"/>
                </a:solidFill>
              </a:rPr>
              <a:t>: HIT OR MISS</a:t>
            </a:r>
            <a:r>
              <a:rPr lang="en-US" dirty="0" smtClean="0"/>
              <a:t>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505936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Target:</a:t>
            </a:r>
            <a:r>
              <a:rPr lang="en-US" sz="2400" dirty="0" smtClean="0"/>
              <a:t> 100000 community toilets by 2019</a:t>
            </a:r>
          </a:p>
          <a:p>
            <a:pPr>
              <a:buNone/>
            </a:pPr>
            <a:r>
              <a:rPr lang="en-US" sz="2400" dirty="0" smtClean="0"/>
              <a:t>                 25000 toilets were </a:t>
            </a:r>
            <a:r>
              <a:rPr lang="en-US" sz="2400" dirty="0" err="1" smtClean="0"/>
              <a:t>insatlled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   </a:t>
            </a:r>
            <a:r>
              <a:rPr lang="en-US" sz="2400" dirty="0" smtClean="0">
                <a:solidFill>
                  <a:srgbClr val="00B050"/>
                </a:solidFill>
              </a:rPr>
              <a:t>Success rate-25%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err="1" smtClean="0">
                <a:solidFill>
                  <a:srgbClr val="002060"/>
                </a:solidFill>
              </a:rPr>
              <a:t>Taget</a:t>
            </a:r>
            <a:r>
              <a:rPr lang="en-US" sz="2400" dirty="0" smtClean="0">
                <a:solidFill>
                  <a:srgbClr val="002060"/>
                </a:solidFill>
              </a:rPr>
              <a:t>: </a:t>
            </a:r>
            <a:r>
              <a:rPr lang="en-US" sz="2400" dirty="0" smtClean="0"/>
              <a:t>25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 smtClean="0"/>
              <a:t>lakh</a:t>
            </a:r>
            <a:r>
              <a:rPr lang="en-US" sz="2400" dirty="0" smtClean="0"/>
              <a:t> individual toilets by 2019</a:t>
            </a:r>
          </a:p>
          <a:p>
            <a:pPr>
              <a:buNone/>
            </a:pPr>
            <a:r>
              <a:rPr lang="en-US" sz="2400" dirty="0" smtClean="0"/>
              <a:t>          4.6 </a:t>
            </a:r>
            <a:r>
              <a:rPr lang="en-US" sz="2400" dirty="0" err="1" smtClean="0"/>
              <a:t>lakh</a:t>
            </a:r>
            <a:r>
              <a:rPr lang="en-US" sz="2400" dirty="0" smtClean="0"/>
              <a:t> installed successfully and 12 </a:t>
            </a:r>
            <a:r>
              <a:rPr lang="en-US" sz="2400" dirty="0" err="1" smtClean="0"/>
              <a:t>lakh</a:t>
            </a:r>
            <a:r>
              <a:rPr lang="en-US" sz="2400" dirty="0" smtClean="0"/>
              <a:t> were under   process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              Success rate-18%</a:t>
            </a:r>
          </a:p>
          <a:p>
            <a:endParaRPr lang="en-US" sz="2400" dirty="0" smtClean="0"/>
          </a:p>
          <a:p>
            <a:r>
              <a:rPr lang="en-US" sz="2400" dirty="0" smtClean="0"/>
              <a:t>Target: 1000 cities with 100% solid waste management by 2019</a:t>
            </a:r>
          </a:p>
          <a:p>
            <a:pPr>
              <a:buNone/>
            </a:pPr>
            <a:r>
              <a:rPr lang="en-US" sz="2400" dirty="0" smtClean="0"/>
              <a:t>                  Only 2 have achieved</a:t>
            </a:r>
          </a:p>
          <a:p>
            <a:pPr>
              <a:buNone/>
            </a:pPr>
            <a:r>
              <a:rPr lang="en-US" sz="2400" dirty="0" smtClean="0">
                <a:solidFill>
                  <a:srgbClr val="00B050"/>
                </a:solidFill>
              </a:rPr>
              <a:t>                    Success rate-2%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371600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Swachh</a:t>
            </a:r>
            <a:r>
              <a:rPr lang="en-US" sz="2400" dirty="0" smtClean="0"/>
              <a:t> Bharat </a:t>
            </a:r>
            <a:r>
              <a:rPr lang="en-US" sz="2400" dirty="0" err="1" smtClean="0"/>
              <a:t>Abhiyan</a:t>
            </a:r>
            <a:r>
              <a:rPr lang="en-US" sz="2400" dirty="0" smtClean="0"/>
              <a:t> (SBA) is a nationwide campaign in India that aims to clean up the country and promote hygiene and sanitation.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The relevance of SBA is immense, as it addresses several critical issues: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7545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Public Health: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Improves sanitation and hygiene, reducing the spread of diseases like diarrhea, cholera, and malaria.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Environmental Protection: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Reduces pollution, conserves water, and promotes sustainable waste management.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Economic Benefits: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Creates jobs, stimulates local economies, and increases tourism.</a:t>
            </a:r>
          </a:p>
          <a:p>
            <a:pPr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Social Impact: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Promotes social change, raises awareness, and encourages community participation.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Be the change that you wish to see in the world. - Mahatma Gandhi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457200"/>
            <a:ext cx="8534400" cy="6019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Global Recognition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Enhances India's global image and reputation.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Rural Development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Focuses on rural areas, where sanitation and hygiene are often neglected.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Women's Empowerment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Improves women's health, safety, and dignity by providing access to toilets.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8.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Education: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Integrates sanitation and hygiene education into school curricula.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9.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Community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Engagement: Encourages citizen participation, ownership, and accountability.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10.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Sustainable Development: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Aligns with the United Nations' Sustainable Development Goals (SDGs), particularly Goal 6 (Clean Water and Sanitation).By addressing these critical areas,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Swachh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Bharat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Abhiyan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plays a vital role in creating a cleaner, healthier, and more sustainable India.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FF5"/>
          </a:solidFill>
          <a:ln/>
        </p:spPr>
      </p:sp>
      <p:sp>
        <p:nvSpPr>
          <p:cNvPr id="6" name="Text 1"/>
          <p:cNvSpPr/>
          <p:nvPr/>
        </p:nvSpPr>
        <p:spPr>
          <a:xfrm>
            <a:off x="114702" y="152400"/>
            <a:ext cx="9029298" cy="590265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5421"/>
              </a:lnSpc>
            </a:pPr>
            <a:r>
              <a:rPr lang="en-US" sz="40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Introduction </a:t>
            </a:r>
            <a:r>
              <a:rPr lang="en-US" sz="4000" b="1" dirty="0" smtClean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to </a:t>
            </a:r>
            <a:r>
              <a:rPr lang="en-US" sz="4000" b="1" dirty="0" err="1" smtClean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Swachh</a:t>
            </a:r>
            <a:r>
              <a:rPr lang="en-US" sz="4000" b="1" dirty="0" smtClean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40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Bharat</a:t>
            </a:r>
            <a:endParaRPr lang="en-US" sz="4000" dirty="0"/>
          </a:p>
        </p:txBody>
      </p:sp>
      <p:sp>
        <p:nvSpPr>
          <p:cNvPr id="8" name="Shape 3"/>
          <p:cNvSpPr/>
          <p:nvPr/>
        </p:nvSpPr>
        <p:spPr>
          <a:xfrm>
            <a:off x="473944" y="4774407"/>
            <a:ext cx="216619" cy="288826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2"/>
          <p:cNvSpPr/>
          <p:nvPr/>
        </p:nvSpPr>
        <p:spPr>
          <a:xfrm>
            <a:off x="228600" y="838200"/>
            <a:ext cx="8458200" cy="5867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campaign was officially launched on October 2, 2014, by Prime Minister Narendra Modi, marking the 145th birth anniversary of Mahatma Gandhi. </a:t>
            </a:r>
            <a:endParaRPr lang="en-US" sz="1800" dirty="0" smtClean="0">
              <a:effectLst/>
              <a:latin typeface="Californian FB" panose="0207040306080B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73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fornian FB" panose="0207040306080B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Swachh Bharat Abhiyan, also known as the </a:t>
            </a:r>
            <a:r>
              <a:rPr lang="en-US" sz="1800" b="1" dirty="0"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 India Mission</a:t>
            </a:r>
            <a:r>
              <a:rPr lang="en-US" sz="1706" dirty="0">
                <a:solidFill>
                  <a:srgbClr val="272525"/>
                </a:solidFill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 a flagship initiative launched by the Government of India with the goal of transforming the country into a clean and hygienic nation</a:t>
            </a:r>
            <a:r>
              <a:rPr lang="en-US" sz="1800" dirty="0" smtClean="0"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ts val="2730"/>
              </a:lnSpc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fornian FB" panose="0207040306080B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choice of this date is symbolic, as Mahatma Gandhi himself was a strong advocate of cleanliness and sanitation, often emphasizing that sanitation is more important than independence</a:t>
            </a:r>
            <a:r>
              <a:rPr lang="en-US" sz="1800" kern="100" dirty="0" smtClean="0"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ts val="2730"/>
              </a:lnSpc>
            </a:pPr>
            <a:endParaRPr lang="en-US" sz="1800" kern="100" dirty="0">
              <a:effectLst/>
              <a:latin typeface="Californian FB" panose="0207040306080B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aim of Swachh Bharat Abhiyan is to address the critical issues of sanitation, waste management, and open defecation, which have been longstanding challenges in India</a:t>
            </a:r>
            <a:r>
              <a:rPr lang="en-US" sz="1800" dirty="0" smtClean="0">
                <a:effectLst/>
                <a:latin typeface="Californian FB" panose="0207040306080B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ts val="2730"/>
              </a:lnSpc>
              <a:buFont typeface="Arial" panose="020B0604020202020204" pitchFamily="34" charset="0"/>
              <a:buChar char="•"/>
            </a:pPr>
            <a:r>
              <a:rPr lang="en-US" dirty="0" smtClean="0"/>
              <a:t>Aim is to provide sanitation facility to every family including toilet, solid and liquid waste disposal system, village cleanliness and safe drinking water supply by 2</a:t>
            </a:r>
            <a:r>
              <a:rPr lang="en-US" baseline="30000" dirty="0" smtClean="0"/>
              <a:t>nd</a:t>
            </a:r>
            <a:r>
              <a:rPr lang="en-US" dirty="0" smtClean="0"/>
              <a:t> </a:t>
            </a:r>
            <a:r>
              <a:rPr lang="en-US" dirty="0" err="1" smtClean="0"/>
              <a:t>october</a:t>
            </a:r>
            <a:r>
              <a:rPr lang="en-US" dirty="0" smtClean="0"/>
              <a:t> 2019</a:t>
            </a:r>
            <a:endParaRPr lang="en-US" sz="1800" dirty="0">
              <a:effectLst/>
              <a:latin typeface="Californian FB" panose="0207040306080B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ts val="2730"/>
              </a:lnSpc>
            </a:pPr>
            <a:endParaRPr lang="en-US" sz="1800" dirty="0">
              <a:effectLst/>
              <a:latin typeface="Californian FB" panose="0207040306080B03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ts val="2730"/>
              </a:lnSpc>
              <a:buFont typeface="Arial" panose="020B0604020202020204" pitchFamily="34" charset="0"/>
              <a:buChar char="•"/>
            </a:pPr>
            <a:endParaRPr lang="en-US" sz="1706" dirty="0">
              <a:latin typeface="Californian FB" panose="0207040306080B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Background of </a:t>
            </a:r>
            <a:r>
              <a:rPr lang="en-US" dirty="0" err="1" smtClean="0"/>
              <a:t>Swach</a:t>
            </a:r>
            <a:r>
              <a:rPr lang="en-US" dirty="0" smtClean="0"/>
              <a:t> Bharat </a:t>
            </a:r>
            <a:r>
              <a:rPr lang="en-US" dirty="0" err="1" smtClean="0"/>
              <a:t>Abhiyan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 algn="just"/>
            <a:r>
              <a:rPr lang="en-US" dirty="0" smtClean="0"/>
              <a:t>With effect from 1 April 1999, the Government of India instructed the comprehensive rural sanitation program and launched the total sanitation campaigning (TSC) which was later (on 1 April 2012 renamed </a:t>
            </a:r>
            <a:r>
              <a:rPr lang="en-US" dirty="0" err="1" smtClean="0"/>
              <a:t>Nirmal</a:t>
            </a:r>
            <a:r>
              <a:rPr lang="en-US" dirty="0" smtClean="0"/>
              <a:t> Bharat </a:t>
            </a:r>
            <a:r>
              <a:rPr lang="en-US" dirty="0" err="1" smtClean="0"/>
              <a:t>Abhiyan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Mahatma Gandhi said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524000"/>
            <a:ext cx="4343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“Sanitation is more important than Independence.</a:t>
            </a:r>
          </a:p>
          <a:p>
            <a:r>
              <a:rPr lang="en-US" dirty="0" smtClean="0"/>
              <a:t>“I will not let anyone walk through my mind with their dirty feet.”</a:t>
            </a:r>
            <a:endParaRPr lang="en-US" dirty="0"/>
          </a:p>
        </p:txBody>
      </p:sp>
      <p:pic>
        <p:nvPicPr>
          <p:cNvPr id="15362" name="Picture 2" descr="C:\Users\hp\Desktop\download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3429000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goal of </a:t>
            </a:r>
            <a:r>
              <a:rPr lang="en-US" dirty="0" err="1" smtClean="0"/>
              <a:t>Swach</a:t>
            </a:r>
            <a:r>
              <a:rPr lang="en-US" dirty="0" smtClean="0"/>
              <a:t> Bharat </a:t>
            </a:r>
            <a:r>
              <a:rPr lang="en-US" dirty="0" err="1" smtClean="0"/>
              <a:t>Abhiyan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752600"/>
            <a:ext cx="4724400" cy="4525963"/>
          </a:xfrm>
        </p:spPr>
        <p:txBody>
          <a:bodyPr/>
          <a:lstStyle/>
          <a:p>
            <a:r>
              <a:rPr lang="en-US" dirty="0" smtClean="0"/>
              <a:t>By 2019 Gandhi’s 150 birthday anniversary , every city, village, town is to be clean. That is they will have </a:t>
            </a:r>
            <a:r>
              <a:rPr lang="en-US" dirty="0" err="1" smtClean="0"/>
              <a:t>pucca</a:t>
            </a:r>
            <a:r>
              <a:rPr lang="en-US" dirty="0" smtClean="0"/>
              <a:t> toile for all, safe drinking water , waste disposal system, clean roads and lane 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3810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 </a:t>
            </a:r>
            <a:r>
              <a:rPr lang="en-US" dirty="0" err="1" smtClean="0"/>
              <a:t>Swachh</a:t>
            </a:r>
            <a:r>
              <a:rPr lang="en-US" dirty="0" smtClean="0"/>
              <a:t> Bharat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524000"/>
            <a:ext cx="4038600" cy="4449763"/>
          </a:xfrm>
        </p:spPr>
        <p:txBody>
          <a:bodyPr/>
          <a:lstStyle/>
          <a:p>
            <a:r>
              <a:rPr lang="en-US" dirty="0" smtClean="0"/>
              <a:t>I appeal to every citizen to dedicate 100 hour a year towards </a:t>
            </a:r>
            <a:r>
              <a:rPr lang="en-US" dirty="0" err="1" smtClean="0"/>
              <a:t>clealiness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7410" name="Picture 2" descr="C:\Users\hp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26" y="1447800"/>
            <a:ext cx="3908474" cy="389792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21361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496" y="213619"/>
            <a:ext cx="1923008" cy="170894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48568" y="2606675"/>
            <a:ext cx="7781032" cy="562173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3718"/>
              </a:lnSpc>
            </a:pPr>
            <a:r>
              <a:rPr lang="en-US" sz="30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Objectives of the Swachh Bharat Mission</a:t>
            </a:r>
            <a:endParaRPr lang="en-US" sz="3000" dirty="0"/>
          </a:p>
        </p:txBody>
      </p:sp>
      <p:sp>
        <p:nvSpPr>
          <p:cNvPr id="7" name="Shape 2"/>
          <p:cNvSpPr/>
          <p:nvPr/>
        </p:nvSpPr>
        <p:spPr>
          <a:xfrm>
            <a:off x="448569" y="3617318"/>
            <a:ext cx="288354" cy="384473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8" name="Text 3"/>
          <p:cNvSpPr/>
          <p:nvPr/>
        </p:nvSpPr>
        <p:spPr>
          <a:xfrm>
            <a:off x="0" y="3581400"/>
            <a:ext cx="281285" cy="211633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 algn="ctr">
              <a:lnSpc>
                <a:spcPts val="1785"/>
              </a:lnSpc>
            </a:pPr>
            <a:r>
              <a:rPr lang="en-US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dirty="0"/>
          </a:p>
        </p:txBody>
      </p:sp>
      <p:sp>
        <p:nvSpPr>
          <p:cNvPr id="9" name="Text 4"/>
          <p:cNvSpPr/>
          <p:nvPr/>
        </p:nvSpPr>
        <p:spPr>
          <a:xfrm>
            <a:off x="381000" y="3657600"/>
            <a:ext cx="1969889" cy="280988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859"/>
              </a:lnSpc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Eliminate Open Defecation</a:t>
            </a:r>
            <a:endParaRPr lang="en-US" sz="2400" dirty="0"/>
          </a:p>
        </p:txBody>
      </p:sp>
      <p:sp>
        <p:nvSpPr>
          <p:cNvPr id="10" name="Text 5"/>
          <p:cNvSpPr/>
          <p:nvPr/>
        </p:nvSpPr>
        <p:spPr>
          <a:xfrm>
            <a:off x="381000" y="3962400"/>
            <a:ext cx="3822130" cy="820043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809"/>
              </a:lnSpc>
            </a:pPr>
            <a:r>
              <a:rPr lang="en-US" sz="2000" dirty="0">
                <a:solidFill>
                  <a:srgbClr val="272525"/>
                </a:solidFill>
                <a:latin typeface="Times New Roman" pitchFamily="18" charset="0"/>
                <a:ea typeface="Montserrat" pitchFamily="34" charset="-122"/>
                <a:cs typeface="Times New Roman" pitchFamily="18" charset="0"/>
              </a:rPr>
              <a:t>This goal aims to provide access to toilets for all citizens, particularly in rural areas, and to encourage people to use them.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hape 6"/>
          <p:cNvSpPr/>
          <p:nvPr/>
        </p:nvSpPr>
        <p:spPr>
          <a:xfrm>
            <a:off x="4636071" y="3617318"/>
            <a:ext cx="288354" cy="384473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12" name="Text 7"/>
          <p:cNvSpPr/>
          <p:nvPr/>
        </p:nvSpPr>
        <p:spPr>
          <a:xfrm flipH="1">
            <a:off x="4572000" y="3674567"/>
            <a:ext cx="151581" cy="135433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 algn="ctr">
              <a:lnSpc>
                <a:spcPts val="1785"/>
              </a:lnSpc>
            </a:pPr>
            <a:r>
              <a:rPr lang="en-US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dirty="0"/>
          </a:p>
        </p:txBody>
      </p:sp>
      <p:sp>
        <p:nvSpPr>
          <p:cNvPr id="13" name="Text 8"/>
          <p:cNvSpPr/>
          <p:nvPr/>
        </p:nvSpPr>
        <p:spPr>
          <a:xfrm>
            <a:off x="4876800" y="3617318"/>
            <a:ext cx="2726234" cy="268882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859"/>
              </a:lnSpc>
            </a:pPr>
            <a:r>
              <a:rPr lang="en-US" sz="20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Promote Solid Waste Management</a:t>
            </a:r>
            <a:endParaRPr lang="en-US" sz="2000" dirty="0"/>
          </a:p>
        </p:txBody>
      </p:sp>
      <p:sp>
        <p:nvSpPr>
          <p:cNvPr id="14" name="Text 9"/>
          <p:cNvSpPr/>
          <p:nvPr/>
        </p:nvSpPr>
        <p:spPr>
          <a:xfrm>
            <a:off x="4953000" y="4000798"/>
            <a:ext cx="3962400" cy="820043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809"/>
              </a:lnSpc>
            </a:pPr>
            <a:r>
              <a:rPr lang="en-US" sz="2000" dirty="0">
                <a:solidFill>
                  <a:srgbClr val="272525"/>
                </a:solidFill>
                <a:latin typeface="Times New Roman" pitchFamily="18" charset="0"/>
                <a:ea typeface="Montserrat" pitchFamily="34" charset="-122"/>
                <a:cs typeface="Times New Roman" pitchFamily="18" charset="0"/>
              </a:rPr>
              <a:t>The mission seeks to improve waste collection, segregation, and disposal practices across India, emphasizing recycling and composting</a:t>
            </a:r>
            <a:r>
              <a:rPr lang="en-US" sz="11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448569" y="5183882"/>
            <a:ext cx="288354" cy="384473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16" name="Text 11"/>
          <p:cNvSpPr/>
          <p:nvPr/>
        </p:nvSpPr>
        <p:spPr>
          <a:xfrm>
            <a:off x="457200" y="5105401"/>
            <a:ext cx="304800" cy="228600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 algn="ctr">
              <a:lnSpc>
                <a:spcPts val="1785"/>
              </a:lnSpc>
            </a:pPr>
            <a:r>
              <a:rPr lang="en-US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dirty="0"/>
          </a:p>
        </p:txBody>
      </p:sp>
      <p:sp>
        <p:nvSpPr>
          <p:cNvPr id="17" name="Text 12"/>
          <p:cNvSpPr/>
          <p:nvPr/>
        </p:nvSpPr>
        <p:spPr>
          <a:xfrm>
            <a:off x="762000" y="5105400"/>
            <a:ext cx="4087936" cy="378718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859"/>
              </a:lnSpc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Increase Public Awareness</a:t>
            </a:r>
            <a:endParaRPr lang="en-US" sz="2400" dirty="0"/>
          </a:p>
        </p:txBody>
      </p:sp>
      <p:sp>
        <p:nvSpPr>
          <p:cNvPr id="18" name="Text 13"/>
          <p:cNvSpPr/>
          <p:nvPr/>
        </p:nvSpPr>
        <p:spPr>
          <a:xfrm>
            <a:off x="533400" y="5567363"/>
            <a:ext cx="4267200" cy="546695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809"/>
              </a:lnSpc>
            </a:pPr>
            <a:r>
              <a:rPr lang="en-US" sz="2000" dirty="0">
                <a:solidFill>
                  <a:srgbClr val="272525"/>
                </a:solidFill>
                <a:latin typeface="Times New Roman" pitchFamily="18" charset="0"/>
                <a:ea typeface="Montserrat" pitchFamily="34" charset="-122"/>
                <a:cs typeface="Times New Roman" pitchFamily="18" charset="0"/>
              </a:rPr>
              <a:t>This goal involves educating the public about sanitation and hygiene through various campaigns and programs.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15"/>
          <p:cNvSpPr/>
          <p:nvPr/>
        </p:nvSpPr>
        <p:spPr>
          <a:xfrm>
            <a:off x="5105400" y="5181601"/>
            <a:ext cx="304800" cy="228600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 algn="ctr">
              <a:lnSpc>
                <a:spcPts val="1785"/>
              </a:lnSpc>
            </a:pPr>
            <a:r>
              <a:rPr lang="en-US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4</a:t>
            </a:r>
            <a:endParaRPr lang="en-US" dirty="0"/>
          </a:p>
        </p:txBody>
      </p:sp>
      <p:sp>
        <p:nvSpPr>
          <p:cNvPr id="21" name="Text 16"/>
          <p:cNvSpPr/>
          <p:nvPr/>
        </p:nvSpPr>
        <p:spPr>
          <a:xfrm>
            <a:off x="5486400" y="5181600"/>
            <a:ext cx="1939231" cy="280988"/>
          </a:xfrm>
          <a:prstGeom prst="rect">
            <a:avLst/>
          </a:prstGeom>
          <a:noFill/>
          <a:ln/>
        </p:spPr>
        <p:txBody>
          <a:bodyPr wrap="none" lIns="64008" tIns="32004" rIns="64008" bIns="32004" rtlCol="0" anchor="t"/>
          <a:lstStyle/>
          <a:p>
            <a:pPr>
              <a:lnSpc>
                <a:spcPts val="1859"/>
              </a:lnSpc>
            </a:pPr>
            <a:r>
              <a:rPr lang="en-US" sz="2000" b="1" dirty="0">
                <a:solidFill>
                  <a:srgbClr val="272525"/>
                </a:solidFill>
                <a:latin typeface="Barlow" pitchFamily="34" charset="0"/>
              </a:rPr>
              <a:t>Behavioral Changes</a:t>
            </a:r>
            <a:endParaRPr lang="en-US" sz="2000" dirty="0"/>
          </a:p>
        </p:txBody>
      </p:sp>
      <p:sp>
        <p:nvSpPr>
          <p:cNvPr id="22" name="Text 17"/>
          <p:cNvSpPr/>
          <p:nvPr/>
        </p:nvSpPr>
        <p:spPr>
          <a:xfrm>
            <a:off x="5052566" y="5567363"/>
            <a:ext cx="3642866" cy="820043"/>
          </a:xfrm>
          <a:prstGeom prst="rect">
            <a:avLst/>
          </a:prstGeom>
          <a:noFill/>
          <a:ln/>
        </p:spPr>
        <p:txBody>
          <a:bodyPr wrap="square" lIns="64008" tIns="32004" rIns="64008" bIns="32004" rtlCol="0" anchor="t"/>
          <a:lstStyle/>
          <a:p>
            <a:pPr>
              <a:lnSpc>
                <a:spcPts val="1809"/>
              </a:lnSpc>
            </a:pPr>
            <a:r>
              <a:rPr lang="en-US" sz="2000" dirty="0"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Encouraging citizens to adopt better sanitation practices and take responsibility for keeping their surroundings clean.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1389</Words>
  <Application>Microsoft Office PowerPoint</Application>
  <PresentationFormat>On-screen Show (4:3)</PresentationFormat>
  <Paragraphs>146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Slide 1</vt:lpstr>
      <vt:lpstr>Swachh Bharat Abhiyan (SBA) is a nationwide campaign in India that aims to clean up the country and promote hygiene and sanitation.  The relevance of SBA is immense, as it addresses several critical issues:</vt:lpstr>
      <vt:lpstr>Slide 3</vt:lpstr>
      <vt:lpstr>Slide 4</vt:lpstr>
      <vt:lpstr>Background of Swach Bharat Abhiyan</vt:lpstr>
      <vt:lpstr>Mahatma Gandhi said</vt:lpstr>
      <vt:lpstr>What is the goal of Swach Bharat Abhiyan</vt:lpstr>
      <vt:lpstr>Mission Swachh Bharat</vt:lpstr>
      <vt:lpstr>Slide 9</vt:lpstr>
      <vt:lpstr>Money sanction for Swachh Bharat Abhiyan</vt:lpstr>
      <vt:lpstr>Objectives of Swachh Bharat Abhiyan</vt:lpstr>
      <vt:lpstr>Slide 12</vt:lpstr>
      <vt:lpstr>Slide 13</vt:lpstr>
      <vt:lpstr>Slide 14</vt:lpstr>
      <vt:lpstr>Slide 15</vt:lpstr>
      <vt:lpstr>Slide 16</vt:lpstr>
      <vt:lpstr>Modi selected 7 notable public figure</vt:lpstr>
      <vt:lpstr>Top 10 cleanest city of India (2016 survey)</vt:lpstr>
      <vt:lpstr>Swachh Bharat Abhiyan: HIT OR MISS’</vt:lpstr>
      <vt:lpstr>Slide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Windows User</cp:lastModifiedBy>
  <cp:revision>28</cp:revision>
  <dcterms:created xsi:type="dcterms:W3CDTF">2006-08-16T00:00:00Z</dcterms:created>
  <dcterms:modified xsi:type="dcterms:W3CDTF">2024-08-22T08:24:47Z</dcterms:modified>
</cp:coreProperties>
</file>