
<file path=[Content_Types].xml><?xml version="1.0" encoding="utf-8"?>
<Types xmlns="http://schemas.openxmlformats.org/package/2006/content-types">
  <Override PartName="/_rels/.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7" name="" descr=""/>
          <p:cNvPicPr/>
          <p:nvPr/>
        </p:nvPicPr>
        <p:blipFill>
          <a:blip r:embed="rId2"/>
          <a:stretch/>
        </p:blipFill>
        <p:spPr>
          <a:xfrm>
            <a:off x="2292120" y="1768680"/>
            <a:ext cx="5495040" cy="4384440"/>
          </a:xfrm>
          <a:prstGeom prst="rect">
            <a:avLst/>
          </a:prstGeom>
          <a:ln>
            <a:noFill/>
          </a:ln>
        </p:spPr>
      </p:pic>
      <p:pic>
        <p:nvPicPr>
          <p:cNvPr id="38" name="" descr=""/>
          <p:cNvPicPr/>
          <p:nvPr/>
        </p:nvPicPr>
        <p:blipFill>
          <a:blip r:embed="rId3"/>
          <a:stretch/>
        </p:blipFill>
        <p:spPr>
          <a:xfrm>
            <a:off x="2292120" y="1768680"/>
            <a:ext cx="5495040" cy="43844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b="0" lang="en-IN" sz="1400" spc="-1" strike="noStrike">
                <a:solidFill>
                  <a:srgbClr val="000000"/>
                </a:solidFill>
                <a:uFill>
                  <a:solidFill>
                    <a:srgbClr val="ffffff"/>
                  </a:solidFill>
                </a:uFill>
                <a:latin typeface="Times New Roman"/>
              </a:rPr>
              <a:t>&lt;date/time&gt;</a:t>
            </a:r>
            <a:endParaRPr b="0" lang="en-IN"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b="0" lang="en-IN" sz="1400" spc="-1" strike="noStrike">
                <a:solidFill>
                  <a:srgbClr val="000000"/>
                </a:solidFill>
                <a:uFill>
                  <a:solidFill>
                    <a:srgbClr val="ffffff"/>
                  </a:solidFill>
                </a:uFill>
                <a:latin typeface="Times New Roman"/>
              </a:rPr>
              <a:t>&lt;footer&gt;</a:t>
            </a:r>
            <a:endParaRPr b="0" lang="en-IN"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4F5161B-6F41-49A5-B85E-9672D3883DEB}" type="slidenum">
              <a:rPr b="0" lang="en-IN" sz="1400" spc="-1" strike="noStrike">
                <a:solidFill>
                  <a:srgbClr val="000000"/>
                </a:solidFill>
                <a:uFill>
                  <a:solidFill>
                    <a:srgbClr val="ffffff"/>
                  </a:solidFill>
                </a:uFill>
                <a:latin typeface="Times New Roman"/>
              </a:rPr>
              <a:t>&lt;number&gt;</a:t>
            </a:fld>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FOURSQUARE CAPSTONE PROJECT</a:t>
            </a:r>
            <a:endParaRPr b="0" lang="en-IN" sz="4400" spc="-1" strike="noStrike">
              <a:solidFill>
                <a:srgbClr val="000000"/>
              </a:solidFill>
              <a:uFill>
                <a:solidFill>
                  <a:srgbClr val="ffffff"/>
                </a:solidFill>
              </a:uFill>
              <a:latin typeface="Arial"/>
            </a:endParaRPr>
          </a:p>
        </p:txBody>
      </p:sp>
      <p:sp>
        <p:nvSpPr>
          <p:cNvPr id="40" name="TextShape 2"/>
          <p:cNvSpPr txBox="1"/>
          <p:nvPr/>
        </p:nvSpPr>
        <p:spPr>
          <a:xfrm>
            <a:off x="504000" y="1769040"/>
            <a:ext cx="9071640" cy="4384440"/>
          </a:xfrm>
          <a:prstGeom prst="rect">
            <a:avLst/>
          </a:prstGeom>
          <a:noFill/>
          <a:ln>
            <a:noFill/>
          </a:ln>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   </a:t>
            </a:r>
            <a:r>
              <a:rPr b="0" lang="en-IN" sz="4400" spc="-1" strike="noStrike">
                <a:solidFill>
                  <a:srgbClr val="000000"/>
                </a:solidFill>
                <a:uFill>
                  <a:solidFill>
                    <a:srgbClr val="ffffff"/>
                  </a:solidFill>
                </a:uFill>
                <a:latin typeface="Arial"/>
              </a:rPr>
              <a:t>Objective </a:t>
            </a:r>
            <a:endParaRPr b="0" lang="en-IN" sz="4400" spc="-1" strike="noStrike">
              <a:solidFill>
                <a:srgbClr val="000000"/>
              </a:solidFill>
              <a:uFill>
                <a:solidFill>
                  <a:srgbClr val="ffffff"/>
                </a:solidFill>
              </a:uFill>
              <a:latin typeface="Arial"/>
            </a:endParaRPr>
          </a:p>
        </p:txBody>
      </p:sp>
      <p:sp>
        <p:nvSpPr>
          <p:cNvPr id="42" name="TextShape 2"/>
          <p:cNvSpPr txBox="1"/>
          <p:nvPr/>
        </p:nvSpPr>
        <p:spPr>
          <a:xfrm>
            <a:off x="504000" y="1769040"/>
            <a:ext cx="9071640" cy="4384440"/>
          </a:xfrm>
          <a:prstGeom prst="rect">
            <a:avLst/>
          </a:prstGeom>
          <a:noFill/>
          <a:ln>
            <a:noFill/>
          </a:ln>
        </p:spPr>
        <p:txBody>
          <a:bodyPr lIns="0" rIns="0" tIns="0" bIns="0"/>
          <a:p>
            <a:r>
              <a:rPr b="0" lang="en-IN" sz="3200" spc="-1" strike="noStrike">
                <a:solidFill>
                  <a:srgbClr val="000000"/>
                </a:solidFill>
                <a:uFill>
                  <a:solidFill>
                    <a:srgbClr val="ffffff"/>
                  </a:solidFill>
                </a:uFill>
                <a:latin typeface="Arial"/>
              </a:rPr>
              <a:t>                        </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In this project, we will study area classification using Foursquare API data and ML segmentation and clustering. The aim of this project is to segment areas of Delhi and Mumbai based on the most common places captured from Foursquare in India.</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Using segmentation and clustering, we hope we can determine:</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the similarity or dissimilarirty of both cities classification of area located inside the city whether it is residential, tourism places, or others</a:t>
            </a:r>
            <a:endParaRPr b="0" lang="en-IN" sz="32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Methodology</a:t>
            </a:r>
            <a:endParaRPr b="0" lang="en-IN" sz="4400" spc="-1" strike="noStrike">
              <a:solidFill>
                <a:srgbClr val="000000"/>
              </a:solidFill>
              <a:uFill>
                <a:solidFill>
                  <a:srgbClr val="ffffff"/>
                </a:solidFill>
              </a:uFill>
              <a:latin typeface="Arial"/>
            </a:endParaRPr>
          </a:p>
        </p:txBody>
      </p:sp>
      <p:sp>
        <p:nvSpPr>
          <p:cNvPr id="44" name="TextShape 2"/>
          <p:cNvSpPr txBox="1"/>
          <p:nvPr/>
        </p:nvSpPr>
        <p:spPr>
          <a:xfrm>
            <a:off x="504000" y="1769040"/>
            <a:ext cx="9071640" cy="4384440"/>
          </a:xfrm>
          <a:prstGeom prst="rect">
            <a:avLst/>
          </a:prstGeom>
          <a:noFill/>
          <a:ln>
            <a:noFill/>
          </a:ln>
        </p:spPr>
        <p:txBody>
          <a:bodyPr lIns="0" rIns="0" tIns="0" bIns="0"/>
          <a:p>
            <a:endParaRPr b="1"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Above, we have done convert addresses into their equivalent latitude and longitude values. Then we will use the Foursquare API to explore neighborhoods in both cities, Mumbai and Delhi</a:t>
            </a:r>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After that, explore function to get the most common venue categories in each neighborhood, and then use this feature to group the neighborhoods into clusters</a:t>
            </a:r>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K-means clustering algorithm will be use to complete this task. And also, the Folium library to visualize the neighborhoods in Mumbai and Delhi and their emerging clusters.</a:t>
            </a:r>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Based on dataframe analysis above, we found out that 400003 area in Mumbai and 110001 area in Delhi are both have the highest number of area within itself.</a:t>
            </a:r>
            <a:endParaRPr b="0" lang="en-IN" sz="32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36000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Discussion</a:t>
            </a:r>
            <a:endParaRPr b="0" lang="en-IN" sz="4400" spc="-1" strike="noStrike">
              <a:solidFill>
                <a:srgbClr val="000000"/>
              </a:solidFill>
              <a:uFill>
                <a:solidFill>
                  <a:srgbClr val="ffffff"/>
                </a:solidFill>
              </a:uFill>
              <a:latin typeface="Arial"/>
            </a:endParaRPr>
          </a:p>
        </p:txBody>
      </p:sp>
      <p:sp>
        <p:nvSpPr>
          <p:cNvPr id="46" name="TextShape 2"/>
          <p:cNvSpPr txBox="1"/>
          <p:nvPr/>
        </p:nvSpPr>
        <p:spPr>
          <a:xfrm>
            <a:off x="504000" y="1769040"/>
            <a:ext cx="9071640" cy="4384440"/>
          </a:xfrm>
          <a:prstGeom prst="rect">
            <a:avLst/>
          </a:prstGeom>
          <a:noFill/>
          <a:ln>
            <a:noFill/>
          </a:ln>
        </p:spPr>
        <p:txBody>
          <a:bodyPr lIns="0" rIns="0" tIns="0" bIns="0"/>
          <a:p>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Based on cluster for each cities above, we believe that classification for each cluster can be done better with calculation of venues categories (most common) in each cities. Refering to each clsuter, we can't deterimine clearly what represent in each cluster by using Foursquare - Most Common Venue data.</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However, for the sake of this project we assumed each cluster as follow:</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 Cluster 1: Mumbai: Tourism -- Cluster 2: Mumbai: Residental -- Cluster 3: Mumbai: Mix -- ster 1: Delhi: Residental -- ster 2: Delhi: Tourism -- ster 3: Delhi: Sport</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What is lacking at this point is a systematic, quantitative way to identify and distinguish different district and to describe the correlation most common venues as recorded in Foursquare. The reality is however more complex: similar cities might have or might not have similar common venues. A further step in this classification would be to find a method to extract these common venues and integrate the spatial correlations between different of areas or district.</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We believe that the classification we propose is an encouraging step towards a quantitative and systematic comparison of the different cities. Further studies are indeed needed in order to relate the data acquired, then observe it to more meaningful and objective results.</a:t>
            </a:r>
            <a:endParaRPr b="0" lang="en-IN" sz="32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rIns="0" tIns="0" bIns="0" anchor="ctr"/>
          <a:p>
            <a:pPr algn="ctr"/>
            <a:r>
              <a:rPr b="0" lang="en-IN" sz="4400" spc="-1" strike="noStrike">
                <a:solidFill>
                  <a:srgbClr val="000000"/>
                </a:solidFill>
                <a:uFill>
                  <a:solidFill>
                    <a:srgbClr val="ffffff"/>
                  </a:solidFill>
                </a:uFill>
                <a:latin typeface="Arial"/>
              </a:rPr>
              <a:t>RESULT/WHAT MORE WE CAN DO IN FUTURE</a:t>
            </a:r>
            <a:endParaRPr b="0" lang="en-IN" sz="4400" spc="-1" strike="noStrike">
              <a:solidFill>
                <a:srgbClr val="000000"/>
              </a:solidFill>
              <a:uFill>
                <a:solidFill>
                  <a:srgbClr val="ffffff"/>
                </a:solidFill>
              </a:uFill>
              <a:latin typeface="Arial"/>
            </a:endParaRPr>
          </a:p>
        </p:txBody>
      </p:sp>
      <p:sp>
        <p:nvSpPr>
          <p:cNvPr id="48" name="TextShape 2"/>
          <p:cNvSpPr txBox="1"/>
          <p:nvPr/>
        </p:nvSpPr>
        <p:spPr>
          <a:xfrm>
            <a:off x="504000" y="1769040"/>
            <a:ext cx="9071640" cy="4384440"/>
          </a:xfrm>
          <a:prstGeom prst="rect">
            <a:avLst/>
          </a:prstGeom>
          <a:noFill/>
          <a:ln>
            <a:noFill/>
          </a:ln>
        </p:spPr>
        <p:txBody>
          <a:bodyPr lIns="0" rIns="0" tIns="0" bIns="0"/>
          <a:p>
            <a:endParaRPr b="0" lang="en-IN" sz="3200" spc="-1" strike="noStrike">
              <a:solidFill>
                <a:srgbClr val="000000"/>
              </a:solidFill>
              <a:uFill>
                <a:solidFill>
                  <a:srgbClr val="ffffff"/>
                </a:solidFill>
              </a:uFill>
              <a:latin typeface="Arial"/>
            </a:endParaRPr>
          </a:p>
          <a:p>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Using Foursquare API, we can captured data of common places all around the world. Using it, we refer back to our main objectives, which is to determine;</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the similarity or dissimilarirty of both cities classification of area located inside the city whether it is residential, tourism places, or others</a:t>
            </a:r>
            <a:endParaRPr b="0" lang="en-IN" sz="3200" spc="-1" strike="noStrike">
              <a:solidFill>
                <a:srgbClr val="000000"/>
              </a:solidFill>
              <a:uFill>
                <a:solidFill>
                  <a:srgbClr val="ffffff"/>
                </a:solidFill>
              </a:uFill>
              <a:latin typeface="Arial"/>
            </a:endParaRPr>
          </a:p>
          <a:p>
            <a:r>
              <a:rPr b="0" lang="en-IN" sz="3200" spc="-1" strike="noStrike">
                <a:solidFill>
                  <a:srgbClr val="000000"/>
                </a:solidFill>
                <a:uFill>
                  <a:solidFill>
                    <a:srgbClr val="ffffff"/>
                  </a:solidFill>
                </a:uFill>
                <a:latin typeface="Arial"/>
              </a:rPr>
              <a:t>In conclusion, both cities Mumbai and Delhi are the center of attraction among Indians. However, to declare both cities are similar or dissimilar base on common venues visited is quite difficult. Both cities is similar in some venues also dissimilar in certain venues. And for classitification based on common venues, again we must have more systematic or quantitative way to identify and declare this. Comparison can be made, but no such method or quantitative data to determine this. We hope in the future, a method to determine it can be establish and explore for references.</a:t>
            </a:r>
            <a:endParaRPr b="0" lang="en-IN" sz="32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2019-06-10T22:38:29Z</dcterms:created>
  <dc:creator/>
  <dc:description/>
  <dc:language>en-IN</dc:language>
  <cp:lastModifiedBy/>
  <dcterms:modified xsi:type="dcterms:W3CDTF">2019-06-10T22:46:54Z</dcterms:modified>
  <cp:revision>3</cp:revision>
  <dc:subject/>
  <dc:title/>
</cp:coreProperties>
</file>