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438" r:id="rId3"/>
    <p:sldId id="439" r:id="rId4"/>
    <p:sldId id="440" r:id="rId5"/>
    <p:sldId id="441" r:id="rId6"/>
    <p:sldId id="442" r:id="rId7"/>
    <p:sldId id="443" r:id="rId8"/>
    <p:sldId id="444" r:id="rId9"/>
    <p:sldId id="445" r:id="rId10"/>
    <p:sldId id="32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0188B-57E9-4200-8534-BE8835512268}" type="datetimeFigureOut">
              <a:rPr lang="en-IN" smtClean="0"/>
              <a:t>26-02-2023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99F7B-37FC-443C-BED7-64EF1ED3C687}" type="slidenum">
              <a:rPr lang="en-IN" smtClean="0"/>
              <a:t>‹#›</a:t>
            </a:fld>
            <a:endParaRPr lang="en-IN"/>
          </a:p>
        </p:txBody>
      </p:sp>
    </p:spTree>
    <p:extLst>
      <p:ext uri="{BB962C8B-B14F-4D97-AF65-F5344CB8AC3E}">
        <p14:creationId xmlns:p14="http://schemas.microsoft.com/office/powerpoint/2010/main" val="427117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134663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377-8CD7-4FA8-B5A5-91BE201F1183}"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83257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377-8CD7-4FA8-B5A5-91BE201F1183}"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A36FC-3A38-44EE-A13D-454498C57F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224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83543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1200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6573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53343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70525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377-8CD7-4FA8-B5A5-91BE201F1183}"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28052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377-8CD7-4FA8-B5A5-91BE201F1183}"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166666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CE377-8CD7-4FA8-B5A5-91BE201F1183}"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37448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CE377-8CD7-4FA8-B5A5-91BE201F1183}"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374975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CE377-8CD7-4FA8-B5A5-91BE201F1183}"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4381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CE377-8CD7-4FA8-B5A5-91BE201F1183}"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40015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38084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CE377-8CD7-4FA8-B5A5-91BE201F1183}"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A36FC-3A38-44EE-A13D-454498C57F48}" type="slidenum">
              <a:rPr lang="en-IN" smtClean="0"/>
              <a:t>‹#›</a:t>
            </a:fld>
            <a:endParaRPr lang="en-IN"/>
          </a:p>
        </p:txBody>
      </p:sp>
    </p:spTree>
    <p:extLst>
      <p:ext uri="{BB962C8B-B14F-4D97-AF65-F5344CB8AC3E}">
        <p14:creationId xmlns:p14="http://schemas.microsoft.com/office/powerpoint/2010/main" val="274534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2CE377-8CD7-4FA8-B5A5-91BE201F1183}" type="datetimeFigureOut">
              <a:rPr lang="en-IN" smtClean="0"/>
              <a:t>26-02-2023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0A36FC-3A38-44EE-A13D-454498C57F48}" type="slidenum">
              <a:rPr lang="en-IN" smtClean="0"/>
              <a:t>‹#›</a:t>
            </a:fld>
            <a:endParaRPr lang="en-IN"/>
          </a:p>
        </p:txBody>
      </p:sp>
    </p:spTree>
    <p:extLst>
      <p:ext uri="{BB962C8B-B14F-4D97-AF65-F5344CB8AC3E}">
        <p14:creationId xmlns:p14="http://schemas.microsoft.com/office/powerpoint/2010/main" val="2328933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GIg5Fh9vT3nv4Vc7jTMc0PnE-aFb-om8/view?usp=share_link"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drive.google.com/file/d/1G53_e0q18FUzEBkq5YH8EeQNnd7NUMrz/view?usp=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FEC2-DEB5-447F-AEFE-9E7E2196D86D}"/>
              </a:ext>
            </a:extLst>
          </p:cNvPr>
          <p:cNvSpPr>
            <a:spLocks noGrp="1"/>
          </p:cNvSpPr>
          <p:nvPr>
            <p:ph type="ctrTitle"/>
          </p:nvPr>
        </p:nvSpPr>
        <p:spPr>
          <a:xfrm>
            <a:off x="1229033" y="2514601"/>
            <a:ext cx="10275580" cy="1431782"/>
          </a:xfrm>
        </p:spPr>
        <p:txBody>
          <a:bodyPr>
            <a:noAutofit/>
          </a:bodyPr>
          <a:lstStyle/>
          <a:p>
            <a:pPr algn="ctr"/>
            <a:r>
              <a:rPr lang="en-IN" sz="3600" b="1" dirty="0">
                <a:latin typeface="Bookman Old Style" panose="02050604050505020204" pitchFamily="18" charset="0"/>
              </a:rPr>
              <a:t>ARTIFICIAL INTELLIGENCE Lab-II</a:t>
            </a:r>
            <a:br>
              <a:rPr lang="en-IN" sz="3600" b="1" dirty="0">
                <a:latin typeface="Bookman Old Style" panose="02050604050505020204" pitchFamily="18" charset="0"/>
              </a:rPr>
            </a:br>
            <a:r>
              <a:rPr lang="en-IN" sz="3600" b="1" dirty="0">
                <a:latin typeface="Bookman Old Style" panose="02050604050505020204" pitchFamily="18" charset="0"/>
              </a:rPr>
              <a:t>Program 2</a:t>
            </a:r>
            <a:br>
              <a:rPr lang="en-IN" sz="3600" b="1" dirty="0">
                <a:latin typeface="Bookman Old Style" panose="02050604050505020204" pitchFamily="18" charset="0"/>
              </a:rPr>
            </a:br>
            <a:r>
              <a:rPr lang="en-IN" sz="3600" b="1" dirty="0">
                <a:latin typeface="Bookman Old Style" panose="02050604050505020204" pitchFamily="18" charset="0"/>
              </a:rPr>
              <a:t>Candidate Elimination Program</a:t>
            </a:r>
          </a:p>
        </p:txBody>
      </p:sp>
      <p:sp>
        <p:nvSpPr>
          <p:cNvPr id="3" name="Subtitle 2">
            <a:extLst>
              <a:ext uri="{FF2B5EF4-FFF2-40B4-BE49-F238E27FC236}">
                <a16:creationId xmlns:a16="http://schemas.microsoft.com/office/drawing/2014/main" id="{A71590CC-6534-4400-AF9C-CCEBF477395D}"/>
              </a:ext>
            </a:extLst>
          </p:cNvPr>
          <p:cNvSpPr>
            <a:spLocks noGrp="1"/>
          </p:cNvSpPr>
          <p:nvPr>
            <p:ph type="subTitle" idx="1"/>
          </p:nvPr>
        </p:nvSpPr>
        <p:spPr>
          <a:xfrm>
            <a:off x="2589213" y="4777379"/>
            <a:ext cx="3429031" cy="1126283"/>
          </a:xfrm>
        </p:spPr>
        <p:txBody>
          <a:bodyPr/>
          <a:lstStyle/>
          <a:p>
            <a:r>
              <a:rPr lang="en-IN" b="1" dirty="0">
                <a:latin typeface="Bookman Old Style" panose="02050604050505020204" pitchFamily="18" charset="0"/>
              </a:rPr>
              <a:t>SEMESTER – VI</a:t>
            </a:r>
          </a:p>
          <a:p>
            <a:r>
              <a:rPr lang="en-IN" b="1" dirty="0">
                <a:latin typeface="Bookman Old Style" panose="02050604050505020204" pitchFamily="18" charset="0"/>
              </a:rPr>
              <a:t>Course Code: 20AM3602</a:t>
            </a:r>
          </a:p>
        </p:txBody>
      </p:sp>
      <p:sp>
        <p:nvSpPr>
          <p:cNvPr id="5" name="TextBox 4">
            <a:extLst>
              <a:ext uri="{FF2B5EF4-FFF2-40B4-BE49-F238E27FC236}">
                <a16:creationId xmlns:a16="http://schemas.microsoft.com/office/drawing/2014/main" id="{CA32C355-0531-4BF0-9153-9B9471561D8A}"/>
              </a:ext>
            </a:extLst>
          </p:cNvPr>
          <p:cNvSpPr txBox="1"/>
          <p:nvPr/>
        </p:nvSpPr>
        <p:spPr>
          <a:xfrm>
            <a:off x="1877961" y="1382576"/>
            <a:ext cx="8996516" cy="861774"/>
          </a:xfrm>
          <a:prstGeom prst="rect">
            <a:avLst/>
          </a:prstGeom>
          <a:noFill/>
        </p:spPr>
        <p:txBody>
          <a:bodyPr wrap="square">
            <a:spAutoFit/>
          </a:bodyPr>
          <a:lstStyle/>
          <a:p>
            <a:pPr algn="ctr"/>
            <a:r>
              <a:rPr lang="en-US" sz="3200" b="1" i="0" dirty="0">
                <a:solidFill>
                  <a:schemeClr val="accent1"/>
                </a:solidFill>
                <a:effectLst/>
                <a:latin typeface="Bookman Old Style" panose="02050604050505020204" pitchFamily="18" charset="0"/>
              </a:rPr>
              <a:t>Dayananda Sagar University</a:t>
            </a:r>
          </a:p>
          <a:p>
            <a:pPr algn="ctr"/>
            <a:r>
              <a:rPr lang="en-US" sz="1800" b="1" dirty="0">
                <a:effectLst/>
                <a:latin typeface="Bookman Old Style" panose="02050604050505020204" pitchFamily="18" charset="0"/>
                <a:ea typeface="Calibri" panose="020F0502020204030204" pitchFamily="34" charset="0"/>
                <a:cs typeface="Arial" panose="020B0604020202020204" pitchFamily="34" charset="0"/>
              </a:rPr>
              <a:t>School of Engineering, </a:t>
            </a:r>
            <a:r>
              <a:rPr lang="en-US" sz="1800" b="1" dirty="0">
                <a:effectLst/>
                <a:latin typeface="Bookman Old Style" panose="02050604050505020204" pitchFamily="18" charset="0"/>
                <a:ea typeface="Calibri" panose="020F0502020204030204" pitchFamily="34" charset="0"/>
                <a:cs typeface="CMR17"/>
              </a:rPr>
              <a:t>Hosur Main Road, </a:t>
            </a:r>
            <a:r>
              <a:rPr lang="en-US" sz="1800" b="1" dirty="0" err="1">
                <a:effectLst/>
                <a:latin typeface="Bookman Old Style" panose="02050604050505020204" pitchFamily="18" charset="0"/>
                <a:ea typeface="Calibri" panose="020F0502020204030204" pitchFamily="34" charset="0"/>
                <a:cs typeface="CMR17"/>
              </a:rPr>
              <a:t>Kudlu</a:t>
            </a:r>
            <a:r>
              <a:rPr lang="en-US" sz="1800" b="1" dirty="0">
                <a:effectLst/>
                <a:latin typeface="Bookman Old Style" panose="02050604050505020204" pitchFamily="18" charset="0"/>
                <a:ea typeface="Calibri" panose="020F0502020204030204" pitchFamily="34" charset="0"/>
                <a:cs typeface="CMR17"/>
              </a:rPr>
              <a:t> Gate, Bengaluru-560 068</a:t>
            </a:r>
            <a:endParaRPr lang="en-IN" sz="1600" dirty="0">
              <a:latin typeface="Bookman Old Style" panose="02050604050505020204" pitchFamily="18" charset="0"/>
            </a:endParaRPr>
          </a:p>
        </p:txBody>
      </p:sp>
      <p:sp>
        <p:nvSpPr>
          <p:cNvPr id="6" name="Subtitle 2">
            <a:extLst>
              <a:ext uri="{FF2B5EF4-FFF2-40B4-BE49-F238E27FC236}">
                <a16:creationId xmlns:a16="http://schemas.microsoft.com/office/drawing/2014/main" id="{7CFC3E02-1CF6-42C5-9CBA-38CCC8DBE55E}"/>
              </a:ext>
            </a:extLst>
          </p:cNvPr>
          <p:cNvSpPr txBox="1">
            <a:spLocks/>
          </p:cNvSpPr>
          <p:nvPr/>
        </p:nvSpPr>
        <p:spPr>
          <a:xfrm>
            <a:off x="7841729" y="4674140"/>
            <a:ext cx="3032748" cy="1126283"/>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b="1" dirty="0">
                <a:latin typeface="Bookman Old Style" panose="02050604050505020204" pitchFamily="18" charset="0"/>
              </a:rPr>
              <a:t>Prof. Pradeep Kumar K</a:t>
            </a:r>
          </a:p>
          <a:p>
            <a:r>
              <a:rPr lang="en-IN" b="1" dirty="0">
                <a:latin typeface="Bookman Old Style" panose="02050604050505020204" pitchFamily="18" charset="0"/>
              </a:rPr>
              <a:t>Dept. of CS&amp;E (AIML)</a:t>
            </a:r>
          </a:p>
          <a:p>
            <a:r>
              <a:rPr lang="en-IN" b="1" dirty="0">
                <a:latin typeface="Bookman Old Style" panose="02050604050505020204" pitchFamily="18" charset="0"/>
              </a:rPr>
              <a:t>DSU, Bangalore</a:t>
            </a:r>
          </a:p>
        </p:txBody>
      </p:sp>
      <p:pic>
        <p:nvPicPr>
          <p:cNvPr id="8" name="Picture 7">
            <a:extLst>
              <a:ext uri="{FF2B5EF4-FFF2-40B4-BE49-F238E27FC236}">
                <a16:creationId xmlns:a16="http://schemas.microsoft.com/office/drawing/2014/main" id="{B3A279DF-1471-4D42-AD1D-AD5FBF0A253C}"/>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1003168" y="215235"/>
            <a:ext cx="1002890" cy="342928"/>
          </a:xfrm>
          <a:prstGeom prst="rect">
            <a:avLst/>
          </a:prstGeom>
        </p:spPr>
      </p:pic>
      <p:sp>
        <p:nvSpPr>
          <p:cNvPr id="9" name="TextBox 8">
            <a:extLst>
              <a:ext uri="{FF2B5EF4-FFF2-40B4-BE49-F238E27FC236}">
                <a16:creationId xmlns:a16="http://schemas.microsoft.com/office/drawing/2014/main" id="{E324DCDB-382E-4557-97AE-304803BA095E}"/>
              </a:ext>
            </a:extLst>
          </p:cNvPr>
          <p:cNvSpPr txBox="1"/>
          <p:nvPr/>
        </p:nvSpPr>
        <p:spPr>
          <a:xfrm>
            <a:off x="137652" y="451300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Rectangle 2">
            <a:extLst>
              <a:ext uri="{FF2B5EF4-FFF2-40B4-BE49-F238E27FC236}">
                <a16:creationId xmlns:a16="http://schemas.microsoft.com/office/drawing/2014/main" id="{943850C8-A418-61B7-267C-6B159E580BB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descr="logo">
            <a:extLst>
              <a:ext uri="{FF2B5EF4-FFF2-40B4-BE49-F238E27FC236}">
                <a16:creationId xmlns:a16="http://schemas.microsoft.com/office/drawing/2014/main" id="{E3E0F2A7-81AF-75D1-69FF-0485D5EF4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646" y="85080"/>
            <a:ext cx="1226707" cy="120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5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511E96-7328-4CC5-9DB0-6C782798ECDE}"/>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pic>
        <p:nvPicPr>
          <p:cNvPr id="5122" name="Picture 2" descr="Thank You CAC Champagne Text Title Free Stock Photo - Public Domain Pictures">
            <a:extLst>
              <a:ext uri="{FF2B5EF4-FFF2-40B4-BE49-F238E27FC236}">
                <a16:creationId xmlns:a16="http://schemas.microsoft.com/office/drawing/2014/main" id="{FCC31321-EE2C-4E9C-8AD3-22EB8552B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101" y="1921208"/>
            <a:ext cx="5347635" cy="30155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582114-3BF2-AB02-FF95-63946148880C}"/>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19519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1531184"/>
            <a:ext cx="10272971" cy="4230519"/>
          </a:xfrm>
        </p:spPr>
        <p:txBody>
          <a:bodyPr>
            <a:normAutofit/>
          </a:bodyPr>
          <a:lstStyle/>
          <a:p>
            <a:pPr algn="just"/>
            <a:r>
              <a:rPr lang="en-US" dirty="0">
                <a:solidFill>
                  <a:schemeClr val="tx1"/>
                </a:solidFill>
                <a:latin typeface="Bookman Old Style" panose="02050604050505020204" pitchFamily="18" charset="0"/>
              </a:rPr>
              <a:t>The candidate elimination algorithm incrementally builds the version space given a hypothesis space H and a set E of examples. The examples are added one by one; each example possibly shrinks the version space by removing the hypotheses that are inconsistent with the example. The candidate elimination algorithm does this by updating the general and specific boundary for each new example. </a:t>
            </a:r>
          </a:p>
          <a:p>
            <a:pPr algn="just"/>
            <a:r>
              <a:rPr lang="en-US" dirty="0">
                <a:solidFill>
                  <a:schemeClr val="tx1"/>
                </a:solidFill>
                <a:latin typeface="Bookman Old Style" panose="02050604050505020204" pitchFamily="18" charset="0"/>
              </a:rPr>
              <a:t>You can consider this as an extended form of Find-S algorithm.</a:t>
            </a:r>
          </a:p>
          <a:p>
            <a:pPr algn="just"/>
            <a:r>
              <a:rPr lang="en-US" dirty="0">
                <a:solidFill>
                  <a:schemeClr val="tx1"/>
                </a:solidFill>
                <a:latin typeface="Bookman Old Style" panose="02050604050505020204" pitchFamily="18" charset="0"/>
              </a:rPr>
              <a:t>Consider both positive and negative examples.</a:t>
            </a:r>
          </a:p>
          <a:p>
            <a:pPr algn="just"/>
            <a:r>
              <a:rPr lang="en-US" dirty="0">
                <a:solidFill>
                  <a:schemeClr val="tx1"/>
                </a:solidFill>
                <a:latin typeface="Bookman Old Style" panose="02050604050505020204" pitchFamily="18" charset="0"/>
              </a:rPr>
              <a:t>Actually, positive examples are used here as Find-S algorithm (Basically they are generalizing from the specification).</a:t>
            </a:r>
          </a:p>
          <a:p>
            <a:pPr algn="just"/>
            <a:r>
              <a:rPr lang="en-US" dirty="0">
                <a:solidFill>
                  <a:schemeClr val="tx1"/>
                </a:solidFill>
                <a:latin typeface="Bookman Old Style" panose="02050604050505020204" pitchFamily="18" charset="0"/>
              </a:rPr>
              <a:t>While the negative example is specified from generalize form.</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r>
              <a:rPr lang="en-US" dirty="0"/>
              <a:t>ML – Candidate Elimination Algorithm</a:t>
            </a:r>
          </a:p>
        </p:txBody>
      </p:sp>
    </p:spTree>
    <p:extLst>
      <p:ext uri="{BB962C8B-B14F-4D97-AF65-F5344CB8AC3E}">
        <p14:creationId xmlns:p14="http://schemas.microsoft.com/office/powerpoint/2010/main" val="273836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3628103"/>
          </a:xfrm>
        </p:spPr>
        <p:txBody>
          <a:bodyPr>
            <a:normAutofit/>
          </a:bodyPr>
          <a:lstStyle/>
          <a:p>
            <a:pPr algn="l" fontAlgn="base">
              <a:buFont typeface="Arial" panose="020B0604020202020204" pitchFamily="34" charset="0"/>
              <a:buChar char="•"/>
            </a:pPr>
            <a:r>
              <a:rPr lang="en-US" b="1" dirty="0">
                <a:solidFill>
                  <a:schemeClr val="tx1"/>
                </a:solidFill>
                <a:latin typeface="Bookman Old Style" panose="02050604050505020204" pitchFamily="18" charset="0"/>
              </a:rPr>
              <a:t>Concept learning: </a:t>
            </a:r>
            <a:r>
              <a:rPr lang="en-US" dirty="0">
                <a:solidFill>
                  <a:schemeClr val="tx1"/>
                </a:solidFill>
                <a:latin typeface="Bookman Old Style" panose="02050604050505020204" pitchFamily="18" charset="0"/>
              </a:rPr>
              <a:t>Concept learning is basically learning task of the machine (Learn by Train data)</a:t>
            </a:r>
          </a:p>
          <a:p>
            <a:pPr algn="l" fontAlgn="base">
              <a:buFont typeface="Arial" panose="020B0604020202020204" pitchFamily="34" charset="0"/>
              <a:buChar char="•"/>
            </a:pPr>
            <a:r>
              <a:rPr lang="en-US" b="1" dirty="0">
                <a:solidFill>
                  <a:schemeClr val="tx1"/>
                </a:solidFill>
                <a:latin typeface="Bookman Old Style" panose="02050604050505020204" pitchFamily="18" charset="0"/>
              </a:rPr>
              <a:t>General Hypothesis: </a:t>
            </a:r>
            <a:r>
              <a:rPr lang="en-US" dirty="0">
                <a:solidFill>
                  <a:schemeClr val="tx1"/>
                </a:solidFill>
                <a:latin typeface="Bookman Old Style" panose="02050604050505020204" pitchFamily="18" charset="0"/>
              </a:rPr>
              <a:t>Not Specifying features to learn the machine.</a:t>
            </a:r>
          </a:p>
          <a:p>
            <a:pPr algn="l" fontAlgn="base">
              <a:buFont typeface="Arial" panose="020B0604020202020204" pitchFamily="34" charset="0"/>
              <a:buChar char="•"/>
            </a:pPr>
            <a:r>
              <a:rPr lang="en-US" b="1" dirty="0">
                <a:solidFill>
                  <a:schemeClr val="tx1"/>
                </a:solidFill>
                <a:latin typeface="Bookman Old Style" panose="02050604050505020204" pitchFamily="18" charset="0"/>
              </a:rPr>
              <a:t>G = {‘?’, ‘?’,’?’,’?’…}: </a:t>
            </a:r>
            <a:r>
              <a:rPr lang="en-US" dirty="0">
                <a:solidFill>
                  <a:schemeClr val="tx1"/>
                </a:solidFill>
                <a:latin typeface="Bookman Old Style" panose="02050604050505020204" pitchFamily="18" charset="0"/>
              </a:rPr>
              <a:t>Number of attributes</a:t>
            </a:r>
          </a:p>
          <a:p>
            <a:pPr algn="l" fontAlgn="base">
              <a:buFont typeface="Arial" panose="020B0604020202020204" pitchFamily="34" charset="0"/>
              <a:buChar char="•"/>
            </a:pPr>
            <a:r>
              <a:rPr lang="en-US" b="1" dirty="0">
                <a:solidFill>
                  <a:schemeClr val="tx1"/>
                </a:solidFill>
                <a:latin typeface="Bookman Old Style" panose="02050604050505020204" pitchFamily="18" charset="0"/>
              </a:rPr>
              <a:t>Specific Hypothesis: </a:t>
            </a:r>
            <a:r>
              <a:rPr lang="en-US" dirty="0">
                <a:solidFill>
                  <a:schemeClr val="tx1"/>
                </a:solidFill>
                <a:latin typeface="Bookman Old Style" panose="02050604050505020204" pitchFamily="18" charset="0"/>
              </a:rPr>
              <a:t>Specifying features to learn machine (Specific feature)</a:t>
            </a:r>
          </a:p>
          <a:p>
            <a:pPr algn="l" fontAlgn="base">
              <a:buFont typeface="Arial" panose="020B0604020202020204" pitchFamily="34" charset="0"/>
              <a:buChar char="•"/>
            </a:pPr>
            <a:r>
              <a:rPr lang="en-US" b="1" dirty="0">
                <a:solidFill>
                  <a:schemeClr val="tx1"/>
                </a:solidFill>
                <a:latin typeface="Bookman Old Style" panose="02050604050505020204" pitchFamily="18" charset="0"/>
              </a:rPr>
              <a:t>S= {‘</a:t>
            </a:r>
            <a:r>
              <a:rPr lang="en-US" b="1" dirty="0" err="1">
                <a:solidFill>
                  <a:schemeClr val="tx1"/>
                </a:solidFill>
                <a:latin typeface="Bookman Old Style" panose="02050604050505020204" pitchFamily="18" charset="0"/>
              </a:rPr>
              <a:t>pi’,’pi’,’pi</a:t>
            </a:r>
            <a:r>
              <a:rPr lang="en-US" b="1" dirty="0">
                <a:solidFill>
                  <a:schemeClr val="tx1"/>
                </a:solidFill>
                <a:latin typeface="Bookman Old Style" panose="02050604050505020204" pitchFamily="18" charset="0"/>
              </a:rPr>
              <a:t>’…}: </a:t>
            </a:r>
            <a:r>
              <a:rPr lang="en-US" dirty="0">
                <a:solidFill>
                  <a:schemeClr val="tx1"/>
                </a:solidFill>
                <a:latin typeface="Bookman Old Style" panose="02050604050505020204" pitchFamily="18" charset="0"/>
              </a:rPr>
              <a:t>Number of pi depends on number of attributes.</a:t>
            </a:r>
          </a:p>
          <a:p>
            <a:pPr algn="l" fontAlgn="base">
              <a:buFont typeface="Arial" panose="020B0604020202020204" pitchFamily="34" charset="0"/>
              <a:buChar char="•"/>
            </a:pPr>
            <a:r>
              <a:rPr lang="en-US" b="1" dirty="0">
                <a:solidFill>
                  <a:schemeClr val="tx1"/>
                </a:solidFill>
                <a:latin typeface="Bookman Old Style" panose="02050604050505020204" pitchFamily="18" charset="0"/>
              </a:rPr>
              <a:t>Version Space: </a:t>
            </a:r>
            <a:r>
              <a:rPr lang="en-US" dirty="0">
                <a:solidFill>
                  <a:schemeClr val="tx1"/>
                </a:solidFill>
                <a:latin typeface="Bookman Old Style" panose="02050604050505020204" pitchFamily="18" charset="0"/>
              </a:rPr>
              <a:t>It is intermediate of general hypothesis and Specific hypothesis. It not only just written one hypothesis but a set of all possible hypothesis based on training data-set.</a:t>
            </a:r>
          </a:p>
          <a:p>
            <a:pPr algn="just"/>
            <a:endParaRPr lang="en-US" dirty="0">
              <a:latin typeface="Bookman Old Style" panose="02050604050505020204" pitchFamily="18" charset="0"/>
            </a:endParaRP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fontScale="90000"/>
          </a:bodyPr>
          <a:lstStyle/>
          <a:p>
            <a:r>
              <a:rPr lang="en-US" sz="4000" dirty="0">
                <a:solidFill>
                  <a:schemeClr val="tx1"/>
                </a:solidFill>
              </a:rPr>
              <a:t>Terms Used:  </a:t>
            </a:r>
            <a:br>
              <a:rPr lang="en-US" dirty="0">
                <a:solidFill>
                  <a:schemeClr val="tx1"/>
                </a:solidFill>
                <a:latin typeface="urw-din"/>
              </a:rPr>
            </a:br>
            <a:endParaRPr lang="en-US" dirty="0">
              <a:solidFill>
                <a:schemeClr val="tx1"/>
              </a:solidFill>
            </a:endParaRPr>
          </a:p>
        </p:txBody>
      </p:sp>
    </p:spTree>
    <p:extLst>
      <p:ext uri="{BB962C8B-B14F-4D97-AF65-F5344CB8AC3E}">
        <p14:creationId xmlns:p14="http://schemas.microsoft.com/office/powerpoint/2010/main" val="94246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1327356"/>
            <a:ext cx="10272971" cy="4434348"/>
          </a:xfrm>
        </p:spPr>
        <p:txBody>
          <a:bodyPr>
            <a:normAutofit/>
          </a:bodyPr>
          <a:lstStyle/>
          <a:p>
            <a:pPr marL="0" indent="0" algn="just">
              <a:buNone/>
            </a:pPr>
            <a:r>
              <a:rPr lang="en-US" dirty="0">
                <a:solidFill>
                  <a:schemeClr val="tx1"/>
                </a:solidFill>
                <a:latin typeface="Bookman Old Style" panose="02050604050505020204" pitchFamily="18" charset="0"/>
              </a:rPr>
              <a:t>Step1: Load Data set</a:t>
            </a:r>
          </a:p>
          <a:p>
            <a:pPr marL="0" indent="0" algn="just">
              <a:buNone/>
            </a:pPr>
            <a:r>
              <a:rPr lang="en-US" dirty="0">
                <a:solidFill>
                  <a:schemeClr val="tx1"/>
                </a:solidFill>
                <a:latin typeface="Bookman Old Style" panose="02050604050505020204" pitchFamily="18" charset="0"/>
              </a:rPr>
              <a:t>Step2: Initialize General Hypothesis  and Specific  Hypothesis.</a:t>
            </a:r>
          </a:p>
          <a:p>
            <a:pPr marL="0" indent="0" algn="just">
              <a:buNone/>
            </a:pPr>
            <a:r>
              <a:rPr lang="en-US" dirty="0">
                <a:solidFill>
                  <a:schemeClr val="tx1"/>
                </a:solidFill>
                <a:latin typeface="Bookman Old Style" panose="02050604050505020204" pitchFamily="18" charset="0"/>
              </a:rPr>
              <a:t>Step3: For each training example  </a:t>
            </a:r>
          </a:p>
          <a:p>
            <a:pPr marL="0" indent="0" algn="just">
              <a:buNone/>
            </a:pPr>
            <a:r>
              <a:rPr lang="en-US" dirty="0">
                <a:solidFill>
                  <a:schemeClr val="tx1"/>
                </a:solidFill>
                <a:latin typeface="Bookman Old Style" panose="02050604050505020204" pitchFamily="18" charset="0"/>
              </a:rPr>
              <a:t>Step4: If example is positive example  </a:t>
            </a:r>
          </a:p>
          <a:p>
            <a:pPr marL="0" indent="0" algn="just">
              <a:buNone/>
            </a:pPr>
            <a:r>
              <a:rPr lang="en-US" dirty="0">
                <a:solidFill>
                  <a:schemeClr val="tx1"/>
                </a:solidFill>
                <a:latin typeface="Bookman Old Style" panose="02050604050505020204" pitchFamily="18" charset="0"/>
              </a:rPr>
              <a:t>          if </a:t>
            </a:r>
            <a:r>
              <a:rPr lang="en-US" dirty="0" err="1">
                <a:solidFill>
                  <a:schemeClr val="tx1"/>
                </a:solidFill>
                <a:latin typeface="Bookman Old Style" panose="02050604050505020204" pitchFamily="18" charset="0"/>
              </a:rPr>
              <a:t>attribute_value</a:t>
            </a:r>
            <a:r>
              <a:rPr lang="en-US" dirty="0">
                <a:solidFill>
                  <a:schemeClr val="tx1"/>
                </a:solidFill>
                <a:latin typeface="Bookman Old Style" panose="02050604050505020204" pitchFamily="18" charset="0"/>
              </a:rPr>
              <a:t> == </a:t>
            </a:r>
            <a:r>
              <a:rPr lang="en-US" dirty="0" err="1">
                <a:solidFill>
                  <a:schemeClr val="tx1"/>
                </a:solidFill>
                <a:latin typeface="Bookman Old Style" panose="02050604050505020204" pitchFamily="18" charset="0"/>
              </a:rPr>
              <a:t>hypothesis_value</a:t>
            </a:r>
            <a:r>
              <a:rPr lang="en-US" dirty="0">
                <a:solidFill>
                  <a:schemeClr val="tx1"/>
                </a:solidFill>
                <a:latin typeface="Bookman Old Style" panose="02050604050505020204" pitchFamily="18" charset="0"/>
              </a:rPr>
              <a:t>:</a:t>
            </a:r>
          </a:p>
          <a:p>
            <a:pPr marL="0" indent="0" algn="just">
              <a:buNone/>
            </a:pPr>
            <a:r>
              <a:rPr lang="en-US" dirty="0">
                <a:solidFill>
                  <a:schemeClr val="tx1"/>
                </a:solidFill>
                <a:latin typeface="Bookman Old Style" panose="02050604050505020204" pitchFamily="18" charset="0"/>
              </a:rPr>
              <a:t>             Do nothing  </a:t>
            </a:r>
          </a:p>
          <a:p>
            <a:pPr marL="0" indent="0" algn="just">
              <a:buNone/>
            </a:pPr>
            <a:r>
              <a:rPr lang="en-US" dirty="0">
                <a:solidFill>
                  <a:schemeClr val="tx1"/>
                </a:solidFill>
                <a:latin typeface="Bookman Old Style" panose="02050604050505020204" pitchFamily="18" charset="0"/>
              </a:rPr>
              <a:t>          else:</a:t>
            </a:r>
          </a:p>
          <a:p>
            <a:pPr marL="0" indent="0" algn="just">
              <a:buNone/>
            </a:pPr>
            <a:r>
              <a:rPr lang="en-US" dirty="0">
                <a:solidFill>
                  <a:schemeClr val="tx1"/>
                </a:solidFill>
                <a:latin typeface="Bookman Old Style" panose="02050604050505020204" pitchFamily="18" charset="0"/>
              </a:rPr>
              <a:t>             replace attribute value with '?' (Basically generalizing it)</a:t>
            </a:r>
          </a:p>
          <a:p>
            <a:pPr marL="0" indent="0" algn="just">
              <a:buNone/>
            </a:pPr>
            <a:r>
              <a:rPr lang="en-US" dirty="0">
                <a:solidFill>
                  <a:schemeClr val="tx1"/>
                </a:solidFill>
                <a:latin typeface="Bookman Old Style" panose="02050604050505020204" pitchFamily="18" charset="0"/>
              </a:rPr>
              <a:t>Step5: If example is Negative example  </a:t>
            </a:r>
          </a:p>
          <a:p>
            <a:pPr marL="0" indent="0" algn="just">
              <a:buNone/>
            </a:pPr>
            <a:r>
              <a:rPr lang="en-US" dirty="0">
                <a:solidFill>
                  <a:schemeClr val="tx1"/>
                </a:solidFill>
                <a:latin typeface="Bookman Old Style" panose="02050604050505020204" pitchFamily="18" charset="0"/>
              </a:rPr>
              <a:t>          Make generalize hypothesis more specific.</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fontScale="90000"/>
          </a:bodyPr>
          <a:lstStyle/>
          <a:p>
            <a:r>
              <a:rPr lang="en-US" dirty="0">
                <a:latin typeface="Bookman Old Style" panose="02050604050505020204" pitchFamily="18" charset="0"/>
              </a:rPr>
              <a:t>Algorithm:</a:t>
            </a:r>
            <a:br>
              <a:rPr lang="en-US" dirty="0">
                <a:latin typeface="Bookman Old Style" panose="02050604050505020204" pitchFamily="18" charset="0"/>
              </a:rPr>
            </a:br>
            <a:endParaRPr lang="en-US" dirty="0"/>
          </a:p>
        </p:txBody>
      </p:sp>
    </p:spTree>
    <p:extLst>
      <p:ext uri="{BB962C8B-B14F-4D97-AF65-F5344CB8AC3E}">
        <p14:creationId xmlns:p14="http://schemas.microsoft.com/office/powerpoint/2010/main" val="313281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3628103"/>
          </a:xfrm>
        </p:spPr>
        <p:txBody>
          <a:bodyPr>
            <a:normAutofit/>
          </a:bodyPr>
          <a:lstStyle/>
          <a:p>
            <a:pPr algn="just"/>
            <a:endParaRPr lang="en-US" dirty="0">
              <a:latin typeface="Bookman Old Style" panose="02050604050505020204" pitchFamily="18" charset="0"/>
            </a:endParaRP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r>
              <a:rPr lang="en-US" dirty="0"/>
              <a:t>Example</a:t>
            </a:r>
          </a:p>
        </p:txBody>
      </p:sp>
      <p:pic>
        <p:nvPicPr>
          <p:cNvPr id="2050" name="Picture 2">
            <a:extLst>
              <a:ext uri="{FF2B5EF4-FFF2-40B4-BE49-F238E27FC236}">
                <a16:creationId xmlns:a16="http://schemas.microsoft.com/office/drawing/2014/main" id="{FEBA870B-90B6-0734-C482-F0EE9DBF1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511" y="1717997"/>
            <a:ext cx="9718647" cy="3512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96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1427584"/>
            <a:ext cx="10272971" cy="5130532"/>
          </a:xfrm>
        </p:spPr>
        <p:txBody>
          <a:bodyPr>
            <a:normAutofit lnSpcReduction="10000"/>
          </a:bodyPr>
          <a:lstStyle/>
          <a:p>
            <a:pPr algn="just"/>
            <a:endParaRPr lang="en-US" dirty="0">
              <a:solidFill>
                <a:schemeClr val="tx1"/>
              </a:solidFill>
              <a:latin typeface="Bookman Old Style" panose="02050604050505020204" pitchFamily="18" charset="0"/>
            </a:endParaRPr>
          </a:p>
          <a:p>
            <a:pPr marL="0" indent="0" algn="just">
              <a:buNone/>
            </a:pPr>
            <a:r>
              <a:rPr lang="en-US" dirty="0">
                <a:solidFill>
                  <a:schemeClr val="tx1"/>
                </a:solidFill>
                <a:latin typeface="Bookman Old Style" panose="02050604050505020204" pitchFamily="18" charset="0"/>
              </a:rPr>
              <a:t>Initially : G = [[?, ?, ?, ?, ?, ?], [?, ?, ?, ?, ?, ?], [?, ?, ?, ?, ?, ?], </a:t>
            </a:r>
          </a:p>
          <a:p>
            <a:pPr marL="0" indent="0" algn="just">
              <a:buNone/>
            </a:pPr>
            <a:r>
              <a:rPr lang="en-US" dirty="0">
                <a:solidFill>
                  <a:schemeClr val="tx1"/>
                </a:solidFill>
                <a:latin typeface="Bookman Old Style" panose="02050604050505020204" pitchFamily="18" charset="0"/>
              </a:rPr>
              <a:t>                 [?, ?, ?, ?, ?, ?], [?, ?, ?, ?, ?, ?], [?, ?, ?, ?, ?, ?]]</a:t>
            </a:r>
          </a:p>
          <a:p>
            <a:pPr marL="0" indent="0" algn="just">
              <a:buNone/>
            </a:pPr>
            <a:r>
              <a:rPr lang="en-US" dirty="0">
                <a:solidFill>
                  <a:schemeClr val="tx1"/>
                </a:solidFill>
                <a:latin typeface="Bookman Old Style" panose="02050604050505020204" pitchFamily="18" charset="0"/>
              </a:rPr>
              <a:t>            S = [Null, Null, Null, Null, Null, Null]</a:t>
            </a:r>
          </a:p>
          <a:p>
            <a:pPr marL="0" indent="0" algn="just">
              <a:buNone/>
            </a:pPr>
            <a:r>
              <a:rPr lang="en-US" dirty="0">
                <a:solidFill>
                  <a:schemeClr val="tx1"/>
                </a:solidFill>
                <a:latin typeface="Bookman Old Style" panose="02050604050505020204" pitchFamily="18" charset="0"/>
              </a:rPr>
              <a:t>            </a:t>
            </a:r>
          </a:p>
          <a:p>
            <a:pPr marL="0" indent="0" algn="just">
              <a:buNone/>
            </a:pPr>
            <a:r>
              <a:rPr lang="en-US" dirty="0">
                <a:solidFill>
                  <a:schemeClr val="tx1"/>
                </a:solidFill>
                <a:latin typeface="Bookman Old Style" panose="02050604050505020204" pitchFamily="18" charset="0"/>
              </a:rPr>
              <a:t>For instance 1 : &lt;'</a:t>
            </a:r>
            <a:r>
              <a:rPr lang="en-US" dirty="0" err="1">
                <a:solidFill>
                  <a:schemeClr val="tx1"/>
                </a:solidFill>
                <a:latin typeface="Bookman Old Style" panose="02050604050505020204" pitchFamily="18" charset="0"/>
              </a:rPr>
              <a:t>sunny','warm','normal','strong','warm</a:t>
            </a:r>
            <a:r>
              <a:rPr lang="en-US" dirty="0">
                <a:solidFill>
                  <a:schemeClr val="tx1"/>
                </a:solidFill>
                <a:latin typeface="Bookman Old Style" panose="02050604050505020204" pitchFamily="18" charset="0"/>
              </a:rPr>
              <a:t> ','same'&gt; and positive output.</a:t>
            </a:r>
          </a:p>
          <a:p>
            <a:pPr marL="0" indent="0" algn="just">
              <a:buNone/>
            </a:pPr>
            <a:r>
              <a:rPr lang="en-US" dirty="0">
                <a:solidFill>
                  <a:schemeClr val="tx1"/>
                </a:solidFill>
                <a:latin typeface="Bookman Old Style" panose="02050604050505020204" pitchFamily="18" charset="0"/>
              </a:rPr>
              <a:t>            G1 = G</a:t>
            </a:r>
          </a:p>
          <a:p>
            <a:pPr marL="0" indent="0" algn="just">
              <a:buNone/>
            </a:pPr>
            <a:r>
              <a:rPr lang="en-US" dirty="0">
                <a:solidFill>
                  <a:schemeClr val="tx1"/>
                </a:solidFill>
                <a:latin typeface="Bookman Old Style" panose="02050604050505020204" pitchFamily="18" charset="0"/>
              </a:rPr>
              <a:t>            S1 = ['</a:t>
            </a:r>
            <a:r>
              <a:rPr lang="en-US" dirty="0" err="1">
                <a:solidFill>
                  <a:schemeClr val="tx1"/>
                </a:solidFill>
                <a:latin typeface="Bookman Old Style" panose="02050604050505020204" pitchFamily="18" charset="0"/>
              </a:rPr>
              <a:t>sunny','warm','normal','strong','warm</a:t>
            </a:r>
            <a:r>
              <a:rPr lang="en-US" dirty="0">
                <a:solidFill>
                  <a:schemeClr val="tx1"/>
                </a:solidFill>
                <a:latin typeface="Bookman Old Style" panose="02050604050505020204" pitchFamily="18" charset="0"/>
              </a:rPr>
              <a:t> ','same']</a:t>
            </a:r>
          </a:p>
          <a:p>
            <a:pPr marL="0" indent="0" algn="just">
              <a:buNone/>
            </a:pPr>
            <a:r>
              <a:rPr lang="en-US" dirty="0">
                <a:solidFill>
                  <a:schemeClr val="tx1"/>
                </a:solidFill>
                <a:latin typeface="Bookman Old Style" panose="02050604050505020204" pitchFamily="18" charset="0"/>
              </a:rPr>
              <a:t>            </a:t>
            </a:r>
          </a:p>
          <a:p>
            <a:pPr marL="0" indent="0" algn="just">
              <a:buNone/>
            </a:pPr>
            <a:r>
              <a:rPr lang="en-US" dirty="0">
                <a:solidFill>
                  <a:schemeClr val="tx1"/>
                </a:solidFill>
                <a:latin typeface="Bookman Old Style" panose="02050604050505020204" pitchFamily="18" charset="0"/>
              </a:rPr>
              <a:t>For instance 2 : &lt;'</a:t>
            </a:r>
            <a:r>
              <a:rPr lang="en-US" dirty="0" err="1">
                <a:solidFill>
                  <a:schemeClr val="tx1"/>
                </a:solidFill>
                <a:latin typeface="Bookman Old Style" panose="02050604050505020204" pitchFamily="18" charset="0"/>
              </a:rPr>
              <a:t>sunny','warm','high','strong','warm</a:t>
            </a:r>
            <a:r>
              <a:rPr lang="en-US" dirty="0">
                <a:solidFill>
                  <a:schemeClr val="tx1"/>
                </a:solidFill>
                <a:latin typeface="Bookman Old Style" panose="02050604050505020204" pitchFamily="18" charset="0"/>
              </a:rPr>
              <a:t> ','same'&gt; and positive output.</a:t>
            </a:r>
          </a:p>
          <a:p>
            <a:pPr marL="0" indent="0" algn="just">
              <a:buNone/>
            </a:pPr>
            <a:r>
              <a:rPr lang="en-US" dirty="0">
                <a:solidFill>
                  <a:schemeClr val="tx1"/>
                </a:solidFill>
                <a:latin typeface="Bookman Old Style" panose="02050604050505020204" pitchFamily="18" charset="0"/>
              </a:rPr>
              <a:t>            G2 = G</a:t>
            </a:r>
          </a:p>
          <a:p>
            <a:pPr marL="0" indent="0" algn="just">
              <a:buNone/>
            </a:pPr>
            <a:r>
              <a:rPr lang="en-US" dirty="0">
                <a:solidFill>
                  <a:schemeClr val="tx1"/>
                </a:solidFill>
                <a:latin typeface="Bookman Old Style" panose="02050604050505020204" pitchFamily="18" charset="0"/>
              </a:rPr>
              <a:t>            S2 = ['</a:t>
            </a:r>
            <a:r>
              <a:rPr lang="en-US" dirty="0" err="1">
                <a:solidFill>
                  <a:schemeClr val="tx1"/>
                </a:solidFill>
                <a:latin typeface="Bookman Old Style" panose="02050604050505020204" pitchFamily="18" charset="0"/>
              </a:rPr>
              <a:t>sunny','warm',?,'strong','warm</a:t>
            </a:r>
            <a:r>
              <a:rPr lang="en-US" dirty="0">
                <a:solidFill>
                  <a:schemeClr val="tx1"/>
                </a:solidFill>
                <a:latin typeface="Bookman Old Style" panose="02050604050505020204" pitchFamily="18" charset="0"/>
              </a:rPr>
              <a:t> ','same']</a:t>
            </a:r>
          </a:p>
          <a:p>
            <a:pPr marL="0" indent="0" algn="just">
              <a:buNone/>
            </a:pPr>
            <a:r>
              <a:rPr lang="en-US" dirty="0">
                <a:solidFill>
                  <a:schemeClr val="tx1"/>
                </a:solidFill>
                <a:latin typeface="Bookman Old Style" panose="02050604050505020204" pitchFamily="18" charset="0"/>
              </a:rPr>
              <a:t> </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fontScale="90000"/>
          </a:bodyPr>
          <a:lstStyle/>
          <a:p>
            <a:r>
              <a:rPr lang="en-US" dirty="0">
                <a:latin typeface="Bookman Old Style" panose="02050604050505020204" pitchFamily="18" charset="0"/>
              </a:rPr>
              <a:t>Algorithmic steps:</a:t>
            </a:r>
            <a:br>
              <a:rPr lang="en-US" dirty="0">
                <a:latin typeface="Bookman Old Style" panose="02050604050505020204" pitchFamily="18" charset="0"/>
              </a:rPr>
            </a:br>
            <a:endParaRPr lang="en-US" dirty="0"/>
          </a:p>
        </p:txBody>
      </p:sp>
    </p:spTree>
    <p:extLst>
      <p:ext uri="{BB962C8B-B14F-4D97-AF65-F5344CB8AC3E}">
        <p14:creationId xmlns:p14="http://schemas.microsoft.com/office/powerpoint/2010/main" val="39421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3628103"/>
          </a:xfrm>
        </p:spPr>
        <p:txBody>
          <a:bodyPr>
            <a:normAutofit fontScale="92500" lnSpcReduction="10000"/>
          </a:bodyPr>
          <a:lstStyle/>
          <a:p>
            <a:pPr marL="0" indent="0" algn="just">
              <a:buNone/>
            </a:pPr>
            <a:r>
              <a:rPr lang="en-US" dirty="0">
                <a:solidFill>
                  <a:schemeClr val="tx1"/>
                </a:solidFill>
                <a:latin typeface="Bookman Old Style" panose="02050604050505020204" pitchFamily="18" charset="0"/>
              </a:rPr>
              <a:t>For instance 3 : &lt;'</a:t>
            </a:r>
            <a:r>
              <a:rPr lang="en-US" dirty="0" err="1">
                <a:solidFill>
                  <a:schemeClr val="tx1"/>
                </a:solidFill>
                <a:latin typeface="Bookman Old Style" panose="02050604050505020204" pitchFamily="18" charset="0"/>
              </a:rPr>
              <a:t>rainy','cold','high','strong','warm</a:t>
            </a:r>
            <a:r>
              <a:rPr lang="en-US" dirty="0">
                <a:solidFill>
                  <a:schemeClr val="tx1"/>
                </a:solidFill>
                <a:latin typeface="Bookman Old Style" panose="02050604050505020204" pitchFamily="18" charset="0"/>
              </a:rPr>
              <a:t> ','change'&gt; and negative output.</a:t>
            </a:r>
          </a:p>
          <a:p>
            <a:pPr marL="0" indent="0" algn="just">
              <a:buNone/>
            </a:pPr>
            <a:r>
              <a:rPr lang="en-US" dirty="0">
                <a:solidFill>
                  <a:schemeClr val="tx1"/>
                </a:solidFill>
                <a:latin typeface="Bookman Old Style" panose="02050604050505020204" pitchFamily="18" charset="0"/>
              </a:rPr>
              <a:t>            G3 = [['sunny', ?, ?, ?, ?, ?], [?, 'warm', ?, ?, ?, ?], [?, ?, ?, ?, ?, ?], </a:t>
            </a:r>
          </a:p>
          <a:p>
            <a:pPr marL="0" indent="0" algn="just">
              <a:buNone/>
            </a:pPr>
            <a:r>
              <a:rPr lang="en-US" dirty="0">
                <a:solidFill>
                  <a:schemeClr val="tx1"/>
                </a:solidFill>
                <a:latin typeface="Bookman Old Style" panose="02050604050505020204" pitchFamily="18" charset="0"/>
              </a:rPr>
              <a:t>                  [?, ?, ?, ?, ?, ?], [?, ?, ?, ?, ?, ?], [?, ?, ?, ?, ?, 'same']]</a:t>
            </a:r>
          </a:p>
          <a:p>
            <a:pPr marL="0" indent="0" algn="just">
              <a:buNone/>
            </a:pPr>
            <a:r>
              <a:rPr lang="en-US" dirty="0">
                <a:solidFill>
                  <a:schemeClr val="tx1"/>
                </a:solidFill>
                <a:latin typeface="Bookman Old Style" panose="02050604050505020204" pitchFamily="18" charset="0"/>
              </a:rPr>
              <a:t>            S3 = S2     </a:t>
            </a:r>
          </a:p>
          <a:p>
            <a:pPr marL="0" indent="0" algn="just">
              <a:buNone/>
            </a:pPr>
            <a:r>
              <a:rPr lang="en-US" dirty="0">
                <a:solidFill>
                  <a:schemeClr val="tx1"/>
                </a:solidFill>
                <a:latin typeface="Bookman Old Style" panose="02050604050505020204" pitchFamily="18" charset="0"/>
              </a:rPr>
              <a:t>            </a:t>
            </a:r>
          </a:p>
          <a:p>
            <a:pPr marL="0" indent="0" algn="just">
              <a:buNone/>
            </a:pPr>
            <a:r>
              <a:rPr lang="en-US" dirty="0">
                <a:solidFill>
                  <a:schemeClr val="tx1"/>
                </a:solidFill>
                <a:latin typeface="Bookman Old Style" panose="02050604050505020204" pitchFamily="18" charset="0"/>
              </a:rPr>
              <a:t>For instance 4 : &lt;'</a:t>
            </a:r>
            <a:r>
              <a:rPr lang="en-US" dirty="0" err="1">
                <a:solidFill>
                  <a:schemeClr val="tx1"/>
                </a:solidFill>
                <a:latin typeface="Bookman Old Style" panose="02050604050505020204" pitchFamily="18" charset="0"/>
              </a:rPr>
              <a:t>sunny','warm','high','strong','cool','change</a:t>
            </a:r>
            <a:r>
              <a:rPr lang="en-US" dirty="0">
                <a:solidFill>
                  <a:schemeClr val="tx1"/>
                </a:solidFill>
                <a:latin typeface="Bookman Old Style" panose="02050604050505020204" pitchFamily="18" charset="0"/>
              </a:rPr>
              <a:t>'&gt; and positive output.</a:t>
            </a:r>
          </a:p>
          <a:p>
            <a:pPr marL="0" indent="0" algn="just">
              <a:buNone/>
            </a:pPr>
            <a:r>
              <a:rPr lang="en-US" dirty="0">
                <a:solidFill>
                  <a:schemeClr val="tx1"/>
                </a:solidFill>
                <a:latin typeface="Bookman Old Style" panose="02050604050505020204" pitchFamily="18" charset="0"/>
              </a:rPr>
              <a:t>            G4 = G3</a:t>
            </a:r>
          </a:p>
          <a:p>
            <a:pPr marL="0" indent="0" algn="just">
              <a:buNone/>
            </a:pPr>
            <a:r>
              <a:rPr lang="en-US" dirty="0">
                <a:solidFill>
                  <a:schemeClr val="tx1"/>
                </a:solidFill>
                <a:latin typeface="Bookman Old Style" panose="02050604050505020204" pitchFamily="18" charset="0"/>
              </a:rPr>
              <a:t>            S4 = ['</a:t>
            </a:r>
            <a:r>
              <a:rPr lang="en-US" dirty="0" err="1">
                <a:solidFill>
                  <a:schemeClr val="tx1"/>
                </a:solidFill>
                <a:latin typeface="Bookman Old Style" panose="02050604050505020204" pitchFamily="18" charset="0"/>
              </a:rPr>
              <a:t>sunny','warm',?,'strong</a:t>
            </a:r>
            <a:r>
              <a:rPr lang="en-US" dirty="0">
                <a:solidFill>
                  <a:schemeClr val="tx1"/>
                </a:solidFill>
                <a:latin typeface="Bookman Old Style" panose="02050604050505020204" pitchFamily="18" charset="0"/>
              </a:rPr>
              <a:t>', ?, ?]       </a:t>
            </a:r>
          </a:p>
          <a:p>
            <a:pPr marL="0" indent="0" algn="just">
              <a:buNone/>
            </a:pPr>
            <a:r>
              <a:rPr lang="en-US" dirty="0">
                <a:solidFill>
                  <a:schemeClr val="tx1"/>
                </a:solidFill>
                <a:latin typeface="Bookman Old Style" panose="02050604050505020204" pitchFamily="18" charset="0"/>
              </a:rPr>
              <a:t>  </a:t>
            </a:r>
          </a:p>
          <a:p>
            <a:pPr marL="0" indent="0" algn="just">
              <a:buNone/>
            </a:pPr>
            <a:r>
              <a:rPr lang="en-US" dirty="0">
                <a:solidFill>
                  <a:schemeClr val="tx1"/>
                </a:solidFill>
                <a:latin typeface="Bookman Old Style" panose="02050604050505020204" pitchFamily="18" charset="0"/>
              </a:rPr>
              <a:t>At last, by synchronizing  the G4 and S4 algorithm produce the output.</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endParaRPr lang="en-US" dirty="0"/>
          </a:p>
        </p:txBody>
      </p:sp>
    </p:spTree>
    <p:extLst>
      <p:ext uri="{BB962C8B-B14F-4D97-AF65-F5344CB8AC3E}">
        <p14:creationId xmlns:p14="http://schemas.microsoft.com/office/powerpoint/2010/main" val="278510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0"/>
            <a:ext cx="10272971" cy="3628103"/>
          </a:xfrm>
        </p:spPr>
        <p:txBody>
          <a:bodyPr>
            <a:normAutofit/>
          </a:bodyPr>
          <a:lstStyle/>
          <a:p>
            <a:pPr algn="just"/>
            <a:r>
              <a:rPr lang="en-US" dirty="0">
                <a:latin typeface="Bookman Old Style" panose="02050604050505020204" pitchFamily="18" charset="0"/>
              </a:rPr>
              <a:t>G = [['sunny', ?, ?, ?, ?, ?], [?, 'warm', ?, ?, ?, ?]]</a:t>
            </a:r>
          </a:p>
          <a:p>
            <a:pPr algn="just"/>
            <a:r>
              <a:rPr lang="en-US" dirty="0">
                <a:latin typeface="Bookman Old Style" panose="02050604050505020204" pitchFamily="18" charset="0"/>
              </a:rPr>
              <a:t>S = ['</a:t>
            </a:r>
            <a:r>
              <a:rPr lang="en-US" dirty="0" err="1">
                <a:latin typeface="Bookman Old Style" panose="02050604050505020204" pitchFamily="18" charset="0"/>
              </a:rPr>
              <a:t>sunny','warm',?,'strong</a:t>
            </a:r>
            <a:r>
              <a:rPr lang="en-US" dirty="0">
                <a:latin typeface="Bookman Old Style" panose="02050604050505020204" pitchFamily="18" charset="0"/>
              </a:rPr>
              <a:t>', ?, ?] </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fontScale="90000"/>
          </a:bodyPr>
          <a:lstStyle/>
          <a:p>
            <a:r>
              <a:rPr lang="en-US" dirty="0">
                <a:latin typeface="Bookman Old Style" panose="02050604050505020204" pitchFamily="18" charset="0"/>
              </a:rPr>
              <a:t>Output :</a:t>
            </a:r>
            <a:br>
              <a:rPr lang="en-US" dirty="0">
                <a:latin typeface="Bookman Old Style" panose="02050604050505020204" pitchFamily="18" charset="0"/>
              </a:rPr>
            </a:br>
            <a:endParaRPr lang="en-US" dirty="0"/>
          </a:p>
        </p:txBody>
      </p:sp>
    </p:spTree>
    <p:extLst>
      <p:ext uri="{BB962C8B-B14F-4D97-AF65-F5344CB8AC3E}">
        <p14:creationId xmlns:p14="http://schemas.microsoft.com/office/powerpoint/2010/main" val="91186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604CF-CAD6-4840-A076-70C4859F2947}"/>
              </a:ext>
            </a:extLst>
          </p:cNvPr>
          <p:cNvPicPr>
            <a:picLocks noChangeAspect="1"/>
          </p:cNvPicPr>
          <p:nvPr/>
        </p:nvPicPr>
        <p:blipFill rotWithShape="1">
          <a:blip r:embed="rId2">
            <a:extLst>
              <a:ext uri="{28A0092B-C50C-407E-A947-70E740481C1C}">
                <a14:useLocalDpi xmlns:a14="http://schemas.microsoft.com/office/drawing/2010/main" val="0"/>
              </a:ext>
            </a:extLst>
          </a:blip>
          <a:srcRect l="7632" t="6513" r="14801" b="12673"/>
          <a:stretch/>
        </p:blipFill>
        <p:spPr>
          <a:xfrm>
            <a:off x="10934342" y="177582"/>
            <a:ext cx="1002890" cy="342928"/>
          </a:xfrm>
          <a:prstGeom prst="rect">
            <a:avLst/>
          </a:prstGeom>
        </p:spPr>
      </p:pic>
      <p:sp>
        <p:nvSpPr>
          <p:cNvPr id="3" name="TextBox 2">
            <a:extLst>
              <a:ext uri="{FF2B5EF4-FFF2-40B4-BE49-F238E27FC236}">
                <a16:creationId xmlns:a16="http://schemas.microsoft.com/office/drawing/2014/main" id="{C61D7F06-6036-157E-8EAF-D4E6EA9752CA}"/>
              </a:ext>
            </a:extLst>
          </p:cNvPr>
          <p:cNvSpPr txBox="1"/>
          <p:nvPr/>
        </p:nvSpPr>
        <p:spPr>
          <a:xfrm>
            <a:off x="0" y="789646"/>
            <a:ext cx="1448552" cy="369332"/>
          </a:xfrm>
          <a:prstGeom prst="rect">
            <a:avLst/>
          </a:prstGeom>
          <a:noFill/>
        </p:spPr>
        <p:txBody>
          <a:bodyPr wrap="square" rtlCol="0">
            <a:spAutoFit/>
          </a:bodyPr>
          <a:lstStyle/>
          <a:p>
            <a:r>
              <a:rPr lang="en-US" sz="1800" dirty="0">
                <a:solidFill>
                  <a:schemeClr val="bg1"/>
                </a:solidFill>
                <a:effectLst/>
                <a:latin typeface="Bookman Old Style" panose="02050604050505020204" pitchFamily="18" charset="0"/>
                <a:ea typeface="Calibri" panose="020F0502020204030204" pitchFamily="34" charset="0"/>
              </a:rPr>
              <a:t>20AM3602</a:t>
            </a:r>
            <a:endParaRPr lang="en-IN" dirty="0">
              <a:solidFill>
                <a:schemeClr val="bg1"/>
              </a:solidFill>
              <a:latin typeface="Bookman Old Style" panose="02050604050505020204" pitchFamily="18" charset="0"/>
            </a:endParaRPr>
          </a:p>
        </p:txBody>
      </p:sp>
      <p:sp>
        <p:nvSpPr>
          <p:cNvPr id="7" name="Content Placeholder 6">
            <a:extLst>
              <a:ext uri="{FF2B5EF4-FFF2-40B4-BE49-F238E27FC236}">
                <a16:creationId xmlns:a16="http://schemas.microsoft.com/office/drawing/2014/main" id="{154C0E22-8CF1-DC01-CB41-F0B92148CDDD}"/>
              </a:ext>
            </a:extLst>
          </p:cNvPr>
          <p:cNvSpPr>
            <a:spLocks noGrp="1"/>
          </p:cNvSpPr>
          <p:nvPr>
            <p:ph idx="1"/>
          </p:nvPr>
        </p:nvSpPr>
        <p:spPr>
          <a:xfrm>
            <a:off x="1231641" y="2133601"/>
            <a:ext cx="10272971" cy="803474"/>
          </a:xfrm>
        </p:spPr>
        <p:txBody>
          <a:bodyPr>
            <a:normAutofit/>
          </a:bodyPr>
          <a:lstStyle/>
          <a:p>
            <a:pPr algn="just"/>
            <a:r>
              <a:rPr lang="en-US" dirty="0">
                <a:latin typeface="Bookman Old Style" panose="02050604050505020204" pitchFamily="18" charset="0"/>
              </a:rPr>
              <a:t>https://colab.research.google.com/drive/1HgIJJobKaDRgrTbZgq0eHekyisVdytT8?usp=sharing </a:t>
            </a:r>
          </a:p>
        </p:txBody>
      </p:sp>
      <p:sp>
        <p:nvSpPr>
          <p:cNvPr id="9" name="Title 8">
            <a:extLst>
              <a:ext uri="{FF2B5EF4-FFF2-40B4-BE49-F238E27FC236}">
                <a16:creationId xmlns:a16="http://schemas.microsoft.com/office/drawing/2014/main" id="{AA7E84D9-FEF9-386A-5DCF-2A3484178454}"/>
              </a:ext>
            </a:extLst>
          </p:cNvPr>
          <p:cNvSpPr>
            <a:spLocks noGrp="1"/>
          </p:cNvSpPr>
          <p:nvPr>
            <p:ph type="title"/>
          </p:nvPr>
        </p:nvSpPr>
        <p:spPr>
          <a:xfrm>
            <a:off x="1799303" y="624110"/>
            <a:ext cx="9705309" cy="803474"/>
          </a:xfrm>
        </p:spPr>
        <p:txBody>
          <a:bodyPr>
            <a:normAutofit/>
          </a:bodyPr>
          <a:lstStyle/>
          <a:p>
            <a:r>
              <a:rPr lang="en-IN" dirty="0"/>
              <a:t>Executed program</a:t>
            </a:r>
            <a:endParaRPr lang="en-US" dirty="0"/>
          </a:p>
        </p:txBody>
      </p:sp>
      <p:sp>
        <p:nvSpPr>
          <p:cNvPr id="2" name="Title 8">
            <a:extLst>
              <a:ext uri="{FF2B5EF4-FFF2-40B4-BE49-F238E27FC236}">
                <a16:creationId xmlns:a16="http://schemas.microsoft.com/office/drawing/2014/main" id="{CB88CB9C-5B5D-15CC-3B1E-033DA1FBD8F0}"/>
              </a:ext>
            </a:extLst>
          </p:cNvPr>
          <p:cNvSpPr txBox="1">
            <a:spLocks/>
          </p:cNvSpPr>
          <p:nvPr/>
        </p:nvSpPr>
        <p:spPr>
          <a:xfrm>
            <a:off x="1799303" y="3429000"/>
            <a:ext cx="9705309" cy="8034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 set</a:t>
            </a:r>
            <a:endParaRPr lang="en-US" dirty="0"/>
          </a:p>
        </p:txBody>
      </p:sp>
      <p:sp>
        <p:nvSpPr>
          <p:cNvPr id="4" name="Content Placeholder 6">
            <a:extLst>
              <a:ext uri="{FF2B5EF4-FFF2-40B4-BE49-F238E27FC236}">
                <a16:creationId xmlns:a16="http://schemas.microsoft.com/office/drawing/2014/main" id="{66B2DD28-91CC-26F8-95C0-775B9AA79D15}"/>
              </a:ext>
            </a:extLst>
          </p:cNvPr>
          <p:cNvSpPr txBox="1">
            <a:spLocks/>
          </p:cNvSpPr>
          <p:nvPr/>
        </p:nvSpPr>
        <p:spPr>
          <a:xfrm>
            <a:off x="1305383" y="4322662"/>
            <a:ext cx="10272971" cy="1745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latin typeface="Bookman Old Style" panose="02050604050505020204" pitchFamily="18" charset="0"/>
                <a:hlinkClick r:id="rId3"/>
              </a:rPr>
              <a:t>https://drive.google.com/file/d/1GIg5Fh9vT3nv4Vc7jTMc0PnE-aFb-om8/view?usp=share_link</a:t>
            </a:r>
            <a:r>
              <a:rPr lang="en-US" dirty="0">
                <a:latin typeface="Bookman Old Style" panose="02050604050505020204" pitchFamily="18" charset="0"/>
              </a:rPr>
              <a:t>      -    environment</a:t>
            </a:r>
          </a:p>
          <a:p>
            <a:pPr algn="just"/>
            <a:r>
              <a:rPr lang="en-US" dirty="0">
                <a:latin typeface="Bookman Old Style" panose="02050604050505020204" pitchFamily="18" charset="0"/>
                <a:hlinkClick r:id="rId4"/>
              </a:rPr>
              <a:t>https://drive.google.com/file/d/1G53_e0q18FUzEBkq5YH8EeQNnd7NUMrz/view?usp=share_link</a:t>
            </a:r>
            <a:r>
              <a:rPr lang="en-US" dirty="0">
                <a:latin typeface="Bookman Old Style" panose="02050604050505020204" pitchFamily="18" charset="0"/>
              </a:rPr>
              <a:t>    -</a:t>
            </a:r>
            <a:r>
              <a:rPr lang="en-US" dirty="0" err="1">
                <a:latin typeface="Bookman Old Style" panose="02050604050505020204" pitchFamily="18" charset="0"/>
              </a:rPr>
              <a:t>carsale</a:t>
            </a:r>
            <a:endParaRPr lang="en-US" dirty="0">
              <a:latin typeface="Bookman Old Style" panose="02050604050505020204" pitchFamily="18" charset="0"/>
            </a:endParaRPr>
          </a:p>
        </p:txBody>
      </p:sp>
    </p:spTree>
    <p:extLst>
      <p:ext uri="{BB962C8B-B14F-4D97-AF65-F5344CB8AC3E}">
        <p14:creationId xmlns:p14="http://schemas.microsoft.com/office/powerpoint/2010/main" val="2535302419"/>
      </p:ext>
    </p:extLst>
  </p:cSld>
  <p:clrMapOvr>
    <a:masterClrMapping/>
  </p:clrMapOvr>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7239</TotalTime>
  <Words>718</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Century Gothic</vt:lpstr>
      <vt:lpstr>urw-din</vt:lpstr>
      <vt:lpstr>Wingdings 3</vt:lpstr>
      <vt:lpstr>Wisp</vt:lpstr>
      <vt:lpstr>ARTIFICIAL INTELLIGENCE Lab-II Program 2 Candidate Elimination Program</vt:lpstr>
      <vt:lpstr>ML – Candidate Elimination Algorithm</vt:lpstr>
      <vt:lpstr>Terms Used:   </vt:lpstr>
      <vt:lpstr>Algorithm: </vt:lpstr>
      <vt:lpstr>Example</vt:lpstr>
      <vt:lpstr>Algorithmic steps: </vt:lpstr>
      <vt:lpstr>PowerPoint Presentation</vt:lpstr>
      <vt:lpstr>Output : </vt:lpstr>
      <vt:lpstr>Executed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AND ENTREPRENEURSHIP FOR IT INDUSTRY</dc:title>
  <dc:creator>PRADEEP KUMAR K</dc:creator>
  <cp:lastModifiedBy>User</cp:lastModifiedBy>
  <cp:revision>464</cp:revision>
  <dcterms:created xsi:type="dcterms:W3CDTF">2021-09-30T03:11:36Z</dcterms:created>
  <dcterms:modified xsi:type="dcterms:W3CDTF">2023-02-26T12:41:15Z</dcterms:modified>
</cp:coreProperties>
</file>