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438" r:id="rId3"/>
    <p:sldId id="439" r:id="rId4"/>
    <p:sldId id="440" r:id="rId5"/>
    <p:sldId id="441" r:id="rId6"/>
    <p:sldId id="442" r:id="rId7"/>
    <p:sldId id="443" r:id="rId8"/>
    <p:sldId id="444" r:id="rId9"/>
    <p:sldId id="445" r:id="rId10"/>
    <p:sldId id="448" r:id="rId11"/>
    <p:sldId id="447" r:id="rId12"/>
    <p:sldId id="449" r:id="rId13"/>
    <p:sldId id="450" r:id="rId14"/>
    <p:sldId id="32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78" d="100"/>
          <a:sy n="78"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0188B-57E9-4200-8534-BE8835512268}" type="datetimeFigureOut">
              <a:rPr lang="en-IN" smtClean="0"/>
              <a:t>13-03-2023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99F7B-37FC-443C-BED7-64EF1ED3C687}" type="slidenum">
              <a:rPr lang="en-IN" smtClean="0"/>
              <a:t>‹#›</a:t>
            </a:fld>
            <a:endParaRPr lang="en-IN"/>
          </a:p>
        </p:txBody>
      </p:sp>
    </p:spTree>
    <p:extLst>
      <p:ext uri="{BB962C8B-B14F-4D97-AF65-F5344CB8AC3E}">
        <p14:creationId xmlns:p14="http://schemas.microsoft.com/office/powerpoint/2010/main" val="4271175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2CE377-8CD7-4FA8-B5A5-91BE201F1183}"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134663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CE377-8CD7-4FA8-B5A5-91BE201F1183}"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832573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CE377-8CD7-4FA8-B5A5-91BE201F1183}"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0A36FC-3A38-44EE-A13D-454498C57F4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0224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2CE377-8CD7-4FA8-B5A5-91BE201F1183}"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2835437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2CE377-8CD7-4FA8-B5A5-91BE201F1183}"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0A36FC-3A38-44EE-A13D-454498C57F4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1200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2CE377-8CD7-4FA8-B5A5-91BE201F1183}"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265735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CE377-8CD7-4FA8-B5A5-91BE201F1183}"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3533438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CE377-8CD7-4FA8-B5A5-91BE201F1183}"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370525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CE377-8CD7-4FA8-B5A5-91BE201F1183}"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328052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CE377-8CD7-4FA8-B5A5-91BE201F1183}"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1666662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2CE377-8CD7-4FA8-B5A5-91BE201F1183}"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237448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2CE377-8CD7-4FA8-B5A5-91BE201F1183}" type="datetimeFigureOut">
              <a:rPr lang="en-IN" smtClean="0"/>
              <a:t>13-03-2023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3749752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2CE377-8CD7-4FA8-B5A5-91BE201F1183}" type="datetimeFigureOut">
              <a:rPr lang="en-IN" smtClean="0"/>
              <a:t>13-03-2023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43819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CE377-8CD7-4FA8-B5A5-91BE201F1183}" type="datetimeFigureOut">
              <a:rPr lang="en-IN" smtClean="0"/>
              <a:t>13-03-2023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240015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2CE377-8CD7-4FA8-B5A5-91BE201F1183}"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238084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2CE377-8CD7-4FA8-B5A5-91BE201F1183}"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274534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42CE377-8CD7-4FA8-B5A5-91BE201F1183}" type="datetimeFigureOut">
              <a:rPr lang="en-IN" smtClean="0"/>
              <a:t>13-03-2023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F0A36FC-3A38-44EE-A13D-454498C57F48}" type="slidenum">
              <a:rPr lang="en-IN" smtClean="0"/>
              <a:t>‹#›</a:t>
            </a:fld>
            <a:endParaRPr lang="en-IN"/>
          </a:p>
        </p:txBody>
      </p:sp>
    </p:spTree>
    <p:extLst>
      <p:ext uri="{BB962C8B-B14F-4D97-AF65-F5344CB8AC3E}">
        <p14:creationId xmlns:p14="http://schemas.microsoft.com/office/powerpoint/2010/main" val="2328933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drive/1KexjOyo59XW8qCsWBg5XVecZYpRbrmO9?authuser=1"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colab.research.google.com/drive/1EFZ0nOOdqIo1MOfVYZVZZjO-EDpK2LPZ?authuser=1"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FEC2-DEB5-447F-AEFE-9E7E2196D86D}"/>
              </a:ext>
            </a:extLst>
          </p:cNvPr>
          <p:cNvSpPr>
            <a:spLocks noGrp="1"/>
          </p:cNvSpPr>
          <p:nvPr>
            <p:ph type="ctrTitle"/>
          </p:nvPr>
        </p:nvSpPr>
        <p:spPr>
          <a:xfrm>
            <a:off x="1229033" y="2514601"/>
            <a:ext cx="10275580" cy="1431782"/>
          </a:xfrm>
        </p:spPr>
        <p:txBody>
          <a:bodyPr>
            <a:noAutofit/>
          </a:bodyPr>
          <a:lstStyle/>
          <a:p>
            <a:pPr algn="ctr"/>
            <a:r>
              <a:rPr lang="en-IN" sz="3600" b="1" dirty="0">
                <a:latin typeface="Bookman Old Style" panose="02050604050505020204" pitchFamily="18" charset="0"/>
              </a:rPr>
              <a:t>ARTIFICIAL INTELLIGENCE Lab-II</a:t>
            </a:r>
            <a:br>
              <a:rPr lang="en-IN" sz="3600" b="1" dirty="0">
                <a:latin typeface="Bookman Old Style" panose="02050604050505020204" pitchFamily="18" charset="0"/>
              </a:rPr>
            </a:br>
            <a:r>
              <a:rPr lang="en-IN" sz="3600" b="1" dirty="0">
                <a:latin typeface="Bookman Old Style" panose="02050604050505020204" pitchFamily="18" charset="0"/>
              </a:rPr>
              <a:t>Program 4</a:t>
            </a:r>
            <a:br>
              <a:rPr lang="en-IN" sz="3600" b="1" dirty="0">
                <a:latin typeface="Bookman Old Style" panose="02050604050505020204" pitchFamily="18" charset="0"/>
              </a:rPr>
            </a:br>
            <a:r>
              <a:rPr lang="en-IN" sz="3600" b="1" dirty="0">
                <a:latin typeface="Bookman Old Style" panose="02050604050505020204" pitchFamily="18" charset="0"/>
              </a:rPr>
              <a:t>Naïve Bayes theorem </a:t>
            </a:r>
          </a:p>
        </p:txBody>
      </p:sp>
      <p:sp>
        <p:nvSpPr>
          <p:cNvPr id="3" name="Subtitle 2">
            <a:extLst>
              <a:ext uri="{FF2B5EF4-FFF2-40B4-BE49-F238E27FC236}">
                <a16:creationId xmlns:a16="http://schemas.microsoft.com/office/drawing/2014/main" id="{A71590CC-6534-4400-AF9C-CCEBF477395D}"/>
              </a:ext>
            </a:extLst>
          </p:cNvPr>
          <p:cNvSpPr>
            <a:spLocks noGrp="1"/>
          </p:cNvSpPr>
          <p:nvPr>
            <p:ph type="subTitle" idx="1"/>
          </p:nvPr>
        </p:nvSpPr>
        <p:spPr>
          <a:xfrm>
            <a:off x="2589213" y="4777379"/>
            <a:ext cx="3429031" cy="1126283"/>
          </a:xfrm>
        </p:spPr>
        <p:txBody>
          <a:bodyPr/>
          <a:lstStyle/>
          <a:p>
            <a:r>
              <a:rPr lang="en-IN" b="1" dirty="0">
                <a:latin typeface="Bookman Old Style" panose="02050604050505020204" pitchFamily="18" charset="0"/>
              </a:rPr>
              <a:t>SEMESTER – VI</a:t>
            </a:r>
          </a:p>
          <a:p>
            <a:r>
              <a:rPr lang="en-IN" b="1" dirty="0">
                <a:latin typeface="Bookman Old Style" panose="02050604050505020204" pitchFamily="18" charset="0"/>
              </a:rPr>
              <a:t>Course Code: 20AM3602</a:t>
            </a:r>
          </a:p>
        </p:txBody>
      </p:sp>
      <p:sp>
        <p:nvSpPr>
          <p:cNvPr id="5" name="TextBox 4">
            <a:extLst>
              <a:ext uri="{FF2B5EF4-FFF2-40B4-BE49-F238E27FC236}">
                <a16:creationId xmlns:a16="http://schemas.microsoft.com/office/drawing/2014/main" id="{CA32C355-0531-4BF0-9153-9B9471561D8A}"/>
              </a:ext>
            </a:extLst>
          </p:cNvPr>
          <p:cNvSpPr txBox="1"/>
          <p:nvPr/>
        </p:nvSpPr>
        <p:spPr>
          <a:xfrm>
            <a:off x="1877961" y="1382576"/>
            <a:ext cx="8996516" cy="861774"/>
          </a:xfrm>
          <a:prstGeom prst="rect">
            <a:avLst/>
          </a:prstGeom>
          <a:noFill/>
        </p:spPr>
        <p:txBody>
          <a:bodyPr wrap="square">
            <a:spAutoFit/>
          </a:bodyPr>
          <a:lstStyle/>
          <a:p>
            <a:pPr algn="ctr"/>
            <a:r>
              <a:rPr lang="en-US" sz="3200" b="1" i="0" dirty="0">
                <a:solidFill>
                  <a:schemeClr val="accent1"/>
                </a:solidFill>
                <a:effectLst/>
                <a:latin typeface="Bookman Old Style" panose="02050604050505020204" pitchFamily="18" charset="0"/>
              </a:rPr>
              <a:t>Dayananda Sagar University</a:t>
            </a:r>
          </a:p>
          <a:p>
            <a:pPr algn="ctr"/>
            <a:r>
              <a:rPr lang="en-US" sz="1800" b="1" dirty="0">
                <a:effectLst/>
                <a:latin typeface="Bookman Old Style" panose="02050604050505020204" pitchFamily="18" charset="0"/>
                <a:ea typeface="Calibri" panose="020F0502020204030204" pitchFamily="34" charset="0"/>
                <a:cs typeface="Arial" panose="020B0604020202020204" pitchFamily="34" charset="0"/>
              </a:rPr>
              <a:t>School of Engineering, </a:t>
            </a:r>
            <a:r>
              <a:rPr lang="en-US" sz="1800" b="1" dirty="0">
                <a:effectLst/>
                <a:latin typeface="Bookman Old Style" panose="02050604050505020204" pitchFamily="18" charset="0"/>
                <a:ea typeface="Calibri" panose="020F0502020204030204" pitchFamily="34" charset="0"/>
                <a:cs typeface="CMR17"/>
              </a:rPr>
              <a:t>Hosur Main Road, </a:t>
            </a:r>
            <a:r>
              <a:rPr lang="en-US" sz="1800" b="1" dirty="0" err="1">
                <a:effectLst/>
                <a:latin typeface="Bookman Old Style" panose="02050604050505020204" pitchFamily="18" charset="0"/>
                <a:ea typeface="Calibri" panose="020F0502020204030204" pitchFamily="34" charset="0"/>
                <a:cs typeface="CMR17"/>
              </a:rPr>
              <a:t>Kudlu</a:t>
            </a:r>
            <a:r>
              <a:rPr lang="en-US" sz="1800" b="1" dirty="0">
                <a:effectLst/>
                <a:latin typeface="Bookman Old Style" panose="02050604050505020204" pitchFamily="18" charset="0"/>
                <a:ea typeface="Calibri" panose="020F0502020204030204" pitchFamily="34" charset="0"/>
                <a:cs typeface="CMR17"/>
              </a:rPr>
              <a:t> Gate, Bengaluru-560 068</a:t>
            </a:r>
            <a:endParaRPr lang="en-IN" sz="1600" dirty="0">
              <a:latin typeface="Bookman Old Style" panose="02050604050505020204" pitchFamily="18" charset="0"/>
            </a:endParaRPr>
          </a:p>
        </p:txBody>
      </p:sp>
      <p:sp>
        <p:nvSpPr>
          <p:cNvPr id="6" name="Subtitle 2">
            <a:extLst>
              <a:ext uri="{FF2B5EF4-FFF2-40B4-BE49-F238E27FC236}">
                <a16:creationId xmlns:a16="http://schemas.microsoft.com/office/drawing/2014/main" id="{7CFC3E02-1CF6-42C5-9CBA-38CCC8DBE55E}"/>
              </a:ext>
            </a:extLst>
          </p:cNvPr>
          <p:cNvSpPr txBox="1">
            <a:spLocks/>
          </p:cNvSpPr>
          <p:nvPr/>
        </p:nvSpPr>
        <p:spPr>
          <a:xfrm>
            <a:off x="7841729" y="4674140"/>
            <a:ext cx="3032748" cy="1126283"/>
          </a:xfrm>
          <a:prstGeom prst="rect">
            <a:avLst/>
          </a:prstGeom>
        </p:spPr>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IN" b="1" dirty="0">
                <a:latin typeface="Bookman Old Style" panose="02050604050505020204" pitchFamily="18" charset="0"/>
              </a:rPr>
              <a:t>Prof. Pradeep Kumar K</a:t>
            </a:r>
          </a:p>
          <a:p>
            <a:r>
              <a:rPr lang="en-IN" b="1" dirty="0">
                <a:latin typeface="Bookman Old Style" panose="02050604050505020204" pitchFamily="18" charset="0"/>
              </a:rPr>
              <a:t>Dept. of CS&amp;E (AIML)</a:t>
            </a:r>
          </a:p>
          <a:p>
            <a:r>
              <a:rPr lang="en-IN" b="1" dirty="0">
                <a:latin typeface="Bookman Old Style" panose="02050604050505020204" pitchFamily="18" charset="0"/>
              </a:rPr>
              <a:t>DSU, Bangalore</a:t>
            </a:r>
          </a:p>
        </p:txBody>
      </p:sp>
      <p:pic>
        <p:nvPicPr>
          <p:cNvPr id="8" name="Picture 7">
            <a:extLst>
              <a:ext uri="{FF2B5EF4-FFF2-40B4-BE49-F238E27FC236}">
                <a16:creationId xmlns:a16="http://schemas.microsoft.com/office/drawing/2014/main" id="{B3A279DF-1471-4D42-AD1D-AD5FBF0A253C}"/>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1003168" y="215235"/>
            <a:ext cx="1002890" cy="342928"/>
          </a:xfrm>
          <a:prstGeom prst="rect">
            <a:avLst/>
          </a:prstGeom>
        </p:spPr>
      </p:pic>
      <p:sp>
        <p:nvSpPr>
          <p:cNvPr id="9" name="TextBox 8">
            <a:extLst>
              <a:ext uri="{FF2B5EF4-FFF2-40B4-BE49-F238E27FC236}">
                <a16:creationId xmlns:a16="http://schemas.microsoft.com/office/drawing/2014/main" id="{E324DCDB-382E-4557-97AE-304803BA095E}"/>
              </a:ext>
            </a:extLst>
          </p:cNvPr>
          <p:cNvSpPr txBox="1"/>
          <p:nvPr/>
        </p:nvSpPr>
        <p:spPr>
          <a:xfrm>
            <a:off x="137652" y="451300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Rectangle 2">
            <a:extLst>
              <a:ext uri="{FF2B5EF4-FFF2-40B4-BE49-F238E27FC236}">
                <a16:creationId xmlns:a16="http://schemas.microsoft.com/office/drawing/2014/main" id="{943850C8-A418-61B7-267C-6B159E580BB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2" descr="logo">
            <a:extLst>
              <a:ext uri="{FF2B5EF4-FFF2-40B4-BE49-F238E27FC236}">
                <a16:creationId xmlns:a16="http://schemas.microsoft.com/office/drawing/2014/main" id="{E3E0F2A7-81AF-75D1-69FF-0485D5EF4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2646" y="85080"/>
            <a:ext cx="1226707" cy="120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35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604CF-CAD6-4840-A076-70C4859F2947}"/>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sp>
        <p:nvSpPr>
          <p:cNvPr id="3" name="TextBox 2">
            <a:extLst>
              <a:ext uri="{FF2B5EF4-FFF2-40B4-BE49-F238E27FC236}">
                <a16:creationId xmlns:a16="http://schemas.microsoft.com/office/drawing/2014/main" id="{C61D7F06-6036-157E-8EAF-D4E6EA9752CA}"/>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Content Placeholder 6">
            <a:extLst>
              <a:ext uri="{FF2B5EF4-FFF2-40B4-BE49-F238E27FC236}">
                <a16:creationId xmlns:a16="http://schemas.microsoft.com/office/drawing/2014/main" id="{154C0E22-8CF1-DC01-CB41-F0B92148CDDD}"/>
              </a:ext>
            </a:extLst>
          </p:cNvPr>
          <p:cNvSpPr>
            <a:spLocks noGrp="1"/>
          </p:cNvSpPr>
          <p:nvPr>
            <p:ph idx="1"/>
          </p:nvPr>
        </p:nvSpPr>
        <p:spPr>
          <a:xfrm>
            <a:off x="1231641" y="2133601"/>
            <a:ext cx="10272971" cy="803474"/>
          </a:xfrm>
        </p:spPr>
        <p:txBody>
          <a:bodyPr>
            <a:normAutofit/>
          </a:bodyPr>
          <a:lstStyle/>
          <a:p>
            <a:pPr algn="just"/>
            <a:endParaRPr lang="en-US" dirty="0">
              <a:latin typeface="Bookman Old Style" panose="02050604050505020204" pitchFamily="18" charset="0"/>
            </a:endParaRPr>
          </a:p>
        </p:txBody>
      </p:sp>
      <p:sp>
        <p:nvSpPr>
          <p:cNvPr id="9" name="Title 8">
            <a:extLst>
              <a:ext uri="{FF2B5EF4-FFF2-40B4-BE49-F238E27FC236}">
                <a16:creationId xmlns:a16="http://schemas.microsoft.com/office/drawing/2014/main" id="{AA7E84D9-FEF9-386A-5DCF-2A3484178454}"/>
              </a:ext>
            </a:extLst>
          </p:cNvPr>
          <p:cNvSpPr>
            <a:spLocks noGrp="1"/>
          </p:cNvSpPr>
          <p:nvPr>
            <p:ph type="title"/>
          </p:nvPr>
        </p:nvSpPr>
        <p:spPr>
          <a:xfrm>
            <a:off x="1799303" y="624110"/>
            <a:ext cx="9705309" cy="803474"/>
          </a:xfrm>
        </p:spPr>
        <p:txBody>
          <a:bodyPr>
            <a:normAutofit fontScale="90000"/>
          </a:bodyPr>
          <a:lstStyle/>
          <a:p>
            <a:r>
              <a:rPr lang="en-US" dirty="0"/>
              <a:t>Implement naïve bayes theorem to classify the English text</a:t>
            </a:r>
          </a:p>
        </p:txBody>
      </p:sp>
      <p:pic>
        <p:nvPicPr>
          <p:cNvPr id="6146" name="Picture 2" descr="Document Classification using Naive Bayes.webp">
            <a:extLst>
              <a:ext uri="{FF2B5EF4-FFF2-40B4-BE49-F238E27FC236}">
                <a16:creationId xmlns:a16="http://schemas.microsoft.com/office/drawing/2014/main" id="{3E7961F8-E5EC-DEEB-84C7-2C44DC3E07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265"/>
          <a:stretch/>
        </p:blipFill>
        <p:spPr bwMode="auto">
          <a:xfrm>
            <a:off x="1943100" y="712839"/>
            <a:ext cx="8305800" cy="543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692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604CF-CAD6-4840-A076-70C4859F2947}"/>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sp>
        <p:nvSpPr>
          <p:cNvPr id="3" name="TextBox 2">
            <a:extLst>
              <a:ext uri="{FF2B5EF4-FFF2-40B4-BE49-F238E27FC236}">
                <a16:creationId xmlns:a16="http://schemas.microsoft.com/office/drawing/2014/main" id="{C61D7F06-6036-157E-8EAF-D4E6EA9752CA}"/>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Content Placeholder 6">
            <a:extLst>
              <a:ext uri="{FF2B5EF4-FFF2-40B4-BE49-F238E27FC236}">
                <a16:creationId xmlns:a16="http://schemas.microsoft.com/office/drawing/2014/main" id="{154C0E22-8CF1-DC01-CB41-F0B92148CDDD}"/>
              </a:ext>
            </a:extLst>
          </p:cNvPr>
          <p:cNvSpPr>
            <a:spLocks noGrp="1"/>
          </p:cNvSpPr>
          <p:nvPr>
            <p:ph idx="1"/>
          </p:nvPr>
        </p:nvSpPr>
        <p:spPr>
          <a:xfrm>
            <a:off x="1231641" y="2133600"/>
            <a:ext cx="10272971" cy="2979173"/>
          </a:xfrm>
        </p:spPr>
        <p:txBody>
          <a:bodyPr>
            <a:normAutofit/>
          </a:bodyPr>
          <a:lstStyle/>
          <a:p>
            <a:pPr algn="just"/>
            <a:r>
              <a:rPr lang="en-US" dirty="0">
                <a:latin typeface="Bookman Old Style" panose="02050604050505020204" pitchFamily="18" charset="0"/>
              </a:rPr>
              <a:t>Text Analysis is a major application field for machine learning algorithms. However the raw data, a sequence of symbols (i.e. strings) cannot be fed directly to the algorithms themselves as most of them expect numerical feature vectors with a fixed size rather than the raw text documents with variable length.</a:t>
            </a:r>
          </a:p>
          <a:p>
            <a:pPr algn="just"/>
            <a:endParaRPr lang="en-US" dirty="0">
              <a:latin typeface="Bookman Old Style" panose="02050604050505020204" pitchFamily="18" charset="0"/>
            </a:endParaRPr>
          </a:p>
        </p:txBody>
      </p:sp>
      <p:sp>
        <p:nvSpPr>
          <p:cNvPr id="10" name="Title 9">
            <a:extLst>
              <a:ext uri="{FF2B5EF4-FFF2-40B4-BE49-F238E27FC236}">
                <a16:creationId xmlns:a16="http://schemas.microsoft.com/office/drawing/2014/main" id="{6EFBEBD9-592C-24BE-BC6B-55E5982B9D77}"/>
              </a:ext>
            </a:extLst>
          </p:cNvPr>
          <p:cNvSpPr>
            <a:spLocks noGrp="1"/>
          </p:cNvSpPr>
          <p:nvPr>
            <p:ph type="title"/>
          </p:nvPr>
        </p:nvSpPr>
        <p:spPr/>
        <p:txBody>
          <a:bodyPr/>
          <a:lstStyle/>
          <a:p>
            <a:r>
              <a:rPr lang="en-US" dirty="0"/>
              <a:t>Implement naïve bayes theorem to classify the English text</a:t>
            </a:r>
          </a:p>
        </p:txBody>
      </p:sp>
    </p:spTree>
    <p:extLst>
      <p:ext uri="{BB962C8B-B14F-4D97-AF65-F5344CB8AC3E}">
        <p14:creationId xmlns:p14="http://schemas.microsoft.com/office/powerpoint/2010/main" val="2148991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604CF-CAD6-4840-A076-70C4859F2947}"/>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sp>
        <p:nvSpPr>
          <p:cNvPr id="3" name="TextBox 2">
            <a:extLst>
              <a:ext uri="{FF2B5EF4-FFF2-40B4-BE49-F238E27FC236}">
                <a16:creationId xmlns:a16="http://schemas.microsoft.com/office/drawing/2014/main" id="{C61D7F06-6036-157E-8EAF-D4E6EA9752CA}"/>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Content Placeholder 6">
            <a:extLst>
              <a:ext uri="{FF2B5EF4-FFF2-40B4-BE49-F238E27FC236}">
                <a16:creationId xmlns:a16="http://schemas.microsoft.com/office/drawing/2014/main" id="{154C0E22-8CF1-DC01-CB41-F0B92148CDDD}"/>
              </a:ext>
            </a:extLst>
          </p:cNvPr>
          <p:cNvSpPr>
            <a:spLocks noGrp="1"/>
          </p:cNvSpPr>
          <p:nvPr>
            <p:ph idx="1"/>
          </p:nvPr>
        </p:nvSpPr>
        <p:spPr>
          <a:xfrm>
            <a:off x="1231641" y="1531184"/>
            <a:ext cx="10272971" cy="4132197"/>
          </a:xfrm>
        </p:spPr>
        <p:txBody>
          <a:bodyPr>
            <a:normAutofit/>
          </a:bodyPr>
          <a:lstStyle/>
          <a:p>
            <a:pPr algn="just"/>
            <a:r>
              <a:rPr lang="en-US" dirty="0">
                <a:solidFill>
                  <a:schemeClr val="tx1"/>
                </a:solidFill>
                <a:latin typeface="Bookman Old Style" panose="02050604050505020204" pitchFamily="18" charset="0"/>
              </a:rPr>
              <a:t>Naive Bayes classifiers are a collection of classification algorithms based on Bayes’ Theorem. It is not a single algorithm but a family of algorithms where all of them share a common principle, i.e. every pair of features being classified is independent of each other.</a:t>
            </a:r>
          </a:p>
          <a:p>
            <a:pPr algn="just"/>
            <a:r>
              <a:rPr lang="en-US" dirty="0">
                <a:solidFill>
                  <a:schemeClr val="tx1"/>
                </a:solidFill>
                <a:latin typeface="Bookman Old Style" panose="02050604050505020204" pitchFamily="18" charset="0"/>
              </a:rPr>
              <a:t>The dataset is divided into two parts, namely, feature matrix and the response/target vector.</a:t>
            </a:r>
          </a:p>
          <a:p>
            <a:pPr algn="just"/>
            <a:r>
              <a:rPr lang="en-US" dirty="0">
                <a:solidFill>
                  <a:schemeClr val="tx1"/>
                </a:solidFill>
                <a:latin typeface="Bookman Old Style" panose="02050604050505020204" pitchFamily="18" charset="0"/>
              </a:rPr>
              <a:t>The Feature matrix (X) contains all the vectors(rows) of the dataset in which each vector consists of the value of dependent features. The number of features is d i.e. X = (x1,x2,x2, </a:t>
            </a:r>
            <a:r>
              <a:rPr lang="en-US" dirty="0" err="1">
                <a:solidFill>
                  <a:schemeClr val="tx1"/>
                </a:solidFill>
                <a:latin typeface="Bookman Old Style" panose="02050604050505020204" pitchFamily="18" charset="0"/>
              </a:rPr>
              <a:t>xd</a:t>
            </a:r>
            <a:r>
              <a:rPr lang="en-US" dirty="0">
                <a:solidFill>
                  <a:schemeClr val="tx1"/>
                </a:solidFill>
                <a:latin typeface="Bookman Old Style" panose="02050604050505020204" pitchFamily="18" charset="0"/>
              </a:rPr>
              <a:t>).</a:t>
            </a:r>
          </a:p>
          <a:p>
            <a:pPr algn="just"/>
            <a:r>
              <a:rPr lang="en-US" dirty="0">
                <a:solidFill>
                  <a:schemeClr val="tx1"/>
                </a:solidFill>
                <a:latin typeface="Bookman Old Style" panose="02050604050505020204" pitchFamily="18" charset="0"/>
              </a:rPr>
              <a:t>The Response/target vector (y) contains the value of class/group variable for each row of feature matrix.</a:t>
            </a:r>
          </a:p>
        </p:txBody>
      </p:sp>
      <p:sp>
        <p:nvSpPr>
          <p:cNvPr id="9" name="Title 8">
            <a:extLst>
              <a:ext uri="{FF2B5EF4-FFF2-40B4-BE49-F238E27FC236}">
                <a16:creationId xmlns:a16="http://schemas.microsoft.com/office/drawing/2014/main" id="{AA7E84D9-FEF9-386A-5DCF-2A3484178454}"/>
              </a:ext>
            </a:extLst>
          </p:cNvPr>
          <p:cNvSpPr>
            <a:spLocks noGrp="1"/>
          </p:cNvSpPr>
          <p:nvPr>
            <p:ph type="title"/>
          </p:nvPr>
        </p:nvSpPr>
        <p:spPr>
          <a:xfrm>
            <a:off x="1799303" y="624110"/>
            <a:ext cx="9705309" cy="803474"/>
          </a:xfrm>
        </p:spPr>
        <p:txBody>
          <a:bodyPr>
            <a:normAutofit/>
          </a:bodyPr>
          <a:lstStyle/>
          <a:p>
            <a:r>
              <a:rPr lang="en-US" dirty="0"/>
              <a:t> Naive Bayes algorithm</a:t>
            </a:r>
          </a:p>
        </p:txBody>
      </p:sp>
    </p:spTree>
    <p:extLst>
      <p:ext uri="{BB962C8B-B14F-4D97-AF65-F5344CB8AC3E}">
        <p14:creationId xmlns:p14="http://schemas.microsoft.com/office/powerpoint/2010/main" val="2756678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604CF-CAD6-4840-A076-70C4859F2947}"/>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sp>
        <p:nvSpPr>
          <p:cNvPr id="3" name="TextBox 2">
            <a:extLst>
              <a:ext uri="{FF2B5EF4-FFF2-40B4-BE49-F238E27FC236}">
                <a16:creationId xmlns:a16="http://schemas.microsoft.com/office/drawing/2014/main" id="{C61D7F06-6036-157E-8EAF-D4E6EA9752CA}"/>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Content Placeholder 6">
            <a:extLst>
              <a:ext uri="{FF2B5EF4-FFF2-40B4-BE49-F238E27FC236}">
                <a16:creationId xmlns:a16="http://schemas.microsoft.com/office/drawing/2014/main" id="{154C0E22-8CF1-DC01-CB41-F0B92148CDDD}"/>
              </a:ext>
            </a:extLst>
          </p:cNvPr>
          <p:cNvSpPr>
            <a:spLocks noGrp="1"/>
          </p:cNvSpPr>
          <p:nvPr>
            <p:ph idx="1"/>
          </p:nvPr>
        </p:nvSpPr>
        <p:spPr>
          <a:xfrm>
            <a:off x="1231641" y="2133601"/>
            <a:ext cx="10272971" cy="803474"/>
          </a:xfrm>
        </p:spPr>
        <p:txBody>
          <a:bodyPr>
            <a:normAutofit/>
          </a:bodyPr>
          <a:lstStyle/>
          <a:p>
            <a:pPr algn="just"/>
            <a:r>
              <a:rPr lang="en-US" dirty="0">
                <a:latin typeface="Bookman Old Style" panose="02050604050505020204" pitchFamily="18" charset="0"/>
                <a:hlinkClick r:id="rId3"/>
              </a:rPr>
              <a:t>https://colab.research.google.com/drive/1KexjOyo59XW8qCsWBg5XVecZYpRbrmO9?authuser=1</a:t>
            </a:r>
            <a:r>
              <a:rPr lang="en-US" dirty="0">
                <a:latin typeface="Bookman Old Style" panose="02050604050505020204" pitchFamily="18" charset="0"/>
              </a:rPr>
              <a:t> </a:t>
            </a:r>
          </a:p>
        </p:txBody>
      </p:sp>
      <p:sp>
        <p:nvSpPr>
          <p:cNvPr id="2" name="Title 8">
            <a:extLst>
              <a:ext uri="{FF2B5EF4-FFF2-40B4-BE49-F238E27FC236}">
                <a16:creationId xmlns:a16="http://schemas.microsoft.com/office/drawing/2014/main" id="{01431B5A-1C66-CBFA-0B5E-30B3C58BF00D}"/>
              </a:ext>
            </a:extLst>
          </p:cNvPr>
          <p:cNvSpPr txBox="1">
            <a:spLocks/>
          </p:cNvSpPr>
          <p:nvPr/>
        </p:nvSpPr>
        <p:spPr>
          <a:xfrm>
            <a:off x="1951703" y="776510"/>
            <a:ext cx="9705309" cy="80347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Basic of NBT</a:t>
            </a:r>
            <a:endParaRPr lang="en-US" dirty="0"/>
          </a:p>
        </p:txBody>
      </p:sp>
      <p:sp>
        <p:nvSpPr>
          <p:cNvPr id="6" name="Title 5">
            <a:extLst>
              <a:ext uri="{FF2B5EF4-FFF2-40B4-BE49-F238E27FC236}">
                <a16:creationId xmlns:a16="http://schemas.microsoft.com/office/drawing/2014/main" id="{C12FAD87-1DCC-ABC5-C9CE-91909E92A27D}"/>
              </a:ext>
            </a:extLst>
          </p:cNvPr>
          <p:cNvSpPr>
            <a:spLocks noGrp="1"/>
          </p:cNvSpPr>
          <p:nvPr>
            <p:ph type="title"/>
          </p:nvPr>
        </p:nvSpPr>
        <p:spPr/>
        <p:txBody>
          <a:bodyPr/>
          <a:lstStyle/>
          <a:p>
            <a:endParaRPr lang="en-US"/>
          </a:p>
        </p:txBody>
      </p:sp>
      <p:sp>
        <p:nvSpPr>
          <p:cNvPr id="8" name="Title 8">
            <a:extLst>
              <a:ext uri="{FF2B5EF4-FFF2-40B4-BE49-F238E27FC236}">
                <a16:creationId xmlns:a16="http://schemas.microsoft.com/office/drawing/2014/main" id="{F153CE3B-4984-6EB0-7747-EE6FDD998351}"/>
              </a:ext>
            </a:extLst>
          </p:cNvPr>
          <p:cNvSpPr txBox="1">
            <a:spLocks/>
          </p:cNvSpPr>
          <p:nvPr/>
        </p:nvSpPr>
        <p:spPr>
          <a:xfrm>
            <a:off x="1515471" y="3750768"/>
            <a:ext cx="9705309" cy="803474"/>
          </a:xfrm>
          <a:prstGeom prst="rect">
            <a:avLst/>
          </a:prstGeom>
        </p:spPr>
        <p:txBody>
          <a:bodyPr vert="horz" lIns="91440" tIns="45720" rIns="91440" bIns="45720" rtlCol="0" anchor="t">
            <a:normAutofit fontScale="7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Implement naïve bayes theorem to classify the English text</a:t>
            </a:r>
            <a:endParaRPr lang="en-US" dirty="0"/>
          </a:p>
        </p:txBody>
      </p:sp>
      <p:sp>
        <p:nvSpPr>
          <p:cNvPr id="11" name="TextBox 10">
            <a:extLst>
              <a:ext uri="{FF2B5EF4-FFF2-40B4-BE49-F238E27FC236}">
                <a16:creationId xmlns:a16="http://schemas.microsoft.com/office/drawing/2014/main" id="{8DDF005E-A862-75E5-CF52-116474BCAB57}"/>
              </a:ext>
            </a:extLst>
          </p:cNvPr>
          <p:cNvSpPr txBox="1"/>
          <p:nvPr/>
        </p:nvSpPr>
        <p:spPr>
          <a:xfrm>
            <a:off x="1664110" y="5044769"/>
            <a:ext cx="9840502" cy="646331"/>
          </a:xfrm>
          <a:prstGeom prst="rect">
            <a:avLst/>
          </a:prstGeom>
          <a:noFill/>
        </p:spPr>
        <p:txBody>
          <a:bodyPr wrap="square">
            <a:spAutoFit/>
          </a:bodyPr>
          <a:lstStyle/>
          <a:p>
            <a:r>
              <a:rPr lang="en-US" dirty="0">
                <a:hlinkClick r:id="rId4"/>
              </a:rPr>
              <a:t>https://colab.research.google.com/drive/1EFZ0nOOdqIo1MOfVYZVZZjO-EDpK2LPZ?authuser=1</a:t>
            </a:r>
            <a:r>
              <a:rPr lang="en-US" dirty="0"/>
              <a:t> </a:t>
            </a:r>
          </a:p>
        </p:txBody>
      </p:sp>
    </p:spTree>
    <p:extLst>
      <p:ext uri="{BB962C8B-B14F-4D97-AF65-F5344CB8AC3E}">
        <p14:creationId xmlns:p14="http://schemas.microsoft.com/office/powerpoint/2010/main" val="1639039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511E96-7328-4CC5-9DB0-6C782798ECDE}"/>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pic>
        <p:nvPicPr>
          <p:cNvPr id="5122" name="Picture 2" descr="Thank You CAC Champagne Text Title Free Stock Photo - Public Domain Pictures">
            <a:extLst>
              <a:ext uri="{FF2B5EF4-FFF2-40B4-BE49-F238E27FC236}">
                <a16:creationId xmlns:a16="http://schemas.microsoft.com/office/drawing/2014/main" id="{FCC31321-EE2C-4E9C-8AD3-22EB8552B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101" y="1921208"/>
            <a:ext cx="5347635" cy="30155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5582114-3BF2-AB02-FF95-63946148880C}"/>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195193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604CF-CAD6-4840-A076-70C4859F2947}"/>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sp>
        <p:nvSpPr>
          <p:cNvPr id="3" name="TextBox 2">
            <a:extLst>
              <a:ext uri="{FF2B5EF4-FFF2-40B4-BE49-F238E27FC236}">
                <a16:creationId xmlns:a16="http://schemas.microsoft.com/office/drawing/2014/main" id="{C61D7F06-6036-157E-8EAF-D4E6EA9752CA}"/>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Content Placeholder 6">
            <a:extLst>
              <a:ext uri="{FF2B5EF4-FFF2-40B4-BE49-F238E27FC236}">
                <a16:creationId xmlns:a16="http://schemas.microsoft.com/office/drawing/2014/main" id="{154C0E22-8CF1-DC01-CB41-F0B92148CDDD}"/>
              </a:ext>
            </a:extLst>
          </p:cNvPr>
          <p:cNvSpPr>
            <a:spLocks noGrp="1"/>
          </p:cNvSpPr>
          <p:nvPr>
            <p:ph idx="1"/>
          </p:nvPr>
        </p:nvSpPr>
        <p:spPr>
          <a:xfrm>
            <a:off x="1231641" y="1531184"/>
            <a:ext cx="10272971" cy="4230519"/>
          </a:xfrm>
        </p:spPr>
        <p:txBody>
          <a:bodyPr>
            <a:normAutofit/>
          </a:bodyPr>
          <a:lstStyle/>
          <a:p>
            <a:pPr algn="just"/>
            <a:r>
              <a:rPr lang="en-US" dirty="0">
                <a:solidFill>
                  <a:schemeClr val="tx1"/>
                </a:solidFill>
                <a:latin typeface="Bookman Old Style" panose="02050604050505020204" pitchFamily="18" charset="0"/>
              </a:rPr>
              <a:t>Bayes theorem is one of the earliest probabilistic inference algorithms developed by Reverend Bayes (which he used to try and infer the existence of God no less) and still performs extremely well for certain use cases.</a:t>
            </a:r>
          </a:p>
          <a:p>
            <a:pPr algn="just"/>
            <a:r>
              <a:rPr lang="en-US" dirty="0">
                <a:solidFill>
                  <a:schemeClr val="tx1"/>
                </a:solidFill>
                <a:latin typeface="Bookman Old Style" panose="02050604050505020204" pitchFamily="18" charset="0"/>
              </a:rPr>
              <a:t>It is a classification technique based on Bayes’ Theorem with an assumption of independence among predictors. In simple terms, a Naive Bayes classifier assumes that the presence of a particular feature in a class is unrelated to the presence of any other feature. For example, a fruit may be considered to be an apple if it is red, round, and about 3 inches in diameter. Even if these features depend on each other or upon the existence of the other features, all of these properties independently contribute to the probability that this fruit is an apple and that is why it is known as ‘Naive’.</a:t>
            </a:r>
          </a:p>
        </p:txBody>
      </p:sp>
      <p:sp>
        <p:nvSpPr>
          <p:cNvPr id="9" name="Title 8">
            <a:extLst>
              <a:ext uri="{FF2B5EF4-FFF2-40B4-BE49-F238E27FC236}">
                <a16:creationId xmlns:a16="http://schemas.microsoft.com/office/drawing/2014/main" id="{AA7E84D9-FEF9-386A-5DCF-2A3484178454}"/>
              </a:ext>
            </a:extLst>
          </p:cNvPr>
          <p:cNvSpPr>
            <a:spLocks noGrp="1"/>
          </p:cNvSpPr>
          <p:nvPr>
            <p:ph type="title"/>
          </p:nvPr>
        </p:nvSpPr>
        <p:spPr>
          <a:xfrm>
            <a:off x="1799303" y="624110"/>
            <a:ext cx="9705309" cy="803474"/>
          </a:xfrm>
        </p:spPr>
        <p:txBody>
          <a:bodyPr>
            <a:normAutofit/>
          </a:bodyPr>
          <a:lstStyle/>
          <a:p>
            <a:r>
              <a:rPr lang="en-US" dirty="0"/>
              <a:t>Naïve Bayes Theorem </a:t>
            </a:r>
          </a:p>
        </p:txBody>
      </p:sp>
    </p:spTree>
    <p:extLst>
      <p:ext uri="{BB962C8B-B14F-4D97-AF65-F5344CB8AC3E}">
        <p14:creationId xmlns:p14="http://schemas.microsoft.com/office/powerpoint/2010/main" val="273836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604CF-CAD6-4840-A076-70C4859F2947}"/>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sp>
        <p:nvSpPr>
          <p:cNvPr id="3" name="TextBox 2">
            <a:extLst>
              <a:ext uri="{FF2B5EF4-FFF2-40B4-BE49-F238E27FC236}">
                <a16:creationId xmlns:a16="http://schemas.microsoft.com/office/drawing/2014/main" id="{C61D7F06-6036-157E-8EAF-D4E6EA9752CA}"/>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Content Placeholder 6">
            <a:extLst>
              <a:ext uri="{FF2B5EF4-FFF2-40B4-BE49-F238E27FC236}">
                <a16:creationId xmlns:a16="http://schemas.microsoft.com/office/drawing/2014/main" id="{154C0E22-8CF1-DC01-CB41-F0B92148CDDD}"/>
              </a:ext>
            </a:extLst>
          </p:cNvPr>
          <p:cNvSpPr>
            <a:spLocks noGrp="1"/>
          </p:cNvSpPr>
          <p:nvPr>
            <p:ph idx="1"/>
          </p:nvPr>
        </p:nvSpPr>
        <p:spPr>
          <a:xfrm>
            <a:off x="1231641" y="1858298"/>
            <a:ext cx="10272971" cy="3903406"/>
          </a:xfrm>
        </p:spPr>
        <p:txBody>
          <a:bodyPr>
            <a:normAutofit/>
          </a:bodyPr>
          <a:lstStyle/>
          <a:p>
            <a:pPr algn="just"/>
            <a:r>
              <a:rPr lang="en-US" dirty="0">
                <a:latin typeface="Bookman Old Style" panose="02050604050505020204" pitchFamily="18" charset="0"/>
              </a:rPr>
              <a:t>Let's say we are trying to find the odds of an individual having diabetes, given that he or she was tested for it and got a positive result. In the medical field, such </a:t>
            </a:r>
            <a:r>
              <a:rPr lang="en-US" dirty="0" err="1">
                <a:latin typeface="Bookman Old Style" panose="02050604050505020204" pitchFamily="18" charset="0"/>
              </a:rPr>
              <a:t>probabilies</a:t>
            </a:r>
            <a:r>
              <a:rPr lang="en-US" dirty="0">
                <a:latin typeface="Bookman Old Style" panose="02050604050505020204" pitchFamily="18" charset="0"/>
              </a:rPr>
              <a:t> play a very important role as it usually deals with life and death </a:t>
            </a:r>
            <a:r>
              <a:rPr lang="en-US" dirty="0" err="1">
                <a:latin typeface="Bookman Old Style" panose="02050604050505020204" pitchFamily="18" charset="0"/>
              </a:rPr>
              <a:t>situatuations</a:t>
            </a:r>
            <a:r>
              <a:rPr lang="en-US" dirty="0">
                <a:latin typeface="Bookman Old Style" panose="02050604050505020204" pitchFamily="18" charset="0"/>
              </a:rPr>
              <a:t>.</a:t>
            </a:r>
          </a:p>
          <a:p>
            <a:pPr algn="just"/>
            <a:endParaRPr lang="en-US" dirty="0">
              <a:latin typeface="Bookman Old Style" panose="02050604050505020204" pitchFamily="18" charset="0"/>
            </a:endParaRPr>
          </a:p>
          <a:p>
            <a:pPr algn="just"/>
            <a:endParaRPr lang="en-US" dirty="0">
              <a:latin typeface="Bookman Old Style" panose="02050604050505020204" pitchFamily="18" charset="0"/>
            </a:endParaRPr>
          </a:p>
        </p:txBody>
      </p:sp>
      <p:sp>
        <p:nvSpPr>
          <p:cNvPr id="9" name="Title 8">
            <a:extLst>
              <a:ext uri="{FF2B5EF4-FFF2-40B4-BE49-F238E27FC236}">
                <a16:creationId xmlns:a16="http://schemas.microsoft.com/office/drawing/2014/main" id="{AA7E84D9-FEF9-386A-5DCF-2A3484178454}"/>
              </a:ext>
            </a:extLst>
          </p:cNvPr>
          <p:cNvSpPr>
            <a:spLocks noGrp="1"/>
          </p:cNvSpPr>
          <p:nvPr>
            <p:ph type="title"/>
          </p:nvPr>
        </p:nvSpPr>
        <p:spPr>
          <a:xfrm>
            <a:off x="1799303" y="624110"/>
            <a:ext cx="9705309" cy="803474"/>
          </a:xfrm>
        </p:spPr>
        <p:txBody>
          <a:bodyPr>
            <a:normAutofit/>
          </a:bodyPr>
          <a:lstStyle/>
          <a:p>
            <a:r>
              <a:rPr lang="en-US" sz="4000" dirty="0">
                <a:solidFill>
                  <a:schemeClr val="tx1"/>
                </a:solidFill>
              </a:rPr>
              <a:t>BAYES THEOREM IMPLEMENTATION</a:t>
            </a:r>
          </a:p>
        </p:txBody>
      </p:sp>
    </p:spTree>
    <p:extLst>
      <p:ext uri="{BB962C8B-B14F-4D97-AF65-F5344CB8AC3E}">
        <p14:creationId xmlns:p14="http://schemas.microsoft.com/office/powerpoint/2010/main" val="94246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604CF-CAD6-4840-A076-70C4859F2947}"/>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sp>
        <p:nvSpPr>
          <p:cNvPr id="3" name="TextBox 2">
            <a:extLst>
              <a:ext uri="{FF2B5EF4-FFF2-40B4-BE49-F238E27FC236}">
                <a16:creationId xmlns:a16="http://schemas.microsoft.com/office/drawing/2014/main" id="{C61D7F06-6036-157E-8EAF-D4E6EA9752CA}"/>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Content Placeholder 6">
            <a:extLst>
              <a:ext uri="{FF2B5EF4-FFF2-40B4-BE49-F238E27FC236}">
                <a16:creationId xmlns:a16="http://schemas.microsoft.com/office/drawing/2014/main" id="{154C0E22-8CF1-DC01-CB41-F0B92148CDDD}"/>
              </a:ext>
            </a:extLst>
          </p:cNvPr>
          <p:cNvSpPr>
            <a:spLocks noGrp="1"/>
          </p:cNvSpPr>
          <p:nvPr>
            <p:ph idx="1"/>
          </p:nvPr>
        </p:nvSpPr>
        <p:spPr>
          <a:xfrm>
            <a:off x="1231641" y="1327356"/>
            <a:ext cx="10272971" cy="4434348"/>
          </a:xfrm>
        </p:spPr>
        <p:txBody>
          <a:bodyPr>
            <a:normAutofit fontScale="92500" lnSpcReduction="20000"/>
          </a:bodyPr>
          <a:lstStyle/>
          <a:p>
            <a:pPr algn="just">
              <a:buFont typeface="Wingdings" panose="05000000000000000000" pitchFamily="2" charset="2"/>
              <a:buChar char="Ø"/>
            </a:pPr>
            <a:r>
              <a:rPr lang="en-US" b="1" dirty="0">
                <a:solidFill>
                  <a:schemeClr val="tx1"/>
                </a:solidFill>
                <a:latin typeface="Bookman Old Style" panose="02050604050505020204" pitchFamily="18" charset="0"/>
              </a:rPr>
              <a:t>P(D) </a:t>
            </a:r>
            <a:r>
              <a:rPr lang="en-US" dirty="0">
                <a:solidFill>
                  <a:schemeClr val="tx1"/>
                </a:solidFill>
                <a:latin typeface="Bookman Old Style" panose="02050604050505020204" pitchFamily="18" charset="0"/>
              </a:rPr>
              <a:t>is the probability of a person having Diabetes. It's value is 0.01 or in other words, 1% of the general population has diabetes(Disclaimer: these values are assumptions and are not reflective of any medical study).</a:t>
            </a:r>
          </a:p>
          <a:p>
            <a:pPr algn="just">
              <a:buFont typeface="Wingdings" panose="05000000000000000000" pitchFamily="2" charset="2"/>
              <a:buChar char="Ø"/>
            </a:pPr>
            <a:endParaRPr lang="en-US" dirty="0">
              <a:solidFill>
                <a:schemeClr val="tx1"/>
              </a:solidFill>
              <a:latin typeface="Bookman Old Style" panose="02050604050505020204" pitchFamily="18" charset="0"/>
            </a:endParaRPr>
          </a:p>
          <a:p>
            <a:pPr algn="just">
              <a:buFont typeface="Wingdings" panose="05000000000000000000" pitchFamily="2" charset="2"/>
              <a:buChar char="Ø"/>
            </a:pPr>
            <a:r>
              <a:rPr lang="en-US" b="1" dirty="0">
                <a:solidFill>
                  <a:schemeClr val="tx1"/>
                </a:solidFill>
                <a:latin typeface="Bookman Old Style" panose="02050604050505020204" pitchFamily="18" charset="0"/>
              </a:rPr>
              <a:t>P(Pos) </a:t>
            </a:r>
            <a:r>
              <a:rPr lang="en-US" dirty="0">
                <a:solidFill>
                  <a:schemeClr val="tx1"/>
                </a:solidFill>
                <a:latin typeface="Bookman Old Style" panose="02050604050505020204" pitchFamily="18" charset="0"/>
              </a:rPr>
              <a:t>is the probability of getting a positive test result.</a:t>
            </a:r>
          </a:p>
          <a:p>
            <a:pPr algn="just">
              <a:buFont typeface="Wingdings" panose="05000000000000000000" pitchFamily="2" charset="2"/>
              <a:buChar char="Ø"/>
            </a:pPr>
            <a:endParaRPr lang="en-US" dirty="0">
              <a:solidFill>
                <a:schemeClr val="tx1"/>
              </a:solidFill>
              <a:latin typeface="Bookman Old Style" panose="02050604050505020204" pitchFamily="18" charset="0"/>
            </a:endParaRPr>
          </a:p>
          <a:p>
            <a:pPr algn="just">
              <a:buFont typeface="Wingdings" panose="05000000000000000000" pitchFamily="2" charset="2"/>
              <a:buChar char="Ø"/>
            </a:pPr>
            <a:r>
              <a:rPr lang="en-US" b="1" dirty="0">
                <a:solidFill>
                  <a:schemeClr val="tx1"/>
                </a:solidFill>
                <a:latin typeface="Bookman Old Style" panose="02050604050505020204" pitchFamily="18" charset="0"/>
              </a:rPr>
              <a:t>P(Neg) </a:t>
            </a:r>
            <a:r>
              <a:rPr lang="en-US" dirty="0">
                <a:solidFill>
                  <a:schemeClr val="tx1"/>
                </a:solidFill>
                <a:latin typeface="Bookman Old Style" panose="02050604050505020204" pitchFamily="18" charset="0"/>
              </a:rPr>
              <a:t>is the probability of getting a negative test result.</a:t>
            </a:r>
          </a:p>
          <a:p>
            <a:pPr algn="just">
              <a:buFont typeface="Wingdings" panose="05000000000000000000" pitchFamily="2" charset="2"/>
              <a:buChar char="Ø"/>
            </a:pPr>
            <a:endParaRPr lang="en-US" dirty="0">
              <a:solidFill>
                <a:schemeClr val="tx1"/>
              </a:solidFill>
              <a:latin typeface="Bookman Old Style" panose="02050604050505020204" pitchFamily="18" charset="0"/>
            </a:endParaRPr>
          </a:p>
          <a:p>
            <a:pPr algn="just">
              <a:buFont typeface="Wingdings" panose="05000000000000000000" pitchFamily="2" charset="2"/>
              <a:buChar char="Ø"/>
            </a:pPr>
            <a:r>
              <a:rPr lang="en-US" b="1" dirty="0">
                <a:solidFill>
                  <a:schemeClr val="tx1"/>
                </a:solidFill>
                <a:latin typeface="Bookman Old Style" panose="02050604050505020204" pitchFamily="18" charset="0"/>
              </a:rPr>
              <a:t>P(</a:t>
            </a:r>
            <a:r>
              <a:rPr lang="en-US" b="1" dirty="0" err="1">
                <a:solidFill>
                  <a:schemeClr val="tx1"/>
                </a:solidFill>
                <a:latin typeface="Bookman Old Style" panose="02050604050505020204" pitchFamily="18" charset="0"/>
              </a:rPr>
              <a:t>Pos|D</a:t>
            </a:r>
            <a:r>
              <a:rPr lang="en-US" b="1" dirty="0">
                <a:solidFill>
                  <a:schemeClr val="tx1"/>
                </a:solidFill>
                <a:latin typeface="Bookman Old Style" panose="02050604050505020204" pitchFamily="18" charset="0"/>
              </a:rPr>
              <a:t>) </a:t>
            </a:r>
            <a:r>
              <a:rPr lang="en-US" dirty="0">
                <a:solidFill>
                  <a:schemeClr val="tx1"/>
                </a:solidFill>
                <a:latin typeface="Bookman Old Style" panose="02050604050505020204" pitchFamily="18" charset="0"/>
              </a:rPr>
              <a:t>is the probability of getting a positive result on a test done for detecting diabetes, given that you have diabetes. This has a value 0.9. In other words the test is correct 90% of the time. This is also called the Sensitivity or True Positive Rate.</a:t>
            </a:r>
          </a:p>
          <a:p>
            <a:pPr algn="just">
              <a:buFont typeface="Wingdings" panose="05000000000000000000" pitchFamily="2" charset="2"/>
              <a:buChar char="Ø"/>
            </a:pPr>
            <a:endParaRPr lang="en-US" dirty="0">
              <a:solidFill>
                <a:schemeClr val="tx1"/>
              </a:solidFill>
              <a:latin typeface="Bookman Old Style" panose="02050604050505020204" pitchFamily="18" charset="0"/>
            </a:endParaRPr>
          </a:p>
          <a:p>
            <a:pPr algn="just">
              <a:buFont typeface="Wingdings" panose="05000000000000000000" pitchFamily="2" charset="2"/>
              <a:buChar char="Ø"/>
            </a:pPr>
            <a:r>
              <a:rPr lang="en-US" b="1" dirty="0">
                <a:solidFill>
                  <a:schemeClr val="tx1"/>
                </a:solidFill>
                <a:latin typeface="Bookman Old Style" panose="02050604050505020204" pitchFamily="18" charset="0"/>
              </a:rPr>
              <a:t>P(Neg|~D) </a:t>
            </a:r>
            <a:r>
              <a:rPr lang="en-US" dirty="0">
                <a:solidFill>
                  <a:schemeClr val="tx1"/>
                </a:solidFill>
                <a:latin typeface="Bookman Old Style" panose="02050604050505020204" pitchFamily="18" charset="0"/>
              </a:rPr>
              <a:t>is the probability of getting a negative result on a test done for detecting diabetes, given that you do not have diabetes. This also has a value of 0.9 and is therefore correct, 90% of the time. This is also called the Specificity or True Negative Rate.</a:t>
            </a:r>
          </a:p>
        </p:txBody>
      </p:sp>
    </p:spTree>
    <p:extLst>
      <p:ext uri="{BB962C8B-B14F-4D97-AF65-F5344CB8AC3E}">
        <p14:creationId xmlns:p14="http://schemas.microsoft.com/office/powerpoint/2010/main" val="3132812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604CF-CAD6-4840-A076-70C4859F2947}"/>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sp>
        <p:nvSpPr>
          <p:cNvPr id="3" name="TextBox 2">
            <a:extLst>
              <a:ext uri="{FF2B5EF4-FFF2-40B4-BE49-F238E27FC236}">
                <a16:creationId xmlns:a16="http://schemas.microsoft.com/office/drawing/2014/main" id="{C61D7F06-6036-157E-8EAF-D4E6EA9752CA}"/>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Content Placeholder 6">
            <a:extLst>
              <a:ext uri="{FF2B5EF4-FFF2-40B4-BE49-F238E27FC236}">
                <a16:creationId xmlns:a16="http://schemas.microsoft.com/office/drawing/2014/main" id="{154C0E22-8CF1-DC01-CB41-F0B92148CDDD}"/>
              </a:ext>
            </a:extLst>
          </p:cNvPr>
          <p:cNvSpPr>
            <a:spLocks noGrp="1"/>
          </p:cNvSpPr>
          <p:nvPr>
            <p:ph idx="1"/>
          </p:nvPr>
        </p:nvSpPr>
        <p:spPr>
          <a:xfrm>
            <a:off x="1231641" y="2133600"/>
            <a:ext cx="10272971" cy="3628103"/>
          </a:xfrm>
        </p:spPr>
        <p:txBody>
          <a:bodyPr>
            <a:normAutofit/>
          </a:bodyPr>
          <a:lstStyle/>
          <a:p>
            <a:pPr algn="just"/>
            <a:endParaRPr lang="en-US" dirty="0">
              <a:latin typeface="Bookman Old Style" panose="02050604050505020204" pitchFamily="18" charset="0"/>
            </a:endParaRPr>
          </a:p>
        </p:txBody>
      </p:sp>
      <p:sp>
        <p:nvSpPr>
          <p:cNvPr id="9" name="Title 8">
            <a:extLst>
              <a:ext uri="{FF2B5EF4-FFF2-40B4-BE49-F238E27FC236}">
                <a16:creationId xmlns:a16="http://schemas.microsoft.com/office/drawing/2014/main" id="{AA7E84D9-FEF9-386A-5DCF-2A3484178454}"/>
              </a:ext>
            </a:extLst>
          </p:cNvPr>
          <p:cNvSpPr>
            <a:spLocks noGrp="1"/>
          </p:cNvSpPr>
          <p:nvPr>
            <p:ph type="title"/>
          </p:nvPr>
        </p:nvSpPr>
        <p:spPr>
          <a:xfrm>
            <a:off x="1799303" y="624110"/>
            <a:ext cx="9705309" cy="803474"/>
          </a:xfrm>
        </p:spPr>
        <p:txBody>
          <a:bodyPr>
            <a:normAutofit/>
          </a:bodyPr>
          <a:lstStyle/>
          <a:p>
            <a:endParaRPr lang="en-US" dirty="0"/>
          </a:p>
        </p:txBody>
      </p:sp>
      <p:pic>
        <p:nvPicPr>
          <p:cNvPr id="2" name="Picture 2">
            <a:extLst>
              <a:ext uri="{FF2B5EF4-FFF2-40B4-BE49-F238E27FC236}">
                <a16:creationId xmlns:a16="http://schemas.microsoft.com/office/drawing/2014/main" id="{D3621A77-4863-0436-2F1F-3A0FCE10A1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0" t="869" r="667" b="7992"/>
          <a:stretch/>
        </p:blipFill>
        <p:spPr bwMode="auto">
          <a:xfrm>
            <a:off x="1799303" y="893079"/>
            <a:ext cx="8632722" cy="5340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96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604CF-CAD6-4840-A076-70C4859F2947}"/>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sp>
        <p:nvSpPr>
          <p:cNvPr id="3" name="TextBox 2">
            <a:extLst>
              <a:ext uri="{FF2B5EF4-FFF2-40B4-BE49-F238E27FC236}">
                <a16:creationId xmlns:a16="http://schemas.microsoft.com/office/drawing/2014/main" id="{C61D7F06-6036-157E-8EAF-D4E6EA9752CA}"/>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Content Placeholder 6">
            <a:extLst>
              <a:ext uri="{FF2B5EF4-FFF2-40B4-BE49-F238E27FC236}">
                <a16:creationId xmlns:a16="http://schemas.microsoft.com/office/drawing/2014/main" id="{154C0E22-8CF1-DC01-CB41-F0B92148CDDD}"/>
              </a:ext>
            </a:extLst>
          </p:cNvPr>
          <p:cNvSpPr>
            <a:spLocks noGrp="1"/>
          </p:cNvSpPr>
          <p:nvPr>
            <p:ph idx="1"/>
          </p:nvPr>
        </p:nvSpPr>
        <p:spPr>
          <a:xfrm>
            <a:off x="894735" y="3303138"/>
            <a:ext cx="10609877" cy="3254978"/>
          </a:xfrm>
        </p:spPr>
        <p:txBody>
          <a:bodyPr>
            <a:normAutofit/>
          </a:bodyPr>
          <a:lstStyle/>
          <a:p>
            <a:pPr algn="just"/>
            <a:r>
              <a:rPr lang="en-US" b="1" dirty="0">
                <a:solidFill>
                  <a:schemeClr val="tx1"/>
                </a:solidFill>
                <a:latin typeface="Bookman Old Style" panose="02050604050505020204" pitchFamily="18" charset="0"/>
              </a:rPr>
              <a:t>P(A) </a:t>
            </a:r>
            <a:r>
              <a:rPr lang="en-US" dirty="0">
                <a:solidFill>
                  <a:schemeClr val="tx1"/>
                </a:solidFill>
                <a:latin typeface="Bookman Old Style" panose="02050604050505020204" pitchFamily="18" charset="0"/>
              </a:rPr>
              <a:t>is the prior probability of A </a:t>
            </a:r>
            <a:r>
              <a:rPr lang="en-US" dirty="0" err="1">
                <a:solidFill>
                  <a:schemeClr val="tx1"/>
                </a:solidFill>
                <a:latin typeface="Bookman Old Style" panose="02050604050505020204" pitchFamily="18" charset="0"/>
              </a:rPr>
              <a:t>occuring</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independantly</a:t>
            </a:r>
            <a:r>
              <a:rPr lang="en-US" dirty="0">
                <a:solidFill>
                  <a:schemeClr val="tx1"/>
                </a:solidFill>
                <a:latin typeface="Bookman Old Style" panose="02050604050505020204" pitchFamily="18" charset="0"/>
              </a:rPr>
              <a:t>. In our example this is P(D). This value is given to us.</a:t>
            </a:r>
          </a:p>
          <a:p>
            <a:pPr algn="just"/>
            <a:r>
              <a:rPr lang="en-US" b="1" dirty="0">
                <a:solidFill>
                  <a:schemeClr val="tx1"/>
                </a:solidFill>
                <a:latin typeface="Bookman Old Style" panose="02050604050505020204" pitchFamily="18" charset="0"/>
              </a:rPr>
              <a:t>P(B) </a:t>
            </a:r>
            <a:r>
              <a:rPr lang="en-US" dirty="0">
                <a:solidFill>
                  <a:schemeClr val="tx1"/>
                </a:solidFill>
                <a:latin typeface="Bookman Old Style" panose="02050604050505020204" pitchFamily="18" charset="0"/>
              </a:rPr>
              <a:t>is the prior probability of B </a:t>
            </a:r>
            <a:r>
              <a:rPr lang="en-US" dirty="0" err="1">
                <a:solidFill>
                  <a:schemeClr val="tx1"/>
                </a:solidFill>
                <a:latin typeface="Bookman Old Style" panose="02050604050505020204" pitchFamily="18" charset="0"/>
              </a:rPr>
              <a:t>occuring</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independantly</a:t>
            </a:r>
            <a:r>
              <a:rPr lang="en-US" dirty="0">
                <a:solidFill>
                  <a:schemeClr val="tx1"/>
                </a:solidFill>
                <a:latin typeface="Bookman Old Style" panose="02050604050505020204" pitchFamily="18" charset="0"/>
              </a:rPr>
              <a:t>. In our example this is P(Pos).</a:t>
            </a:r>
          </a:p>
          <a:p>
            <a:pPr algn="just"/>
            <a:r>
              <a:rPr lang="en-US" b="1" dirty="0">
                <a:solidFill>
                  <a:schemeClr val="tx1"/>
                </a:solidFill>
                <a:latin typeface="Bookman Old Style" panose="02050604050505020204" pitchFamily="18" charset="0"/>
              </a:rPr>
              <a:t>P(A|B) </a:t>
            </a:r>
            <a:r>
              <a:rPr lang="en-US" dirty="0">
                <a:solidFill>
                  <a:schemeClr val="tx1"/>
                </a:solidFill>
                <a:latin typeface="Bookman Old Style" panose="02050604050505020204" pitchFamily="18" charset="0"/>
              </a:rPr>
              <a:t>is the posterior probability that A occurs given B. In our example this is P(</a:t>
            </a:r>
            <a:r>
              <a:rPr lang="en-US" dirty="0" err="1">
                <a:solidFill>
                  <a:schemeClr val="tx1"/>
                </a:solidFill>
                <a:latin typeface="Bookman Old Style" panose="02050604050505020204" pitchFamily="18" charset="0"/>
              </a:rPr>
              <a:t>D|Pos</a:t>
            </a:r>
            <a:r>
              <a:rPr lang="en-US" dirty="0">
                <a:solidFill>
                  <a:schemeClr val="tx1"/>
                </a:solidFill>
                <a:latin typeface="Bookman Old Style" panose="02050604050505020204" pitchFamily="18" charset="0"/>
              </a:rPr>
              <a:t>). That is, the probability of an individual having diabetes, given that, that individual got a positive test result. This is the value that we are looking to calculate.</a:t>
            </a:r>
          </a:p>
          <a:p>
            <a:pPr algn="just"/>
            <a:r>
              <a:rPr lang="en-US" b="1" dirty="0">
                <a:solidFill>
                  <a:schemeClr val="tx1"/>
                </a:solidFill>
                <a:latin typeface="Bookman Old Style" panose="02050604050505020204" pitchFamily="18" charset="0"/>
              </a:rPr>
              <a:t>P(B|A) </a:t>
            </a:r>
            <a:r>
              <a:rPr lang="en-US" dirty="0">
                <a:solidFill>
                  <a:schemeClr val="tx1"/>
                </a:solidFill>
                <a:latin typeface="Bookman Old Style" panose="02050604050505020204" pitchFamily="18" charset="0"/>
              </a:rPr>
              <a:t>is the likelihood probability of B </a:t>
            </a:r>
            <a:r>
              <a:rPr lang="en-US" dirty="0" err="1">
                <a:solidFill>
                  <a:schemeClr val="tx1"/>
                </a:solidFill>
                <a:latin typeface="Bookman Old Style" panose="02050604050505020204" pitchFamily="18" charset="0"/>
              </a:rPr>
              <a:t>occuring</a:t>
            </a:r>
            <a:r>
              <a:rPr lang="en-US" dirty="0">
                <a:solidFill>
                  <a:schemeClr val="tx1"/>
                </a:solidFill>
                <a:latin typeface="Bookman Old Style" panose="02050604050505020204" pitchFamily="18" charset="0"/>
              </a:rPr>
              <a:t>, given A. In our example this is </a:t>
            </a:r>
            <a:r>
              <a:rPr lang="en-US" b="1" dirty="0">
                <a:solidFill>
                  <a:schemeClr val="tx1"/>
                </a:solidFill>
                <a:latin typeface="Bookman Old Style" panose="02050604050505020204" pitchFamily="18" charset="0"/>
              </a:rPr>
              <a:t>P(</a:t>
            </a:r>
            <a:r>
              <a:rPr lang="en-US" b="1" dirty="0" err="1">
                <a:solidFill>
                  <a:schemeClr val="tx1"/>
                </a:solidFill>
                <a:latin typeface="Bookman Old Style" panose="02050604050505020204" pitchFamily="18" charset="0"/>
              </a:rPr>
              <a:t>Pos|D</a:t>
            </a:r>
            <a:r>
              <a:rPr lang="en-US" b="1" dirty="0">
                <a:solidFill>
                  <a:schemeClr val="tx1"/>
                </a:solidFill>
                <a:latin typeface="Bookman Old Style" panose="02050604050505020204" pitchFamily="18" charset="0"/>
              </a:rPr>
              <a:t>). </a:t>
            </a:r>
            <a:r>
              <a:rPr lang="en-US" dirty="0">
                <a:solidFill>
                  <a:schemeClr val="tx1"/>
                </a:solidFill>
                <a:latin typeface="Bookman Old Style" panose="02050604050505020204" pitchFamily="18" charset="0"/>
              </a:rPr>
              <a:t>This value is given to us.</a:t>
            </a:r>
          </a:p>
        </p:txBody>
      </p:sp>
      <p:sp>
        <p:nvSpPr>
          <p:cNvPr id="9" name="Title 8">
            <a:extLst>
              <a:ext uri="{FF2B5EF4-FFF2-40B4-BE49-F238E27FC236}">
                <a16:creationId xmlns:a16="http://schemas.microsoft.com/office/drawing/2014/main" id="{AA7E84D9-FEF9-386A-5DCF-2A3484178454}"/>
              </a:ext>
            </a:extLst>
          </p:cNvPr>
          <p:cNvSpPr>
            <a:spLocks noGrp="1"/>
          </p:cNvSpPr>
          <p:nvPr>
            <p:ph type="title"/>
          </p:nvPr>
        </p:nvSpPr>
        <p:spPr>
          <a:xfrm>
            <a:off x="1799303" y="624110"/>
            <a:ext cx="9705309" cy="803474"/>
          </a:xfrm>
        </p:spPr>
        <p:txBody>
          <a:bodyPr>
            <a:normAutofit/>
          </a:bodyPr>
          <a:lstStyle/>
          <a:p>
            <a:r>
              <a:rPr lang="en-US" b="0" i="0" dirty="0">
                <a:solidFill>
                  <a:srgbClr val="292929"/>
                </a:solidFill>
                <a:effectLst/>
                <a:latin typeface="source-serif-pro"/>
              </a:rPr>
              <a:t>The Bayes formula is as follows:</a:t>
            </a:r>
            <a:endParaRPr lang="en-US" dirty="0"/>
          </a:p>
        </p:txBody>
      </p:sp>
      <p:pic>
        <p:nvPicPr>
          <p:cNvPr id="3074" name="Picture 2">
            <a:extLst>
              <a:ext uri="{FF2B5EF4-FFF2-40B4-BE49-F238E27FC236}">
                <a16:creationId xmlns:a16="http://schemas.microsoft.com/office/drawing/2014/main" id="{E7C71CB5-5509-9FDD-8DAD-1BF020DCD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331" y="1158978"/>
            <a:ext cx="6096000" cy="1653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13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604CF-CAD6-4840-A076-70C4859F2947}"/>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sp>
        <p:nvSpPr>
          <p:cNvPr id="3" name="TextBox 2">
            <a:extLst>
              <a:ext uri="{FF2B5EF4-FFF2-40B4-BE49-F238E27FC236}">
                <a16:creationId xmlns:a16="http://schemas.microsoft.com/office/drawing/2014/main" id="{C61D7F06-6036-157E-8EAF-D4E6EA9752CA}"/>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Content Placeholder 6">
            <a:extLst>
              <a:ext uri="{FF2B5EF4-FFF2-40B4-BE49-F238E27FC236}">
                <a16:creationId xmlns:a16="http://schemas.microsoft.com/office/drawing/2014/main" id="{154C0E22-8CF1-DC01-CB41-F0B92148CDDD}"/>
              </a:ext>
            </a:extLst>
          </p:cNvPr>
          <p:cNvSpPr>
            <a:spLocks noGrp="1"/>
          </p:cNvSpPr>
          <p:nvPr>
            <p:ph idx="1"/>
          </p:nvPr>
        </p:nvSpPr>
        <p:spPr>
          <a:xfrm>
            <a:off x="1231641" y="2133600"/>
            <a:ext cx="10272971" cy="3628103"/>
          </a:xfrm>
        </p:spPr>
        <p:txBody>
          <a:bodyPr>
            <a:normAutofit/>
          </a:bodyPr>
          <a:lstStyle/>
          <a:p>
            <a:pPr marL="0" indent="0" algn="just">
              <a:buNone/>
            </a:pPr>
            <a:r>
              <a:rPr lang="en-US" dirty="0">
                <a:solidFill>
                  <a:schemeClr val="tx1"/>
                </a:solidFill>
                <a:latin typeface="Bookman Old Style" panose="02050604050505020204" pitchFamily="18" charset="0"/>
              </a:rPr>
              <a:t>Putting our values into the formula for Bayes theorem we get:</a:t>
            </a:r>
          </a:p>
          <a:p>
            <a:pPr marL="0" indent="0" algn="just">
              <a:buNone/>
            </a:pPr>
            <a:r>
              <a:rPr lang="en-US" dirty="0">
                <a:solidFill>
                  <a:schemeClr val="tx1"/>
                </a:solidFill>
                <a:latin typeface="Bookman Old Style" panose="02050604050505020204" pitchFamily="18" charset="0"/>
              </a:rPr>
              <a:t>P(</a:t>
            </a:r>
            <a:r>
              <a:rPr lang="en-US" dirty="0" err="1">
                <a:solidFill>
                  <a:schemeClr val="tx1"/>
                </a:solidFill>
                <a:latin typeface="Bookman Old Style" panose="02050604050505020204" pitchFamily="18" charset="0"/>
              </a:rPr>
              <a:t>D|Pos</a:t>
            </a:r>
            <a:r>
              <a:rPr lang="en-US" dirty="0">
                <a:solidFill>
                  <a:schemeClr val="tx1"/>
                </a:solidFill>
                <a:latin typeface="Bookman Old Style" panose="02050604050505020204" pitchFamily="18" charset="0"/>
              </a:rPr>
              <a:t>) = (P(D) * P(</a:t>
            </a:r>
            <a:r>
              <a:rPr lang="en-US" dirty="0" err="1">
                <a:solidFill>
                  <a:schemeClr val="tx1"/>
                </a:solidFill>
                <a:latin typeface="Bookman Old Style" panose="02050604050505020204" pitchFamily="18" charset="0"/>
              </a:rPr>
              <a:t>Pos|D</a:t>
            </a:r>
            <a:r>
              <a:rPr lang="en-US" dirty="0">
                <a:solidFill>
                  <a:schemeClr val="tx1"/>
                </a:solidFill>
                <a:latin typeface="Bookman Old Style" panose="02050604050505020204" pitchFamily="18" charset="0"/>
              </a:rPr>
              <a:t>) / P(Pos)</a:t>
            </a:r>
          </a:p>
          <a:p>
            <a:pPr marL="0" indent="0" algn="just">
              <a:buNone/>
            </a:pPr>
            <a:r>
              <a:rPr lang="en-US" dirty="0">
                <a:solidFill>
                  <a:schemeClr val="tx1"/>
                </a:solidFill>
                <a:latin typeface="Bookman Old Style" panose="02050604050505020204" pitchFamily="18" charset="0"/>
              </a:rPr>
              <a:t>The probability of getting a positive test result P(Pos) can be </a:t>
            </a:r>
            <a:r>
              <a:rPr lang="en-US" dirty="0" err="1">
                <a:solidFill>
                  <a:schemeClr val="tx1"/>
                </a:solidFill>
                <a:latin typeface="Bookman Old Style" panose="02050604050505020204" pitchFamily="18" charset="0"/>
              </a:rPr>
              <a:t>calulated</a:t>
            </a:r>
            <a:r>
              <a:rPr lang="en-US" dirty="0">
                <a:solidFill>
                  <a:schemeClr val="tx1"/>
                </a:solidFill>
                <a:latin typeface="Bookman Old Style" panose="02050604050505020204" pitchFamily="18" charset="0"/>
              </a:rPr>
              <a:t> using the Sensitivity and Specificity as follows:</a:t>
            </a:r>
          </a:p>
          <a:p>
            <a:pPr marL="0" indent="0" algn="just">
              <a:buNone/>
            </a:pPr>
            <a:r>
              <a:rPr lang="en-US" dirty="0">
                <a:solidFill>
                  <a:schemeClr val="tx1"/>
                </a:solidFill>
                <a:latin typeface="Bookman Old Style" panose="02050604050505020204" pitchFamily="18" charset="0"/>
              </a:rPr>
              <a:t>P(Pos) = [P(D) * Sensitivity] + [P(~D) * (1-Specificity))]</a:t>
            </a:r>
          </a:p>
        </p:txBody>
      </p:sp>
      <p:sp>
        <p:nvSpPr>
          <p:cNvPr id="9" name="Title 8">
            <a:extLst>
              <a:ext uri="{FF2B5EF4-FFF2-40B4-BE49-F238E27FC236}">
                <a16:creationId xmlns:a16="http://schemas.microsoft.com/office/drawing/2014/main" id="{AA7E84D9-FEF9-386A-5DCF-2A3484178454}"/>
              </a:ext>
            </a:extLst>
          </p:cNvPr>
          <p:cNvSpPr>
            <a:spLocks noGrp="1"/>
          </p:cNvSpPr>
          <p:nvPr>
            <p:ph type="title"/>
          </p:nvPr>
        </p:nvSpPr>
        <p:spPr>
          <a:xfrm>
            <a:off x="1799303" y="624110"/>
            <a:ext cx="9705309" cy="803474"/>
          </a:xfrm>
        </p:spPr>
        <p:txBody>
          <a:bodyPr>
            <a:normAutofit/>
          </a:bodyPr>
          <a:lstStyle/>
          <a:p>
            <a:endParaRPr lang="en-US" dirty="0"/>
          </a:p>
        </p:txBody>
      </p:sp>
    </p:spTree>
    <p:extLst>
      <p:ext uri="{BB962C8B-B14F-4D97-AF65-F5344CB8AC3E}">
        <p14:creationId xmlns:p14="http://schemas.microsoft.com/office/powerpoint/2010/main" val="2785105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604CF-CAD6-4840-A076-70C4859F2947}"/>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sp>
        <p:nvSpPr>
          <p:cNvPr id="3" name="TextBox 2">
            <a:extLst>
              <a:ext uri="{FF2B5EF4-FFF2-40B4-BE49-F238E27FC236}">
                <a16:creationId xmlns:a16="http://schemas.microsoft.com/office/drawing/2014/main" id="{C61D7F06-6036-157E-8EAF-D4E6EA9752CA}"/>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Content Placeholder 6">
            <a:extLst>
              <a:ext uri="{FF2B5EF4-FFF2-40B4-BE49-F238E27FC236}">
                <a16:creationId xmlns:a16="http://schemas.microsoft.com/office/drawing/2014/main" id="{154C0E22-8CF1-DC01-CB41-F0B92148CDDD}"/>
              </a:ext>
            </a:extLst>
          </p:cNvPr>
          <p:cNvSpPr>
            <a:spLocks noGrp="1"/>
          </p:cNvSpPr>
          <p:nvPr>
            <p:ph idx="1"/>
          </p:nvPr>
        </p:nvSpPr>
        <p:spPr>
          <a:xfrm>
            <a:off x="1231641" y="2133600"/>
            <a:ext cx="10272971" cy="3628103"/>
          </a:xfrm>
        </p:spPr>
        <p:txBody>
          <a:bodyPr>
            <a:normAutofit/>
          </a:bodyPr>
          <a:lstStyle/>
          <a:p>
            <a:pPr algn="just"/>
            <a:endParaRPr lang="en-US" dirty="0">
              <a:latin typeface="Bookman Old Style" panose="02050604050505020204" pitchFamily="18" charset="0"/>
            </a:endParaRPr>
          </a:p>
        </p:txBody>
      </p:sp>
      <p:sp>
        <p:nvSpPr>
          <p:cNvPr id="9" name="Title 8">
            <a:extLst>
              <a:ext uri="{FF2B5EF4-FFF2-40B4-BE49-F238E27FC236}">
                <a16:creationId xmlns:a16="http://schemas.microsoft.com/office/drawing/2014/main" id="{AA7E84D9-FEF9-386A-5DCF-2A3484178454}"/>
              </a:ext>
            </a:extLst>
          </p:cNvPr>
          <p:cNvSpPr>
            <a:spLocks noGrp="1"/>
          </p:cNvSpPr>
          <p:nvPr>
            <p:ph type="title"/>
          </p:nvPr>
        </p:nvSpPr>
        <p:spPr>
          <a:xfrm>
            <a:off x="1799303" y="624110"/>
            <a:ext cx="9705309" cy="803474"/>
          </a:xfrm>
        </p:spPr>
        <p:txBody>
          <a:bodyPr>
            <a:normAutofit/>
          </a:bodyPr>
          <a:lstStyle/>
          <a:p>
            <a:endParaRPr lang="en-US" dirty="0"/>
          </a:p>
        </p:txBody>
      </p:sp>
      <p:pic>
        <p:nvPicPr>
          <p:cNvPr id="5122" name="Picture 2">
            <a:extLst>
              <a:ext uri="{FF2B5EF4-FFF2-40B4-BE49-F238E27FC236}">
                <a16:creationId xmlns:a16="http://schemas.microsoft.com/office/drawing/2014/main" id="{F12AE6B6-D21C-56BA-15D4-88C5510BEE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183" y="1226526"/>
            <a:ext cx="10511885" cy="362810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B902472-2EA1-3C5F-80EB-87EEC2A179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183" y="5136173"/>
            <a:ext cx="10511885" cy="124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86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604CF-CAD6-4840-A076-70C4859F2947}"/>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sp>
        <p:nvSpPr>
          <p:cNvPr id="3" name="TextBox 2">
            <a:extLst>
              <a:ext uri="{FF2B5EF4-FFF2-40B4-BE49-F238E27FC236}">
                <a16:creationId xmlns:a16="http://schemas.microsoft.com/office/drawing/2014/main" id="{C61D7F06-6036-157E-8EAF-D4E6EA9752CA}"/>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Content Placeholder 6">
            <a:extLst>
              <a:ext uri="{FF2B5EF4-FFF2-40B4-BE49-F238E27FC236}">
                <a16:creationId xmlns:a16="http://schemas.microsoft.com/office/drawing/2014/main" id="{154C0E22-8CF1-DC01-CB41-F0B92148CDDD}"/>
              </a:ext>
            </a:extLst>
          </p:cNvPr>
          <p:cNvSpPr>
            <a:spLocks noGrp="1"/>
          </p:cNvSpPr>
          <p:nvPr>
            <p:ph idx="1"/>
          </p:nvPr>
        </p:nvSpPr>
        <p:spPr>
          <a:xfrm>
            <a:off x="1231641" y="2133601"/>
            <a:ext cx="10272971" cy="803474"/>
          </a:xfrm>
        </p:spPr>
        <p:txBody>
          <a:bodyPr>
            <a:normAutofit/>
          </a:bodyPr>
          <a:lstStyle/>
          <a:p>
            <a:pPr algn="just"/>
            <a:endParaRPr lang="en-US" dirty="0">
              <a:latin typeface="Bookman Old Style" panose="02050604050505020204" pitchFamily="18" charset="0"/>
            </a:endParaRPr>
          </a:p>
        </p:txBody>
      </p:sp>
      <p:sp>
        <p:nvSpPr>
          <p:cNvPr id="9" name="Title 8">
            <a:extLst>
              <a:ext uri="{FF2B5EF4-FFF2-40B4-BE49-F238E27FC236}">
                <a16:creationId xmlns:a16="http://schemas.microsoft.com/office/drawing/2014/main" id="{AA7E84D9-FEF9-386A-5DCF-2A3484178454}"/>
              </a:ext>
            </a:extLst>
          </p:cNvPr>
          <p:cNvSpPr>
            <a:spLocks noGrp="1"/>
          </p:cNvSpPr>
          <p:nvPr>
            <p:ph type="title"/>
          </p:nvPr>
        </p:nvSpPr>
        <p:spPr>
          <a:xfrm>
            <a:off x="1799303" y="624110"/>
            <a:ext cx="9705309" cy="803474"/>
          </a:xfrm>
        </p:spPr>
        <p:txBody>
          <a:bodyPr>
            <a:normAutofit/>
          </a:bodyPr>
          <a:lstStyle/>
          <a:p>
            <a:endParaRPr lang="en-US" dirty="0"/>
          </a:p>
        </p:txBody>
      </p:sp>
      <p:sp>
        <p:nvSpPr>
          <p:cNvPr id="2" name="Title 8">
            <a:extLst>
              <a:ext uri="{FF2B5EF4-FFF2-40B4-BE49-F238E27FC236}">
                <a16:creationId xmlns:a16="http://schemas.microsoft.com/office/drawing/2014/main" id="{CB88CB9C-5B5D-15CC-3B1E-033DA1FBD8F0}"/>
              </a:ext>
            </a:extLst>
          </p:cNvPr>
          <p:cNvSpPr txBox="1">
            <a:spLocks/>
          </p:cNvSpPr>
          <p:nvPr/>
        </p:nvSpPr>
        <p:spPr>
          <a:xfrm>
            <a:off x="1799303" y="3429000"/>
            <a:ext cx="9705309" cy="80347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4" name="Content Placeholder 6">
            <a:extLst>
              <a:ext uri="{FF2B5EF4-FFF2-40B4-BE49-F238E27FC236}">
                <a16:creationId xmlns:a16="http://schemas.microsoft.com/office/drawing/2014/main" id="{66B2DD28-91CC-26F8-95C0-775B9AA79D15}"/>
              </a:ext>
            </a:extLst>
          </p:cNvPr>
          <p:cNvSpPr txBox="1">
            <a:spLocks/>
          </p:cNvSpPr>
          <p:nvPr/>
        </p:nvSpPr>
        <p:spPr>
          <a:xfrm>
            <a:off x="1305383" y="4322662"/>
            <a:ext cx="10272971" cy="17456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endParaRPr lang="en-US" dirty="0">
              <a:latin typeface="Bookman Old Style" panose="02050604050505020204" pitchFamily="18" charset="0"/>
            </a:endParaRPr>
          </a:p>
        </p:txBody>
      </p:sp>
      <p:pic>
        <p:nvPicPr>
          <p:cNvPr id="10" name="Picture 9">
            <a:extLst>
              <a:ext uri="{FF2B5EF4-FFF2-40B4-BE49-F238E27FC236}">
                <a16:creationId xmlns:a16="http://schemas.microsoft.com/office/drawing/2014/main" id="{8B31AD22-FA1E-E687-3BF7-64FBCE1CC028}"/>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35302419"/>
      </p:ext>
    </p:extLst>
  </p:cSld>
  <p:clrMapOvr>
    <a:masterClrMapping/>
  </p:clrMapOvr>
</p:sld>
</file>

<file path=ppt/theme/theme1.xml><?xml version="1.0" encoding="utf-8"?>
<a:theme xmlns:a="http://schemas.openxmlformats.org/drawingml/2006/main" name="Wisp">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7605</TotalTime>
  <Words>971</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Century Gothic</vt:lpstr>
      <vt:lpstr>source-serif-pro</vt:lpstr>
      <vt:lpstr>Wingdings</vt:lpstr>
      <vt:lpstr>Wingdings 3</vt:lpstr>
      <vt:lpstr>Wisp</vt:lpstr>
      <vt:lpstr>ARTIFICIAL INTELLIGENCE Lab-II Program 4 Naïve Bayes theorem </vt:lpstr>
      <vt:lpstr>Naïve Bayes Theorem </vt:lpstr>
      <vt:lpstr>BAYES THEOREM IMPLEMENTATION</vt:lpstr>
      <vt:lpstr>PowerPoint Presentation</vt:lpstr>
      <vt:lpstr>PowerPoint Presentation</vt:lpstr>
      <vt:lpstr>The Bayes formula is as follows:</vt:lpstr>
      <vt:lpstr>PowerPoint Presentation</vt:lpstr>
      <vt:lpstr>PowerPoint Presentation</vt:lpstr>
      <vt:lpstr>PowerPoint Presentation</vt:lpstr>
      <vt:lpstr>Implement naïve bayes theorem to classify the English text</vt:lpstr>
      <vt:lpstr>Implement naïve bayes theorem to classify the English text</vt:lpstr>
      <vt:lpstr> Naive Bayes algorithm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AND ENTREPRENEURSHIP FOR IT INDUSTRY</dc:title>
  <dc:creator>PRADEEP KUMAR K</dc:creator>
  <cp:lastModifiedBy>User</cp:lastModifiedBy>
  <cp:revision>470</cp:revision>
  <dcterms:created xsi:type="dcterms:W3CDTF">2021-09-30T03:11:36Z</dcterms:created>
  <dcterms:modified xsi:type="dcterms:W3CDTF">2023-03-13T04:03:38Z</dcterms:modified>
</cp:coreProperties>
</file>