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95" r:id="rId3"/>
    <p:sldId id="258" r:id="rId4"/>
    <p:sldId id="259" r:id="rId5"/>
    <p:sldId id="284" r:id="rId6"/>
    <p:sldId id="288" r:id="rId7"/>
    <p:sldId id="262" r:id="rId8"/>
    <p:sldId id="285" r:id="rId9"/>
    <p:sldId id="261" r:id="rId10"/>
    <p:sldId id="263" r:id="rId11"/>
    <p:sldId id="293" r:id="rId12"/>
    <p:sldId id="266" r:id="rId13"/>
    <p:sldId id="296" r:id="rId14"/>
    <p:sldId id="297" r:id="rId15"/>
    <p:sldId id="298" r:id="rId16"/>
    <p:sldId id="264" r:id="rId17"/>
    <p:sldId id="294" r:id="rId18"/>
    <p:sldId id="27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E"/>
    <a:srgbClr val="E6EAE6"/>
    <a:srgbClr val="AA9D67"/>
    <a:srgbClr val="3A543B"/>
    <a:srgbClr val="EEEFEE"/>
    <a:srgbClr val="FFFFFF"/>
    <a:srgbClr val="F0F0F0"/>
    <a:srgbClr val="E4E5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p:scale>
          <a:sx n="90" d="100"/>
          <a:sy n="90" d="100"/>
        </p:scale>
        <p:origin x="398"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61795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464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05678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995E5AD-EB0B-4CA8-9DF6-5CC2B6FF49D3}" type="datetimeFigureOut">
              <a:rPr lang="zh-CN" altLang="en-US" smtClean="0"/>
              <a:t>2023/11/23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141190-29F5-4EBE-80F4-1EE1AF4645D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5E5AD-EB0B-4CA8-9DF6-5CC2B6FF49D3}" type="datetimeFigureOut">
              <a:rPr lang="zh-CN" altLang="en-US" smtClean="0"/>
              <a:t>2023/11/23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41190-29F5-4EBE-80F4-1EE1AF4645D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7840" t="6602" r="6244" b="6074"/>
          <a:stretch>
            <a:fillRect/>
          </a:stretch>
        </p:blipFill>
        <p:spPr>
          <a:xfrm flipV="1">
            <a:off x="5372735" y="0"/>
            <a:ext cx="5253355" cy="7080250"/>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rot="14888296">
            <a:off x="404858" y="1202481"/>
            <a:ext cx="7616592" cy="4890764"/>
          </a:xfrm>
          <a:prstGeom prst="rect">
            <a:avLst/>
          </a:prstGeom>
        </p:spPr>
      </p:pic>
      <p:sp>
        <p:nvSpPr>
          <p:cNvPr id="8" name="文本框 7"/>
          <p:cNvSpPr txBox="1"/>
          <p:nvPr/>
        </p:nvSpPr>
        <p:spPr>
          <a:xfrm>
            <a:off x="5619115" y="1266190"/>
            <a:ext cx="4761230" cy="2585323"/>
          </a:xfrm>
          <a:prstGeom prst="rect">
            <a:avLst/>
          </a:prstGeom>
          <a:noFill/>
        </p:spPr>
        <p:txBody>
          <a:bodyPr wrap="square" rtlCol="0">
            <a:spAutoFit/>
          </a:bodyPr>
          <a:lstStyle/>
          <a:p>
            <a:r>
              <a:rPr lang="en-US" altLang="zh-CN" sz="54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Plant Leaf Disease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2" cstate="print">
            <a:extLst>
              <a:ext uri="{28A0092B-C50C-407E-A947-70E740481C1C}">
                <a14:useLocalDpi xmlns:a14="http://schemas.microsoft.com/office/drawing/2010/main" val="0"/>
              </a:ext>
            </a:extLst>
          </a:blip>
          <a:srcRect l="67840" t="6602" r="6244" b="6074"/>
          <a:stretch>
            <a:fillRect/>
          </a:stretch>
        </p:blipFill>
        <p:spPr>
          <a:xfrm flipH="1" flipV="1">
            <a:off x="3079508" y="872695"/>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flipH="1" flipV="1">
            <a:off x="2141181" y="332261"/>
            <a:ext cx="7451552" cy="4240861"/>
          </a:xfrm>
          <a:prstGeom prst="rect">
            <a:avLst/>
          </a:prstGeom>
        </p:spPr>
      </p:pic>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a:solidFill>
                  <a:srgbClr val="3A543B"/>
                </a:solidFill>
                <a:latin typeface="张海山锐线体2.0" panose="02000000000000000000" pitchFamily="2" charset="-122"/>
                <a:ea typeface="张海山锐线体2.0" panose="02000000000000000000" pitchFamily="2" charset="-122"/>
              </a:rPr>
              <a:t>03</a:t>
            </a:r>
            <a:endParaRPr lang="zh-CN" altLang="en-US" sz="8000" b="1" dirty="0">
              <a:solidFill>
                <a:srgbClr val="3A543B"/>
              </a:solidFill>
              <a:latin typeface="张海山锐线体2.0" panose="02000000000000000000" pitchFamily="2" charset="-122"/>
              <a:ea typeface="张海山锐线体2.0" panose="02000000000000000000" pitchFamily="2" charset="-122"/>
            </a:endParaRPr>
          </a:p>
        </p:txBody>
      </p:sp>
      <p:sp>
        <p:nvSpPr>
          <p:cNvPr id="32" name="文本框 31"/>
          <p:cNvSpPr txBox="1"/>
          <p:nvPr/>
        </p:nvSpPr>
        <p:spPr>
          <a:xfrm>
            <a:off x="3079508" y="4380250"/>
            <a:ext cx="3838623" cy="1322070"/>
          </a:xfrm>
          <a:prstGeom prst="rect">
            <a:avLst/>
          </a:prstGeom>
          <a:noFill/>
        </p:spPr>
        <p:txBody>
          <a:bodyPr wrap="square" rtlCol="0">
            <a:spAutoFit/>
          </a:bodyPr>
          <a:lstStyle/>
          <a:p>
            <a:pPr algn="ctr">
              <a:buClrTx/>
              <a:buSzTx/>
              <a:buFontTx/>
            </a:pPr>
            <a:r>
              <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Approach Proposal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190" y="365125"/>
            <a:ext cx="10468610" cy="692785"/>
          </a:xfrm>
        </p:spPr>
        <p:style>
          <a:lnRef idx="1">
            <a:schemeClr val="accent6"/>
          </a:lnRef>
          <a:fillRef idx="3">
            <a:schemeClr val="accent6"/>
          </a:fillRef>
          <a:effectRef idx="2">
            <a:schemeClr val="accent6"/>
          </a:effectRef>
          <a:fontRef idx="minor">
            <a:schemeClr val="lt1"/>
          </a:fontRef>
        </p:style>
        <p:txBody>
          <a:bodyPr/>
          <a:lstStyle/>
          <a:p>
            <a:r>
              <a:rPr lang="en-US" sz="3200" b="1"/>
              <a:t>Architecture</a:t>
            </a:r>
          </a:p>
        </p:txBody>
      </p:sp>
      <p:pic>
        <p:nvPicPr>
          <p:cNvPr id="8" name="Content Placeholder 3" descr="Architecture">
            <a:extLst>
              <a:ext uri="{FF2B5EF4-FFF2-40B4-BE49-F238E27FC236}">
                <a16:creationId xmlns:a16="http://schemas.microsoft.com/office/drawing/2014/main" id="{4694AC1B-4B5C-5203-D31C-191327327C49}"/>
              </a:ext>
            </a:extLst>
          </p:cNvPr>
          <p:cNvPicPr>
            <a:picLocks noGrp="1" noChangeAspect="1"/>
          </p:cNvPicPr>
          <p:nvPr>
            <p:ph idx="1"/>
          </p:nvPr>
        </p:nvPicPr>
        <p:blipFill>
          <a:blip r:embed="rId2"/>
          <a:srcRect l="27015" t="26616" r="16237" b="9324"/>
          <a:stretch>
            <a:fillRect/>
          </a:stretch>
        </p:blipFill>
        <p:spPr>
          <a:xfrm>
            <a:off x="77470" y="1057910"/>
            <a:ext cx="12114530" cy="5735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5085715" y="-3592195"/>
            <a:ext cx="1141730" cy="9274810"/>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5305" t="5898" r="33568" b="7130"/>
          <a:stretch>
            <a:fillRect/>
          </a:stretch>
        </p:blipFill>
        <p:spPr>
          <a:xfrm flipV="1">
            <a:off x="0" y="0"/>
            <a:ext cx="2325299" cy="1323385"/>
          </a:xfrm>
          <a:prstGeom prst="rect">
            <a:avLst/>
          </a:prstGeom>
        </p:spPr>
      </p:pic>
      <p:cxnSp>
        <p:nvCxnSpPr>
          <p:cNvPr id="19" name="Straight Connector 3"/>
          <p:cNvCxnSpPr/>
          <p:nvPr/>
        </p:nvCxnSpPr>
        <p:spPr>
          <a:xfrm>
            <a:off x="2635006" y="2515654"/>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21"/>
          <p:cNvCxnSpPr/>
          <p:nvPr/>
        </p:nvCxnSpPr>
        <p:spPr>
          <a:xfrm>
            <a:off x="2635006" y="3587582"/>
            <a:ext cx="0" cy="59001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2"/>
          <p:cNvCxnSpPr/>
          <p:nvPr/>
        </p:nvCxnSpPr>
        <p:spPr>
          <a:xfrm>
            <a:off x="2635006" y="4672534"/>
            <a:ext cx="0" cy="59001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p:nvPr/>
        </p:nvCxnSpPr>
        <p:spPr>
          <a:xfrm>
            <a:off x="2635006" y="5743158"/>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019175" y="1761490"/>
            <a:ext cx="9274810" cy="472059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threePt" dir="t"/>
            </a:scene3d>
            <a:sp3d contourW="12700"/>
          </a:bodyPr>
          <a:lstStyle/>
          <a:p>
            <a:pPr>
              <a:lnSpc>
                <a:spcPct val="114000"/>
              </a:lnSpc>
            </a:pPr>
            <a:r>
              <a:rPr lang="en-US" altLang="zh-CN" sz="2400" b="1" dirty="0">
                <a:solidFill>
                  <a:schemeClr val="tx1">
                    <a:lumMod val="50000"/>
                    <a:lumOff val="50000"/>
                  </a:schemeClr>
                </a:solidFill>
                <a:latin typeface="Calibri" panose="020F0502020204030204" charset="0"/>
                <a:ea typeface="+mj-ea"/>
                <a:cs typeface="Calibri" panose="020F0502020204030204" charset="0"/>
              </a:rPr>
              <a:t>I</a:t>
            </a:r>
            <a:r>
              <a:rPr lang="en-US" altLang="zh-CN" sz="2000" b="1" dirty="0">
                <a:solidFill>
                  <a:schemeClr val="tx1">
                    <a:lumMod val="50000"/>
                    <a:lumOff val="50000"/>
                  </a:schemeClr>
                </a:solidFill>
                <a:latin typeface="Calibri" panose="020F0502020204030204" charset="0"/>
                <a:ea typeface="+mj-ea"/>
                <a:cs typeface="Calibri" panose="020F0502020204030204" charset="0"/>
              </a:rPr>
              <a:t>n the pursuit of plant disease classification, we have explored different models, including convolutional neural networks (CNNs), with a particular focus on ResNet and VGG16.</a:t>
            </a:r>
          </a:p>
          <a:p>
            <a:pPr>
              <a:lnSpc>
                <a:spcPct val="114000"/>
              </a:lnSpc>
            </a:pPr>
            <a:endParaRPr lang="en-US" altLang="zh-CN" sz="2000"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sz="2000" b="1" dirty="0">
                <a:solidFill>
                  <a:schemeClr val="tx1">
                    <a:lumMod val="50000"/>
                    <a:lumOff val="50000"/>
                  </a:schemeClr>
                </a:solidFill>
                <a:latin typeface="Calibri" panose="020F0502020204030204" charset="0"/>
                <a:ea typeface="+mj-ea"/>
                <a:cs typeface="Calibri" panose="020F0502020204030204" charset="0"/>
              </a:rPr>
              <a:t>CNNs are specialized deep learning algorithms for image classification, enabling them to recognize patterns and categorize images accordingly.</a:t>
            </a:r>
          </a:p>
          <a:p>
            <a:pPr>
              <a:lnSpc>
                <a:spcPct val="114000"/>
              </a:lnSpc>
            </a:pPr>
            <a:r>
              <a:rPr lang="en-US" altLang="zh-CN" sz="2000" b="1" dirty="0">
                <a:solidFill>
                  <a:schemeClr val="tx1">
                    <a:lumMod val="50000"/>
                    <a:lumOff val="50000"/>
                  </a:schemeClr>
                </a:solidFill>
                <a:latin typeface="Calibri" panose="020F0502020204030204" charset="0"/>
                <a:ea typeface="+mj-ea"/>
                <a:cs typeface="Calibri" panose="020F0502020204030204" charset="0"/>
              </a:rPr>
              <a:t>ResNet, a powerful CNN architecture, excels in capturing long-range dependencies within images, making it ideal for complex or diverse plant disease classification tasks.</a:t>
            </a:r>
          </a:p>
          <a:p>
            <a:pPr>
              <a:lnSpc>
                <a:spcPct val="114000"/>
              </a:lnSpc>
            </a:pPr>
            <a:r>
              <a:rPr lang="en-US" altLang="zh-CN" sz="2000" b="1" dirty="0">
                <a:solidFill>
                  <a:schemeClr val="tx1">
                    <a:lumMod val="50000"/>
                    <a:lumOff val="50000"/>
                  </a:schemeClr>
                </a:solidFill>
                <a:latin typeface="Calibri" panose="020F0502020204030204" charset="0"/>
                <a:ea typeface="+mj-ea"/>
                <a:cs typeface="Calibri" panose="020F0502020204030204" charset="0"/>
              </a:rPr>
              <a:t>VGG16, another effective CNN model, specializes in learning local features in images, making it well-suited for classifying detailed or simpler plant disease images.</a:t>
            </a:r>
          </a:p>
          <a:p>
            <a:pPr>
              <a:lnSpc>
                <a:spcPct val="114000"/>
              </a:lnSpc>
            </a:pPr>
            <a:endParaRPr lang="en-US" altLang="zh-CN" sz="2000"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sz="2000" b="1" dirty="0">
                <a:solidFill>
                  <a:schemeClr val="tx1">
                    <a:lumMod val="50000"/>
                    <a:lumOff val="50000"/>
                  </a:schemeClr>
                </a:solidFill>
                <a:latin typeface="Calibri" panose="020F0502020204030204" charset="0"/>
                <a:ea typeface="+mj-ea"/>
                <a:cs typeface="Calibri" panose="020F0502020204030204" charset="0"/>
              </a:rPr>
              <a:t>By considering and experimenting with these CNN models, I aim to devise an optimal approach for accurate plant disease classification.</a:t>
            </a:r>
          </a:p>
        </p:txBody>
      </p:sp>
      <p:sp>
        <p:nvSpPr>
          <p:cNvPr id="52" name="Text Box 51"/>
          <p:cNvSpPr txBox="1"/>
          <p:nvPr/>
        </p:nvSpPr>
        <p:spPr>
          <a:xfrm>
            <a:off x="2691130" y="866140"/>
            <a:ext cx="4874260" cy="922020"/>
          </a:xfrm>
          <a:prstGeom prst="rect">
            <a:avLst/>
          </a:prstGeom>
          <a:noFill/>
        </p:spPr>
        <p:txBody>
          <a:bodyPr wrap="none" rtlCol="0">
            <a:spAutoFit/>
          </a:bodyPr>
          <a:lstStyle/>
          <a:p>
            <a:pPr algn="l"/>
            <a:r>
              <a:rPr lang="en-US" sz="3600">
                <a:latin typeface="Algerian" panose="04020705040A02060702" charset="0"/>
                <a:cs typeface="Algerian" panose="04020705040A02060702" charset="0"/>
              </a:rPr>
              <a:t>Proposed Approach</a:t>
            </a:r>
            <a:endParaRPr lang="en-US"/>
          </a:p>
          <a:p>
            <a:pPr algn="l"/>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5085715" y="-3592195"/>
            <a:ext cx="1141730" cy="9274810"/>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5305" t="5898" r="33568" b="7130"/>
          <a:stretch>
            <a:fillRect/>
          </a:stretch>
        </p:blipFill>
        <p:spPr>
          <a:xfrm flipV="1">
            <a:off x="0" y="0"/>
            <a:ext cx="2325299" cy="1323385"/>
          </a:xfrm>
          <a:prstGeom prst="rect">
            <a:avLst/>
          </a:prstGeom>
        </p:spPr>
      </p:pic>
      <p:cxnSp>
        <p:nvCxnSpPr>
          <p:cNvPr id="19" name="Straight Connector 3"/>
          <p:cNvCxnSpPr/>
          <p:nvPr/>
        </p:nvCxnSpPr>
        <p:spPr>
          <a:xfrm>
            <a:off x="2635006" y="2515654"/>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21"/>
          <p:cNvCxnSpPr/>
          <p:nvPr/>
        </p:nvCxnSpPr>
        <p:spPr>
          <a:xfrm>
            <a:off x="2635006" y="3587582"/>
            <a:ext cx="0" cy="59001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2"/>
          <p:cNvCxnSpPr/>
          <p:nvPr/>
        </p:nvCxnSpPr>
        <p:spPr>
          <a:xfrm>
            <a:off x="2635006" y="4672534"/>
            <a:ext cx="0" cy="59001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p:nvPr/>
        </p:nvCxnSpPr>
        <p:spPr>
          <a:xfrm>
            <a:off x="2635006" y="5743158"/>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47108" y="1715181"/>
            <a:ext cx="11274425" cy="512698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threePt" dir="t"/>
            </a:scene3d>
            <a:sp3d contourW="12700"/>
          </a:bodyPr>
          <a:lstStyle/>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Let's delve into more details about the Convolutional Neural Network (CNN) architecture used in the implementation for plant leaf disease detection:</a:t>
            </a:r>
          </a:p>
          <a:p>
            <a:pPr>
              <a:lnSpc>
                <a:spcPct val="114000"/>
              </a:lnSpc>
            </a:pPr>
            <a:endParaRPr lang="en-US" altLang="zh-CN"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1. Input Layer:</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input layer of the CNN is defined using `</a:t>
            </a:r>
            <a:r>
              <a:rPr lang="en-US" altLang="zh-CN" b="1" dirty="0" err="1">
                <a:solidFill>
                  <a:schemeClr val="tx1">
                    <a:lumMod val="50000"/>
                    <a:lumOff val="50000"/>
                  </a:schemeClr>
                </a:solidFill>
                <a:latin typeface="Calibri" panose="020F0502020204030204" charset="0"/>
                <a:ea typeface="+mj-ea"/>
                <a:cs typeface="Calibri" panose="020F0502020204030204" charset="0"/>
              </a:rPr>
              <a:t>layers.Input</a:t>
            </a:r>
            <a:r>
              <a:rPr lang="en-US" altLang="zh-CN" b="1" dirty="0">
                <a:solidFill>
                  <a:schemeClr val="tx1">
                    <a:lumMod val="50000"/>
                    <a:lumOff val="50000"/>
                  </a:schemeClr>
                </a:solidFill>
                <a:latin typeface="Calibri" panose="020F0502020204030204" charset="0"/>
                <a:ea typeface="+mj-ea"/>
                <a:cs typeface="Calibri" panose="020F0502020204030204" charset="0"/>
              </a:rPr>
              <a:t>`, specifying the shape of the input images (256x256 pixels with 3 channels for RGB).</a:t>
            </a:r>
          </a:p>
          <a:p>
            <a:pPr>
              <a:lnSpc>
                <a:spcPct val="114000"/>
              </a:lnSpc>
            </a:pPr>
            <a:endParaRPr lang="en-US" altLang="zh-CN"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2. Preprocessing Layers:</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Two preprocessing layers are applied using `</a:t>
            </a:r>
            <a:r>
              <a:rPr lang="en-US" altLang="zh-CN" b="1" dirty="0" err="1">
                <a:solidFill>
                  <a:schemeClr val="tx1">
                    <a:lumMod val="50000"/>
                    <a:lumOff val="50000"/>
                  </a:schemeClr>
                </a:solidFill>
                <a:latin typeface="Calibri" panose="020F0502020204030204" charset="0"/>
                <a:ea typeface="+mj-ea"/>
                <a:cs typeface="Calibri" panose="020F0502020204030204" charset="0"/>
              </a:rPr>
              <a:t>layers.experimental.preprocessing.Resizing</a:t>
            </a:r>
            <a:r>
              <a:rPr lang="en-US" altLang="zh-CN" b="1" dirty="0">
                <a:solidFill>
                  <a:schemeClr val="tx1">
                    <a:lumMod val="50000"/>
                    <a:lumOff val="50000"/>
                  </a:schemeClr>
                </a:solidFill>
                <a:latin typeface="Calibri" panose="020F0502020204030204" charset="0"/>
                <a:ea typeface="+mj-ea"/>
                <a:cs typeface="Calibri" panose="020F0502020204030204" charset="0"/>
              </a:rPr>
              <a:t>` and `</a:t>
            </a:r>
            <a:r>
              <a:rPr lang="en-US" altLang="zh-CN" b="1" dirty="0" err="1">
                <a:solidFill>
                  <a:schemeClr val="tx1">
                    <a:lumMod val="50000"/>
                    <a:lumOff val="50000"/>
                  </a:schemeClr>
                </a:solidFill>
                <a:latin typeface="Calibri" panose="020F0502020204030204" charset="0"/>
                <a:ea typeface="+mj-ea"/>
                <a:cs typeface="Calibri" panose="020F0502020204030204" charset="0"/>
              </a:rPr>
              <a:t>layers.experimental.preprocessing.Rescaling</a:t>
            </a:r>
            <a:r>
              <a:rPr lang="en-US" altLang="zh-CN" b="1" dirty="0">
                <a:solidFill>
                  <a:schemeClr val="tx1">
                    <a:lumMod val="50000"/>
                    <a:lumOff val="50000"/>
                  </a:schemeClr>
                </a:solidFill>
                <a:latin typeface="Calibri" panose="020F0502020204030204" charset="0"/>
                <a:ea typeface="+mj-ea"/>
                <a:cs typeface="Calibri" panose="020F0502020204030204" charset="0"/>
              </a:rPr>
              <a:t>`.</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`Resizing` is used to resize the input images to the specified size (256x256 pixels).</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`Rescaling` scales the pixel values to the range [0, 1] for normalization.</a:t>
            </a:r>
          </a:p>
          <a:p>
            <a:pPr>
              <a:lnSpc>
                <a:spcPct val="114000"/>
              </a:lnSpc>
            </a:pPr>
            <a:endParaRPr lang="en-US" altLang="zh-CN"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3. Convolutional Layers:</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model consists of several convolutional layers with varying numbers of filters (32, 64).</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Each convolutional layer is followed by a rectified linear unit (</a:t>
            </a:r>
            <a:r>
              <a:rPr lang="en-US" altLang="zh-CN" b="1" dirty="0" err="1">
                <a:solidFill>
                  <a:schemeClr val="tx1">
                    <a:lumMod val="50000"/>
                    <a:lumOff val="50000"/>
                  </a:schemeClr>
                </a:solidFill>
                <a:latin typeface="Calibri" panose="020F0502020204030204" charset="0"/>
                <a:ea typeface="+mj-ea"/>
                <a:cs typeface="Calibri" panose="020F0502020204030204" charset="0"/>
              </a:rPr>
              <a:t>ReLU</a:t>
            </a:r>
            <a:r>
              <a:rPr lang="en-US" altLang="zh-CN" b="1" dirty="0">
                <a:solidFill>
                  <a:schemeClr val="tx1">
                    <a:lumMod val="50000"/>
                    <a:lumOff val="50000"/>
                  </a:schemeClr>
                </a:solidFill>
                <a:latin typeface="Calibri" panose="020F0502020204030204" charset="0"/>
                <a:ea typeface="+mj-ea"/>
                <a:cs typeface="Calibri" panose="020F0502020204030204" charset="0"/>
              </a:rPr>
              <a:t>) activation function, introducing non-linearity.</a:t>
            </a:r>
          </a:p>
        </p:txBody>
      </p:sp>
      <p:sp>
        <p:nvSpPr>
          <p:cNvPr id="52" name="Text Box 51"/>
          <p:cNvSpPr txBox="1"/>
          <p:nvPr/>
        </p:nvSpPr>
        <p:spPr>
          <a:xfrm>
            <a:off x="2691130" y="866140"/>
            <a:ext cx="4874260" cy="922020"/>
          </a:xfrm>
          <a:prstGeom prst="rect">
            <a:avLst/>
          </a:prstGeom>
          <a:noFill/>
        </p:spPr>
        <p:txBody>
          <a:bodyPr wrap="none" rtlCol="0">
            <a:spAutoFit/>
          </a:bodyPr>
          <a:lstStyle/>
          <a:p>
            <a:pPr algn="l"/>
            <a:r>
              <a:rPr lang="en-US" sz="3600">
                <a:latin typeface="Algerian" panose="04020705040A02060702" charset="0"/>
                <a:cs typeface="Algerian" panose="04020705040A02060702" charset="0"/>
              </a:rPr>
              <a:t>Proposed Approach</a:t>
            </a:r>
            <a:endParaRPr lang="en-US"/>
          </a:p>
          <a:p>
            <a:pPr algn="l"/>
            <a:endParaRPr lang="en-US"/>
          </a:p>
        </p:txBody>
      </p:sp>
    </p:spTree>
    <p:extLst>
      <p:ext uri="{BB962C8B-B14F-4D97-AF65-F5344CB8AC3E}">
        <p14:creationId xmlns:p14="http://schemas.microsoft.com/office/powerpoint/2010/main" val="75034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5085715" y="-3592195"/>
            <a:ext cx="1141730" cy="9274810"/>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5305" t="5898" r="33568" b="7130"/>
          <a:stretch>
            <a:fillRect/>
          </a:stretch>
        </p:blipFill>
        <p:spPr>
          <a:xfrm flipV="1">
            <a:off x="0" y="0"/>
            <a:ext cx="2325299" cy="1323385"/>
          </a:xfrm>
          <a:prstGeom prst="rect">
            <a:avLst/>
          </a:prstGeom>
        </p:spPr>
      </p:pic>
      <p:cxnSp>
        <p:nvCxnSpPr>
          <p:cNvPr id="19" name="Straight Connector 3"/>
          <p:cNvCxnSpPr/>
          <p:nvPr/>
        </p:nvCxnSpPr>
        <p:spPr>
          <a:xfrm>
            <a:off x="2635006" y="2515654"/>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21"/>
          <p:cNvCxnSpPr/>
          <p:nvPr/>
        </p:nvCxnSpPr>
        <p:spPr>
          <a:xfrm>
            <a:off x="2635006" y="3587582"/>
            <a:ext cx="0" cy="59001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2"/>
          <p:cNvCxnSpPr/>
          <p:nvPr/>
        </p:nvCxnSpPr>
        <p:spPr>
          <a:xfrm>
            <a:off x="2635006" y="4672534"/>
            <a:ext cx="0" cy="59001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p:nvPr/>
        </p:nvCxnSpPr>
        <p:spPr>
          <a:xfrm>
            <a:off x="2635006" y="5743158"/>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0174" y="1715181"/>
            <a:ext cx="11274425" cy="512698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threePt" dir="t"/>
            </a:scene3d>
            <a:sp3d contourW="12700"/>
          </a:bodyPr>
          <a:lstStyle/>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4. </a:t>
            </a:r>
            <a:r>
              <a:rPr lang="en-US" altLang="zh-CN" b="1" dirty="0" err="1">
                <a:solidFill>
                  <a:schemeClr val="tx1">
                    <a:lumMod val="50000"/>
                    <a:lumOff val="50000"/>
                  </a:schemeClr>
                </a:solidFill>
                <a:latin typeface="Calibri" panose="020F0502020204030204" charset="0"/>
                <a:ea typeface="+mj-ea"/>
                <a:cs typeface="Calibri" panose="020F0502020204030204" charset="0"/>
              </a:rPr>
              <a:t>MaxPooling</a:t>
            </a:r>
            <a:r>
              <a:rPr lang="en-US" altLang="zh-CN" b="1" dirty="0">
                <a:solidFill>
                  <a:schemeClr val="tx1">
                    <a:lumMod val="50000"/>
                    <a:lumOff val="50000"/>
                  </a:schemeClr>
                </a:solidFill>
                <a:latin typeface="Calibri" panose="020F0502020204030204" charset="0"/>
                <a:ea typeface="+mj-ea"/>
                <a:cs typeface="Calibri" panose="020F0502020204030204" charset="0"/>
              </a:rPr>
              <a:t> Layers:</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After each set of convolutional layers, max-pooling layers are applied (`MaxPooling2D`), reducing the spatial dimensions of the feature maps.</a:t>
            </a:r>
          </a:p>
          <a:p>
            <a:pPr>
              <a:lnSpc>
                <a:spcPct val="114000"/>
              </a:lnSpc>
            </a:pPr>
            <a:endParaRPr lang="en-US" altLang="zh-CN"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5. Flatten Layer:</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last max-pooling layer is followed by a `Flatten` layer, which converts the 3D feature maps to a 1D vector.</a:t>
            </a:r>
          </a:p>
          <a:p>
            <a:pPr>
              <a:lnSpc>
                <a:spcPct val="114000"/>
              </a:lnSpc>
            </a:pPr>
            <a:endParaRPr lang="en-US" altLang="zh-CN"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6. Dense (Fully Connected) Layers:</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flattened output is then fed into fully connected dense layers.</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A `Dense` layer with </a:t>
            </a:r>
            <a:r>
              <a:rPr lang="en-US" altLang="zh-CN" b="1" dirty="0" err="1">
                <a:solidFill>
                  <a:schemeClr val="tx1">
                    <a:lumMod val="50000"/>
                    <a:lumOff val="50000"/>
                  </a:schemeClr>
                </a:solidFill>
                <a:latin typeface="Calibri" panose="020F0502020204030204" charset="0"/>
                <a:ea typeface="+mj-ea"/>
                <a:cs typeface="Calibri" panose="020F0502020204030204" charset="0"/>
              </a:rPr>
              <a:t>ReLU</a:t>
            </a:r>
            <a:r>
              <a:rPr lang="en-US" altLang="zh-CN" b="1" dirty="0">
                <a:solidFill>
                  <a:schemeClr val="tx1">
                    <a:lumMod val="50000"/>
                    <a:lumOff val="50000"/>
                  </a:schemeClr>
                </a:solidFill>
                <a:latin typeface="Calibri" panose="020F0502020204030204" charset="0"/>
                <a:ea typeface="+mj-ea"/>
                <a:cs typeface="Calibri" panose="020F0502020204030204" charset="0"/>
              </a:rPr>
              <a:t> activation is used for feature extraction.</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final `Dense` layer has 10 units (equal to the number of classes) and a </a:t>
            </a:r>
            <a:r>
              <a:rPr lang="en-US" altLang="zh-CN" b="1" dirty="0" err="1">
                <a:solidFill>
                  <a:schemeClr val="tx1">
                    <a:lumMod val="50000"/>
                    <a:lumOff val="50000"/>
                  </a:schemeClr>
                </a:solidFill>
                <a:latin typeface="Calibri" panose="020F0502020204030204" charset="0"/>
                <a:ea typeface="+mj-ea"/>
                <a:cs typeface="Calibri" panose="020F0502020204030204" charset="0"/>
              </a:rPr>
              <a:t>softmax</a:t>
            </a:r>
            <a:r>
              <a:rPr lang="en-US" altLang="zh-CN" b="1" dirty="0">
                <a:solidFill>
                  <a:schemeClr val="tx1">
                    <a:lumMod val="50000"/>
                    <a:lumOff val="50000"/>
                  </a:schemeClr>
                </a:solidFill>
                <a:latin typeface="Calibri" panose="020F0502020204030204" charset="0"/>
                <a:ea typeface="+mj-ea"/>
                <a:cs typeface="Calibri" panose="020F0502020204030204" charset="0"/>
              </a:rPr>
              <a:t> activation function, producing probabilities for each class.</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7. Dropout Layer:</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Dropout layers are interspersed in the model, specifically after the first dense layer. Dropout is a regularization technique that helps prevent overfitting by randomly setting a fraction of input units to zero during training.</a:t>
            </a:r>
          </a:p>
          <a:p>
            <a:pPr>
              <a:lnSpc>
                <a:spcPct val="114000"/>
              </a:lnSpc>
            </a:pPr>
            <a:endParaRPr lang="en-US" altLang="zh-CN" b="1" dirty="0">
              <a:solidFill>
                <a:schemeClr val="tx1">
                  <a:lumMod val="50000"/>
                  <a:lumOff val="50000"/>
                </a:schemeClr>
              </a:solidFill>
              <a:latin typeface="Calibri" panose="020F0502020204030204" charset="0"/>
              <a:ea typeface="+mj-ea"/>
              <a:cs typeface="Calibri" panose="020F0502020204030204" charset="0"/>
            </a:endParaRPr>
          </a:p>
        </p:txBody>
      </p:sp>
      <p:sp>
        <p:nvSpPr>
          <p:cNvPr id="52" name="Text Box 51"/>
          <p:cNvSpPr txBox="1"/>
          <p:nvPr/>
        </p:nvSpPr>
        <p:spPr>
          <a:xfrm>
            <a:off x="2691130" y="866140"/>
            <a:ext cx="4874260" cy="922020"/>
          </a:xfrm>
          <a:prstGeom prst="rect">
            <a:avLst/>
          </a:prstGeom>
          <a:noFill/>
        </p:spPr>
        <p:txBody>
          <a:bodyPr wrap="none" rtlCol="0">
            <a:spAutoFit/>
          </a:bodyPr>
          <a:lstStyle/>
          <a:p>
            <a:pPr algn="l"/>
            <a:r>
              <a:rPr lang="en-US" sz="3600">
                <a:latin typeface="Algerian" panose="04020705040A02060702" charset="0"/>
                <a:cs typeface="Algerian" panose="04020705040A02060702" charset="0"/>
              </a:rPr>
              <a:t>Proposed Approach</a:t>
            </a:r>
            <a:endParaRPr lang="en-US"/>
          </a:p>
          <a:p>
            <a:pPr algn="l"/>
            <a:endParaRPr lang="en-US"/>
          </a:p>
        </p:txBody>
      </p:sp>
    </p:spTree>
    <p:extLst>
      <p:ext uri="{BB962C8B-B14F-4D97-AF65-F5344CB8AC3E}">
        <p14:creationId xmlns:p14="http://schemas.microsoft.com/office/powerpoint/2010/main" val="198116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5085715" y="-3592195"/>
            <a:ext cx="1141730" cy="9274810"/>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5305" t="5898" r="33568" b="7130"/>
          <a:stretch>
            <a:fillRect/>
          </a:stretch>
        </p:blipFill>
        <p:spPr>
          <a:xfrm flipV="1">
            <a:off x="0" y="0"/>
            <a:ext cx="2325299" cy="1323385"/>
          </a:xfrm>
          <a:prstGeom prst="rect">
            <a:avLst/>
          </a:prstGeom>
        </p:spPr>
      </p:pic>
      <p:cxnSp>
        <p:nvCxnSpPr>
          <p:cNvPr id="19" name="Straight Connector 3"/>
          <p:cNvCxnSpPr/>
          <p:nvPr/>
        </p:nvCxnSpPr>
        <p:spPr>
          <a:xfrm>
            <a:off x="2635006" y="2515654"/>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21"/>
          <p:cNvCxnSpPr/>
          <p:nvPr/>
        </p:nvCxnSpPr>
        <p:spPr>
          <a:xfrm>
            <a:off x="2635006" y="3587582"/>
            <a:ext cx="0" cy="59001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2"/>
          <p:cNvCxnSpPr/>
          <p:nvPr/>
        </p:nvCxnSpPr>
        <p:spPr>
          <a:xfrm>
            <a:off x="2635006" y="4672534"/>
            <a:ext cx="0" cy="59001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3"/>
          <p:cNvCxnSpPr/>
          <p:nvPr/>
        </p:nvCxnSpPr>
        <p:spPr>
          <a:xfrm>
            <a:off x="2635006" y="5743158"/>
            <a:ext cx="0" cy="59131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0174" y="1715181"/>
            <a:ext cx="11706226" cy="512698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threePt" dir="t"/>
            </a:scene3d>
            <a:sp3d contourW="12700"/>
          </a:bodyPr>
          <a:lstStyle/>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8. Model Compilation:</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model is compiled using the Adam optimizer, which adapts the learning rates during training.</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loss function is set to '</a:t>
            </a:r>
            <a:r>
              <a:rPr lang="en-US" altLang="zh-CN" b="1" dirty="0" err="1">
                <a:solidFill>
                  <a:schemeClr val="tx1">
                    <a:lumMod val="50000"/>
                    <a:lumOff val="50000"/>
                  </a:schemeClr>
                </a:solidFill>
                <a:latin typeface="Calibri" panose="020F0502020204030204" charset="0"/>
                <a:ea typeface="+mj-ea"/>
                <a:cs typeface="Calibri" panose="020F0502020204030204" charset="0"/>
              </a:rPr>
              <a:t>sparse_categorical_crossentropy</a:t>
            </a:r>
            <a:r>
              <a:rPr lang="en-US" altLang="zh-CN" b="1" dirty="0">
                <a:solidFill>
                  <a:schemeClr val="tx1">
                    <a:lumMod val="50000"/>
                    <a:lumOff val="50000"/>
                  </a:schemeClr>
                </a:solidFill>
                <a:latin typeface="Calibri" panose="020F0502020204030204" charset="0"/>
                <a:ea typeface="+mj-ea"/>
                <a:cs typeface="Calibri" panose="020F0502020204030204" charset="0"/>
              </a:rPr>
              <a:t>' since the task is multi-class classification with integer labels. The evaluation metric is set to accuracy.</a:t>
            </a:r>
          </a:p>
          <a:p>
            <a:pPr>
              <a:lnSpc>
                <a:spcPct val="114000"/>
              </a:lnSpc>
            </a:pPr>
            <a:endParaRPr lang="en-US" altLang="zh-CN"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9. Training:</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model is trained using the `fit` method on the training set.</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training process is monitored, and training metrics (loss and accuracy) are recorded over epochs.</a:t>
            </a:r>
          </a:p>
          <a:p>
            <a:pPr>
              <a:lnSpc>
                <a:spcPct val="114000"/>
              </a:lnSpc>
            </a:pPr>
            <a:endParaRPr lang="en-US" altLang="zh-CN"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10. Model Saving:</a:t>
            </a: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    - The trained model is saved in both an HDF5 file and as a versioned model.</a:t>
            </a:r>
          </a:p>
          <a:p>
            <a:pPr>
              <a:lnSpc>
                <a:spcPct val="114000"/>
              </a:lnSpc>
            </a:pPr>
            <a:endParaRPr lang="en-US" altLang="zh-CN" b="1" dirty="0">
              <a:solidFill>
                <a:schemeClr val="tx1">
                  <a:lumMod val="50000"/>
                  <a:lumOff val="50000"/>
                </a:schemeClr>
              </a:solidFill>
              <a:latin typeface="Calibri" panose="020F0502020204030204" charset="0"/>
              <a:ea typeface="+mj-ea"/>
              <a:cs typeface="Calibri" panose="020F0502020204030204" charset="0"/>
            </a:endParaRPr>
          </a:p>
          <a:p>
            <a:pPr>
              <a:lnSpc>
                <a:spcPct val="114000"/>
              </a:lnSpc>
            </a:pPr>
            <a:r>
              <a:rPr lang="en-US" altLang="zh-CN" b="1" dirty="0">
                <a:solidFill>
                  <a:schemeClr val="tx1">
                    <a:lumMod val="50000"/>
                    <a:lumOff val="50000"/>
                  </a:schemeClr>
                </a:solidFill>
                <a:latin typeface="Calibri" panose="020F0502020204030204" charset="0"/>
                <a:ea typeface="+mj-ea"/>
                <a:cs typeface="Calibri" panose="020F0502020204030204" charset="0"/>
              </a:rPr>
              <a:t>This CNN architecture follows a pattern for image classification tasks incorporating convolutional layers for feature extraction, max-pooling layers for spatial reduction, and fully connected layers for classification. The use of dropout helps prevent overfitting, and the model is trained using the various optimizer with sparse categorical cross-entropy as the loss function.</a:t>
            </a:r>
          </a:p>
        </p:txBody>
      </p:sp>
      <p:sp>
        <p:nvSpPr>
          <p:cNvPr id="52" name="Text Box 51"/>
          <p:cNvSpPr txBox="1"/>
          <p:nvPr/>
        </p:nvSpPr>
        <p:spPr>
          <a:xfrm>
            <a:off x="2691130" y="866140"/>
            <a:ext cx="4874260" cy="922020"/>
          </a:xfrm>
          <a:prstGeom prst="rect">
            <a:avLst/>
          </a:prstGeom>
          <a:noFill/>
        </p:spPr>
        <p:txBody>
          <a:bodyPr wrap="none" rtlCol="0">
            <a:spAutoFit/>
          </a:bodyPr>
          <a:lstStyle/>
          <a:p>
            <a:pPr algn="l"/>
            <a:r>
              <a:rPr lang="en-US" sz="3600">
                <a:latin typeface="Algerian" panose="04020705040A02060702" charset="0"/>
                <a:cs typeface="Algerian" panose="04020705040A02060702" charset="0"/>
              </a:rPr>
              <a:t>Proposed Approach</a:t>
            </a:r>
            <a:endParaRPr lang="en-US"/>
          </a:p>
          <a:p>
            <a:pPr algn="l"/>
            <a:endParaRPr lang="en-US"/>
          </a:p>
        </p:txBody>
      </p:sp>
    </p:spTree>
    <p:extLst>
      <p:ext uri="{BB962C8B-B14F-4D97-AF65-F5344CB8AC3E}">
        <p14:creationId xmlns:p14="http://schemas.microsoft.com/office/powerpoint/2010/main" val="95264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2" cstate="print">
            <a:extLst>
              <a:ext uri="{28A0092B-C50C-407E-A947-70E740481C1C}">
                <a14:useLocalDpi xmlns:a14="http://schemas.microsoft.com/office/drawing/2010/main" val="0"/>
              </a:ext>
            </a:extLst>
          </a:blip>
          <a:srcRect l="67840" t="6602" r="6244" b="6074"/>
          <a:stretch>
            <a:fillRect/>
          </a:stretch>
        </p:blipFill>
        <p:spPr>
          <a:xfrm flipH="1" flipV="1">
            <a:off x="3079508" y="872695"/>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flipH="1" flipV="1">
            <a:off x="2141180" y="269621"/>
            <a:ext cx="7561619" cy="4303502"/>
          </a:xfrm>
          <a:prstGeom prst="rect">
            <a:avLst/>
          </a:prstGeom>
        </p:spPr>
      </p:pic>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a:solidFill>
                  <a:srgbClr val="3A543B"/>
                </a:solidFill>
                <a:latin typeface="张海山锐线体2.0" panose="02000000000000000000" pitchFamily="2" charset="-122"/>
                <a:ea typeface="张海山锐线体2.0" panose="02000000000000000000" pitchFamily="2" charset="-122"/>
              </a:rPr>
              <a:t>04</a:t>
            </a:r>
            <a:endParaRPr lang="zh-CN" altLang="en-US" sz="8000" b="1" dirty="0">
              <a:solidFill>
                <a:srgbClr val="3A543B"/>
              </a:solidFill>
              <a:latin typeface="张海山锐线体2.0" panose="02000000000000000000" pitchFamily="2" charset="-122"/>
              <a:ea typeface="张海山锐线体2.0" panose="02000000000000000000" pitchFamily="2" charset="-122"/>
            </a:endParaRPr>
          </a:p>
        </p:txBody>
      </p:sp>
      <p:sp>
        <p:nvSpPr>
          <p:cNvPr id="32" name="文本框 31"/>
          <p:cNvSpPr txBox="1"/>
          <p:nvPr/>
        </p:nvSpPr>
        <p:spPr>
          <a:xfrm>
            <a:off x="3245695" y="4669175"/>
            <a:ext cx="3838623" cy="1322070"/>
          </a:xfrm>
          <a:prstGeom prst="rect">
            <a:avLst/>
          </a:prstGeom>
          <a:noFill/>
        </p:spPr>
        <p:txBody>
          <a:bodyPr wrap="square" rtlCol="0">
            <a:spAutoFit/>
          </a:bodyPr>
          <a:lstStyle/>
          <a:p>
            <a:pPr algn="ctr">
              <a:buClrTx/>
              <a:buSzTx/>
              <a:buFontTx/>
            </a:pPr>
            <a:r>
              <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Conclusion</a:t>
            </a:r>
          </a:p>
          <a:p>
            <a:pPr algn="ctr">
              <a:buClrTx/>
              <a:buSzTx/>
              <a:buFontTx/>
            </a:pPr>
            <a:endPar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r>
              <a:rPr lang="en-US">
                <a:latin typeface="Algerian" panose="04020705040A02060702" charset="0"/>
                <a:cs typeface="Algerian" panose="04020705040A02060702" charset="0"/>
              </a:rPr>
              <a:t>CONCLUSION</a:t>
            </a:r>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fontScale="95000" lnSpcReduction="10000"/>
          </a:bodyPr>
          <a:lstStyle/>
          <a:p>
            <a:r>
              <a:rPr lang="en-US" dirty="0">
                <a:latin typeface="Calibri" panose="020F0502020204030204" charset="0"/>
                <a:cs typeface="Calibri" panose="020F0502020204030204" charset="0"/>
              </a:rPr>
              <a:t>In conclusion, the exploration of different models for plant disease classification has provided valuable insights. Convolutional neural networks (CNNs) such as </a:t>
            </a:r>
            <a:r>
              <a:rPr lang="en-US" dirty="0" err="1">
                <a:latin typeface="Calibri" panose="020F0502020204030204" charset="0"/>
                <a:cs typeface="Calibri" panose="020F0502020204030204" charset="0"/>
              </a:rPr>
              <a:t>ResNet</a:t>
            </a:r>
            <a:r>
              <a:rPr lang="en-US" dirty="0">
                <a:latin typeface="Calibri" panose="020F0502020204030204" charset="0"/>
                <a:cs typeface="Calibri" panose="020F0502020204030204" charset="0"/>
              </a:rPr>
              <a:t> and VGG16 have been shown to be effective at classifying plant diseases. </a:t>
            </a:r>
            <a:r>
              <a:rPr lang="en-US" dirty="0" err="1">
                <a:latin typeface="Calibri" panose="020F0502020204030204" charset="0"/>
                <a:cs typeface="Calibri" panose="020F0502020204030204" charset="0"/>
              </a:rPr>
              <a:t>ResNets</a:t>
            </a:r>
            <a:r>
              <a:rPr lang="en-US" dirty="0">
                <a:latin typeface="Calibri" panose="020F0502020204030204" charset="0"/>
                <a:cs typeface="Calibri" panose="020F0502020204030204" charset="0"/>
              </a:rPr>
              <a:t> excel in capturing long-range dependencies, while VGG16s focus on local features. By leveraging the strengths of these models, we can develop an effective approach that improves the accuracy of plant disease classification.</a:t>
            </a:r>
          </a:p>
          <a:p>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The findings from this investigation will contribute to the development of a robust and reliable system for automated plant disease diagnosis. This will enable more effective management of crop health.</a:t>
            </a:r>
          </a:p>
          <a:p>
            <a:pPr marL="0" indent="0">
              <a:buNone/>
            </a:pPr>
            <a:endParaRPr lang="en-US" dirty="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7840" t="6602" r="6244" b="6074"/>
          <a:stretch>
            <a:fillRect/>
          </a:stretch>
        </p:blipFill>
        <p:spPr>
          <a:xfrm flipV="1">
            <a:off x="3998382" y="646197"/>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a:off x="2235200" y="1825757"/>
            <a:ext cx="8415199" cy="4789296"/>
          </a:xfrm>
          <a:prstGeom prst="rect">
            <a:avLst/>
          </a:prstGeom>
        </p:spPr>
      </p:pic>
      <p:sp>
        <p:nvSpPr>
          <p:cNvPr id="8" name="文本框 7"/>
          <p:cNvSpPr txBox="1"/>
          <p:nvPr/>
        </p:nvSpPr>
        <p:spPr>
          <a:xfrm>
            <a:off x="4442623" y="1156605"/>
            <a:ext cx="3306754" cy="768350"/>
          </a:xfrm>
          <a:prstGeom prst="rect">
            <a:avLst/>
          </a:prstGeom>
          <a:noFill/>
        </p:spPr>
        <p:txBody>
          <a:bodyPr wrap="square" rtlCol="0">
            <a:spAutoFit/>
          </a:bodyPr>
          <a:lstStyle/>
          <a:p>
            <a:r>
              <a:rPr lang="en-US" altLang="zh-CN" sz="44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rPr>
              <a:t>Thank  you</a:t>
            </a:r>
            <a:endParaRPr lang="zh-CN" altLang="en-US" sz="4800" b="1" dirty="0">
              <a:solidFill>
                <a:srgbClr val="3A543B"/>
              </a:solidFill>
              <a:latin typeface="张海山锐线体2.0" panose="02000000000000000000" pitchFamily="2" charset="-122"/>
              <a:ea typeface="张海山锐线体2.0" panose="02000000000000000000"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7840" t="6602" r="6244" b="6074"/>
          <a:stretch>
            <a:fillRect/>
          </a:stretch>
        </p:blipFill>
        <p:spPr>
          <a:xfrm flipV="1">
            <a:off x="5372735" y="0"/>
            <a:ext cx="5178034" cy="7080250"/>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rot="4709443">
            <a:off x="-413140" y="1230096"/>
            <a:ext cx="6141351" cy="3943483"/>
          </a:xfrm>
          <a:prstGeom prst="rect">
            <a:avLst/>
          </a:prstGeom>
        </p:spPr>
      </p:pic>
      <p:sp>
        <p:nvSpPr>
          <p:cNvPr id="8" name="文本框 7"/>
          <p:cNvSpPr txBox="1"/>
          <p:nvPr/>
        </p:nvSpPr>
        <p:spPr>
          <a:xfrm>
            <a:off x="5619115" y="1266190"/>
            <a:ext cx="4761230" cy="830997"/>
          </a:xfrm>
          <a:prstGeom prst="rect">
            <a:avLst/>
          </a:prstGeom>
          <a:noFill/>
        </p:spPr>
        <p:txBody>
          <a:bodyPr wrap="square" rtlCol="0">
            <a:spAutoFit/>
          </a:bodyPr>
          <a:lstStyle/>
          <a:p>
            <a:r>
              <a:rPr lang="en-US" altLang="zh-CN" sz="4800" b="1" u="sng" dirty="0">
                <a:solidFill>
                  <a:srgbClr val="3A543B"/>
                </a:solidFill>
                <a:latin typeface="Arial" panose="020B0604020202020204" pitchFamily="34" charset="0"/>
                <a:ea typeface="张海山锐线体2.0" panose="02000000000000000000" pitchFamily="2" charset="-122"/>
                <a:cs typeface="Arial" panose="020B0604020202020204" pitchFamily="34" charset="0"/>
              </a:rPr>
              <a:t>Team Members</a:t>
            </a:r>
          </a:p>
        </p:txBody>
      </p:sp>
      <p:sp>
        <p:nvSpPr>
          <p:cNvPr id="9" name="文本框 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5856505" y="2589998"/>
            <a:ext cx="3905116" cy="3539430"/>
          </a:xfrm>
          <a:prstGeom prst="rect">
            <a:avLst/>
          </a:prstGeom>
          <a:noFill/>
        </p:spPr>
        <p:txBody>
          <a:bodyPr wrap="square" rtlCol="0">
            <a:spAutoFit/>
          </a:bodyPr>
          <a:lstStyle/>
          <a:p>
            <a:r>
              <a:rPr lang="en-US" altLang="zh-CN" sz="2800" b="1" dirty="0" err="1">
                <a:solidFill>
                  <a:srgbClr val="AA9D67"/>
                </a:solidFill>
                <a:latin typeface="Arial" panose="020B0604020202020204" pitchFamily="34" charset="0"/>
                <a:ea typeface="方正兰亭超细黑简体" panose="02000000000000000000" pitchFamily="2" charset="-122"/>
                <a:cs typeface="Arial" panose="020B0604020202020204" pitchFamily="34" charset="0"/>
              </a:rPr>
              <a:t>M.V.N.Sai</a:t>
            </a:r>
            <a:r>
              <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 Harshith</a:t>
            </a:r>
          </a:p>
          <a:p>
            <a:r>
              <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(20MID0066)</a:t>
            </a:r>
          </a:p>
          <a:p>
            <a:r>
              <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Mitta Sai Nitish</a:t>
            </a:r>
          </a:p>
          <a:p>
            <a:r>
              <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(20MID0054)</a:t>
            </a:r>
          </a:p>
          <a:p>
            <a:r>
              <a:rPr lang="en-US" altLang="zh-CN" sz="2800" b="1" dirty="0" err="1">
                <a:solidFill>
                  <a:srgbClr val="AA9D67"/>
                </a:solidFill>
                <a:latin typeface="Arial" panose="020B0604020202020204" pitchFamily="34" charset="0"/>
                <a:ea typeface="方正兰亭超细黑简体" panose="02000000000000000000" pitchFamily="2" charset="-122"/>
                <a:cs typeface="Arial" panose="020B0604020202020204" pitchFamily="34" charset="0"/>
              </a:rPr>
              <a:t>Channaka</a:t>
            </a:r>
            <a:r>
              <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 </a:t>
            </a:r>
            <a:r>
              <a:rPr lang="en-US" altLang="zh-CN" sz="2800" b="1" dirty="0" err="1">
                <a:solidFill>
                  <a:srgbClr val="AA9D67"/>
                </a:solidFill>
                <a:latin typeface="Arial" panose="020B0604020202020204" pitchFamily="34" charset="0"/>
                <a:ea typeface="方正兰亭超细黑简体" panose="02000000000000000000" pitchFamily="2" charset="-122"/>
                <a:cs typeface="Arial" panose="020B0604020202020204" pitchFamily="34" charset="0"/>
              </a:rPr>
              <a:t>Manideep</a:t>
            </a:r>
            <a:endPar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(20MID0172)</a:t>
            </a:r>
          </a:p>
          <a:p>
            <a:r>
              <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A Girish Kumar</a:t>
            </a:r>
          </a:p>
          <a:p>
            <a:r>
              <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rPr>
              <a:t>(20MID0170)</a:t>
            </a:r>
          </a:p>
        </p:txBody>
      </p:sp>
    </p:spTree>
    <p:extLst>
      <p:ext uri="{BB962C8B-B14F-4D97-AF65-F5344CB8AC3E}">
        <p14:creationId xmlns:p14="http://schemas.microsoft.com/office/powerpoint/2010/main" val="213400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animEffect transition="in" filter="fade">
                                      <p:cBhvr>
                                        <p:cTn id="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7840" t="6602" r="6244" b="6074"/>
          <a:stretch>
            <a:fillRect/>
          </a:stretch>
        </p:blipFill>
        <p:spPr>
          <a:xfrm flipV="1">
            <a:off x="1863619" y="871122"/>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flipV="1">
            <a:off x="43812" y="1149884"/>
            <a:ext cx="7247512" cy="4464151"/>
          </a:xfrm>
          <a:prstGeom prst="rect">
            <a:avLst/>
          </a:prstGeom>
        </p:spPr>
      </p:pic>
      <p:sp>
        <p:nvSpPr>
          <p:cNvPr id="10" name="文本框 9"/>
          <p:cNvSpPr txBox="1"/>
          <p:nvPr/>
        </p:nvSpPr>
        <p:spPr>
          <a:xfrm>
            <a:off x="2272689" y="1454803"/>
            <a:ext cx="3306754" cy="769441"/>
          </a:xfrm>
          <a:prstGeom prst="rect">
            <a:avLst/>
          </a:prstGeom>
          <a:noFill/>
        </p:spPr>
        <p:txBody>
          <a:bodyPr wrap="square" rtlCol="0">
            <a:spAutoFit/>
          </a:bodyPr>
          <a:lstStyle/>
          <a:p>
            <a:r>
              <a:rPr lang="en-US" altLang="zh-CN" sz="44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CONTENTS</a:t>
            </a:r>
          </a:p>
        </p:txBody>
      </p:sp>
      <p:sp>
        <p:nvSpPr>
          <p:cNvPr id="11" name="文本框 1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205337" y="4755290"/>
            <a:ext cx="2083354" cy="521970"/>
          </a:xfrm>
          <a:prstGeom prst="rect">
            <a:avLst/>
          </a:prstGeom>
          <a:noFill/>
        </p:spPr>
        <p:txBody>
          <a:bodyPr wrap="square" rtlCol="0">
            <a:spAutoFit/>
          </a:bodyPr>
          <a:lstStyle/>
          <a:p>
            <a:endParaRPr lang="en-US" altLang="zh-CN" sz="2800" b="1" dirty="0">
              <a:solidFill>
                <a:srgbClr val="AA9D67"/>
              </a:solidFill>
              <a:latin typeface="Arial" panose="020B0604020202020204" pitchFamily="34" charset="0"/>
              <a:ea typeface="方正兰亭超细黑简体" panose="02000000000000000000" pitchFamily="2" charset="-122"/>
              <a:cs typeface="Arial" panose="020B0604020202020204" pitchFamily="34" charset="0"/>
            </a:endParaRPr>
          </a:p>
        </p:txBody>
      </p:sp>
      <p:sp>
        <p:nvSpPr>
          <p:cNvPr id="12" name="矩形 11"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501" y="1372524"/>
            <a:ext cx="620410" cy="620410"/>
          </a:xfrm>
          <a:prstGeom prst="rect">
            <a:avLst/>
          </a:prstGeom>
          <a:solidFill>
            <a:srgbClr val="3A5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3" name="直接连接符 12"/>
          <p:cNvCxnSpPr/>
          <p:nvPr/>
        </p:nvCxnSpPr>
        <p:spPr>
          <a:xfrm>
            <a:off x="7339500" y="1963012"/>
            <a:ext cx="4320000" cy="0"/>
          </a:xfrm>
          <a:prstGeom prst="line">
            <a:avLst/>
          </a:prstGeom>
          <a:ln w="44450">
            <a:solidFill>
              <a:srgbClr val="3A543B"/>
            </a:solidFill>
          </a:ln>
        </p:spPr>
        <p:style>
          <a:lnRef idx="1">
            <a:schemeClr val="accent1"/>
          </a:lnRef>
          <a:fillRef idx="0">
            <a:schemeClr val="accent1"/>
          </a:fillRef>
          <a:effectRef idx="0">
            <a:schemeClr val="accent1"/>
          </a:effectRef>
          <a:fontRef idx="minor">
            <a:schemeClr val="tx1"/>
          </a:fontRef>
        </p:style>
      </p:cxnSp>
      <p:sp>
        <p:nvSpPr>
          <p:cNvPr id="14" name="矩形 13"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500" y="2631830"/>
            <a:ext cx="620410" cy="620410"/>
          </a:xfrm>
          <a:prstGeom prst="rect">
            <a:avLst/>
          </a:prstGeom>
          <a:solidFill>
            <a:srgbClr val="AA9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5" name="直接连接符 14"/>
          <p:cNvCxnSpPr/>
          <p:nvPr/>
        </p:nvCxnSpPr>
        <p:spPr>
          <a:xfrm>
            <a:off x="7339499" y="3222318"/>
            <a:ext cx="4320000" cy="0"/>
          </a:xfrm>
          <a:prstGeom prst="line">
            <a:avLst/>
          </a:prstGeom>
          <a:ln w="44450">
            <a:solidFill>
              <a:srgbClr val="AA9D67"/>
            </a:solidFill>
          </a:ln>
        </p:spPr>
        <p:style>
          <a:lnRef idx="1">
            <a:schemeClr val="accent1"/>
          </a:lnRef>
          <a:fillRef idx="0">
            <a:schemeClr val="accent1"/>
          </a:fillRef>
          <a:effectRef idx="0">
            <a:schemeClr val="accent1"/>
          </a:effectRef>
          <a:fontRef idx="minor">
            <a:schemeClr val="tx1"/>
          </a:fontRef>
        </p:style>
      </p:cxnSp>
      <p:sp>
        <p:nvSpPr>
          <p:cNvPr id="16" name="矩形 15"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500" y="3812807"/>
            <a:ext cx="620410" cy="620410"/>
          </a:xfrm>
          <a:prstGeom prst="rect">
            <a:avLst/>
          </a:prstGeom>
          <a:solidFill>
            <a:srgbClr val="3A5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7" name="直接连接符 16"/>
          <p:cNvCxnSpPr/>
          <p:nvPr/>
        </p:nvCxnSpPr>
        <p:spPr>
          <a:xfrm>
            <a:off x="7339499" y="4403295"/>
            <a:ext cx="4320000" cy="0"/>
          </a:xfrm>
          <a:prstGeom prst="line">
            <a:avLst/>
          </a:prstGeom>
          <a:ln w="44450">
            <a:solidFill>
              <a:srgbClr val="3A543B"/>
            </a:solidFill>
          </a:ln>
        </p:spPr>
        <p:style>
          <a:lnRef idx="1">
            <a:schemeClr val="accent1"/>
          </a:lnRef>
          <a:fillRef idx="0">
            <a:schemeClr val="accent1"/>
          </a:fillRef>
          <a:effectRef idx="0">
            <a:schemeClr val="accent1"/>
          </a:effectRef>
          <a:fontRef idx="minor">
            <a:schemeClr val="tx1"/>
          </a:fontRef>
        </p:style>
      </p:cxnSp>
      <p:sp>
        <p:nvSpPr>
          <p:cNvPr id="18" name="矩形 17" descr="e7d195523061f1c0deeec63e560781cfd59afb0ea006f2a87ABB68BF51EA6619813959095094C18C62A12F549504892A4AAA8C1554C6663626E05CA27F281A14E6983772AFC3FB97135759321DEA3D70F4CBCF81E63B27562C9F7CBC9922BCE951E60534D1E4011B1BBA81B8082D5318435F0383F9C3182B7063C6CE4ED36B7411051ABC8361419AA91DB9839997A661"/>
          <p:cNvSpPr>
            <a:spLocks noChangeAspect="1"/>
          </p:cNvSpPr>
          <p:nvPr/>
        </p:nvSpPr>
        <p:spPr>
          <a:xfrm>
            <a:off x="7339499" y="5072113"/>
            <a:ext cx="620410" cy="620410"/>
          </a:xfrm>
          <a:prstGeom prst="rect">
            <a:avLst/>
          </a:prstGeom>
          <a:solidFill>
            <a:srgbClr val="AA9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9" name="直接连接符 18"/>
          <p:cNvCxnSpPr/>
          <p:nvPr/>
        </p:nvCxnSpPr>
        <p:spPr>
          <a:xfrm>
            <a:off x="7339498" y="5662601"/>
            <a:ext cx="4320000" cy="0"/>
          </a:xfrm>
          <a:prstGeom prst="line">
            <a:avLst/>
          </a:prstGeom>
          <a:ln w="44450">
            <a:solidFill>
              <a:srgbClr val="AA9D67"/>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045450" y="1372235"/>
            <a:ext cx="4481195" cy="583565"/>
          </a:xfrm>
          <a:prstGeom prst="rect">
            <a:avLst/>
          </a:prstGeom>
          <a:noFill/>
        </p:spPr>
        <p:txBody>
          <a:bodyPr wrap="square" rtlCol="0">
            <a:spAutoFit/>
          </a:bodyPr>
          <a:lstStyle/>
          <a:p>
            <a:r>
              <a:rPr lang="en-US" altLang="zh-CN" sz="32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Introduction</a:t>
            </a:r>
          </a:p>
        </p:txBody>
      </p:sp>
      <p:sp>
        <p:nvSpPr>
          <p:cNvPr id="21" name="文本框 20"/>
          <p:cNvSpPr txBox="1"/>
          <p:nvPr/>
        </p:nvSpPr>
        <p:spPr>
          <a:xfrm>
            <a:off x="8045256" y="2588867"/>
            <a:ext cx="3838623" cy="583565"/>
          </a:xfrm>
          <a:prstGeom prst="rect">
            <a:avLst/>
          </a:prstGeom>
          <a:noFill/>
        </p:spPr>
        <p:txBody>
          <a:bodyPr wrap="square" rtlCol="0">
            <a:spAutoFit/>
          </a:bodyPr>
          <a:lstStyle/>
          <a:p>
            <a:r>
              <a:rPr lang="en-US" altLang="zh-CN" sz="32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Roadmap</a:t>
            </a:r>
          </a:p>
        </p:txBody>
      </p:sp>
      <p:sp>
        <p:nvSpPr>
          <p:cNvPr id="22" name="文本框 21"/>
          <p:cNvSpPr txBox="1"/>
          <p:nvPr/>
        </p:nvSpPr>
        <p:spPr>
          <a:xfrm>
            <a:off x="8045450" y="3771265"/>
            <a:ext cx="4239260" cy="583565"/>
          </a:xfrm>
          <a:prstGeom prst="rect">
            <a:avLst/>
          </a:prstGeom>
          <a:noFill/>
        </p:spPr>
        <p:txBody>
          <a:bodyPr wrap="square" rtlCol="0">
            <a:spAutoFit/>
          </a:bodyPr>
          <a:lstStyle/>
          <a:p>
            <a:r>
              <a:rPr lang="en-US" altLang="zh-CN" sz="32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Approach Proposal</a:t>
            </a:r>
          </a:p>
        </p:txBody>
      </p:sp>
      <p:sp>
        <p:nvSpPr>
          <p:cNvPr id="23" name="文本框 22"/>
          <p:cNvSpPr txBox="1"/>
          <p:nvPr/>
        </p:nvSpPr>
        <p:spPr>
          <a:xfrm>
            <a:off x="8045450" y="5030470"/>
            <a:ext cx="4481195" cy="583565"/>
          </a:xfrm>
          <a:prstGeom prst="rect">
            <a:avLst/>
          </a:prstGeom>
          <a:noFill/>
        </p:spPr>
        <p:txBody>
          <a:bodyPr wrap="square" rtlCol="0">
            <a:spAutoFit/>
          </a:bodyPr>
          <a:lstStyle/>
          <a:p>
            <a:r>
              <a:rPr lang="en-US" altLang="zh-CN" sz="32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Conclusion</a:t>
            </a:r>
          </a:p>
        </p:txBody>
      </p:sp>
      <p:sp>
        <p:nvSpPr>
          <p:cNvPr id="28" name="文本框 27"/>
          <p:cNvSpPr txBox="1"/>
          <p:nvPr/>
        </p:nvSpPr>
        <p:spPr>
          <a:xfrm>
            <a:off x="7412362" y="1381217"/>
            <a:ext cx="584913" cy="646331"/>
          </a:xfrm>
          <a:prstGeom prst="rect">
            <a:avLst/>
          </a:prstGeom>
          <a:noFill/>
        </p:spPr>
        <p:txBody>
          <a:bodyPr wrap="square" rtlCol="0">
            <a:spAutoFit/>
          </a:bodyPr>
          <a:lstStyle/>
          <a:p>
            <a:r>
              <a:rPr lang="en-US" altLang="zh-CN" sz="3600" b="1" dirty="0">
                <a:solidFill>
                  <a:srgbClr val="EFEFEE"/>
                </a:solidFill>
                <a:latin typeface="Arial" panose="020B0604020202020204" pitchFamily="34" charset="0"/>
                <a:ea typeface="张海山锐线体2.0" panose="02000000000000000000" pitchFamily="2" charset="-122"/>
                <a:cs typeface="Arial" panose="020B0604020202020204" pitchFamily="34" charset="0"/>
              </a:rPr>
              <a:t>1</a:t>
            </a:r>
          </a:p>
        </p:txBody>
      </p:sp>
      <p:sp>
        <p:nvSpPr>
          <p:cNvPr id="29" name="文本框 28"/>
          <p:cNvSpPr txBox="1"/>
          <p:nvPr/>
        </p:nvSpPr>
        <p:spPr>
          <a:xfrm>
            <a:off x="7412362" y="2608946"/>
            <a:ext cx="584913" cy="646331"/>
          </a:xfrm>
          <a:prstGeom prst="rect">
            <a:avLst/>
          </a:prstGeom>
          <a:noFill/>
        </p:spPr>
        <p:txBody>
          <a:bodyPr wrap="square" rtlCol="0">
            <a:spAutoFit/>
          </a:bodyPr>
          <a:lstStyle/>
          <a:p>
            <a:r>
              <a:rPr lang="en-US" altLang="zh-CN" sz="3600" b="1" dirty="0">
                <a:solidFill>
                  <a:srgbClr val="EFEFEE"/>
                </a:solidFill>
                <a:latin typeface="Arial" panose="020B0604020202020204" pitchFamily="34" charset="0"/>
                <a:ea typeface="张海山锐线体2.0" panose="02000000000000000000" pitchFamily="2" charset="-122"/>
                <a:cs typeface="Arial" panose="020B0604020202020204" pitchFamily="34" charset="0"/>
              </a:rPr>
              <a:t>2</a:t>
            </a:r>
          </a:p>
        </p:txBody>
      </p:sp>
      <p:sp>
        <p:nvSpPr>
          <p:cNvPr id="30" name="文本框 29"/>
          <p:cNvSpPr txBox="1"/>
          <p:nvPr/>
        </p:nvSpPr>
        <p:spPr>
          <a:xfrm>
            <a:off x="7412984" y="3803744"/>
            <a:ext cx="584913" cy="646331"/>
          </a:xfrm>
          <a:prstGeom prst="rect">
            <a:avLst/>
          </a:prstGeom>
          <a:noFill/>
        </p:spPr>
        <p:txBody>
          <a:bodyPr wrap="square" rtlCol="0">
            <a:spAutoFit/>
          </a:bodyPr>
          <a:lstStyle/>
          <a:p>
            <a:r>
              <a:rPr lang="en-US" altLang="zh-CN" sz="3600" b="1" dirty="0">
                <a:solidFill>
                  <a:srgbClr val="EFEFEE"/>
                </a:solidFill>
                <a:latin typeface="Arial" panose="020B0604020202020204" pitchFamily="34" charset="0"/>
                <a:ea typeface="张海山锐线体2.0" panose="02000000000000000000" pitchFamily="2" charset="-122"/>
                <a:cs typeface="Arial" panose="020B0604020202020204" pitchFamily="34" charset="0"/>
              </a:rPr>
              <a:t>3</a:t>
            </a:r>
          </a:p>
        </p:txBody>
      </p:sp>
      <p:sp>
        <p:nvSpPr>
          <p:cNvPr id="31" name="文本框 30"/>
          <p:cNvSpPr txBox="1"/>
          <p:nvPr/>
        </p:nvSpPr>
        <p:spPr>
          <a:xfrm>
            <a:off x="7423124" y="5063066"/>
            <a:ext cx="584913" cy="646331"/>
          </a:xfrm>
          <a:prstGeom prst="rect">
            <a:avLst/>
          </a:prstGeom>
          <a:noFill/>
        </p:spPr>
        <p:txBody>
          <a:bodyPr wrap="square" rtlCol="0">
            <a:spAutoFit/>
          </a:bodyPr>
          <a:lstStyle/>
          <a:p>
            <a:r>
              <a:rPr lang="en-US" altLang="zh-CN" sz="3600" b="1" dirty="0">
                <a:solidFill>
                  <a:srgbClr val="EFEFEE"/>
                </a:solidFill>
                <a:latin typeface="Arial" panose="020B0604020202020204" pitchFamily="34" charset="0"/>
                <a:ea typeface="张海山锐线体2.0" panose="02000000000000000000" pitchFamily="2" charset="-122"/>
                <a:cs typeface="Arial" panose="020B0604020202020204" pitchFamily="34"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2" cstate="print">
            <a:extLst>
              <a:ext uri="{28A0092B-C50C-407E-A947-70E740481C1C}">
                <a14:useLocalDpi xmlns:a14="http://schemas.microsoft.com/office/drawing/2010/main" val="0"/>
              </a:ext>
            </a:extLst>
          </a:blip>
          <a:srcRect l="67840" t="6602" r="6244" b="6074"/>
          <a:stretch>
            <a:fillRect/>
          </a:stretch>
        </p:blipFill>
        <p:spPr>
          <a:xfrm flipH="1" flipV="1">
            <a:off x="3079508" y="872695"/>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flipH="1" flipV="1">
            <a:off x="3312795" y="223520"/>
            <a:ext cx="6425565" cy="3656965"/>
          </a:xfrm>
          <a:prstGeom prst="rect">
            <a:avLst/>
          </a:prstGeom>
        </p:spPr>
      </p:pic>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a:solidFill>
                  <a:srgbClr val="3A543B"/>
                </a:solidFill>
                <a:latin typeface="Arial" panose="020B0604020202020204" pitchFamily="34" charset="0"/>
                <a:ea typeface="张海山锐线体2.0" panose="02000000000000000000" pitchFamily="2" charset="-122"/>
                <a:cs typeface="Arial" panose="020B0604020202020204" pitchFamily="34" charset="0"/>
              </a:rPr>
              <a:t>01</a:t>
            </a:r>
          </a:p>
        </p:txBody>
      </p:sp>
      <p:sp>
        <p:nvSpPr>
          <p:cNvPr id="32" name="文本框 31"/>
          <p:cNvSpPr txBox="1"/>
          <p:nvPr/>
        </p:nvSpPr>
        <p:spPr>
          <a:xfrm>
            <a:off x="3079115" y="3769995"/>
            <a:ext cx="3869055" cy="2122805"/>
          </a:xfrm>
          <a:prstGeom prst="rect">
            <a:avLst/>
          </a:prstGeom>
          <a:noFill/>
        </p:spPr>
        <p:txBody>
          <a:bodyPr wrap="square" rtlCol="0">
            <a:spAutoFit/>
          </a:bodyPr>
          <a:lstStyle/>
          <a:p>
            <a:pPr algn="ctr"/>
            <a:r>
              <a:rPr lang="en-US" altLang="zh-CN" sz="44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Introduction and Problem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46530"/>
          </a:xfrm>
        </p:spPr>
        <p:style>
          <a:lnRef idx="0">
            <a:schemeClr val="accent6"/>
          </a:lnRef>
          <a:fillRef idx="3">
            <a:schemeClr val="accent6"/>
          </a:fillRef>
          <a:effectRef idx="3">
            <a:schemeClr val="accent6"/>
          </a:effectRef>
          <a:fontRef idx="minor">
            <a:schemeClr val="lt1"/>
          </a:fontRef>
        </p:style>
        <p:txBody>
          <a:bodyPr/>
          <a:lstStyle/>
          <a:p>
            <a:r>
              <a:rPr lang="en-US" dirty="0">
                <a:latin typeface="Algerian" panose="04020705040A02060702" charset="0"/>
                <a:cs typeface="Algerian" panose="04020705040A02060702" charset="0"/>
              </a:rPr>
              <a:t>Problem Statement</a:t>
            </a:r>
          </a:p>
        </p:txBody>
      </p:sp>
      <p:sp>
        <p:nvSpPr>
          <p:cNvPr id="3" name="Content Placeholder 2"/>
          <p:cNvSpPr>
            <a:spLocks noGrp="1"/>
          </p:cNvSpPr>
          <p:nvPr>
            <p:ph idx="1"/>
          </p:nvPr>
        </p:nvSpPr>
        <p:spPr>
          <a:xfrm>
            <a:off x="57150" y="1657350"/>
            <a:ext cx="12134850" cy="5033010"/>
          </a:xfrm>
        </p:spPr>
        <p:style>
          <a:lnRef idx="2">
            <a:schemeClr val="accent6"/>
          </a:lnRef>
          <a:fillRef idx="1">
            <a:schemeClr val="lt1"/>
          </a:fillRef>
          <a:effectRef idx="0">
            <a:schemeClr val="accent6"/>
          </a:effectRef>
          <a:fontRef idx="minor">
            <a:schemeClr val="dk1"/>
          </a:fontRef>
        </p:style>
        <p:txBody>
          <a:bodyPr>
            <a:normAutofit lnSpcReduction="10000"/>
          </a:bodyPr>
          <a:lstStyle/>
          <a:p>
            <a:pPr marL="0" indent="0">
              <a:buNone/>
            </a:pPr>
            <a:r>
              <a:rPr lang="en-US">
                <a:latin typeface="Calibri" panose="020F0502020204030204" charset="0"/>
                <a:cs typeface="Calibri" panose="020F0502020204030204" charset="0"/>
              </a:rPr>
              <a:t>Plant diseases can cause significant damage to crops, leading to financial losses for farmers.</a:t>
            </a:r>
          </a:p>
          <a:p>
            <a:pPr marL="0" indent="0">
              <a:buNone/>
            </a:pPr>
            <a:r>
              <a:rPr lang="en-US">
                <a:latin typeface="Calibri" panose="020F0502020204030204" charset="0"/>
                <a:cs typeface="Calibri" panose="020F0502020204030204" charset="0"/>
              </a:rPr>
              <a:t>Solution: Develop a machine learning or Deep Learning model that can accurately classify plant diseases from images, allowing farmers to take preventive measures early on.</a:t>
            </a:r>
          </a:p>
          <a:p>
            <a:pPr marL="0" indent="0">
              <a:buNone/>
            </a:pPr>
            <a:endParaRPr lang="en-US">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OBJECTIVES:</a:t>
            </a:r>
          </a:p>
          <a:p>
            <a:pPr lvl="1">
              <a:buFont typeface="Wingdings" panose="05000000000000000000" charset="0"/>
              <a:buChar char="§"/>
            </a:pPr>
            <a:r>
              <a:rPr lang="en-US">
                <a:latin typeface="Calibri" panose="020F0502020204030204" charset="0"/>
                <a:cs typeface="Calibri" panose="020F0502020204030204" charset="0"/>
              </a:rPr>
              <a:t>To identify the plant disease. </a:t>
            </a:r>
          </a:p>
          <a:p>
            <a:pPr lvl="1">
              <a:buFont typeface="Wingdings" panose="05000000000000000000" charset="0"/>
              <a:buChar char="§"/>
            </a:pPr>
            <a:r>
              <a:rPr lang="en-US">
                <a:latin typeface="Calibri" panose="020F0502020204030204" charset="0"/>
                <a:cs typeface="Calibri" panose="020F0502020204030204" charset="0"/>
              </a:rPr>
              <a:t>To classify the plant disease. </a:t>
            </a:r>
          </a:p>
          <a:p>
            <a:pPr lvl="1">
              <a:buFont typeface="Wingdings" panose="05000000000000000000" charset="0"/>
              <a:buChar char="§"/>
            </a:pPr>
            <a:r>
              <a:rPr lang="en-US">
                <a:latin typeface="Calibri" panose="020F0502020204030204" charset="0"/>
                <a:cs typeface="Calibri" panose="020F0502020204030204" charset="0"/>
              </a:rPr>
              <a:t>To predict the severity of the plant disease.</a:t>
            </a:r>
          </a:p>
          <a:p>
            <a:pPr lvl="1">
              <a:buFont typeface="Wingdings" panose="05000000000000000000" charset="0"/>
              <a:buChar char="§"/>
            </a:pPr>
            <a:r>
              <a:rPr lang="en-US">
                <a:latin typeface="Calibri" panose="020F0502020204030204" charset="0"/>
                <a:cs typeface="Calibri" panose="020F0502020204030204" charset="0"/>
              </a:rPr>
              <a:t>To track the spread of the plant disease.</a:t>
            </a:r>
          </a:p>
          <a:p>
            <a:pPr lvl="1">
              <a:buFont typeface="Wingdings" panose="05000000000000000000" charset="0"/>
              <a:buChar char="§"/>
            </a:pPr>
            <a:r>
              <a:rPr lang="en-US">
                <a:latin typeface="Calibri" panose="020F0502020204030204" charset="0"/>
                <a:cs typeface="Calibri" panose="020F0502020204030204" charset="0"/>
              </a:rPr>
              <a:t>To develop new treatments for plant diseases.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445" y="760095"/>
            <a:ext cx="10405110" cy="5240655"/>
          </a:xfrm>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US">
                <a:latin typeface="Calibri" panose="020F0502020204030204" charset="0"/>
                <a:cs typeface="Calibri" panose="020F0502020204030204" charset="0"/>
              </a:rPr>
              <a:t>CONSTRAINTS:</a:t>
            </a:r>
          </a:p>
          <a:p>
            <a:pPr marL="0" indent="0">
              <a:buNone/>
            </a:pP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Accuracy</a:t>
            </a:r>
          </a:p>
          <a:p>
            <a:pPr marL="457200" lvl="1" indent="0">
              <a:buFont typeface="Wingdings" panose="05000000000000000000" charset="0"/>
              <a:buNone/>
            </a:pP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Computational Resources</a:t>
            </a:r>
          </a:p>
          <a:p>
            <a:pPr marL="457200" lvl="1" indent="0">
              <a:buFont typeface="Wingdings" panose="05000000000000000000" charset="0"/>
              <a:buNone/>
            </a:pP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Generalization</a:t>
            </a:r>
          </a:p>
          <a:p>
            <a:pPr marL="457200" lvl="1" indent="0">
              <a:buFont typeface="Wingdings" panose="05000000000000000000" charset="0"/>
              <a:buNone/>
            </a:pPr>
            <a:endParaRPr lang="en-US">
              <a:latin typeface="Calibri" panose="020F0502020204030204" charset="0"/>
              <a:cs typeface="Calibri" panose="020F0502020204030204" charset="0"/>
            </a:endParaRPr>
          </a:p>
          <a:p>
            <a:pPr lvl="1">
              <a:buFont typeface="Wingdings" panose="05000000000000000000" charset="0"/>
              <a:buChar char="§"/>
            </a:pPr>
            <a:r>
              <a:rPr lang="en-US">
                <a:latin typeface="Calibri" panose="020F0502020204030204" charset="0"/>
                <a:cs typeface="Calibri" panose="020F0502020204030204" charset="0"/>
              </a:rPr>
              <a:t>Interpretability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2" cstate="print">
            <a:extLst>
              <a:ext uri="{28A0092B-C50C-407E-A947-70E740481C1C}">
                <a14:useLocalDpi xmlns:a14="http://schemas.microsoft.com/office/drawing/2010/main" val="0"/>
              </a:ext>
            </a:extLst>
          </a:blip>
          <a:srcRect l="67840" t="6602" r="6244" b="6074"/>
          <a:stretch>
            <a:fillRect/>
          </a:stretch>
        </p:blipFill>
        <p:spPr>
          <a:xfrm flipH="1" flipV="1">
            <a:off x="3079508" y="872695"/>
            <a:ext cx="3924619" cy="5289705"/>
          </a:xfrm>
          <a:custGeom>
            <a:avLst/>
            <a:gdLst>
              <a:gd name="connsiteX0" fmla="*/ 180303 w 2369712"/>
              <a:gd name="connsiteY0" fmla="*/ 180304 h 3193960"/>
              <a:gd name="connsiteX1" fmla="*/ 180303 w 2369712"/>
              <a:gd name="connsiteY1" fmla="*/ 2991118 h 3193960"/>
              <a:gd name="connsiteX2" fmla="*/ 2176528 w 2369712"/>
              <a:gd name="connsiteY2" fmla="*/ 2991118 h 3193960"/>
              <a:gd name="connsiteX3" fmla="*/ 2176528 w 2369712"/>
              <a:gd name="connsiteY3" fmla="*/ 180304 h 3193960"/>
              <a:gd name="connsiteX4" fmla="*/ 0 w 2369712"/>
              <a:gd name="connsiteY4" fmla="*/ 0 h 3193960"/>
              <a:gd name="connsiteX5" fmla="*/ 2369712 w 2369712"/>
              <a:gd name="connsiteY5" fmla="*/ 0 h 3193960"/>
              <a:gd name="connsiteX6" fmla="*/ 2369712 w 2369712"/>
              <a:gd name="connsiteY6" fmla="*/ 3193960 h 3193960"/>
              <a:gd name="connsiteX7" fmla="*/ 0 w 2369712"/>
              <a:gd name="connsiteY7" fmla="*/ 3193960 h 319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712" h="3193960">
                <a:moveTo>
                  <a:pt x="180303" y="180304"/>
                </a:moveTo>
                <a:lnTo>
                  <a:pt x="180303" y="2991118"/>
                </a:lnTo>
                <a:lnTo>
                  <a:pt x="2176528" y="2991118"/>
                </a:lnTo>
                <a:lnTo>
                  <a:pt x="2176528" y="180304"/>
                </a:lnTo>
                <a:close/>
                <a:moveTo>
                  <a:pt x="0" y="0"/>
                </a:moveTo>
                <a:lnTo>
                  <a:pt x="2369712" y="0"/>
                </a:lnTo>
                <a:lnTo>
                  <a:pt x="2369712" y="3193960"/>
                </a:lnTo>
                <a:lnTo>
                  <a:pt x="0" y="3193960"/>
                </a:lnTo>
                <a:close/>
              </a:path>
            </a:pathLst>
          </a:custGeom>
        </p:spPr>
      </p:pic>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flipH="1" flipV="1">
            <a:off x="2141181" y="57603"/>
            <a:ext cx="7934152" cy="4515520"/>
          </a:xfrm>
          <a:prstGeom prst="rect">
            <a:avLst/>
          </a:prstGeom>
        </p:spPr>
      </p:pic>
      <p:sp>
        <p:nvSpPr>
          <p:cNvPr id="27" name="文本框 26"/>
          <p:cNvSpPr txBox="1"/>
          <p:nvPr/>
        </p:nvSpPr>
        <p:spPr>
          <a:xfrm>
            <a:off x="3817136" y="1403097"/>
            <a:ext cx="1258678" cy="1323439"/>
          </a:xfrm>
          <a:prstGeom prst="rect">
            <a:avLst/>
          </a:prstGeom>
          <a:noFill/>
        </p:spPr>
        <p:txBody>
          <a:bodyPr wrap="none" rtlCol="0">
            <a:spAutoFit/>
          </a:bodyPr>
          <a:lstStyle/>
          <a:p>
            <a:r>
              <a:rPr lang="en-US" altLang="zh-CN" sz="8000" b="1" dirty="0">
                <a:solidFill>
                  <a:srgbClr val="3A543B"/>
                </a:solidFill>
                <a:latin typeface="张海山锐线体2.0" panose="02000000000000000000" pitchFamily="2" charset="-122"/>
                <a:ea typeface="张海山锐线体2.0" panose="02000000000000000000" pitchFamily="2" charset="-122"/>
              </a:rPr>
              <a:t>02</a:t>
            </a:r>
            <a:endParaRPr lang="zh-CN" altLang="en-US" sz="8000" b="1" dirty="0">
              <a:solidFill>
                <a:srgbClr val="3A543B"/>
              </a:solidFill>
              <a:latin typeface="张海山锐线体2.0" panose="02000000000000000000" pitchFamily="2" charset="-122"/>
              <a:ea typeface="张海山锐线体2.0" panose="02000000000000000000" pitchFamily="2" charset="-122"/>
            </a:endParaRPr>
          </a:p>
        </p:txBody>
      </p:sp>
      <p:sp>
        <p:nvSpPr>
          <p:cNvPr id="32" name="文本框 31"/>
          <p:cNvSpPr txBox="1"/>
          <p:nvPr/>
        </p:nvSpPr>
        <p:spPr>
          <a:xfrm>
            <a:off x="3079508" y="4380250"/>
            <a:ext cx="3838623" cy="1383665"/>
          </a:xfrm>
          <a:prstGeom prst="rect">
            <a:avLst/>
          </a:prstGeom>
          <a:noFill/>
        </p:spPr>
        <p:txBody>
          <a:bodyPr wrap="square" rtlCol="0">
            <a:spAutoFit/>
          </a:bodyPr>
          <a:lstStyle/>
          <a:p>
            <a:pPr algn="ctr"/>
            <a:r>
              <a:rPr lang="en-US" altLang="zh-CN" sz="4000" b="1" dirty="0">
                <a:solidFill>
                  <a:srgbClr val="AA9D67"/>
                </a:solidFill>
                <a:latin typeface="Arial" panose="020B0604020202020204" pitchFamily="34" charset="0"/>
                <a:ea typeface="张海山锐线体2.0" panose="02000000000000000000" pitchFamily="2" charset="-122"/>
                <a:cs typeface="Arial" panose="020B0604020202020204" pitchFamily="34" charset="0"/>
              </a:rPr>
              <a:t>Roadmap</a:t>
            </a:r>
          </a:p>
          <a:p>
            <a:pPr algn="ctr"/>
            <a:endParaRPr lang="zh-CN" altLang="en-US" sz="4400" b="1" dirty="0">
              <a:solidFill>
                <a:srgbClr val="AA9D67"/>
              </a:solidFill>
              <a:latin typeface="张海山锐线体2.0" panose="02000000000000000000" pitchFamily="2" charset="-122"/>
              <a:ea typeface="张海山锐线体2.0"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a:latin typeface="Algerian" panose="04020705040A02060702" charset="0"/>
                <a:cs typeface="Algerian" panose="04020705040A02060702" charset="0"/>
              </a:rPr>
              <a:t>Roadmap</a:t>
            </a:r>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lnSpcReduction="10000"/>
          </a:bodyPr>
          <a:lstStyle/>
          <a:p>
            <a:r>
              <a:rPr lang="en-US">
                <a:latin typeface="Calibri" panose="020F0502020204030204" charset="0"/>
                <a:cs typeface="Calibri" panose="020F0502020204030204" charset="0"/>
              </a:rPr>
              <a:t>Data collection</a:t>
            </a:r>
          </a:p>
          <a:p>
            <a:pPr marL="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Data preprocessing</a:t>
            </a:r>
          </a:p>
          <a:p>
            <a:pPr marL="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Model training</a:t>
            </a:r>
          </a:p>
          <a:p>
            <a:pPr marL="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Model evaluation</a:t>
            </a:r>
          </a:p>
          <a:p>
            <a:pPr marL="0" indent="0">
              <a:buNone/>
            </a:pPr>
            <a:endParaRPr lang="en-US">
              <a:latin typeface="Calibri" panose="020F0502020204030204" charset="0"/>
              <a:cs typeface="Calibri" panose="020F0502020204030204" charset="0"/>
            </a:endParaRPr>
          </a:p>
          <a:p>
            <a:r>
              <a:rPr lang="en-US">
                <a:latin typeface="Calibri" panose="020F0502020204030204" charset="0"/>
                <a:cs typeface="Calibri" panose="020F0502020204030204" charset="0"/>
              </a:rPr>
              <a:t>Model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4E5E0"/>
            </a:gs>
            <a:gs pos="100000">
              <a:srgbClr val="F0F0F0"/>
            </a:gs>
          </a:gsLst>
          <a:lin ang="0" scaled="0"/>
        </a:gradFill>
        <a:effectLst/>
      </p:bgPr>
    </p:bg>
    <p:spTree>
      <p:nvGrpSpPr>
        <p:cNvPr id="1" name=""/>
        <p:cNvGrpSpPr/>
        <p:nvPr/>
      </p:nvGrpSpPr>
      <p:grpSpPr>
        <a:xfrm>
          <a:off x="0" y="0"/>
          <a:ext cx="0" cy="0"/>
          <a:chOff x="0" y="0"/>
          <a:chExt cx="0" cy="0"/>
        </a:xfrm>
      </p:grpSpPr>
      <p:sp>
        <p:nvSpPr>
          <p:cNvPr id="10" name="Rectangle 13"/>
          <p:cNvSpPr>
            <a:spLocks noChangeArrowheads="1"/>
          </p:cNvSpPr>
          <p:nvPr/>
        </p:nvSpPr>
        <p:spPr bwMode="auto">
          <a:xfrm rot="16200000" flipH="1">
            <a:off x="6035040" y="-4636770"/>
            <a:ext cx="1141730" cy="11172825"/>
          </a:xfrm>
          <a:prstGeom prst="rect">
            <a:avLst/>
          </a:prstGeom>
          <a:noFill/>
          <a:ln w="38100">
            <a:gradFill>
              <a:gsLst>
                <a:gs pos="0">
                  <a:srgbClr val="3A543B"/>
                </a:gs>
                <a:gs pos="100000">
                  <a:srgbClr val="AA9D67"/>
                </a:gs>
              </a:gsLst>
              <a:lin ang="5400000" scaled="1"/>
            </a:grad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6" name="Rectangle 13"/>
          <p:cNvSpPr>
            <a:spLocks noChangeArrowheads="1"/>
          </p:cNvSpPr>
          <p:nvPr/>
        </p:nvSpPr>
        <p:spPr bwMode="auto">
          <a:xfrm rot="5400000">
            <a:off x="2667635" y="-1249680"/>
            <a:ext cx="915670" cy="1006475"/>
          </a:xfrm>
          <a:prstGeom prst="rect">
            <a:avLst/>
          </a:prstGeom>
          <a:solidFill>
            <a:srgbClr val="3A543B"/>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7" name="Rectangle 13"/>
          <p:cNvSpPr>
            <a:spLocks noChangeArrowheads="1"/>
          </p:cNvSpPr>
          <p:nvPr/>
        </p:nvSpPr>
        <p:spPr bwMode="auto">
          <a:xfrm rot="5400000">
            <a:off x="3536950" y="-1249680"/>
            <a:ext cx="915670" cy="1006475"/>
          </a:xfrm>
          <a:prstGeom prst="rect">
            <a:avLst/>
          </a:prstGeom>
          <a:solidFill>
            <a:srgbClr val="AA9D67"/>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5305" t="5898" r="33568" b="7130"/>
          <a:stretch>
            <a:fillRect/>
          </a:stretch>
        </p:blipFill>
        <p:spPr>
          <a:xfrm flipV="1">
            <a:off x="0" y="0"/>
            <a:ext cx="2692400" cy="1323340"/>
          </a:xfrm>
          <a:prstGeom prst="rect">
            <a:avLst/>
          </a:prstGeom>
        </p:spPr>
      </p:pic>
      <p:sp>
        <p:nvSpPr>
          <p:cNvPr id="11" name="文本框 10"/>
          <p:cNvSpPr txBox="1"/>
          <p:nvPr/>
        </p:nvSpPr>
        <p:spPr>
          <a:xfrm>
            <a:off x="2692400" y="401320"/>
            <a:ext cx="5329555" cy="1198880"/>
          </a:xfrm>
          <a:prstGeom prst="rect">
            <a:avLst/>
          </a:prstGeom>
          <a:noFill/>
        </p:spPr>
        <p:txBody>
          <a:bodyPr wrap="square" rtlCol="0">
            <a:spAutoFit/>
          </a:bodyPr>
          <a:lstStyle/>
          <a:p>
            <a:r>
              <a:rPr lang="en-US" altLang="zh-CN" sz="3600" b="1" dirty="0">
                <a:gradFill>
                  <a:gsLst>
                    <a:gs pos="0">
                      <a:srgbClr val="3A543B"/>
                    </a:gs>
                    <a:gs pos="100000">
                      <a:srgbClr val="AA9D67"/>
                    </a:gs>
                  </a:gsLst>
                  <a:lin ang="0" scaled="0"/>
                </a:gradFill>
                <a:latin typeface="Arial" panose="020B0604020202020204" pitchFamily="34" charset="0"/>
                <a:ea typeface="张海山锐线体2.0" panose="02000000000000000000" pitchFamily="2" charset="-122"/>
                <a:cs typeface="Arial" panose="020B0604020202020204" pitchFamily="34" charset="0"/>
              </a:rPr>
              <a:t>Alternative Approaches for the Project</a:t>
            </a:r>
          </a:p>
        </p:txBody>
      </p:sp>
      <p:sp>
        <p:nvSpPr>
          <p:cNvPr id="12" name="矩形 11"/>
          <p:cNvSpPr/>
          <p:nvPr/>
        </p:nvSpPr>
        <p:spPr>
          <a:xfrm>
            <a:off x="1047751" y="1568450"/>
            <a:ext cx="11144249" cy="5289550"/>
          </a:xfrm>
          <a:prstGeom prst="rect">
            <a:avLst/>
          </a:prstGeom>
          <a:solidFill>
            <a:srgbClr val="AA9D67"/>
          </a:solidFill>
          <a:ln w="38100">
            <a:solidFill>
              <a:srgbClr val="AA9D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cs typeface="Arial" panose="020B0604020202020204" pitchFamily="34" charset="0"/>
            </a:endParaRPr>
          </a:p>
        </p:txBody>
      </p:sp>
      <p:sp>
        <p:nvSpPr>
          <p:cNvPr id="18" name="文本框 17"/>
          <p:cNvSpPr txBox="1"/>
          <p:nvPr/>
        </p:nvSpPr>
        <p:spPr>
          <a:xfrm>
            <a:off x="1246457" y="1417955"/>
            <a:ext cx="11172826" cy="9068435"/>
          </a:xfrm>
          <a:prstGeom prst="rect">
            <a:avLst/>
          </a:prstGeom>
          <a:noFill/>
        </p:spPr>
        <p:txBody>
          <a:bodyPr wrap="square" rtlCol="0">
            <a:spAutoFit/>
            <a:scene3d>
              <a:camera prst="orthographicFront"/>
              <a:lightRig rig="threePt" dir="t"/>
            </a:scene3d>
            <a:sp3d contourW="12700"/>
          </a:bodyPr>
          <a:lstStyle/>
          <a:p>
            <a:pPr marL="457200" indent="-457200">
              <a:lnSpc>
                <a:spcPct val="114000"/>
              </a:lnSpc>
              <a:buFont typeface="Wingdings" panose="05000000000000000000" charset="0"/>
              <a:buChar char="o"/>
            </a:pPr>
            <a:endParaRPr lang="en-US" altLang="zh-CN" sz="3200" b="1" dirty="0">
              <a:solidFill>
                <a:srgbClr val="FFFFFF"/>
              </a:solidFill>
              <a:latin typeface="Arial" panose="020B0604020202020204" pitchFamily="34" charset="0"/>
              <a:ea typeface="+mj-ea"/>
              <a:cs typeface="Arial" panose="020B0604020202020204" pitchFamily="34" charset="0"/>
            </a:endParaRPr>
          </a:p>
          <a:p>
            <a:pPr marL="457200" indent="-457200">
              <a:lnSpc>
                <a:spcPct val="114000"/>
              </a:lnSpc>
              <a:buFont typeface="Wingdings" panose="05000000000000000000" charset="0"/>
              <a:buChar char="Ø"/>
            </a:pPr>
            <a:r>
              <a:rPr lang="en-US" altLang="zh-CN" sz="3200" b="1" dirty="0">
                <a:solidFill>
                  <a:srgbClr val="FFFFFF"/>
                </a:solidFill>
                <a:latin typeface="Arial" panose="020B0604020202020204" pitchFamily="34" charset="0"/>
                <a:ea typeface="+mj-ea"/>
                <a:cs typeface="Arial" panose="020B0604020202020204" pitchFamily="34" charset="0"/>
              </a:rPr>
              <a:t>Utilizing Pre-trained Models </a:t>
            </a: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marL="457200" indent="-457200">
              <a:lnSpc>
                <a:spcPct val="114000"/>
              </a:lnSpc>
              <a:buFont typeface="Wingdings" panose="05000000000000000000" charset="0"/>
              <a:buChar char="Ø"/>
            </a:pPr>
            <a:r>
              <a:rPr lang="en-US" altLang="zh-CN" sz="3200" b="1" dirty="0">
                <a:solidFill>
                  <a:srgbClr val="FFFFFF"/>
                </a:solidFill>
                <a:latin typeface="Arial" panose="020B0604020202020204" pitchFamily="34" charset="0"/>
                <a:ea typeface="+mj-ea"/>
                <a:cs typeface="Arial" panose="020B0604020202020204" pitchFamily="34" charset="0"/>
              </a:rPr>
              <a:t>Training a Model from Scratch</a:t>
            </a:r>
          </a:p>
          <a:p>
            <a:pPr indent="0">
              <a:lnSpc>
                <a:spcPct val="114000"/>
              </a:lnSpc>
              <a:buFont typeface="Wingdings" panose="05000000000000000000" charset="0"/>
              <a:buNone/>
            </a:pPr>
            <a:endParaRPr lang="en-US" altLang="zh-CN" sz="3200" b="1" dirty="0">
              <a:solidFill>
                <a:srgbClr val="FFFFFF"/>
              </a:solidFill>
              <a:latin typeface="Arial" panose="020B0604020202020204" pitchFamily="34" charset="0"/>
              <a:ea typeface="+mj-ea"/>
              <a:cs typeface="Arial" panose="020B0604020202020204" pitchFamily="34" charset="0"/>
            </a:endParaRPr>
          </a:p>
          <a:p>
            <a:pPr marL="457200" indent="-457200">
              <a:lnSpc>
                <a:spcPct val="114000"/>
              </a:lnSpc>
              <a:buFont typeface="Wingdings" panose="05000000000000000000" charset="0"/>
              <a:buChar char="Ø"/>
            </a:pPr>
            <a:r>
              <a:rPr lang="en-US" altLang="zh-CN" sz="3200" b="1" dirty="0">
                <a:solidFill>
                  <a:srgbClr val="FFFFFF"/>
                </a:solidFill>
                <a:latin typeface="Arial" panose="020B0604020202020204" pitchFamily="34" charset="0"/>
                <a:ea typeface="+mj-ea"/>
                <a:cs typeface="Arial" panose="020B0604020202020204" pitchFamily="34" charset="0"/>
              </a:rPr>
              <a:t>Transfer Learning</a:t>
            </a:r>
          </a:p>
          <a:p>
            <a:pPr indent="0">
              <a:lnSpc>
                <a:spcPct val="114000"/>
              </a:lnSpc>
              <a:buFont typeface="Wingdings" panose="05000000000000000000" charset="0"/>
              <a:buNone/>
            </a:pPr>
            <a:endParaRPr lang="en-US" altLang="zh-CN" sz="3200" b="1" dirty="0">
              <a:solidFill>
                <a:srgbClr val="FFFFFF"/>
              </a:solidFill>
              <a:latin typeface="Arial" panose="020B0604020202020204" pitchFamily="34" charset="0"/>
              <a:ea typeface="+mj-ea"/>
              <a:cs typeface="Arial" panose="020B0604020202020204" pitchFamily="34" charset="0"/>
            </a:endParaRPr>
          </a:p>
          <a:p>
            <a:pPr marL="457200" indent="-457200">
              <a:lnSpc>
                <a:spcPct val="114000"/>
              </a:lnSpc>
              <a:buFont typeface="Wingdings" panose="05000000000000000000" charset="0"/>
              <a:buChar char="Ø"/>
            </a:pPr>
            <a:r>
              <a:rPr lang="en-US" altLang="zh-CN" sz="3200" b="1" dirty="0">
                <a:solidFill>
                  <a:srgbClr val="FFFFFF"/>
                </a:solidFill>
                <a:latin typeface="Arial" panose="020B0604020202020204" pitchFamily="34" charset="0"/>
                <a:ea typeface="+mj-ea"/>
                <a:cs typeface="Arial" panose="020B0604020202020204" pitchFamily="34" charset="0"/>
              </a:rPr>
              <a:t>Ensemble Methods</a:t>
            </a:r>
          </a:p>
          <a:p>
            <a:pPr marL="457200" indent="-457200">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a:p>
            <a:pPr>
              <a:lnSpc>
                <a:spcPct val="114000"/>
              </a:lnSpc>
            </a:pPr>
            <a:endParaRPr lang="en-US" altLang="zh-CN" sz="3200" b="1" dirty="0">
              <a:solidFill>
                <a:srgbClr val="FFFFFF"/>
              </a:solidFill>
              <a:latin typeface="Arial" panose="020B0604020202020204" pitchFamily="34" charset="0"/>
              <a:ea typeface="+mj-ea"/>
              <a:cs typeface="Arial" panose="020B0604020202020204" pitchFamily="34" charset="0"/>
            </a:endParaRPr>
          </a:p>
        </p:txBody>
      </p:sp>
      <p:sp>
        <p:nvSpPr>
          <p:cNvPr id="2" name="Text Box 1"/>
          <p:cNvSpPr txBox="1"/>
          <p:nvPr/>
        </p:nvSpPr>
        <p:spPr>
          <a:xfrm>
            <a:off x="8867140" y="1417955"/>
            <a:ext cx="309880" cy="368300"/>
          </a:xfrm>
          <a:prstGeom prst="rect">
            <a:avLst/>
          </a:prstGeom>
          <a:noFill/>
        </p:spPr>
        <p:txBody>
          <a:bodyPr wrap="none" rtlCol="0">
            <a:spAutoFit/>
          </a:bodyPr>
          <a:lstStyle/>
          <a:p>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953</Words>
  <Application>Microsoft Office PowerPoint</Application>
  <PresentationFormat>Widescreen</PresentationFormat>
  <Paragraphs>125</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等线</vt:lpstr>
      <vt:lpstr>等线 Light</vt:lpstr>
      <vt:lpstr>Algerian</vt:lpstr>
      <vt:lpstr>Arial</vt:lpstr>
      <vt:lpstr>Calibri</vt:lpstr>
      <vt:lpstr>Wingdings</vt:lpstr>
      <vt:lpstr>张海山锐线体2.0</vt:lpstr>
      <vt:lpstr>Office 主题​​</vt:lpstr>
      <vt:lpstr>PowerPoint Presentation</vt:lpstr>
      <vt:lpstr>PowerPoint Presentation</vt:lpstr>
      <vt:lpstr>PowerPoint Presentation</vt:lpstr>
      <vt:lpstr>PowerPoint Presentation</vt:lpstr>
      <vt:lpstr>Problem Statement</vt:lpstr>
      <vt:lpstr>PowerPoint Presentation</vt:lpstr>
      <vt:lpstr>PowerPoint Presentation</vt:lpstr>
      <vt:lpstr>Roadmap</vt:lpstr>
      <vt:lpstr>PowerPoint Presentation</vt:lpstr>
      <vt:lpstr>PowerPoint Presentation</vt:lpstr>
      <vt:lpstr>Architecture</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MITTA VENKATA NAGA SAI HARSHITH</cp:lastModifiedBy>
  <cp:revision>71</cp:revision>
  <dcterms:created xsi:type="dcterms:W3CDTF">2018-09-07T09:29:00Z</dcterms:created>
  <dcterms:modified xsi:type="dcterms:W3CDTF">2023-11-23T12:07:05Z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503F2AD0877C46B9AD9748328A2340A3</vt:lpwstr>
  </property>
</Properties>
</file>