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4630400" cy="8229600"/>
  <p:notesSz cx="8229600" cy="14630400"/>
  <p:embeddedFontLst>
    <p:embeddedFont>
      <p:font typeface="Gelasio Semi Bold" pitchFamily="34" charset="0"/>
      <p:bold r:id="rId15"/>
    </p:embeddedFont>
    <p:embeddedFont>
      <p:font typeface="Gelasio Semi Bold" pitchFamily="34" charset="-122"/>
      <p:bold r:id="rId16"/>
    </p:embeddedFont>
    <p:embeddedFont>
      <p:font typeface="Gelasio Semi Bold" pitchFamily="34" charset="-120"/>
      <p:bold r:id="rId17"/>
    </p:embeddedFont>
    <p:embeddedFont>
      <p:font typeface="Gelasio" pitchFamily="34" charset="0"/>
      <p:regular r:id="rId18"/>
    </p:embeddedFont>
    <p:embeddedFont>
      <p:font typeface="Gelasio" pitchFamily="34" charset="-122"/>
      <p:regular r:id="rId19"/>
    </p:embeddedFont>
    <p:embeddedFont>
      <p:font typeface="Gelasio" pitchFamily="34" charset="-120"/>
      <p:regular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46985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Building a Powerful News Research Tool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304705"/>
            <a:ext cx="75564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Join us on a journey to build a powerful news research tool with the cutting-edge technology of LangChain, OpenAI, and Streamlit.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3025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10" y="5310188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285661"/>
            <a:ext cx="1945719" cy="3968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746558"/>
                </a:solidFill>
                <a:latin typeface="Gelasio Bold" pitchFamily="34" charset="0"/>
                <a:ea typeface="Gelasio Bold" pitchFamily="34" charset="-122"/>
                <a:cs typeface="Gelasio Bold" pitchFamily="34" charset="-120"/>
              </a:rPr>
              <a:t>by vicky saini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10595729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Set Up the Development Environment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3918466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Install Python and Libraries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Ensure Python 3.7 or higher is installed on your system. Install necessary libraries like LangChain, OpenAI, Streamlit, and NewsAPI.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4127540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Create a Virtual Environment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 virtual environments to isolate project dependencies and prevent conflicts. Create a virtual environment for your project and activate it.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732133"/>
            <a:ext cx="11855887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Obtain API Keys and Configure LangChain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3622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</p:spPr>
      </p:sp>
      <p:sp>
        <p:nvSpPr>
          <p:cNvPr id="5" name="Text 2"/>
          <p:cNvSpPr/>
          <p:nvPr/>
        </p:nvSpPr>
        <p:spPr>
          <a:xfrm>
            <a:off x="968693" y="5121235"/>
            <a:ext cx="160496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03622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OpenAI API Key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5526643"/>
            <a:ext cx="3459242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Sign up for an OpenAI account and obtain your API key. Set the API key as an environment variable in your project.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503622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</p:spPr>
      </p:sp>
      <p:sp>
        <p:nvSpPr>
          <p:cNvPr id="9" name="Text 6"/>
          <p:cNvSpPr/>
          <p:nvPr/>
        </p:nvSpPr>
        <p:spPr>
          <a:xfrm>
            <a:off x="5369004" y="5121235"/>
            <a:ext cx="206216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54078" y="503622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NewsAPI Key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54078" y="5526643"/>
            <a:ext cx="3459242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Register for a free NewsAPI account and retrieve your API key. Store it securely as an environment variable.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503622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</p:spPr>
      </p:sp>
      <p:sp>
        <p:nvSpPr>
          <p:cNvPr id="13" name="Text 10"/>
          <p:cNvSpPr/>
          <p:nvPr/>
        </p:nvSpPr>
        <p:spPr>
          <a:xfrm>
            <a:off x="9792772" y="5121235"/>
            <a:ext cx="205026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77249" y="5036225"/>
            <a:ext cx="3459242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LangChain Configuration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77249" y="5880973"/>
            <a:ext cx="3459242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Initialize LangChain by specifying your OpenAI model and the NewsAPI key for fetching and summarizing news data.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49423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Create a Basic Streamlit Interface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3807143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600932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Home Page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5091351"/>
            <a:ext cx="3608070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Design a welcoming homepage with instructions and a brief overview of the tool's functionalities.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421" y="3807143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8421" y="4600932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Search Section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28421" y="5091351"/>
            <a:ext cx="3608189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Create a simple input field for users to enter search queries related to news topics.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1162" y="835343"/>
            <a:ext cx="7701677" cy="12877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Integrate NewsAPI to Fetch and Summarize News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1018699" y="2432090"/>
            <a:ext cx="22860" cy="4962168"/>
          </a:xfrm>
          <a:prstGeom prst="roundRect">
            <a:avLst>
              <a:gd name="adj" fmla="val 135206"/>
            </a:avLst>
          </a:prstGeom>
          <a:solidFill>
            <a:srgbClr val="D4CEC3"/>
          </a:solidFill>
        </p:spPr>
      </p:sp>
      <p:sp>
        <p:nvSpPr>
          <p:cNvPr id="5" name="Shape 2"/>
          <p:cNvSpPr/>
          <p:nvPr/>
        </p:nvSpPr>
        <p:spPr>
          <a:xfrm>
            <a:off x="1239024" y="2884051"/>
            <a:ext cx="721162" cy="22860"/>
          </a:xfrm>
          <a:prstGeom prst="roundRect">
            <a:avLst>
              <a:gd name="adj" fmla="val 135206"/>
            </a:avLst>
          </a:prstGeom>
          <a:solidFill>
            <a:srgbClr val="D4CEC3"/>
          </a:solidFill>
        </p:spPr>
      </p:sp>
      <p:sp>
        <p:nvSpPr>
          <p:cNvPr id="6" name="Shape 3"/>
          <p:cNvSpPr/>
          <p:nvPr/>
        </p:nvSpPr>
        <p:spPr>
          <a:xfrm>
            <a:off x="798374" y="2663785"/>
            <a:ext cx="463510" cy="463510"/>
          </a:xfrm>
          <a:prstGeom prst="roundRect">
            <a:avLst>
              <a:gd name="adj" fmla="val 6668"/>
            </a:avLst>
          </a:prstGeom>
          <a:solidFill>
            <a:srgbClr val="EEE8DD"/>
          </a:solidFill>
        </p:spPr>
      </p:sp>
      <p:sp>
        <p:nvSpPr>
          <p:cNvPr id="7" name="Text 4"/>
          <p:cNvSpPr/>
          <p:nvPr/>
        </p:nvSpPr>
        <p:spPr>
          <a:xfrm>
            <a:off x="957203" y="2740938"/>
            <a:ext cx="145852" cy="30908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2163366" y="2638068"/>
            <a:ext cx="2575560" cy="32182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Fetch News Data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2163366" y="3083481"/>
            <a:ext cx="6259473" cy="65936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Utilize NewsAPI to retrieve news articles based on user search queries, incorporating relevant keywords and filters.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1239024" y="4606766"/>
            <a:ext cx="721162" cy="22860"/>
          </a:xfrm>
          <a:prstGeom prst="roundRect">
            <a:avLst>
              <a:gd name="adj" fmla="val 135206"/>
            </a:avLst>
          </a:prstGeom>
          <a:solidFill>
            <a:srgbClr val="D4CEC3"/>
          </a:solidFill>
        </p:spPr>
      </p:sp>
      <p:sp>
        <p:nvSpPr>
          <p:cNvPr id="11" name="Shape 8"/>
          <p:cNvSpPr/>
          <p:nvPr/>
        </p:nvSpPr>
        <p:spPr>
          <a:xfrm>
            <a:off x="798374" y="4386501"/>
            <a:ext cx="463510" cy="463510"/>
          </a:xfrm>
          <a:prstGeom prst="roundRect">
            <a:avLst>
              <a:gd name="adj" fmla="val 6668"/>
            </a:avLst>
          </a:prstGeom>
          <a:solidFill>
            <a:srgbClr val="EEE8DD"/>
          </a:solidFill>
        </p:spPr>
      </p:sp>
      <p:sp>
        <p:nvSpPr>
          <p:cNvPr id="12" name="Text 9"/>
          <p:cNvSpPr/>
          <p:nvPr/>
        </p:nvSpPr>
        <p:spPr>
          <a:xfrm>
            <a:off x="936486" y="4463653"/>
            <a:ext cx="187285" cy="30908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2163366" y="4360783"/>
            <a:ext cx="2575560" cy="32182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Summarize Articles</a:t>
            </a:r>
            <a:endParaRPr lang="en-US" sz="2000" dirty="0"/>
          </a:p>
        </p:txBody>
      </p:sp>
      <p:sp>
        <p:nvSpPr>
          <p:cNvPr id="14" name="Text 11"/>
          <p:cNvSpPr/>
          <p:nvPr/>
        </p:nvSpPr>
        <p:spPr>
          <a:xfrm>
            <a:off x="2163366" y="4806196"/>
            <a:ext cx="6259473" cy="65936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Employ LangChain's summarization capabilities to condense and extract key information from fetched articles.</a:t>
            </a: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1239024" y="6329482"/>
            <a:ext cx="721162" cy="22860"/>
          </a:xfrm>
          <a:prstGeom prst="roundRect">
            <a:avLst>
              <a:gd name="adj" fmla="val 135206"/>
            </a:avLst>
          </a:prstGeom>
          <a:solidFill>
            <a:srgbClr val="D4CEC3"/>
          </a:solidFill>
        </p:spPr>
      </p:sp>
      <p:sp>
        <p:nvSpPr>
          <p:cNvPr id="16" name="Shape 13"/>
          <p:cNvSpPr/>
          <p:nvPr/>
        </p:nvSpPr>
        <p:spPr>
          <a:xfrm>
            <a:off x="798374" y="6109216"/>
            <a:ext cx="463510" cy="463510"/>
          </a:xfrm>
          <a:prstGeom prst="roundRect">
            <a:avLst>
              <a:gd name="adj" fmla="val 6668"/>
            </a:avLst>
          </a:prstGeom>
          <a:solidFill>
            <a:srgbClr val="EEE8DD"/>
          </a:solidFill>
        </p:spPr>
      </p:sp>
      <p:sp>
        <p:nvSpPr>
          <p:cNvPr id="17" name="Text 14"/>
          <p:cNvSpPr/>
          <p:nvPr/>
        </p:nvSpPr>
        <p:spPr>
          <a:xfrm>
            <a:off x="936962" y="6186368"/>
            <a:ext cx="186214" cy="30908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400" dirty="0"/>
          </a:p>
        </p:txBody>
      </p:sp>
      <p:sp>
        <p:nvSpPr>
          <p:cNvPr id="18" name="Text 15"/>
          <p:cNvSpPr/>
          <p:nvPr/>
        </p:nvSpPr>
        <p:spPr>
          <a:xfrm>
            <a:off x="2163366" y="6083498"/>
            <a:ext cx="2575560" cy="32182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Display Results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2163366" y="6528911"/>
            <a:ext cx="6259473" cy="65936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Present the summarized news content to the user in a clear and organized format, including headlines and concise summaries.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5330" y="779621"/>
            <a:ext cx="7673340" cy="131325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Enhance the Streamlit Interface</a:t>
            </a:r>
            <a:endParaRPr lang="en-US" sz="4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" y="2407920"/>
            <a:ext cx="1050488" cy="168068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00858" y="2617946"/>
            <a:ext cx="2908221" cy="3282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Filter and Sort Results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2100858" y="3072170"/>
            <a:ext cx="6307812" cy="6724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Add options for filtering and sorting news results based on date, relevance, source, and other criteria.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30" y="4088606"/>
            <a:ext cx="1050488" cy="168068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00858" y="4298633"/>
            <a:ext cx="2626162" cy="3282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Visualizations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2100858" y="4752856"/>
            <a:ext cx="6307812" cy="6724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Integrate visualizations like word clouds or charts to provide a more comprehensive and engaging representation of the news.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" y="5769293"/>
            <a:ext cx="1050488" cy="168068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00858" y="5979319"/>
            <a:ext cx="2626162" cy="3282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User Feedback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2100858" y="6433542"/>
            <a:ext cx="6307812" cy="6724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Incorporate a feedback mechanism for users to provide suggestions or report issues, fostering continuous improvement.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32610"/>
            <a:ext cx="10655737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Test Functionality and Refine the Tool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7430" y="2995017"/>
            <a:ext cx="1614011" cy="8079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87522" y="3259336"/>
            <a:ext cx="133707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088255" y="3221831"/>
            <a:ext cx="2478048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Thorough Testing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4918115" y="3816072"/>
            <a:ext cx="8861822" cy="15240"/>
          </a:xfrm>
          <a:prstGeom prst="roundRect">
            <a:avLst>
              <a:gd name="adj" fmla="val 223256"/>
            </a:avLst>
          </a:prstGeom>
          <a:solidFill>
            <a:srgbClr val="D4CEC3"/>
          </a:solidFill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24" y="3859649"/>
            <a:ext cx="3228022" cy="8079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68472" y="4036814"/>
            <a:ext cx="171807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5895261" y="4086463"/>
            <a:ext cx="385643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Identify and Address Issues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5725120" y="4680704"/>
            <a:ext cx="8054816" cy="15240"/>
          </a:xfrm>
          <a:prstGeom prst="roundRect">
            <a:avLst>
              <a:gd name="adj" fmla="val 223256"/>
            </a:avLst>
          </a:prstGeom>
          <a:solidFill>
            <a:srgbClr val="D4CEC3"/>
          </a:solidFill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18" y="4724281"/>
            <a:ext cx="4842034" cy="8079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68948" y="4901446"/>
            <a:ext cx="170855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6702266" y="4951095"/>
            <a:ext cx="3166467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Optimize Performance</a:t>
            </a:r>
            <a:endParaRPr lang="en-US" sz="2200" dirty="0"/>
          </a:p>
        </p:txBody>
      </p:sp>
      <p:sp>
        <p:nvSpPr>
          <p:cNvPr id="14" name="Shape 9"/>
          <p:cNvSpPr/>
          <p:nvPr/>
        </p:nvSpPr>
        <p:spPr>
          <a:xfrm>
            <a:off x="6532126" y="5545336"/>
            <a:ext cx="7247811" cy="15240"/>
          </a:xfrm>
          <a:prstGeom prst="roundRect">
            <a:avLst>
              <a:gd name="adj" fmla="val 223256"/>
            </a:avLst>
          </a:prstGeom>
          <a:solidFill>
            <a:srgbClr val="D4CEC3"/>
          </a:solidFill>
        </p:spPr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94" y="5588913"/>
            <a:ext cx="6456164" cy="807958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3965853" y="5766078"/>
            <a:ext cx="176808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4</a:t>
            </a:r>
            <a:endParaRPr lang="en-US" sz="2200" dirty="0"/>
          </a:p>
        </p:txBody>
      </p:sp>
      <p:sp>
        <p:nvSpPr>
          <p:cNvPr id="17" name="Text 11"/>
          <p:cNvSpPr/>
          <p:nvPr/>
        </p:nvSpPr>
        <p:spPr>
          <a:xfrm>
            <a:off x="7509272" y="5815727"/>
            <a:ext cx="2905006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Iterative Refinement</a:t>
            </a: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47599"/>
            <a:ext cx="10018157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Document the Code for Deployment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910007"/>
            <a:ext cx="1630323" cy="807958"/>
          </a:xfrm>
          <a:prstGeom prst="roundRect">
            <a:avLst>
              <a:gd name="adj" fmla="val 4211"/>
            </a:avLst>
          </a:prstGeom>
          <a:solidFill>
            <a:srgbClr val="EEE8DD"/>
          </a:solidFill>
        </p:spPr>
      </p:sp>
      <p:sp>
        <p:nvSpPr>
          <p:cNvPr id="4" name="Text 2"/>
          <p:cNvSpPr/>
          <p:nvPr/>
        </p:nvSpPr>
        <p:spPr>
          <a:xfrm>
            <a:off x="1020604" y="3087172"/>
            <a:ext cx="133707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2650927" y="3136821"/>
            <a:ext cx="5127903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Code Comments and Documentation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2537460" y="3702725"/>
            <a:ext cx="11185803" cy="15240"/>
          </a:xfrm>
          <a:prstGeom prst="roundRect">
            <a:avLst>
              <a:gd name="adj" fmla="val 223256"/>
            </a:avLst>
          </a:prstGeom>
          <a:solidFill>
            <a:srgbClr val="D4CEC3"/>
          </a:solidFill>
        </p:spPr>
      </p:sp>
      <p:sp>
        <p:nvSpPr>
          <p:cNvPr id="7" name="Shape 5"/>
          <p:cNvSpPr/>
          <p:nvPr/>
        </p:nvSpPr>
        <p:spPr>
          <a:xfrm>
            <a:off x="793790" y="3831312"/>
            <a:ext cx="3260646" cy="807958"/>
          </a:xfrm>
          <a:prstGeom prst="roundRect">
            <a:avLst>
              <a:gd name="adj" fmla="val 4211"/>
            </a:avLst>
          </a:prstGeom>
          <a:solidFill>
            <a:srgbClr val="EEE8DD"/>
          </a:solidFill>
        </p:spPr>
      </p:sp>
      <p:sp>
        <p:nvSpPr>
          <p:cNvPr id="8" name="Text 6"/>
          <p:cNvSpPr/>
          <p:nvPr/>
        </p:nvSpPr>
        <p:spPr>
          <a:xfrm>
            <a:off x="1020604" y="4008477"/>
            <a:ext cx="171807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4281249" y="4058126"/>
            <a:ext cx="1929527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README File</a:t>
            </a:r>
            <a:endParaRPr lang="en-US" sz="2200" dirty="0"/>
          </a:p>
        </p:txBody>
      </p:sp>
      <p:sp>
        <p:nvSpPr>
          <p:cNvPr id="10" name="Shape 8"/>
          <p:cNvSpPr/>
          <p:nvPr/>
        </p:nvSpPr>
        <p:spPr>
          <a:xfrm>
            <a:off x="4167783" y="4624030"/>
            <a:ext cx="9555480" cy="15240"/>
          </a:xfrm>
          <a:prstGeom prst="roundRect">
            <a:avLst>
              <a:gd name="adj" fmla="val 223256"/>
            </a:avLst>
          </a:prstGeom>
          <a:solidFill>
            <a:srgbClr val="D4CEC3"/>
          </a:solidFill>
        </p:spPr>
      </p:sp>
      <p:sp>
        <p:nvSpPr>
          <p:cNvPr id="11" name="Shape 9"/>
          <p:cNvSpPr/>
          <p:nvPr/>
        </p:nvSpPr>
        <p:spPr>
          <a:xfrm>
            <a:off x="793790" y="4752618"/>
            <a:ext cx="4890968" cy="807958"/>
          </a:xfrm>
          <a:prstGeom prst="roundRect">
            <a:avLst>
              <a:gd name="adj" fmla="val 4211"/>
            </a:avLst>
          </a:prstGeom>
          <a:solidFill>
            <a:srgbClr val="EEE8DD"/>
          </a:solidFill>
        </p:spPr>
      </p:sp>
      <p:sp>
        <p:nvSpPr>
          <p:cNvPr id="12" name="Text 10"/>
          <p:cNvSpPr/>
          <p:nvPr/>
        </p:nvSpPr>
        <p:spPr>
          <a:xfrm>
            <a:off x="1020604" y="4929783"/>
            <a:ext cx="170855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5911572" y="4979432"/>
            <a:ext cx="2610683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Deployment Guide</a:t>
            </a:r>
            <a:endParaRPr lang="en-US" sz="2200" dirty="0"/>
          </a:p>
        </p:txBody>
      </p:sp>
      <p:sp>
        <p:nvSpPr>
          <p:cNvPr id="14" name="Shape 12"/>
          <p:cNvSpPr/>
          <p:nvPr/>
        </p:nvSpPr>
        <p:spPr>
          <a:xfrm>
            <a:off x="5798106" y="5545336"/>
            <a:ext cx="7925157" cy="15240"/>
          </a:xfrm>
          <a:prstGeom prst="roundRect">
            <a:avLst>
              <a:gd name="adj" fmla="val 223256"/>
            </a:avLst>
          </a:prstGeom>
          <a:solidFill>
            <a:srgbClr val="D4CEC3"/>
          </a:solidFill>
        </p:spPr>
      </p:sp>
      <p:sp>
        <p:nvSpPr>
          <p:cNvPr id="15" name="Shape 13"/>
          <p:cNvSpPr/>
          <p:nvPr/>
        </p:nvSpPr>
        <p:spPr>
          <a:xfrm>
            <a:off x="793790" y="5673923"/>
            <a:ext cx="6521410" cy="807958"/>
          </a:xfrm>
          <a:prstGeom prst="roundRect">
            <a:avLst>
              <a:gd name="adj" fmla="val 4211"/>
            </a:avLst>
          </a:prstGeom>
          <a:solidFill>
            <a:srgbClr val="EEE8DD"/>
          </a:solidFill>
        </p:spPr>
      </p:sp>
      <p:sp>
        <p:nvSpPr>
          <p:cNvPr id="16" name="Text 14"/>
          <p:cNvSpPr/>
          <p:nvPr/>
        </p:nvSpPr>
        <p:spPr>
          <a:xfrm>
            <a:off x="1020604" y="5851088"/>
            <a:ext cx="176808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4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7542014" y="5900738"/>
            <a:ext cx="222825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Version Control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2311</Words>
  <Application>WPS Presentation</Application>
  <PresentationFormat>Custom</PresentationFormat>
  <Paragraphs>116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SimSun</vt:lpstr>
      <vt:lpstr>Wingdings</vt:lpstr>
      <vt:lpstr>Gelasio Semi Bold</vt:lpstr>
      <vt:lpstr>Gelasio Semi Bold</vt:lpstr>
      <vt:lpstr>Gelasio Semi Bold</vt:lpstr>
      <vt:lpstr>Gelasio</vt:lpstr>
      <vt:lpstr>Gelasio</vt:lpstr>
      <vt:lpstr>Gelasio</vt:lpstr>
      <vt:lpstr>Gelasio Bold</vt:lpstr>
      <vt:lpstr>Segoe Print</vt:lpstr>
      <vt:lpstr>Gelasio Bold</vt:lpstr>
      <vt:lpstr>Gelasio Bold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vicky saini</cp:lastModifiedBy>
  <cp:revision>3</cp:revision>
  <dcterms:created xsi:type="dcterms:W3CDTF">2025-01-08T16:53:00Z</dcterms:created>
  <dcterms:modified xsi:type="dcterms:W3CDTF">2025-01-08T16:57:58Z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3FD9E6E2DC4D44559111DEBCBB5306E8_12</vt:lpwstr>
  </property>
  <property fmtid="{D5CDD505-2E9C-101B-9397-08002B2CF9AE}" pid="3" name="KSOProductBuildVer">
    <vt:lpwstr>2057-12.2.0.19307</vt:lpwstr>
  </property>
</Properties>
</file>