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2" d="100"/>
          <a:sy n="62"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3225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91440" y="8453"/>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401253"/>
            <a:ext cx="7477601" cy="1388745"/>
          </a:xfrm>
          <a:prstGeom prst="rect">
            <a:avLst/>
          </a:prstGeom>
          <a:noFill/>
          <a:ln/>
        </p:spPr>
        <p:txBody>
          <a:bodyPr wrap="square" rtlCol="0" anchor="t"/>
          <a:lstStyle/>
          <a:p>
            <a:pPr marL="0" indent="0">
              <a:lnSpc>
                <a:spcPts val="5468"/>
              </a:lnSpc>
              <a:buNone/>
            </a:pPr>
            <a:r>
              <a:rPr lang="en-US" sz="4374" b="1" dirty="0">
                <a:solidFill>
                  <a:srgbClr val="00002E"/>
                </a:solidFill>
                <a:latin typeface="Nunito" pitchFamily="34" charset="0"/>
                <a:ea typeface="Nunito" pitchFamily="34" charset="-122"/>
                <a:cs typeface="Nunito" pitchFamily="34" charset="-120"/>
              </a:rPr>
              <a:t>Mobile Phone Price Prediction</a:t>
            </a:r>
            <a:endParaRPr lang="en-US" sz="4374" dirty="0"/>
          </a:p>
        </p:txBody>
      </p:sp>
      <p:sp>
        <p:nvSpPr>
          <p:cNvPr id="6" name="Text 2"/>
          <p:cNvSpPr/>
          <p:nvPr/>
        </p:nvSpPr>
        <p:spPr>
          <a:xfrm>
            <a:off x="833199" y="4123253"/>
            <a:ext cx="7477601" cy="1066205"/>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In this project, we'll develop a machine learning model to accurately predict mobile phone prices based on key features and specifications. Our analysis will provide valuable insights to inform pricing strategies and marketing decisions.</a:t>
            </a:r>
            <a:endParaRPr lang="en-US" sz="1750" dirty="0"/>
          </a:p>
        </p:txBody>
      </p:sp>
      <p:sp>
        <p:nvSpPr>
          <p:cNvPr id="7" name="Shape 3"/>
          <p:cNvSpPr/>
          <p:nvPr/>
        </p:nvSpPr>
        <p:spPr>
          <a:xfrm>
            <a:off x="833199" y="5456039"/>
            <a:ext cx="355402" cy="355402"/>
          </a:xfrm>
          <a:prstGeom prst="roundRect">
            <a:avLst>
              <a:gd name="adj" fmla="val 25726039"/>
            </a:avLst>
          </a:prstGeom>
          <a:noFill/>
          <a:ln w="7620">
            <a:solidFill>
              <a:srgbClr val="FFFFFF"/>
            </a:solidFill>
            <a:prstDash val="solid"/>
          </a:ln>
        </p:spPr>
      </p:sp>
      <p:pic>
        <p:nvPicPr>
          <p:cNvPr id="8" name="Image 2" descr="preencoded.png"/>
          <p:cNvPicPr>
            <a:picLocks noChangeAspect="1"/>
          </p:cNvPicPr>
          <p:nvPr/>
        </p:nvPicPr>
        <p:blipFill>
          <a:blip r:embed="rId5"/>
          <a:stretch>
            <a:fillRect/>
          </a:stretch>
        </p:blipFill>
        <p:spPr>
          <a:xfrm>
            <a:off x="947499" y="5859899"/>
            <a:ext cx="340162" cy="340162"/>
          </a:xfrm>
          <a:prstGeom prst="rect">
            <a:avLst/>
          </a:prstGeom>
        </p:spPr>
      </p:pic>
      <p:sp>
        <p:nvSpPr>
          <p:cNvPr id="9" name="Text 4"/>
          <p:cNvSpPr/>
          <p:nvPr/>
        </p:nvSpPr>
        <p:spPr>
          <a:xfrm>
            <a:off x="1299686" y="5439370"/>
            <a:ext cx="1549122" cy="388858"/>
          </a:xfrm>
          <a:prstGeom prst="rect">
            <a:avLst/>
          </a:prstGeom>
          <a:noFill/>
          <a:ln/>
        </p:spPr>
        <p:txBody>
          <a:bodyPr wrap="none" rtlCol="0" anchor="t"/>
          <a:lstStyle/>
          <a:p>
            <a:pPr marL="0" indent="0" algn="l">
              <a:lnSpc>
                <a:spcPts val="3062"/>
              </a:lnSpc>
              <a:buNone/>
            </a:pPr>
            <a:endParaRPr lang="en-US" sz="2187" b="1" dirty="0" smtClean="0">
              <a:solidFill>
                <a:srgbClr val="00002E"/>
              </a:solidFill>
              <a:latin typeface="PT Sans" pitchFamily="34" charset="0"/>
              <a:ea typeface="PT Sans" pitchFamily="34" charset="-122"/>
              <a:cs typeface="PT Sans" pitchFamily="34" charset="-120"/>
            </a:endParaRPr>
          </a:p>
          <a:p>
            <a:pPr marL="0" indent="0" algn="l">
              <a:lnSpc>
                <a:spcPts val="3062"/>
              </a:lnSpc>
              <a:buNone/>
            </a:pPr>
            <a:r>
              <a:rPr lang="en-US" sz="2187" b="1" dirty="0">
                <a:solidFill>
                  <a:srgbClr val="00002E"/>
                </a:solidFill>
                <a:latin typeface="PT Sans" pitchFamily="34" charset="0"/>
                <a:ea typeface="PT Sans" pitchFamily="34" charset="-122"/>
                <a:cs typeface="PT Sans" pitchFamily="34" charset="-120"/>
              </a:rPr>
              <a:t>B</a:t>
            </a:r>
            <a:r>
              <a:rPr lang="en-US" sz="2187" b="1" dirty="0" smtClean="0">
                <a:solidFill>
                  <a:srgbClr val="00002E"/>
                </a:solidFill>
                <a:latin typeface="PT Sans" pitchFamily="34" charset="0"/>
                <a:ea typeface="PT Sans" pitchFamily="34" charset="-122"/>
                <a:cs typeface="PT Sans" pitchFamily="34" charset="-120"/>
              </a:rPr>
              <a:t>y </a:t>
            </a:r>
            <a:r>
              <a:rPr lang="en-US" sz="2187" b="1" dirty="0">
                <a:solidFill>
                  <a:srgbClr val="00002E"/>
                </a:solidFill>
                <a:latin typeface="PT Sans" pitchFamily="34" charset="0"/>
                <a:ea typeface="PT Sans" pitchFamily="34" charset="-122"/>
                <a:cs typeface="PT Sans" pitchFamily="34" charset="-120"/>
              </a:rPr>
              <a:t>V</a:t>
            </a:r>
            <a:r>
              <a:rPr lang="en-US" sz="2187" b="1" dirty="0" smtClean="0">
                <a:solidFill>
                  <a:srgbClr val="00002E"/>
                </a:solidFill>
                <a:latin typeface="PT Sans" pitchFamily="34" charset="0"/>
                <a:ea typeface="PT Sans" pitchFamily="34" charset="-122"/>
                <a:cs typeface="PT Sans" pitchFamily="34" charset="-120"/>
              </a:rPr>
              <a:t>icky </a:t>
            </a:r>
            <a:r>
              <a:rPr lang="en-US" sz="2187" b="1" dirty="0">
                <a:solidFill>
                  <a:srgbClr val="00002E"/>
                </a:solidFill>
                <a:latin typeface="PT Sans" pitchFamily="34" charset="0"/>
                <a:ea typeface="PT Sans" pitchFamily="34" charset="-122"/>
                <a:cs typeface="PT Sans" pitchFamily="34" charset="-120"/>
              </a:rPr>
              <a:t>S</a:t>
            </a:r>
            <a:r>
              <a:rPr lang="en-US" sz="2187" b="1" dirty="0" smtClean="0">
                <a:solidFill>
                  <a:srgbClr val="00002E"/>
                </a:solidFill>
                <a:latin typeface="PT Sans" pitchFamily="34" charset="0"/>
                <a:ea typeface="PT Sans" pitchFamily="34" charset="-122"/>
                <a:cs typeface="PT Sans" pitchFamily="34" charset="-120"/>
              </a:rPr>
              <a:t>aini</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2348389" y="2216706"/>
            <a:ext cx="5554980" cy="694373"/>
          </a:xfrm>
          <a:prstGeom prst="rect">
            <a:avLst/>
          </a:prstGeom>
          <a:noFill/>
          <a:ln/>
        </p:spPr>
        <p:txBody>
          <a:bodyPr wrap="none" rtlCol="0" anchor="t"/>
          <a:lstStyle/>
          <a:p>
            <a:pPr marL="0" indent="0">
              <a:lnSpc>
                <a:spcPts val="5468"/>
              </a:lnSpc>
              <a:buNone/>
            </a:pPr>
            <a:r>
              <a:rPr lang="en-US" sz="4374" b="1" dirty="0">
                <a:solidFill>
                  <a:srgbClr val="00002E"/>
                </a:solidFill>
                <a:latin typeface="Nunito" pitchFamily="34" charset="0"/>
                <a:ea typeface="Nunito" pitchFamily="34" charset="-122"/>
                <a:cs typeface="Nunito" pitchFamily="34" charset="-120"/>
              </a:rPr>
              <a:t>Splitting the Dataset</a:t>
            </a:r>
            <a:endParaRPr lang="en-US" sz="4374" dirty="0"/>
          </a:p>
        </p:txBody>
      </p:sp>
      <p:sp>
        <p:nvSpPr>
          <p:cNvPr id="5" name="Text 2"/>
          <p:cNvSpPr/>
          <p:nvPr/>
        </p:nvSpPr>
        <p:spPr>
          <a:xfrm>
            <a:off x="2348389" y="3466505"/>
            <a:ext cx="2777490" cy="347186"/>
          </a:xfrm>
          <a:prstGeom prst="rect">
            <a:avLst/>
          </a:prstGeom>
          <a:noFill/>
          <a:ln/>
        </p:spPr>
        <p:txBody>
          <a:bodyPr wrap="non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Training Set</a:t>
            </a:r>
            <a:endParaRPr lang="en-US" sz="2187" dirty="0"/>
          </a:p>
        </p:txBody>
      </p:sp>
      <p:sp>
        <p:nvSpPr>
          <p:cNvPr id="6" name="Text 3"/>
          <p:cNvSpPr/>
          <p:nvPr/>
        </p:nvSpPr>
        <p:spPr>
          <a:xfrm>
            <a:off x="2348389" y="4035862"/>
            <a:ext cx="2949416" cy="1777008"/>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We'll use 80% of the dataset to train our machine learning model, allowing it to learn the relationships between phone features and prices.</a:t>
            </a:r>
            <a:endParaRPr lang="en-US" sz="1750" dirty="0"/>
          </a:p>
        </p:txBody>
      </p:sp>
      <p:sp>
        <p:nvSpPr>
          <p:cNvPr id="7" name="Text 4"/>
          <p:cNvSpPr/>
          <p:nvPr/>
        </p:nvSpPr>
        <p:spPr>
          <a:xfrm>
            <a:off x="5847398" y="3466505"/>
            <a:ext cx="2777490" cy="347186"/>
          </a:xfrm>
          <a:prstGeom prst="rect">
            <a:avLst/>
          </a:prstGeom>
          <a:noFill/>
          <a:ln/>
        </p:spPr>
        <p:txBody>
          <a:bodyPr wrap="non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Testing Set</a:t>
            </a:r>
            <a:endParaRPr lang="en-US" sz="2187" dirty="0"/>
          </a:p>
        </p:txBody>
      </p:sp>
      <p:sp>
        <p:nvSpPr>
          <p:cNvPr id="8" name="Text 5"/>
          <p:cNvSpPr/>
          <p:nvPr/>
        </p:nvSpPr>
        <p:spPr>
          <a:xfrm>
            <a:off x="5847398" y="4035862"/>
            <a:ext cx="2949416" cy="1777008"/>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The remaining 20% of the data will be held back as the testing set, to evaluate the model's performance on new, unseen data.</a:t>
            </a:r>
            <a:endParaRPr lang="en-US" sz="1750" dirty="0"/>
          </a:p>
        </p:txBody>
      </p:sp>
      <p:sp>
        <p:nvSpPr>
          <p:cNvPr id="9" name="Text 6"/>
          <p:cNvSpPr/>
          <p:nvPr/>
        </p:nvSpPr>
        <p:spPr>
          <a:xfrm>
            <a:off x="9346406" y="3466505"/>
            <a:ext cx="2777490" cy="347186"/>
          </a:xfrm>
          <a:prstGeom prst="rect">
            <a:avLst/>
          </a:prstGeom>
          <a:noFill/>
          <a:ln/>
        </p:spPr>
        <p:txBody>
          <a:bodyPr wrap="non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Validation</a:t>
            </a:r>
            <a:endParaRPr lang="en-US" sz="2187" dirty="0"/>
          </a:p>
        </p:txBody>
      </p:sp>
      <p:sp>
        <p:nvSpPr>
          <p:cNvPr id="10" name="Text 7"/>
          <p:cNvSpPr/>
          <p:nvPr/>
        </p:nvSpPr>
        <p:spPr>
          <a:xfrm>
            <a:off x="9346406" y="4035862"/>
            <a:ext cx="2949416" cy="1421606"/>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This split ensures we can properly validate the model's generalization capabilities before deployment.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925473"/>
            <a:ext cx="8294251" cy="694373"/>
          </a:xfrm>
          <a:prstGeom prst="rect">
            <a:avLst/>
          </a:prstGeom>
          <a:noFill/>
          <a:ln/>
        </p:spPr>
        <p:txBody>
          <a:bodyPr wrap="none" rtlCol="0" anchor="t"/>
          <a:lstStyle/>
          <a:p>
            <a:pPr marL="0" indent="0">
              <a:lnSpc>
                <a:spcPts val="5468"/>
              </a:lnSpc>
              <a:buNone/>
            </a:pPr>
            <a:r>
              <a:rPr lang="en-US" sz="4374" b="1" dirty="0">
                <a:solidFill>
                  <a:srgbClr val="00002E"/>
                </a:solidFill>
                <a:latin typeface="Nunito" pitchFamily="34" charset="0"/>
                <a:ea typeface="Nunito" pitchFamily="34" charset="-122"/>
                <a:cs typeface="Nunito" pitchFamily="34" charset="-120"/>
              </a:rPr>
              <a:t>Developing the Prediction Model</a:t>
            </a:r>
            <a:endParaRPr lang="en-US" sz="4374" dirty="0"/>
          </a:p>
        </p:txBody>
      </p:sp>
      <p:sp>
        <p:nvSpPr>
          <p:cNvPr id="6" name="Shape 2"/>
          <p:cNvSpPr/>
          <p:nvPr/>
        </p:nvSpPr>
        <p:spPr>
          <a:xfrm>
            <a:off x="4810244" y="1953101"/>
            <a:ext cx="27742" cy="5351026"/>
          </a:xfrm>
          <a:prstGeom prst="rect">
            <a:avLst/>
          </a:prstGeom>
          <a:solidFill>
            <a:srgbClr val="DFDFEB"/>
          </a:solidFill>
          <a:ln/>
        </p:spPr>
      </p:sp>
      <p:sp>
        <p:nvSpPr>
          <p:cNvPr id="7" name="Shape 3"/>
          <p:cNvSpPr/>
          <p:nvPr/>
        </p:nvSpPr>
        <p:spPr>
          <a:xfrm>
            <a:off x="5074027" y="2362736"/>
            <a:ext cx="777597" cy="27742"/>
          </a:xfrm>
          <a:prstGeom prst="rect">
            <a:avLst/>
          </a:prstGeom>
          <a:solidFill>
            <a:srgbClr val="2D4DF2"/>
          </a:solidFill>
          <a:ln/>
        </p:spPr>
      </p:sp>
      <p:sp>
        <p:nvSpPr>
          <p:cNvPr id="8" name="Shape 4"/>
          <p:cNvSpPr/>
          <p:nvPr/>
        </p:nvSpPr>
        <p:spPr>
          <a:xfrm>
            <a:off x="4574084" y="2126694"/>
            <a:ext cx="499943" cy="499943"/>
          </a:xfrm>
          <a:prstGeom prst="roundRect">
            <a:avLst>
              <a:gd name="adj" fmla="val 80001"/>
            </a:avLst>
          </a:prstGeom>
          <a:solidFill>
            <a:srgbClr val="F3F3FF"/>
          </a:solidFill>
          <a:ln w="22860">
            <a:solidFill>
              <a:srgbClr val="00002E"/>
            </a:solidFill>
            <a:prstDash val="solid"/>
          </a:ln>
        </p:spPr>
      </p:sp>
      <p:sp>
        <p:nvSpPr>
          <p:cNvPr id="9" name="Text 5"/>
          <p:cNvSpPr/>
          <p:nvPr/>
        </p:nvSpPr>
        <p:spPr>
          <a:xfrm>
            <a:off x="4723983" y="2168366"/>
            <a:ext cx="200025" cy="416481"/>
          </a:xfrm>
          <a:prstGeom prst="rect">
            <a:avLst/>
          </a:prstGeom>
          <a:noFill/>
          <a:ln/>
        </p:spPr>
        <p:txBody>
          <a:bodyPr wrap="none" rtlCol="0" anchor="t"/>
          <a:lstStyle/>
          <a:p>
            <a:pPr marL="0" indent="0" algn="ctr">
              <a:lnSpc>
                <a:spcPts val="3281"/>
              </a:lnSpc>
              <a:buNone/>
            </a:pPr>
            <a:r>
              <a:rPr lang="en-US" sz="2624" b="1" dirty="0">
                <a:solidFill>
                  <a:srgbClr val="2D4DF2"/>
                </a:solidFill>
                <a:latin typeface="Nunito" pitchFamily="34" charset="0"/>
                <a:ea typeface="Nunito" pitchFamily="34" charset="-122"/>
                <a:cs typeface="Nunito" pitchFamily="34" charset="-120"/>
              </a:rPr>
              <a:t>1</a:t>
            </a:r>
            <a:endParaRPr lang="en-US" sz="2624" dirty="0"/>
          </a:p>
        </p:txBody>
      </p:sp>
      <p:sp>
        <p:nvSpPr>
          <p:cNvPr id="10" name="Text 6"/>
          <p:cNvSpPr/>
          <p:nvPr/>
        </p:nvSpPr>
        <p:spPr>
          <a:xfrm>
            <a:off x="6046113" y="2175272"/>
            <a:ext cx="2777490" cy="347186"/>
          </a:xfrm>
          <a:prstGeom prst="rect">
            <a:avLst/>
          </a:prstGeom>
          <a:noFill/>
          <a:ln/>
        </p:spPr>
        <p:txBody>
          <a:bodyPr wrap="none" rtlCol="0" anchor="t"/>
          <a:lstStyle/>
          <a:p>
            <a:pPr marL="0" indent="0" algn="l">
              <a:lnSpc>
                <a:spcPts val="2734"/>
              </a:lnSpc>
              <a:buNone/>
            </a:pPr>
            <a:r>
              <a:rPr lang="en-US" sz="2187" b="1" dirty="0">
                <a:solidFill>
                  <a:srgbClr val="2D4DF2"/>
                </a:solidFill>
                <a:latin typeface="Nunito" pitchFamily="34" charset="0"/>
                <a:ea typeface="Nunito" pitchFamily="34" charset="-122"/>
                <a:cs typeface="Nunito" pitchFamily="34" charset="-120"/>
              </a:rPr>
              <a:t>Linear Regression</a:t>
            </a:r>
            <a:endParaRPr lang="en-US" sz="2187" dirty="0"/>
          </a:p>
        </p:txBody>
      </p:sp>
      <p:sp>
        <p:nvSpPr>
          <p:cNvPr id="11" name="Text 7"/>
          <p:cNvSpPr/>
          <p:nvPr/>
        </p:nvSpPr>
        <p:spPr>
          <a:xfrm>
            <a:off x="6046113" y="2655689"/>
            <a:ext cx="7751088" cy="710803"/>
          </a:xfrm>
          <a:prstGeom prst="rect">
            <a:avLst/>
          </a:prstGeom>
          <a:noFill/>
          <a:ln/>
        </p:spPr>
        <p:txBody>
          <a:bodyPr wrap="square" rtlCol="0" anchor="t"/>
          <a:lstStyle/>
          <a:p>
            <a:pPr marL="0" indent="0" algn="l">
              <a:lnSpc>
                <a:spcPts val="2799"/>
              </a:lnSpc>
              <a:buNone/>
            </a:pPr>
            <a:r>
              <a:rPr lang="en-US" sz="1750" dirty="0">
                <a:solidFill>
                  <a:srgbClr val="00002E"/>
                </a:solidFill>
                <a:latin typeface="PT Sans" pitchFamily="34" charset="0"/>
                <a:ea typeface="PT Sans" pitchFamily="34" charset="-122"/>
                <a:cs typeface="PT Sans" pitchFamily="34" charset="-120"/>
              </a:rPr>
              <a:t>We'll start with a simple linear regression model to establish a baseline for price prediction.</a:t>
            </a:r>
            <a:endParaRPr lang="en-US" sz="1750" dirty="0"/>
          </a:p>
        </p:txBody>
      </p:sp>
      <p:sp>
        <p:nvSpPr>
          <p:cNvPr id="12" name="Shape 8"/>
          <p:cNvSpPr/>
          <p:nvPr/>
        </p:nvSpPr>
        <p:spPr>
          <a:xfrm>
            <a:off x="5074027" y="4220468"/>
            <a:ext cx="777597" cy="27742"/>
          </a:xfrm>
          <a:prstGeom prst="rect">
            <a:avLst/>
          </a:prstGeom>
          <a:solidFill>
            <a:srgbClr val="015F98"/>
          </a:solidFill>
          <a:ln/>
        </p:spPr>
      </p:sp>
      <p:sp>
        <p:nvSpPr>
          <p:cNvPr id="13" name="Shape 9"/>
          <p:cNvSpPr/>
          <p:nvPr/>
        </p:nvSpPr>
        <p:spPr>
          <a:xfrm>
            <a:off x="4574084" y="3984427"/>
            <a:ext cx="499943" cy="499943"/>
          </a:xfrm>
          <a:prstGeom prst="roundRect">
            <a:avLst>
              <a:gd name="adj" fmla="val 80001"/>
            </a:avLst>
          </a:prstGeom>
          <a:solidFill>
            <a:srgbClr val="F3F3FF"/>
          </a:solidFill>
          <a:ln w="22860">
            <a:solidFill>
              <a:srgbClr val="00002E"/>
            </a:solidFill>
            <a:prstDash val="solid"/>
          </a:ln>
        </p:spPr>
      </p:sp>
      <p:sp>
        <p:nvSpPr>
          <p:cNvPr id="14" name="Text 10"/>
          <p:cNvSpPr/>
          <p:nvPr/>
        </p:nvSpPr>
        <p:spPr>
          <a:xfrm>
            <a:off x="4723983" y="4026098"/>
            <a:ext cx="200025" cy="416481"/>
          </a:xfrm>
          <a:prstGeom prst="rect">
            <a:avLst/>
          </a:prstGeom>
          <a:noFill/>
          <a:ln/>
        </p:spPr>
        <p:txBody>
          <a:bodyPr wrap="none" rtlCol="0" anchor="t"/>
          <a:lstStyle/>
          <a:p>
            <a:pPr marL="0" indent="0" algn="ctr">
              <a:lnSpc>
                <a:spcPts val="3281"/>
              </a:lnSpc>
              <a:buNone/>
            </a:pPr>
            <a:r>
              <a:rPr lang="en-US" sz="2624" b="1" dirty="0">
                <a:solidFill>
                  <a:srgbClr val="015F98"/>
                </a:solidFill>
                <a:latin typeface="Nunito" pitchFamily="34" charset="0"/>
                <a:ea typeface="Nunito" pitchFamily="34" charset="-122"/>
                <a:cs typeface="Nunito" pitchFamily="34" charset="-120"/>
              </a:rPr>
              <a:t>2</a:t>
            </a:r>
            <a:endParaRPr lang="en-US" sz="2624" dirty="0"/>
          </a:p>
        </p:txBody>
      </p:sp>
      <p:sp>
        <p:nvSpPr>
          <p:cNvPr id="15" name="Text 11"/>
          <p:cNvSpPr/>
          <p:nvPr/>
        </p:nvSpPr>
        <p:spPr>
          <a:xfrm>
            <a:off x="6046113" y="4033004"/>
            <a:ext cx="2777490" cy="347186"/>
          </a:xfrm>
          <a:prstGeom prst="rect">
            <a:avLst/>
          </a:prstGeom>
          <a:noFill/>
          <a:ln/>
        </p:spPr>
        <p:txBody>
          <a:bodyPr wrap="none" rtlCol="0" anchor="t"/>
          <a:lstStyle/>
          <a:p>
            <a:pPr marL="0" indent="0" algn="l">
              <a:lnSpc>
                <a:spcPts val="2734"/>
              </a:lnSpc>
              <a:buNone/>
            </a:pPr>
            <a:r>
              <a:rPr lang="en-US" sz="2187" b="1" dirty="0">
                <a:solidFill>
                  <a:srgbClr val="015F98"/>
                </a:solidFill>
                <a:latin typeface="Nunito" pitchFamily="34" charset="0"/>
                <a:ea typeface="Nunito" pitchFamily="34" charset="-122"/>
                <a:cs typeface="Nunito" pitchFamily="34" charset="-120"/>
              </a:rPr>
              <a:t>Decision Trees</a:t>
            </a:r>
            <a:endParaRPr lang="en-US" sz="2187" dirty="0"/>
          </a:p>
        </p:txBody>
      </p:sp>
      <p:sp>
        <p:nvSpPr>
          <p:cNvPr id="16" name="Text 12"/>
          <p:cNvSpPr/>
          <p:nvPr/>
        </p:nvSpPr>
        <p:spPr>
          <a:xfrm>
            <a:off x="6046113" y="4513421"/>
            <a:ext cx="7751088" cy="710803"/>
          </a:xfrm>
          <a:prstGeom prst="rect">
            <a:avLst/>
          </a:prstGeom>
          <a:noFill/>
          <a:ln/>
        </p:spPr>
        <p:txBody>
          <a:bodyPr wrap="square" rtlCol="0" anchor="t"/>
          <a:lstStyle/>
          <a:p>
            <a:pPr marL="0" indent="0" algn="l">
              <a:lnSpc>
                <a:spcPts val="2799"/>
              </a:lnSpc>
              <a:buNone/>
            </a:pPr>
            <a:r>
              <a:rPr lang="en-US" sz="1750" dirty="0">
                <a:solidFill>
                  <a:srgbClr val="00002E"/>
                </a:solidFill>
                <a:latin typeface="PT Sans" pitchFamily="34" charset="0"/>
                <a:ea typeface="PT Sans" pitchFamily="34" charset="-122"/>
                <a:cs typeface="PT Sans" pitchFamily="34" charset="-120"/>
              </a:rPr>
              <a:t>Next, we'll try a decision tree regressor, which can capture non-linear relationships in the data.</a:t>
            </a:r>
            <a:endParaRPr lang="en-US" sz="1750" dirty="0"/>
          </a:p>
        </p:txBody>
      </p:sp>
      <p:sp>
        <p:nvSpPr>
          <p:cNvPr id="17" name="Shape 13"/>
          <p:cNvSpPr/>
          <p:nvPr/>
        </p:nvSpPr>
        <p:spPr>
          <a:xfrm>
            <a:off x="5074027" y="6078200"/>
            <a:ext cx="777597" cy="27742"/>
          </a:xfrm>
          <a:prstGeom prst="rect">
            <a:avLst/>
          </a:prstGeom>
          <a:solidFill>
            <a:srgbClr val="AD1F96"/>
          </a:solidFill>
          <a:ln/>
        </p:spPr>
      </p:sp>
      <p:sp>
        <p:nvSpPr>
          <p:cNvPr id="18" name="Shape 14"/>
          <p:cNvSpPr/>
          <p:nvPr/>
        </p:nvSpPr>
        <p:spPr>
          <a:xfrm>
            <a:off x="4574084" y="5842159"/>
            <a:ext cx="499943" cy="499943"/>
          </a:xfrm>
          <a:prstGeom prst="roundRect">
            <a:avLst>
              <a:gd name="adj" fmla="val 80001"/>
            </a:avLst>
          </a:prstGeom>
          <a:solidFill>
            <a:srgbClr val="F3F3FF"/>
          </a:solidFill>
          <a:ln w="22860">
            <a:solidFill>
              <a:srgbClr val="00002E"/>
            </a:solidFill>
            <a:prstDash val="solid"/>
          </a:ln>
        </p:spPr>
      </p:sp>
      <p:sp>
        <p:nvSpPr>
          <p:cNvPr id="19" name="Text 15"/>
          <p:cNvSpPr/>
          <p:nvPr/>
        </p:nvSpPr>
        <p:spPr>
          <a:xfrm>
            <a:off x="4723983" y="5883831"/>
            <a:ext cx="200025" cy="416481"/>
          </a:xfrm>
          <a:prstGeom prst="rect">
            <a:avLst/>
          </a:prstGeom>
          <a:noFill/>
          <a:ln/>
        </p:spPr>
        <p:txBody>
          <a:bodyPr wrap="none" rtlCol="0" anchor="t"/>
          <a:lstStyle/>
          <a:p>
            <a:pPr marL="0" indent="0" algn="ctr">
              <a:lnSpc>
                <a:spcPts val="3281"/>
              </a:lnSpc>
              <a:buNone/>
            </a:pPr>
            <a:r>
              <a:rPr lang="en-US" sz="2624" b="1" dirty="0">
                <a:solidFill>
                  <a:srgbClr val="AD1F96"/>
                </a:solidFill>
                <a:latin typeface="Nunito" pitchFamily="34" charset="0"/>
                <a:ea typeface="Nunito" pitchFamily="34" charset="-122"/>
                <a:cs typeface="Nunito" pitchFamily="34" charset="-120"/>
              </a:rPr>
              <a:t>3</a:t>
            </a:r>
            <a:endParaRPr lang="en-US" sz="2624" dirty="0"/>
          </a:p>
        </p:txBody>
      </p:sp>
      <p:sp>
        <p:nvSpPr>
          <p:cNvPr id="20" name="Text 16"/>
          <p:cNvSpPr/>
          <p:nvPr/>
        </p:nvSpPr>
        <p:spPr>
          <a:xfrm>
            <a:off x="6046113" y="5890736"/>
            <a:ext cx="2777490" cy="347186"/>
          </a:xfrm>
          <a:prstGeom prst="rect">
            <a:avLst/>
          </a:prstGeom>
          <a:noFill/>
          <a:ln/>
        </p:spPr>
        <p:txBody>
          <a:bodyPr wrap="none" rtlCol="0" anchor="t"/>
          <a:lstStyle/>
          <a:p>
            <a:pPr marL="0" indent="0" algn="l">
              <a:lnSpc>
                <a:spcPts val="2734"/>
              </a:lnSpc>
              <a:buNone/>
            </a:pPr>
            <a:r>
              <a:rPr lang="en-US" sz="2187" b="1" dirty="0">
                <a:solidFill>
                  <a:srgbClr val="AD1F96"/>
                </a:solidFill>
                <a:latin typeface="Nunito" pitchFamily="34" charset="0"/>
                <a:ea typeface="Nunito" pitchFamily="34" charset="-122"/>
                <a:cs typeface="Nunito" pitchFamily="34" charset="-120"/>
              </a:rPr>
              <a:t>Advanced Models</a:t>
            </a:r>
            <a:endParaRPr lang="en-US" sz="2187" dirty="0"/>
          </a:p>
        </p:txBody>
      </p:sp>
      <p:sp>
        <p:nvSpPr>
          <p:cNvPr id="21" name="Text 17"/>
          <p:cNvSpPr/>
          <p:nvPr/>
        </p:nvSpPr>
        <p:spPr>
          <a:xfrm>
            <a:off x="6046113" y="6371153"/>
            <a:ext cx="7751088" cy="710803"/>
          </a:xfrm>
          <a:prstGeom prst="rect">
            <a:avLst/>
          </a:prstGeom>
          <a:noFill/>
          <a:ln/>
        </p:spPr>
        <p:txBody>
          <a:bodyPr wrap="square" rtlCol="0" anchor="t"/>
          <a:lstStyle/>
          <a:p>
            <a:pPr marL="0" indent="0" algn="l">
              <a:lnSpc>
                <a:spcPts val="2799"/>
              </a:lnSpc>
              <a:buNone/>
            </a:pPr>
            <a:r>
              <a:rPr lang="en-US" sz="1750" dirty="0">
                <a:solidFill>
                  <a:srgbClr val="00002E"/>
                </a:solidFill>
                <a:latin typeface="PT Sans" pitchFamily="34" charset="0"/>
                <a:ea typeface="PT Sans" pitchFamily="34" charset="-122"/>
                <a:cs typeface="PT Sans" pitchFamily="34" charset="-120"/>
              </a:rPr>
              <a:t>Finally, we'll explore more sophisticated algorithms like random forests and gradient boosting to further improve prediction accuracy.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2348389" y="1637824"/>
            <a:ext cx="7783235" cy="694373"/>
          </a:xfrm>
          <a:prstGeom prst="rect">
            <a:avLst/>
          </a:prstGeom>
          <a:noFill/>
          <a:ln/>
        </p:spPr>
        <p:txBody>
          <a:bodyPr wrap="none" rtlCol="0" anchor="t"/>
          <a:lstStyle/>
          <a:p>
            <a:pPr marL="0" indent="0">
              <a:lnSpc>
                <a:spcPts val="5468"/>
              </a:lnSpc>
              <a:buNone/>
            </a:pPr>
            <a:r>
              <a:rPr lang="en-US" sz="4374" b="1" dirty="0">
                <a:solidFill>
                  <a:srgbClr val="00002E"/>
                </a:solidFill>
                <a:latin typeface="Nunito" pitchFamily="34" charset="0"/>
                <a:ea typeface="Nunito" pitchFamily="34" charset="-122"/>
                <a:cs typeface="Nunito" pitchFamily="34" charset="-120"/>
              </a:rPr>
              <a:t>Evaluating Model Performance</a:t>
            </a:r>
            <a:endParaRPr lang="en-US" sz="4374" dirty="0"/>
          </a:p>
        </p:txBody>
      </p:sp>
      <p:sp>
        <p:nvSpPr>
          <p:cNvPr id="5" name="Shape 2"/>
          <p:cNvSpPr/>
          <p:nvPr/>
        </p:nvSpPr>
        <p:spPr>
          <a:xfrm>
            <a:off x="2348389" y="2950131"/>
            <a:ext cx="499943" cy="499943"/>
          </a:xfrm>
          <a:prstGeom prst="roundRect">
            <a:avLst>
              <a:gd name="adj" fmla="val 80001"/>
            </a:avLst>
          </a:prstGeom>
          <a:solidFill>
            <a:srgbClr val="F3F3FF"/>
          </a:solidFill>
          <a:ln w="22860">
            <a:solidFill>
              <a:srgbClr val="00002E"/>
            </a:solidFill>
            <a:prstDash val="solid"/>
          </a:ln>
        </p:spPr>
      </p:sp>
      <p:sp>
        <p:nvSpPr>
          <p:cNvPr id="6" name="Text 3"/>
          <p:cNvSpPr/>
          <p:nvPr/>
        </p:nvSpPr>
        <p:spPr>
          <a:xfrm>
            <a:off x="2498288" y="2991803"/>
            <a:ext cx="200025" cy="416481"/>
          </a:xfrm>
          <a:prstGeom prst="rect">
            <a:avLst/>
          </a:prstGeom>
          <a:noFill/>
          <a:ln/>
        </p:spPr>
        <p:txBody>
          <a:bodyPr wrap="none" rtlCol="0" anchor="t"/>
          <a:lstStyle/>
          <a:p>
            <a:pPr marL="0" indent="0" algn="ctr">
              <a:lnSpc>
                <a:spcPts val="3281"/>
              </a:lnSpc>
              <a:buNone/>
            </a:pPr>
            <a:r>
              <a:rPr lang="en-US" sz="2624" b="1" dirty="0">
                <a:solidFill>
                  <a:srgbClr val="2D4DF2"/>
                </a:solidFill>
                <a:latin typeface="Nunito" pitchFamily="34" charset="0"/>
                <a:ea typeface="Nunito" pitchFamily="34" charset="-122"/>
                <a:cs typeface="Nunito" pitchFamily="34" charset="-120"/>
              </a:rPr>
              <a:t>1</a:t>
            </a:r>
            <a:endParaRPr lang="en-US" sz="2624" dirty="0"/>
          </a:p>
        </p:txBody>
      </p:sp>
      <p:sp>
        <p:nvSpPr>
          <p:cNvPr id="7" name="Text 4"/>
          <p:cNvSpPr/>
          <p:nvPr/>
        </p:nvSpPr>
        <p:spPr>
          <a:xfrm>
            <a:off x="3070503" y="3026450"/>
            <a:ext cx="3492341" cy="347186"/>
          </a:xfrm>
          <a:prstGeom prst="rect">
            <a:avLst/>
          </a:prstGeom>
          <a:noFill/>
          <a:ln/>
        </p:spPr>
        <p:txBody>
          <a:bodyPr wrap="none" rtlCol="0" anchor="t"/>
          <a:lstStyle/>
          <a:p>
            <a:pPr marL="0" indent="0">
              <a:lnSpc>
                <a:spcPts val="2734"/>
              </a:lnSpc>
              <a:buNone/>
            </a:pPr>
            <a:r>
              <a:rPr lang="en-US" sz="2187" b="1" dirty="0">
                <a:solidFill>
                  <a:srgbClr val="2D4DF2"/>
                </a:solidFill>
                <a:latin typeface="Nunito" pitchFamily="34" charset="0"/>
                <a:ea typeface="Nunito" pitchFamily="34" charset="-122"/>
                <a:cs typeface="Nunito" pitchFamily="34" charset="-120"/>
              </a:rPr>
              <a:t>Mean Absolute Error (MAE)</a:t>
            </a:r>
            <a:endParaRPr lang="en-US" sz="2187" dirty="0"/>
          </a:p>
        </p:txBody>
      </p:sp>
      <p:sp>
        <p:nvSpPr>
          <p:cNvPr id="8" name="Text 5"/>
          <p:cNvSpPr/>
          <p:nvPr/>
        </p:nvSpPr>
        <p:spPr>
          <a:xfrm>
            <a:off x="3070503" y="3506867"/>
            <a:ext cx="4133612" cy="1066205"/>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This metric will tell us the average absolute difference between predicted and actual prices.</a:t>
            </a:r>
            <a:endParaRPr lang="en-US" sz="1750" dirty="0"/>
          </a:p>
        </p:txBody>
      </p:sp>
      <p:sp>
        <p:nvSpPr>
          <p:cNvPr id="9" name="Shape 6"/>
          <p:cNvSpPr/>
          <p:nvPr/>
        </p:nvSpPr>
        <p:spPr>
          <a:xfrm>
            <a:off x="7426285" y="2950131"/>
            <a:ext cx="499943" cy="499943"/>
          </a:xfrm>
          <a:prstGeom prst="roundRect">
            <a:avLst>
              <a:gd name="adj" fmla="val 80001"/>
            </a:avLst>
          </a:prstGeom>
          <a:solidFill>
            <a:srgbClr val="F3F3FF"/>
          </a:solidFill>
          <a:ln w="22860">
            <a:solidFill>
              <a:srgbClr val="00002E"/>
            </a:solidFill>
            <a:prstDash val="solid"/>
          </a:ln>
        </p:spPr>
      </p:sp>
      <p:sp>
        <p:nvSpPr>
          <p:cNvPr id="10" name="Text 7"/>
          <p:cNvSpPr/>
          <p:nvPr/>
        </p:nvSpPr>
        <p:spPr>
          <a:xfrm>
            <a:off x="7576185" y="2991803"/>
            <a:ext cx="200025" cy="416481"/>
          </a:xfrm>
          <a:prstGeom prst="rect">
            <a:avLst/>
          </a:prstGeom>
          <a:noFill/>
          <a:ln/>
        </p:spPr>
        <p:txBody>
          <a:bodyPr wrap="none" rtlCol="0" anchor="t"/>
          <a:lstStyle/>
          <a:p>
            <a:pPr marL="0" indent="0" algn="ctr">
              <a:lnSpc>
                <a:spcPts val="3281"/>
              </a:lnSpc>
              <a:buNone/>
            </a:pPr>
            <a:r>
              <a:rPr lang="en-US" sz="2624" b="1" dirty="0">
                <a:solidFill>
                  <a:srgbClr val="015F98"/>
                </a:solidFill>
                <a:latin typeface="Nunito" pitchFamily="34" charset="0"/>
                <a:ea typeface="Nunito" pitchFamily="34" charset="-122"/>
                <a:cs typeface="Nunito" pitchFamily="34" charset="-120"/>
              </a:rPr>
              <a:t>2</a:t>
            </a:r>
            <a:endParaRPr lang="en-US" sz="2624" dirty="0"/>
          </a:p>
        </p:txBody>
      </p:sp>
      <p:sp>
        <p:nvSpPr>
          <p:cNvPr id="11" name="Text 8"/>
          <p:cNvSpPr/>
          <p:nvPr/>
        </p:nvSpPr>
        <p:spPr>
          <a:xfrm>
            <a:off x="8148399" y="3026450"/>
            <a:ext cx="4133612" cy="694373"/>
          </a:xfrm>
          <a:prstGeom prst="rect">
            <a:avLst/>
          </a:prstGeom>
          <a:noFill/>
          <a:ln/>
        </p:spPr>
        <p:txBody>
          <a:bodyPr wrap="square" rtlCol="0" anchor="t"/>
          <a:lstStyle/>
          <a:p>
            <a:pPr marL="0" indent="0">
              <a:lnSpc>
                <a:spcPts val="2734"/>
              </a:lnSpc>
              <a:buNone/>
            </a:pPr>
            <a:r>
              <a:rPr lang="en-US" sz="2187" b="1" dirty="0">
                <a:solidFill>
                  <a:srgbClr val="015F98"/>
                </a:solidFill>
                <a:latin typeface="Nunito" pitchFamily="34" charset="0"/>
                <a:ea typeface="Nunito" pitchFamily="34" charset="-122"/>
                <a:cs typeface="Nunito" pitchFamily="34" charset="-120"/>
              </a:rPr>
              <a:t>Root Mean Squared Error (RMSE)</a:t>
            </a:r>
            <a:endParaRPr lang="en-US" sz="2187" dirty="0"/>
          </a:p>
        </p:txBody>
      </p:sp>
      <p:sp>
        <p:nvSpPr>
          <p:cNvPr id="12" name="Text 9"/>
          <p:cNvSpPr/>
          <p:nvPr/>
        </p:nvSpPr>
        <p:spPr>
          <a:xfrm>
            <a:off x="8148399" y="3854053"/>
            <a:ext cx="4133612" cy="710803"/>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RMSE will give us a sense of the overall magnitude of prediction errors.</a:t>
            </a:r>
            <a:endParaRPr lang="en-US" sz="1750" dirty="0"/>
          </a:p>
        </p:txBody>
      </p:sp>
      <p:sp>
        <p:nvSpPr>
          <p:cNvPr id="13" name="Shape 10"/>
          <p:cNvSpPr/>
          <p:nvPr/>
        </p:nvSpPr>
        <p:spPr>
          <a:xfrm>
            <a:off x="2348389" y="4968835"/>
            <a:ext cx="499943" cy="499943"/>
          </a:xfrm>
          <a:prstGeom prst="roundRect">
            <a:avLst>
              <a:gd name="adj" fmla="val 80001"/>
            </a:avLst>
          </a:prstGeom>
          <a:solidFill>
            <a:srgbClr val="F3F3FF"/>
          </a:solidFill>
          <a:ln w="22860">
            <a:solidFill>
              <a:srgbClr val="00002E"/>
            </a:solidFill>
            <a:prstDash val="solid"/>
          </a:ln>
        </p:spPr>
      </p:sp>
      <p:sp>
        <p:nvSpPr>
          <p:cNvPr id="14" name="Text 11"/>
          <p:cNvSpPr/>
          <p:nvPr/>
        </p:nvSpPr>
        <p:spPr>
          <a:xfrm>
            <a:off x="2498288" y="5010507"/>
            <a:ext cx="200025" cy="416481"/>
          </a:xfrm>
          <a:prstGeom prst="rect">
            <a:avLst/>
          </a:prstGeom>
          <a:noFill/>
          <a:ln/>
        </p:spPr>
        <p:txBody>
          <a:bodyPr wrap="none" rtlCol="0" anchor="t"/>
          <a:lstStyle/>
          <a:p>
            <a:pPr marL="0" indent="0" algn="ctr">
              <a:lnSpc>
                <a:spcPts val="3281"/>
              </a:lnSpc>
              <a:buNone/>
            </a:pPr>
            <a:r>
              <a:rPr lang="en-US" sz="2624" b="1" dirty="0">
                <a:solidFill>
                  <a:srgbClr val="AD1F96"/>
                </a:solidFill>
                <a:latin typeface="Nunito" pitchFamily="34" charset="0"/>
                <a:ea typeface="Nunito" pitchFamily="34" charset="-122"/>
                <a:cs typeface="Nunito" pitchFamily="34" charset="-120"/>
              </a:rPr>
              <a:t>3</a:t>
            </a:r>
            <a:endParaRPr lang="en-US" sz="2624" dirty="0"/>
          </a:p>
        </p:txBody>
      </p:sp>
      <p:sp>
        <p:nvSpPr>
          <p:cNvPr id="15" name="Text 12"/>
          <p:cNvSpPr/>
          <p:nvPr/>
        </p:nvSpPr>
        <p:spPr>
          <a:xfrm>
            <a:off x="3070503" y="5045154"/>
            <a:ext cx="2777490" cy="347186"/>
          </a:xfrm>
          <a:prstGeom prst="rect">
            <a:avLst/>
          </a:prstGeom>
          <a:noFill/>
          <a:ln/>
        </p:spPr>
        <p:txBody>
          <a:bodyPr wrap="none" rtlCol="0" anchor="t"/>
          <a:lstStyle/>
          <a:p>
            <a:pPr marL="0" indent="0">
              <a:lnSpc>
                <a:spcPts val="2734"/>
              </a:lnSpc>
              <a:buNone/>
            </a:pPr>
            <a:r>
              <a:rPr lang="en-US" sz="2187" b="1" dirty="0">
                <a:solidFill>
                  <a:srgbClr val="AD1F96"/>
                </a:solidFill>
                <a:latin typeface="Nunito" pitchFamily="34" charset="0"/>
                <a:ea typeface="Nunito" pitchFamily="34" charset="-122"/>
                <a:cs typeface="Nunito" pitchFamily="34" charset="-120"/>
              </a:rPr>
              <a:t>R-squared (R²)</a:t>
            </a:r>
            <a:endParaRPr lang="en-US" sz="2187" dirty="0"/>
          </a:p>
        </p:txBody>
      </p:sp>
      <p:sp>
        <p:nvSpPr>
          <p:cNvPr id="16" name="Text 13"/>
          <p:cNvSpPr/>
          <p:nvPr/>
        </p:nvSpPr>
        <p:spPr>
          <a:xfrm>
            <a:off x="3070503" y="5525572"/>
            <a:ext cx="4133612" cy="1066205"/>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The R-squared value will indicate how well the model explains the variation in the target variable.</a:t>
            </a:r>
            <a:endParaRPr lang="en-US" sz="1750" dirty="0"/>
          </a:p>
        </p:txBody>
      </p:sp>
      <p:sp>
        <p:nvSpPr>
          <p:cNvPr id="17" name="Shape 14"/>
          <p:cNvSpPr/>
          <p:nvPr/>
        </p:nvSpPr>
        <p:spPr>
          <a:xfrm>
            <a:off x="7426285" y="4968835"/>
            <a:ext cx="499943" cy="499943"/>
          </a:xfrm>
          <a:prstGeom prst="roundRect">
            <a:avLst>
              <a:gd name="adj" fmla="val 80001"/>
            </a:avLst>
          </a:prstGeom>
          <a:solidFill>
            <a:srgbClr val="F3F3FF"/>
          </a:solidFill>
          <a:ln w="22860">
            <a:solidFill>
              <a:srgbClr val="00002E"/>
            </a:solidFill>
            <a:prstDash val="solid"/>
          </a:ln>
        </p:spPr>
      </p:sp>
      <p:sp>
        <p:nvSpPr>
          <p:cNvPr id="18" name="Text 15"/>
          <p:cNvSpPr/>
          <p:nvPr/>
        </p:nvSpPr>
        <p:spPr>
          <a:xfrm>
            <a:off x="7576185" y="5010507"/>
            <a:ext cx="200025" cy="416481"/>
          </a:xfrm>
          <a:prstGeom prst="rect">
            <a:avLst/>
          </a:prstGeom>
          <a:noFill/>
          <a:ln/>
        </p:spPr>
        <p:txBody>
          <a:bodyPr wrap="none" rtlCol="0" anchor="t"/>
          <a:lstStyle/>
          <a:p>
            <a:pPr marL="0" indent="0" algn="ctr">
              <a:lnSpc>
                <a:spcPts val="3281"/>
              </a:lnSpc>
              <a:buNone/>
            </a:pPr>
            <a:r>
              <a:rPr lang="en-US" sz="2624" b="1" dirty="0">
                <a:solidFill>
                  <a:srgbClr val="2D4DF2"/>
                </a:solidFill>
                <a:latin typeface="Nunito" pitchFamily="34" charset="0"/>
                <a:ea typeface="Nunito" pitchFamily="34" charset="-122"/>
                <a:cs typeface="Nunito" pitchFamily="34" charset="-120"/>
              </a:rPr>
              <a:t>4</a:t>
            </a:r>
            <a:endParaRPr lang="en-US" sz="2624" dirty="0"/>
          </a:p>
        </p:txBody>
      </p:sp>
      <p:sp>
        <p:nvSpPr>
          <p:cNvPr id="19" name="Text 16"/>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b="1" dirty="0">
                <a:solidFill>
                  <a:srgbClr val="2D4DF2"/>
                </a:solidFill>
                <a:latin typeface="Nunito" pitchFamily="34" charset="0"/>
                <a:ea typeface="Nunito" pitchFamily="34" charset="-122"/>
                <a:cs typeface="Nunito" pitchFamily="34" charset="-120"/>
              </a:rPr>
              <a:t>Comparative Analysis</a:t>
            </a:r>
            <a:endParaRPr lang="en-US" sz="2187" dirty="0"/>
          </a:p>
        </p:txBody>
      </p:sp>
      <p:sp>
        <p:nvSpPr>
          <p:cNvPr id="20" name="Text 17"/>
          <p:cNvSpPr/>
          <p:nvPr/>
        </p:nvSpPr>
        <p:spPr>
          <a:xfrm>
            <a:off x="8148399" y="5525572"/>
            <a:ext cx="4133612" cy="1066205"/>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We'll compare the performance of each model to determine the most accurate predictor of mobile phone prices.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2348389" y="1397675"/>
            <a:ext cx="7220545" cy="694373"/>
          </a:xfrm>
          <a:prstGeom prst="rect">
            <a:avLst/>
          </a:prstGeom>
          <a:noFill/>
          <a:ln/>
        </p:spPr>
        <p:txBody>
          <a:bodyPr wrap="none" rtlCol="0" anchor="t"/>
          <a:lstStyle/>
          <a:p>
            <a:pPr marL="0" indent="0">
              <a:lnSpc>
                <a:spcPts val="5468"/>
              </a:lnSpc>
              <a:buNone/>
            </a:pPr>
            <a:r>
              <a:rPr lang="en-US" sz="4374" b="1" dirty="0">
                <a:solidFill>
                  <a:srgbClr val="00002E"/>
                </a:solidFill>
                <a:latin typeface="Nunito" pitchFamily="34" charset="0"/>
                <a:ea typeface="Nunito" pitchFamily="34" charset="-122"/>
                <a:cs typeface="Nunito" pitchFamily="34" charset="-120"/>
              </a:rPr>
              <a:t>Feature Importance Analysis</a:t>
            </a:r>
            <a:endParaRPr lang="en-US" sz="4374" dirty="0"/>
          </a:p>
        </p:txBody>
      </p:sp>
      <p:sp>
        <p:nvSpPr>
          <p:cNvPr id="5" name="Shape 2"/>
          <p:cNvSpPr/>
          <p:nvPr/>
        </p:nvSpPr>
        <p:spPr>
          <a:xfrm>
            <a:off x="2348389" y="2536388"/>
            <a:ext cx="4855726" cy="2036683"/>
          </a:xfrm>
          <a:prstGeom prst="roundRect">
            <a:avLst>
              <a:gd name="adj" fmla="val 19638"/>
            </a:avLst>
          </a:prstGeom>
          <a:solidFill>
            <a:srgbClr val="F3F3FF"/>
          </a:solidFill>
          <a:ln w="22860">
            <a:solidFill>
              <a:srgbClr val="00002E"/>
            </a:solidFill>
            <a:prstDash val="solid"/>
          </a:ln>
        </p:spPr>
      </p:sp>
      <p:sp>
        <p:nvSpPr>
          <p:cNvPr id="6" name="Text 3"/>
          <p:cNvSpPr/>
          <p:nvPr/>
        </p:nvSpPr>
        <p:spPr>
          <a:xfrm>
            <a:off x="2593419" y="2781419"/>
            <a:ext cx="2777490" cy="347186"/>
          </a:xfrm>
          <a:prstGeom prst="rect">
            <a:avLst/>
          </a:prstGeom>
          <a:noFill/>
          <a:ln/>
        </p:spPr>
        <p:txBody>
          <a:bodyPr wrap="none" rtlCol="0" anchor="t"/>
          <a:lstStyle/>
          <a:p>
            <a:pPr marL="0" indent="0">
              <a:lnSpc>
                <a:spcPts val="2734"/>
              </a:lnSpc>
              <a:buNone/>
            </a:pPr>
            <a:r>
              <a:rPr lang="en-US" sz="2187" b="1" dirty="0">
                <a:solidFill>
                  <a:srgbClr val="2D4DF2"/>
                </a:solidFill>
                <a:latin typeface="Nunito" pitchFamily="34" charset="0"/>
                <a:ea typeface="Nunito" pitchFamily="34" charset="-122"/>
                <a:cs typeface="Nunito" pitchFamily="34" charset="-120"/>
              </a:rPr>
              <a:t>Identify Key Drivers</a:t>
            </a:r>
            <a:endParaRPr lang="en-US" sz="2187" dirty="0"/>
          </a:p>
        </p:txBody>
      </p:sp>
      <p:sp>
        <p:nvSpPr>
          <p:cNvPr id="7" name="Text 4"/>
          <p:cNvSpPr/>
          <p:nvPr/>
        </p:nvSpPr>
        <p:spPr>
          <a:xfrm>
            <a:off x="2593419" y="3261836"/>
            <a:ext cx="4365665" cy="1066205"/>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We'll analyze the feature importances to understand which phone specifications have the greatest impact on pricing.</a:t>
            </a:r>
            <a:endParaRPr lang="en-US" sz="1750" dirty="0"/>
          </a:p>
        </p:txBody>
      </p:sp>
      <p:sp>
        <p:nvSpPr>
          <p:cNvPr id="8" name="Shape 5"/>
          <p:cNvSpPr/>
          <p:nvPr/>
        </p:nvSpPr>
        <p:spPr>
          <a:xfrm>
            <a:off x="7426285" y="2536388"/>
            <a:ext cx="4855726" cy="2036683"/>
          </a:xfrm>
          <a:prstGeom prst="roundRect">
            <a:avLst>
              <a:gd name="adj" fmla="val 19638"/>
            </a:avLst>
          </a:prstGeom>
          <a:solidFill>
            <a:srgbClr val="F3F3FF"/>
          </a:solidFill>
          <a:ln w="22860">
            <a:solidFill>
              <a:srgbClr val="00002E"/>
            </a:solidFill>
            <a:prstDash val="solid"/>
          </a:ln>
        </p:spPr>
      </p:sp>
      <p:sp>
        <p:nvSpPr>
          <p:cNvPr id="9" name="Text 6"/>
          <p:cNvSpPr/>
          <p:nvPr/>
        </p:nvSpPr>
        <p:spPr>
          <a:xfrm>
            <a:off x="7671316" y="2781419"/>
            <a:ext cx="2777490" cy="347186"/>
          </a:xfrm>
          <a:prstGeom prst="rect">
            <a:avLst/>
          </a:prstGeom>
          <a:noFill/>
          <a:ln/>
        </p:spPr>
        <p:txBody>
          <a:bodyPr wrap="none" rtlCol="0" anchor="t"/>
          <a:lstStyle/>
          <a:p>
            <a:pPr marL="0" indent="0">
              <a:lnSpc>
                <a:spcPts val="2734"/>
              </a:lnSpc>
              <a:buNone/>
            </a:pPr>
            <a:r>
              <a:rPr lang="en-US" sz="2187" b="1" dirty="0">
                <a:solidFill>
                  <a:srgbClr val="015F98"/>
                </a:solidFill>
                <a:latin typeface="Nunito" pitchFamily="34" charset="0"/>
                <a:ea typeface="Nunito" pitchFamily="34" charset="-122"/>
                <a:cs typeface="Nunito" pitchFamily="34" charset="-120"/>
              </a:rPr>
              <a:t>Validate Assumptions</a:t>
            </a:r>
            <a:endParaRPr lang="en-US" sz="2187" dirty="0"/>
          </a:p>
        </p:txBody>
      </p:sp>
      <p:sp>
        <p:nvSpPr>
          <p:cNvPr id="10" name="Text 7"/>
          <p:cNvSpPr/>
          <p:nvPr/>
        </p:nvSpPr>
        <p:spPr>
          <a:xfrm>
            <a:off x="7671316" y="3261836"/>
            <a:ext cx="4365665" cy="1066205"/>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This will allow us to confirm the significance of the features identified during the exploratory phase.</a:t>
            </a:r>
            <a:endParaRPr lang="en-US" sz="1750" dirty="0"/>
          </a:p>
        </p:txBody>
      </p:sp>
      <p:sp>
        <p:nvSpPr>
          <p:cNvPr id="11" name="Shape 8"/>
          <p:cNvSpPr/>
          <p:nvPr/>
        </p:nvSpPr>
        <p:spPr>
          <a:xfrm>
            <a:off x="2348389" y="4795242"/>
            <a:ext cx="4855726" cy="2036683"/>
          </a:xfrm>
          <a:prstGeom prst="roundRect">
            <a:avLst>
              <a:gd name="adj" fmla="val 19638"/>
            </a:avLst>
          </a:prstGeom>
          <a:solidFill>
            <a:srgbClr val="F3F3FF"/>
          </a:solidFill>
          <a:ln w="22860">
            <a:solidFill>
              <a:srgbClr val="00002E"/>
            </a:solidFill>
            <a:prstDash val="solid"/>
          </a:ln>
        </p:spPr>
      </p:sp>
      <p:sp>
        <p:nvSpPr>
          <p:cNvPr id="12" name="Text 9"/>
          <p:cNvSpPr/>
          <p:nvPr/>
        </p:nvSpPr>
        <p:spPr>
          <a:xfrm>
            <a:off x="2593419" y="5040273"/>
            <a:ext cx="2777490" cy="347186"/>
          </a:xfrm>
          <a:prstGeom prst="rect">
            <a:avLst/>
          </a:prstGeom>
          <a:noFill/>
          <a:ln/>
        </p:spPr>
        <p:txBody>
          <a:bodyPr wrap="none" rtlCol="0" anchor="t"/>
          <a:lstStyle/>
          <a:p>
            <a:pPr marL="0" indent="0">
              <a:lnSpc>
                <a:spcPts val="2734"/>
              </a:lnSpc>
              <a:buNone/>
            </a:pPr>
            <a:r>
              <a:rPr lang="en-US" sz="2187" b="1" dirty="0">
                <a:solidFill>
                  <a:srgbClr val="AD1F96"/>
                </a:solidFill>
                <a:latin typeface="Nunito" pitchFamily="34" charset="0"/>
                <a:ea typeface="Nunito" pitchFamily="34" charset="-122"/>
                <a:cs typeface="Nunito" pitchFamily="34" charset="-120"/>
              </a:rPr>
              <a:t>Inform Strategies</a:t>
            </a:r>
            <a:endParaRPr lang="en-US" sz="2187" dirty="0"/>
          </a:p>
        </p:txBody>
      </p:sp>
      <p:sp>
        <p:nvSpPr>
          <p:cNvPr id="13" name="Text 10"/>
          <p:cNvSpPr/>
          <p:nvPr/>
        </p:nvSpPr>
        <p:spPr>
          <a:xfrm>
            <a:off x="2593419" y="5520690"/>
            <a:ext cx="4365665" cy="1066205"/>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The insights gained can guide pricing, product development, and marketing decisions for the organization.</a:t>
            </a:r>
            <a:endParaRPr lang="en-US" sz="1750" dirty="0"/>
          </a:p>
        </p:txBody>
      </p:sp>
      <p:sp>
        <p:nvSpPr>
          <p:cNvPr id="14" name="Shape 11"/>
          <p:cNvSpPr/>
          <p:nvPr/>
        </p:nvSpPr>
        <p:spPr>
          <a:xfrm>
            <a:off x="7426285" y="4795242"/>
            <a:ext cx="4855726" cy="2036683"/>
          </a:xfrm>
          <a:prstGeom prst="roundRect">
            <a:avLst>
              <a:gd name="adj" fmla="val 19638"/>
            </a:avLst>
          </a:prstGeom>
          <a:solidFill>
            <a:srgbClr val="F3F3FF"/>
          </a:solidFill>
          <a:ln w="22860">
            <a:solidFill>
              <a:srgbClr val="00002E"/>
            </a:solidFill>
            <a:prstDash val="solid"/>
          </a:ln>
        </p:spPr>
      </p:sp>
      <p:sp>
        <p:nvSpPr>
          <p:cNvPr id="15" name="Text 12"/>
          <p:cNvSpPr/>
          <p:nvPr/>
        </p:nvSpPr>
        <p:spPr>
          <a:xfrm>
            <a:off x="7671316" y="5040273"/>
            <a:ext cx="3183374" cy="347186"/>
          </a:xfrm>
          <a:prstGeom prst="rect">
            <a:avLst/>
          </a:prstGeom>
          <a:noFill/>
          <a:ln/>
        </p:spPr>
        <p:txBody>
          <a:bodyPr wrap="none" rtlCol="0" anchor="t"/>
          <a:lstStyle/>
          <a:p>
            <a:pPr marL="0" indent="0">
              <a:lnSpc>
                <a:spcPts val="2734"/>
              </a:lnSpc>
              <a:buNone/>
            </a:pPr>
            <a:r>
              <a:rPr lang="en-US" sz="2187" b="1" dirty="0">
                <a:solidFill>
                  <a:srgbClr val="2D4DF2"/>
                </a:solidFill>
                <a:latin typeface="Nunito" pitchFamily="34" charset="0"/>
                <a:ea typeface="Nunito" pitchFamily="34" charset="-122"/>
                <a:cs typeface="Nunito" pitchFamily="34" charset="-120"/>
              </a:rPr>
              <a:t>Continuous Improvement</a:t>
            </a:r>
            <a:endParaRPr lang="en-US" sz="2187" dirty="0"/>
          </a:p>
        </p:txBody>
      </p:sp>
      <p:sp>
        <p:nvSpPr>
          <p:cNvPr id="16" name="Text 13"/>
          <p:cNvSpPr/>
          <p:nvPr/>
        </p:nvSpPr>
        <p:spPr>
          <a:xfrm>
            <a:off x="7671316" y="5520690"/>
            <a:ext cx="4365665" cy="1066205"/>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Regular feature importance analysis can help the company stay agile and responsive to changing market demands.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2348389" y="1327428"/>
            <a:ext cx="5554980" cy="694373"/>
          </a:xfrm>
          <a:prstGeom prst="rect">
            <a:avLst/>
          </a:prstGeom>
          <a:noFill/>
          <a:ln/>
        </p:spPr>
        <p:txBody>
          <a:bodyPr wrap="none" rtlCol="0" anchor="t"/>
          <a:lstStyle/>
          <a:p>
            <a:pPr marL="0" indent="0">
              <a:lnSpc>
                <a:spcPts val="5468"/>
              </a:lnSpc>
              <a:buNone/>
            </a:pPr>
            <a:r>
              <a:rPr lang="en-US" sz="4374" b="1" dirty="0">
                <a:solidFill>
                  <a:srgbClr val="00002E"/>
                </a:solidFill>
                <a:latin typeface="Nunito" pitchFamily="34" charset="0"/>
                <a:ea typeface="Nunito" pitchFamily="34" charset="-122"/>
                <a:cs typeface="Nunito" pitchFamily="34" charset="-120"/>
              </a:rPr>
              <a:t>Visualizing Insights</a:t>
            </a:r>
            <a:endParaRPr lang="en-US" sz="4374" dirty="0"/>
          </a:p>
        </p:txBody>
      </p:sp>
      <p:sp>
        <p:nvSpPr>
          <p:cNvPr id="5" name="Shape 2"/>
          <p:cNvSpPr/>
          <p:nvPr/>
        </p:nvSpPr>
        <p:spPr>
          <a:xfrm>
            <a:off x="2348389" y="2466142"/>
            <a:ext cx="3088958" cy="1909048"/>
          </a:xfrm>
          <a:prstGeom prst="roundRect">
            <a:avLst>
              <a:gd name="adj" fmla="val 20951"/>
            </a:avLst>
          </a:prstGeom>
          <a:noFill/>
          <a:ln w="22860">
            <a:solidFill>
              <a:srgbClr val="2D4DF2"/>
            </a:solidFill>
            <a:prstDash val="solid"/>
          </a:ln>
        </p:spPr>
      </p:sp>
      <p:pic>
        <p:nvPicPr>
          <p:cNvPr id="6" name="Image 1" descr="preencoded.png"/>
          <p:cNvPicPr>
            <a:picLocks noChangeAspect="1"/>
          </p:cNvPicPr>
          <p:nvPr/>
        </p:nvPicPr>
        <p:blipFill>
          <a:blip r:embed="rId4"/>
          <a:stretch>
            <a:fillRect/>
          </a:stretch>
        </p:blipFill>
        <p:spPr>
          <a:xfrm>
            <a:off x="2325529" y="2173248"/>
            <a:ext cx="3111818" cy="2479595"/>
          </a:xfrm>
          <a:prstGeom prst="rect">
            <a:avLst/>
          </a:prstGeom>
        </p:spPr>
      </p:pic>
      <p:sp>
        <p:nvSpPr>
          <p:cNvPr id="7" name="Text 3"/>
          <p:cNvSpPr/>
          <p:nvPr/>
        </p:nvSpPr>
        <p:spPr>
          <a:xfrm>
            <a:off x="2348389" y="4652843"/>
            <a:ext cx="3088958" cy="694373"/>
          </a:xfrm>
          <a:prstGeom prst="rect">
            <a:avLst/>
          </a:prstGeom>
          <a:noFill/>
          <a:ln/>
        </p:spPr>
        <p:txBody>
          <a:bodyPr wrap="square" rtlCol="0" anchor="t"/>
          <a:lstStyle/>
          <a:p>
            <a:pPr marL="0" indent="0" algn="l">
              <a:lnSpc>
                <a:spcPts val="2734"/>
              </a:lnSpc>
              <a:buNone/>
            </a:pPr>
            <a:r>
              <a:rPr lang="en-US" sz="2187" b="1" dirty="0">
                <a:solidFill>
                  <a:srgbClr val="2D4DF2"/>
                </a:solidFill>
                <a:latin typeface="Nunito" pitchFamily="34" charset="0"/>
                <a:ea typeface="Nunito" pitchFamily="34" charset="-122"/>
                <a:cs typeface="Nunito" pitchFamily="34" charset="-120"/>
              </a:rPr>
              <a:t>Feature Importance Ranking</a:t>
            </a:r>
            <a:endParaRPr lang="en-US" sz="2187" dirty="0"/>
          </a:p>
        </p:txBody>
      </p:sp>
      <p:sp>
        <p:nvSpPr>
          <p:cNvPr id="8" name="Text 4"/>
          <p:cNvSpPr/>
          <p:nvPr/>
        </p:nvSpPr>
        <p:spPr>
          <a:xfrm>
            <a:off x="2348389" y="5480447"/>
            <a:ext cx="3088958" cy="1421606"/>
          </a:xfrm>
          <a:prstGeom prst="rect">
            <a:avLst/>
          </a:prstGeom>
          <a:noFill/>
          <a:ln/>
        </p:spPr>
        <p:txBody>
          <a:bodyPr wrap="square" rtlCol="0" anchor="t"/>
          <a:lstStyle/>
          <a:p>
            <a:pPr marL="0" indent="0" algn="l">
              <a:lnSpc>
                <a:spcPts val="2799"/>
              </a:lnSpc>
              <a:buNone/>
            </a:pPr>
            <a:r>
              <a:rPr lang="en-US" sz="1750" dirty="0">
                <a:solidFill>
                  <a:srgbClr val="00002E"/>
                </a:solidFill>
                <a:latin typeface="PT Sans" pitchFamily="34" charset="0"/>
                <a:ea typeface="PT Sans" pitchFamily="34" charset="-122"/>
                <a:cs typeface="PT Sans" pitchFamily="34" charset="-120"/>
              </a:rPr>
              <a:t>A visual representation of the model's feature importance scores will highlight the key drivers of mobile phone prices.</a:t>
            </a:r>
            <a:endParaRPr lang="en-US" sz="1750" dirty="0"/>
          </a:p>
        </p:txBody>
      </p:sp>
      <p:sp>
        <p:nvSpPr>
          <p:cNvPr id="9" name="Shape 5"/>
          <p:cNvSpPr/>
          <p:nvPr/>
        </p:nvSpPr>
        <p:spPr>
          <a:xfrm>
            <a:off x="5770602" y="2466142"/>
            <a:ext cx="3088958" cy="1909048"/>
          </a:xfrm>
          <a:prstGeom prst="roundRect">
            <a:avLst>
              <a:gd name="adj" fmla="val 20951"/>
            </a:avLst>
          </a:prstGeom>
          <a:noFill/>
          <a:ln w="22860">
            <a:solidFill>
              <a:srgbClr val="015F98"/>
            </a:solidFill>
            <a:prstDash val="solid"/>
          </a:ln>
        </p:spPr>
      </p:sp>
      <p:sp>
        <p:nvSpPr>
          <p:cNvPr id="11" name="Text 6"/>
          <p:cNvSpPr/>
          <p:nvPr/>
        </p:nvSpPr>
        <p:spPr>
          <a:xfrm>
            <a:off x="7571542" y="4650819"/>
            <a:ext cx="3088958" cy="694373"/>
          </a:xfrm>
          <a:prstGeom prst="rect">
            <a:avLst/>
          </a:prstGeom>
          <a:noFill/>
          <a:ln/>
        </p:spPr>
        <p:txBody>
          <a:bodyPr wrap="square" rtlCol="0" anchor="t"/>
          <a:lstStyle/>
          <a:p>
            <a:pPr marL="0" indent="0" algn="l">
              <a:lnSpc>
                <a:spcPts val="2734"/>
              </a:lnSpc>
              <a:buNone/>
            </a:pPr>
            <a:r>
              <a:rPr lang="en-US" sz="2187" b="1" dirty="0">
                <a:solidFill>
                  <a:srgbClr val="015F98"/>
                </a:solidFill>
                <a:latin typeface="Nunito" pitchFamily="34" charset="0"/>
                <a:ea typeface="Nunito" pitchFamily="34" charset="-122"/>
                <a:cs typeface="Nunito" pitchFamily="34" charset="-120"/>
              </a:rPr>
              <a:t>Price Prediction Accuracy</a:t>
            </a:r>
            <a:endParaRPr lang="en-US" sz="2187" dirty="0"/>
          </a:p>
        </p:txBody>
      </p:sp>
      <p:sp>
        <p:nvSpPr>
          <p:cNvPr id="12" name="Text 7"/>
          <p:cNvSpPr/>
          <p:nvPr/>
        </p:nvSpPr>
        <p:spPr>
          <a:xfrm>
            <a:off x="7571542" y="5523667"/>
            <a:ext cx="3088958" cy="1421606"/>
          </a:xfrm>
          <a:prstGeom prst="rect">
            <a:avLst/>
          </a:prstGeom>
          <a:noFill/>
          <a:ln/>
        </p:spPr>
        <p:txBody>
          <a:bodyPr wrap="square" rtlCol="0" anchor="t"/>
          <a:lstStyle/>
          <a:p>
            <a:pPr marL="0" indent="0" algn="l">
              <a:lnSpc>
                <a:spcPts val="2799"/>
              </a:lnSpc>
              <a:buNone/>
            </a:pPr>
            <a:r>
              <a:rPr lang="en-US" sz="1750" dirty="0">
                <a:solidFill>
                  <a:srgbClr val="00002E"/>
                </a:solidFill>
                <a:latin typeface="PT Sans" pitchFamily="34" charset="0"/>
                <a:ea typeface="PT Sans" pitchFamily="34" charset="-122"/>
                <a:cs typeface="PT Sans" pitchFamily="34" charset="-120"/>
              </a:rPr>
              <a:t>Scatter plots can demonstrate how well the model's predictions align with the actual observed prices.</a:t>
            </a:r>
            <a:endParaRPr lang="en-US" sz="1750" dirty="0"/>
          </a:p>
        </p:txBody>
      </p:sp>
      <p:sp>
        <p:nvSpPr>
          <p:cNvPr id="13" name="Shape 8"/>
          <p:cNvSpPr/>
          <p:nvPr/>
        </p:nvSpPr>
        <p:spPr>
          <a:xfrm>
            <a:off x="9192816" y="2466142"/>
            <a:ext cx="3089077" cy="1909167"/>
          </a:xfrm>
          <a:prstGeom prst="roundRect">
            <a:avLst>
              <a:gd name="adj" fmla="val 20949"/>
            </a:avLst>
          </a:prstGeom>
          <a:noFill/>
          <a:ln w="22860">
            <a:solidFill>
              <a:srgbClr val="AD1F96"/>
            </a:solidFill>
            <a:prstDash val="solid"/>
          </a:ln>
        </p:spPr>
      </p:sp>
      <p:pic>
        <p:nvPicPr>
          <p:cNvPr id="18" name="Picture 17"/>
          <p:cNvPicPr>
            <a:picLocks noChangeAspect="1"/>
          </p:cNvPicPr>
          <p:nvPr/>
        </p:nvPicPr>
        <p:blipFill>
          <a:blip r:embed="rId5"/>
          <a:stretch>
            <a:fillRect/>
          </a:stretch>
        </p:blipFill>
        <p:spPr>
          <a:xfrm>
            <a:off x="5591175" y="2130028"/>
            <a:ext cx="3448050" cy="2581275"/>
          </a:xfrm>
          <a:prstGeom prst="rect">
            <a:avLst/>
          </a:prstGeom>
        </p:spPr>
      </p:pic>
      <p:pic>
        <p:nvPicPr>
          <p:cNvPr id="19" name="Picture 18"/>
          <p:cNvPicPr>
            <a:picLocks noChangeAspect="1"/>
          </p:cNvPicPr>
          <p:nvPr/>
        </p:nvPicPr>
        <p:blipFill>
          <a:blip r:embed="rId6"/>
          <a:stretch>
            <a:fillRect/>
          </a:stretch>
        </p:blipFill>
        <p:spPr>
          <a:xfrm>
            <a:off x="9171384" y="2130027"/>
            <a:ext cx="4191000" cy="2581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553"/>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0" y="0"/>
            <a:ext cx="14630400" cy="2516505"/>
          </a:xfrm>
          <a:prstGeom prst="rect">
            <a:avLst/>
          </a:prstGeom>
        </p:spPr>
      </p:pic>
      <p:sp>
        <p:nvSpPr>
          <p:cNvPr id="5" name="Text 1"/>
          <p:cNvSpPr/>
          <p:nvPr/>
        </p:nvSpPr>
        <p:spPr>
          <a:xfrm>
            <a:off x="2815114" y="3070027"/>
            <a:ext cx="5033010" cy="629007"/>
          </a:xfrm>
          <a:prstGeom prst="rect">
            <a:avLst/>
          </a:prstGeom>
          <a:noFill/>
          <a:ln/>
        </p:spPr>
        <p:txBody>
          <a:bodyPr wrap="none" rtlCol="0" anchor="t"/>
          <a:lstStyle/>
          <a:p>
            <a:pPr marL="0" indent="0">
              <a:lnSpc>
                <a:spcPts val="4954"/>
              </a:lnSpc>
              <a:buNone/>
            </a:pPr>
            <a:r>
              <a:rPr lang="en-US" sz="3963" b="1" dirty="0">
                <a:solidFill>
                  <a:srgbClr val="00002E"/>
                </a:solidFill>
                <a:latin typeface="Nunito" pitchFamily="34" charset="0"/>
                <a:ea typeface="Nunito" pitchFamily="34" charset="-122"/>
                <a:cs typeface="Nunito" pitchFamily="34" charset="-120"/>
              </a:rPr>
              <a:t>Recommendations</a:t>
            </a:r>
            <a:endParaRPr lang="en-US" sz="3963" dirty="0"/>
          </a:p>
        </p:txBody>
      </p:sp>
      <p:pic>
        <p:nvPicPr>
          <p:cNvPr id="6" name="Image 2" descr="preencoded.png"/>
          <p:cNvPicPr>
            <a:picLocks noChangeAspect="1"/>
          </p:cNvPicPr>
          <p:nvPr/>
        </p:nvPicPr>
        <p:blipFill>
          <a:blip r:embed="rId5"/>
          <a:stretch>
            <a:fillRect/>
          </a:stretch>
        </p:blipFill>
        <p:spPr>
          <a:xfrm>
            <a:off x="2815114" y="4000976"/>
            <a:ext cx="3000018" cy="805220"/>
          </a:xfrm>
          <a:prstGeom prst="rect">
            <a:avLst/>
          </a:prstGeom>
        </p:spPr>
      </p:pic>
      <p:sp>
        <p:nvSpPr>
          <p:cNvPr id="7" name="Text 2"/>
          <p:cNvSpPr/>
          <p:nvPr/>
        </p:nvSpPr>
        <p:spPr>
          <a:xfrm>
            <a:off x="3016329" y="5108138"/>
            <a:ext cx="2516505" cy="314563"/>
          </a:xfrm>
          <a:prstGeom prst="rect">
            <a:avLst/>
          </a:prstGeom>
          <a:noFill/>
          <a:ln/>
        </p:spPr>
        <p:txBody>
          <a:bodyPr wrap="none" rtlCol="0" anchor="t"/>
          <a:lstStyle/>
          <a:p>
            <a:pPr marL="0" indent="0" algn="l">
              <a:lnSpc>
                <a:spcPts val="2477"/>
              </a:lnSpc>
              <a:buNone/>
            </a:pPr>
            <a:r>
              <a:rPr lang="en-US" sz="1982" b="1" dirty="0">
                <a:solidFill>
                  <a:srgbClr val="2D4DF2"/>
                </a:solidFill>
                <a:latin typeface="Nunito" pitchFamily="34" charset="0"/>
                <a:ea typeface="Nunito" pitchFamily="34" charset="-122"/>
                <a:cs typeface="Nunito" pitchFamily="34" charset="-120"/>
              </a:rPr>
              <a:t>Prioritize Features</a:t>
            </a:r>
            <a:endParaRPr lang="en-US" sz="1982" dirty="0"/>
          </a:p>
        </p:txBody>
      </p:sp>
      <p:sp>
        <p:nvSpPr>
          <p:cNvPr id="8" name="Text 3"/>
          <p:cNvSpPr/>
          <p:nvPr/>
        </p:nvSpPr>
        <p:spPr>
          <a:xfrm>
            <a:off x="3016329" y="5543431"/>
            <a:ext cx="2597587" cy="1932384"/>
          </a:xfrm>
          <a:prstGeom prst="rect">
            <a:avLst/>
          </a:prstGeom>
          <a:noFill/>
          <a:ln/>
        </p:spPr>
        <p:txBody>
          <a:bodyPr wrap="square" rtlCol="0" anchor="t"/>
          <a:lstStyle/>
          <a:p>
            <a:pPr marL="0" indent="0" algn="l">
              <a:lnSpc>
                <a:spcPts val="2536"/>
              </a:lnSpc>
              <a:buNone/>
            </a:pPr>
            <a:r>
              <a:rPr lang="en-US" sz="1585" dirty="0">
                <a:solidFill>
                  <a:srgbClr val="00002E"/>
                </a:solidFill>
                <a:latin typeface="PT Sans" pitchFamily="34" charset="0"/>
                <a:ea typeface="PT Sans" pitchFamily="34" charset="-122"/>
                <a:cs typeface="PT Sans" pitchFamily="34" charset="-120"/>
              </a:rPr>
              <a:t>Focus development and marketing efforts on the most influential phone specifications identified by the feature importance analysis.</a:t>
            </a:r>
            <a:endParaRPr lang="en-US" sz="1585" dirty="0"/>
          </a:p>
        </p:txBody>
      </p:sp>
      <p:pic>
        <p:nvPicPr>
          <p:cNvPr id="9" name="Image 3" descr="preencoded.png"/>
          <p:cNvPicPr>
            <a:picLocks noChangeAspect="1"/>
          </p:cNvPicPr>
          <p:nvPr/>
        </p:nvPicPr>
        <p:blipFill>
          <a:blip r:embed="rId6"/>
          <a:stretch>
            <a:fillRect/>
          </a:stretch>
        </p:blipFill>
        <p:spPr>
          <a:xfrm>
            <a:off x="5815132" y="4000976"/>
            <a:ext cx="3000018" cy="805220"/>
          </a:xfrm>
          <a:prstGeom prst="rect">
            <a:avLst/>
          </a:prstGeom>
        </p:spPr>
      </p:pic>
      <p:sp>
        <p:nvSpPr>
          <p:cNvPr id="10" name="Text 4"/>
          <p:cNvSpPr/>
          <p:nvPr/>
        </p:nvSpPr>
        <p:spPr>
          <a:xfrm>
            <a:off x="6016347" y="5108138"/>
            <a:ext cx="2516505" cy="314563"/>
          </a:xfrm>
          <a:prstGeom prst="rect">
            <a:avLst/>
          </a:prstGeom>
          <a:noFill/>
          <a:ln/>
        </p:spPr>
        <p:txBody>
          <a:bodyPr wrap="none" rtlCol="0" anchor="t"/>
          <a:lstStyle/>
          <a:p>
            <a:pPr marL="0" indent="0" algn="l">
              <a:lnSpc>
                <a:spcPts val="2477"/>
              </a:lnSpc>
              <a:buNone/>
            </a:pPr>
            <a:r>
              <a:rPr lang="en-US" sz="1982" b="1" dirty="0">
                <a:solidFill>
                  <a:srgbClr val="015F98"/>
                </a:solidFill>
                <a:latin typeface="Nunito" pitchFamily="34" charset="0"/>
                <a:ea typeface="Nunito" pitchFamily="34" charset="-122"/>
                <a:cs typeface="Nunito" pitchFamily="34" charset="-120"/>
              </a:rPr>
              <a:t>Optimize Pricing</a:t>
            </a:r>
            <a:endParaRPr lang="en-US" sz="1982" dirty="0"/>
          </a:p>
        </p:txBody>
      </p:sp>
      <p:sp>
        <p:nvSpPr>
          <p:cNvPr id="11" name="Text 5"/>
          <p:cNvSpPr/>
          <p:nvPr/>
        </p:nvSpPr>
        <p:spPr>
          <a:xfrm>
            <a:off x="6016347" y="5543431"/>
            <a:ext cx="2597587" cy="1288256"/>
          </a:xfrm>
          <a:prstGeom prst="rect">
            <a:avLst/>
          </a:prstGeom>
          <a:noFill/>
          <a:ln/>
        </p:spPr>
        <p:txBody>
          <a:bodyPr wrap="square" rtlCol="0" anchor="t"/>
          <a:lstStyle/>
          <a:p>
            <a:pPr marL="0" indent="0" algn="l">
              <a:lnSpc>
                <a:spcPts val="2536"/>
              </a:lnSpc>
              <a:buNone/>
            </a:pPr>
            <a:r>
              <a:rPr lang="en-US" sz="1585" dirty="0">
                <a:solidFill>
                  <a:srgbClr val="00002E"/>
                </a:solidFill>
                <a:latin typeface="PT Sans" pitchFamily="34" charset="0"/>
                <a:ea typeface="PT Sans" pitchFamily="34" charset="-122"/>
                <a:cs typeface="PT Sans" pitchFamily="34" charset="-120"/>
              </a:rPr>
              <a:t>Use the price prediction model to set competitive and profitable prices that align with customer demand.</a:t>
            </a:r>
            <a:endParaRPr lang="en-US" sz="1585" dirty="0"/>
          </a:p>
        </p:txBody>
      </p:sp>
      <p:pic>
        <p:nvPicPr>
          <p:cNvPr id="12" name="Image 4" descr="preencoded.png"/>
          <p:cNvPicPr>
            <a:picLocks noChangeAspect="1"/>
          </p:cNvPicPr>
          <p:nvPr/>
        </p:nvPicPr>
        <p:blipFill>
          <a:blip r:embed="rId7"/>
          <a:stretch>
            <a:fillRect/>
          </a:stretch>
        </p:blipFill>
        <p:spPr>
          <a:xfrm>
            <a:off x="8815149" y="4000976"/>
            <a:ext cx="3000137" cy="805220"/>
          </a:xfrm>
          <a:prstGeom prst="rect">
            <a:avLst/>
          </a:prstGeom>
        </p:spPr>
      </p:pic>
      <p:sp>
        <p:nvSpPr>
          <p:cNvPr id="13" name="Text 6"/>
          <p:cNvSpPr/>
          <p:nvPr/>
        </p:nvSpPr>
        <p:spPr>
          <a:xfrm>
            <a:off x="9016365" y="5108138"/>
            <a:ext cx="2516505" cy="314563"/>
          </a:xfrm>
          <a:prstGeom prst="rect">
            <a:avLst/>
          </a:prstGeom>
          <a:noFill/>
          <a:ln/>
        </p:spPr>
        <p:txBody>
          <a:bodyPr wrap="none" rtlCol="0" anchor="t"/>
          <a:lstStyle/>
          <a:p>
            <a:pPr marL="0" indent="0" algn="l">
              <a:lnSpc>
                <a:spcPts val="2477"/>
              </a:lnSpc>
              <a:buNone/>
            </a:pPr>
            <a:r>
              <a:rPr lang="en-US" sz="1982" b="1" dirty="0">
                <a:solidFill>
                  <a:srgbClr val="AD1F96"/>
                </a:solidFill>
                <a:latin typeface="Nunito" pitchFamily="34" charset="0"/>
                <a:ea typeface="Nunito" pitchFamily="34" charset="-122"/>
                <a:cs typeface="Nunito" pitchFamily="34" charset="-120"/>
              </a:rPr>
              <a:t>Adapt to Market</a:t>
            </a:r>
            <a:endParaRPr lang="en-US" sz="1982" dirty="0"/>
          </a:p>
        </p:txBody>
      </p:sp>
      <p:sp>
        <p:nvSpPr>
          <p:cNvPr id="14" name="Text 7"/>
          <p:cNvSpPr/>
          <p:nvPr/>
        </p:nvSpPr>
        <p:spPr>
          <a:xfrm>
            <a:off x="9016365" y="5543431"/>
            <a:ext cx="2597706" cy="1610320"/>
          </a:xfrm>
          <a:prstGeom prst="rect">
            <a:avLst/>
          </a:prstGeom>
          <a:noFill/>
          <a:ln/>
        </p:spPr>
        <p:txBody>
          <a:bodyPr wrap="square" rtlCol="0" anchor="t"/>
          <a:lstStyle/>
          <a:p>
            <a:pPr marL="0" indent="0" algn="l">
              <a:lnSpc>
                <a:spcPts val="2536"/>
              </a:lnSpc>
              <a:buNone/>
            </a:pPr>
            <a:r>
              <a:rPr lang="en-US" sz="1585" dirty="0">
                <a:solidFill>
                  <a:srgbClr val="00002E"/>
                </a:solidFill>
                <a:latin typeface="PT Sans" pitchFamily="34" charset="0"/>
                <a:ea typeface="PT Sans" pitchFamily="34" charset="-122"/>
                <a:cs typeface="PT Sans" pitchFamily="34" charset="-120"/>
              </a:rPr>
              <a:t>Continuously monitor feature importance and price trends to ensure the company remains responsive to changing market conditions.</a:t>
            </a:r>
            <a:endParaRPr lang="en-US" sz="158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890123"/>
            <a:ext cx="5554980" cy="694373"/>
          </a:xfrm>
          <a:prstGeom prst="rect">
            <a:avLst/>
          </a:prstGeom>
          <a:noFill/>
          <a:ln/>
        </p:spPr>
        <p:txBody>
          <a:bodyPr wrap="none" rtlCol="0" anchor="t"/>
          <a:lstStyle/>
          <a:p>
            <a:pPr marL="0" indent="0">
              <a:lnSpc>
                <a:spcPts val="5468"/>
              </a:lnSpc>
              <a:buNone/>
            </a:pPr>
            <a:r>
              <a:rPr lang="en-US" sz="4374" b="1" dirty="0">
                <a:solidFill>
                  <a:srgbClr val="00002E"/>
                </a:solidFill>
                <a:latin typeface="Nunito" pitchFamily="34" charset="0"/>
                <a:ea typeface="Nunito" pitchFamily="34" charset="-122"/>
                <a:cs typeface="Nunito" pitchFamily="34" charset="-120"/>
              </a:rPr>
              <a:t>Conclusion</a:t>
            </a:r>
            <a:endParaRPr lang="en-US" sz="4374" dirty="0"/>
          </a:p>
        </p:txBody>
      </p:sp>
      <p:sp>
        <p:nvSpPr>
          <p:cNvPr id="6" name="Text 2"/>
          <p:cNvSpPr/>
          <p:nvPr/>
        </p:nvSpPr>
        <p:spPr>
          <a:xfrm>
            <a:off x="833199" y="3917752"/>
            <a:ext cx="7477601" cy="1421606"/>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By developing an accurate machine learning model for mobile phone price prediction, we've gained valuable insights to guide the organization's pricing, product, and marketing strategies. These insights will help the company stay competitive and adaptable in the dynamic mobile phone market.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514</Words>
  <Application>Microsoft Office PowerPoint</Application>
  <PresentationFormat>Custom</PresentationFormat>
  <Paragraphs>65</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hp</cp:lastModifiedBy>
  <cp:revision>4</cp:revision>
  <dcterms:created xsi:type="dcterms:W3CDTF">2024-04-08T16:46:33Z</dcterms:created>
  <dcterms:modified xsi:type="dcterms:W3CDTF">2024-04-08T16:54:25Z</dcterms:modified>
</cp:coreProperties>
</file>