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te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1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626507"/>
            <a:ext cx="7556421" cy="3081099"/>
          </a:xfrm>
          <a:prstGeom prst="rect">
            <a:avLst/>
          </a:prstGeom>
          <a:noFill/>
          <a:ln/>
        </p:spPr>
        <p:txBody>
          <a:bodyPr wrap="square" lIns="0" tIns="0" rIns="0" bIns="0" rtlCol="0" anchor="t"/>
          <a:lstStyle/>
          <a:p>
            <a:pPr marL="0" indent="0">
              <a:lnSpc>
                <a:spcPts val="8050"/>
              </a:lnSpc>
              <a:buNone/>
            </a:pPr>
            <a:r>
              <a:rPr lang="en-US" sz="6450" b="1" dirty="0">
                <a:solidFill>
                  <a:srgbClr val="000000"/>
                </a:solidFill>
                <a:latin typeface="Petrona Bold" pitchFamily="34" charset="0"/>
                <a:ea typeface="Petrona Bold" pitchFamily="34" charset="-122"/>
                <a:cs typeface="Petrona Bold" pitchFamily="34" charset="-120"/>
              </a:rPr>
              <a:t>NLP Project for Disaster Tweet Classification</a:t>
            </a:r>
            <a:endParaRPr lang="en-US" sz="6450" dirty="0"/>
          </a:p>
        </p:txBody>
      </p:sp>
      <p:sp>
        <p:nvSpPr>
          <p:cNvPr id="4" name="Text 1"/>
          <p:cNvSpPr/>
          <p:nvPr/>
        </p:nvSpPr>
        <p:spPr>
          <a:xfrm>
            <a:off x="6280190" y="4047768"/>
            <a:ext cx="7556421" cy="290322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Welcome to this presentation on our NLP project focused on classifying tweets related to disasters. This project aims to utilize the power of natural language processing to analyze and categorize tweets during disaster events, facilitating rapid response and effective communication during times of crisis. The increasing reliance on social media platforms for information sharing makes it crucial to develop robust NLP tools for extracting valuable information from the vast amount of data generated during disaster situations.</a:t>
            </a:r>
            <a:endParaRPr lang="en-US" sz="1750" dirty="0"/>
          </a:p>
        </p:txBody>
      </p:sp>
      <p:sp>
        <p:nvSpPr>
          <p:cNvPr id="5" name="Shape 2"/>
          <p:cNvSpPr/>
          <p:nvPr/>
        </p:nvSpPr>
        <p:spPr>
          <a:xfrm>
            <a:off x="6280190" y="7223046"/>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6287810" y="7230666"/>
            <a:ext cx="347663" cy="347663"/>
          </a:xfrm>
          <a:prstGeom prst="rect">
            <a:avLst/>
          </a:prstGeom>
        </p:spPr>
      </p:pic>
      <p:sp>
        <p:nvSpPr>
          <p:cNvPr id="7" name="Text 3"/>
          <p:cNvSpPr/>
          <p:nvPr/>
        </p:nvSpPr>
        <p:spPr>
          <a:xfrm>
            <a:off x="6756440" y="7206139"/>
            <a:ext cx="1882259"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Vicky Saini</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43176"/>
            <a:ext cx="9251156"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 and Future Directions</a:t>
            </a:r>
            <a:endParaRPr lang="en-US" sz="4650" dirty="0"/>
          </a:p>
        </p:txBody>
      </p:sp>
      <p:sp>
        <p:nvSpPr>
          <p:cNvPr id="3" name="Text 1"/>
          <p:cNvSpPr/>
          <p:nvPr/>
        </p:nvSpPr>
        <p:spPr>
          <a:xfrm>
            <a:off x="793790" y="1841063"/>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project demonstrates the potential of NLP to improve disaster response by efficiently classifying disaster-related tweets. The model developed can provide valuable insights into the situation on the ground, facilitating more efficient resource allocation and communication during emergencies. Future directions for this research include exploring more advanced NLP models, developing robust techniques for addressing data biases and misinformation, and integrating the model with other platforms for a comprehensive disaster response system.</a:t>
            </a:r>
            <a:endParaRPr lang="en-US" sz="1750" dirty="0"/>
          </a:p>
        </p:txBody>
      </p:sp>
      <p:sp>
        <p:nvSpPr>
          <p:cNvPr id="4" name="Shape 2"/>
          <p:cNvSpPr/>
          <p:nvPr/>
        </p:nvSpPr>
        <p:spPr>
          <a:xfrm>
            <a:off x="793790" y="4165878"/>
            <a:ext cx="510302" cy="510302"/>
          </a:xfrm>
          <a:prstGeom prst="roundRect">
            <a:avLst>
              <a:gd name="adj" fmla="val 18669"/>
            </a:avLst>
          </a:prstGeom>
          <a:solidFill>
            <a:srgbClr val="CCEEFF"/>
          </a:solidFill>
          <a:ln w="7620">
            <a:solidFill>
              <a:srgbClr val="B2D4E5"/>
            </a:solidFill>
            <a:prstDash val="solid"/>
          </a:ln>
        </p:spPr>
      </p:sp>
      <p:sp>
        <p:nvSpPr>
          <p:cNvPr id="5" name="Text 3"/>
          <p:cNvSpPr/>
          <p:nvPr/>
        </p:nvSpPr>
        <p:spPr>
          <a:xfrm>
            <a:off x="972503" y="4242316"/>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4"/>
          <p:cNvSpPr/>
          <p:nvPr/>
        </p:nvSpPr>
        <p:spPr>
          <a:xfrm>
            <a:off x="1530906" y="4165878"/>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Continued Model Development</a:t>
            </a:r>
            <a:endParaRPr lang="en-US" sz="2300" dirty="0"/>
          </a:p>
        </p:txBody>
      </p:sp>
      <p:sp>
        <p:nvSpPr>
          <p:cNvPr id="7" name="Text 5"/>
          <p:cNvSpPr/>
          <p:nvPr/>
        </p:nvSpPr>
        <p:spPr>
          <a:xfrm>
            <a:off x="1530906" y="5046107"/>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Exploring more advanced NLP models, such as transformer-based architectures, and incorporating multimodal data, like images and videos, can enhance the model's capabilities.</a:t>
            </a:r>
            <a:endParaRPr lang="en-US" sz="1750" dirty="0"/>
          </a:p>
        </p:txBody>
      </p:sp>
      <p:sp>
        <p:nvSpPr>
          <p:cNvPr id="8" name="Shape 6"/>
          <p:cNvSpPr/>
          <p:nvPr/>
        </p:nvSpPr>
        <p:spPr>
          <a:xfrm>
            <a:off x="5216962" y="4165878"/>
            <a:ext cx="510302" cy="510302"/>
          </a:xfrm>
          <a:prstGeom prst="roundRect">
            <a:avLst>
              <a:gd name="adj" fmla="val 18669"/>
            </a:avLst>
          </a:prstGeom>
          <a:solidFill>
            <a:srgbClr val="CCEEFF"/>
          </a:solidFill>
          <a:ln w="7620">
            <a:solidFill>
              <a:srgbClr val="B2D4E5"/>
            </a:solidFill>
            <a:prstDash val="solid"/>
          </a:ln>
        </p:spPr>
      </p:sp>
      <p:sp>
        <p:nvSpPr>
          <p:cNvPr id="9" name="Text 7"/>
          <p:cNvSpPr/>
          <p:nvPr/>
        </p:nvSpPr>
        <p:spPr>
          <a:xfrm>
            <a:off x="5370790" y="4242316"/>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8"/>
          <p:cNvSpPr/>
          <p:nvPr/>
        </p:nvSpPr>
        <p:spPr>
          <a:xfrm>
            <a:off x="5954078" y="4165878"/>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Addressing Data Challenges</a:t>
            </a:r>
            <a:endParaRPr lang="en-US" sz="2300" dirty="0"/>
          </a:p>
        </p:txBody>
      </p:sp>
      <p:sp>
        <p:nvSpPr>
          <p:cNvPr id="11" name="Text 9"/>
          <p:cNvSpPr/>
          <p:nvPr/>
        </p:nvSpPr>
        <p:spPr>
          <a:xfrm>
            <a:off x="5954078" y="5046107"/>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Developing techniques for mitigating data biases and detecting misinformation is crucial for ensuring the reliability and trustworthiness of the model's predictions.</a:t>
            </a:r>
            <a:endParaRPr lang="en-US" sz="1750" dirty="0"/>
          </a:p>
        </p:txBody>
      </p:sp>
      <p:sp>
        <p:nvSpPr>
          <p:cNvPr id="12" name="Shape 10"/>
          <p:cNvSpPr/>
          <p:nvPr/>
        </p:nvSpPr>
        <p:spPr>
          <a:xfrm>
            <a:off x="9640133" y="4165878"/>
            <a:ext cx="510302" cy="510302"/>
          </a:xfrm>
          <a:prstGeom prst="roundRect">
            <a:avLst>
              <a:gd name="adj" fmla="val 18669"/>
            </a:avLst>
          </a:prstGeom>
          <a:solidFill>
            <a:srgbClr val="CCEEFF"/>
          </a:solidFill>
          <a:ln w="7620">
            <a:solidFill>
              <a:srgbClr val="B2D4E5"/>
            </a:solidFill>
            <a:prstDash val="solid"/>
          </a:ln>
        </p:spPr>
      </p:sp>
      <p:sp>
        <p:nvSpPr>
          <p:cNvPr id="13" name="Text 11"/>
          <p:cNvSpPr/>
          <p:nvPr/>
        </p:nvSpPr>
        <p:spPr>
          <a:xfrm>
            <a:off x="9794200" y="4242316"/>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2"/>
          <p:cNvSpPr/>
          <p:nvPr/>
        </p:nvSpPr>
        <p:spPr>
          <a:xfrm>
            <a:off x="10377249" y="4165878"/>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Integration with Other Systems</a:t>
            </a:r>
            <a:endParaRPr lang="en-US" sz="2300" dirty="0"/>
          </a:p>
        </p:txBody>
      </p:sp>
      <p:sp>
        <p:nvSpPr>
          <p:cNvPr id="15" name="Text 13"/>
          <p:cNvSpPr/>
          <p:nvPr/>
        </p:nvSpPr>
        <p:spPr>
          <a:xfrm>
            <a:off x="10377249" y="5046107"/>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Integrating the model with other platforms, such as emergency response systems and data visualization tools, can create a more comprehensive and effective disaster response framework.</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85255"/>
            <a:ext cx="12753380"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Introduction to NLP and Disaster Management</a:t>
            </a:r>
            <a:endParaRPr lang="en-US" sz="4650" dirty="0"/>
          </a:p>
        </p:txBody>
      </p:sp>
      <p:sp>
        <p:nvSpPr>
          <p:cNvPr id="3" name="Text 1"/>
          <p:cNvSpPr/>
          <p:nvPr/>
        </p:nvSpPr>
        <p:spPr>
          <a:xfrm>
            <a:off x="793790" y="2283143"/>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Natural Language Processing (NLP) is a branch of artificial intelligence that enables computers to understand, interpret, and generate human language. By leveraging NLP techniques, we can analyze and interpret large volumes of text data, extracting valuable insights and patterns. Disaster management, on the other hand, encompasses the planning, preparation, response, and recovery efforts undertaken to mitigate the impact of natural disasters and other emergencies. This project seeks to bridge the gap between these two fields, utilizing NLP to enhance disaster management strategies.</a:t>
            </a:r>
            <a:endParaRPr lang="en-US" sz="1750" dirty="0"/>
          </a:p>
        </p:txBody>
      </p:sp>
      <p:sp>
        <p:nvSpPr>
          <p:cNvPr id="4" name="Shape 2"/>
          <p:cNvSpPr/>
          <p:nvPr/>
        </p:nvSpPr>
        <p:spPr>
          <a:xfrm>
            <a:off x="793790" y="4352806"/>
            <a:ext cx="6408063" cy="2791539"/>
          </a:xfrm>
          <a:prstGeom prst="roundRect">
            <a:avLst>
              <a:gd name="adj" fmla="val 3413"/>
            </a:avLst>
          </a:prstGeom>
          <a:solidFill>
            <a:srgbClr val="CCEEFF"/>
          </a:solidFill>
          <a:ln w="7620">
            <a:solidFill>
              <a:srgbClr val="B2D4E5"/>
            </a:solidFill>
            <a:prstDash val="solid"/>
          </a:ln>
        </p:spPr>
      </p:sp>
      <p:sp>
        <p:nvSpPr>
          <p:cNvPr id="5" name="Text 3"/>
          <p:cNvSpPr/>
          <p:nvPr/>
        </p:nvSpPr>
        <p:spPr>
          <a:xfrm>
            <a:off x="1028224" y="4587240"/>
            <a:ext cx="396382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Natural Language Processing</a:t>
            </a:r>
            <a:endParaRPr lang="en-US" sz="2300" dirty="0"/>
          </a:p>
        </p:txBody>
      </p:sp>
      <p:sp>
        <p:nvSpPr>
          <p:cNvPr id="6" name="Text 4"/>
          <p:cNvSpPr/>
          <p:nvPr/>
        </p:nvSpPr>
        <p:spPr>
          <a:xfrm>
            <a:off x="1028224" y="5095399"/>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NLP empowers computers to understand and analyze human language, enabling tasks like text classification, sentiment analysis, and machine translation. This field has seen significant advancements, paving the way for applications across various domains.</a:t>
            </a:r>
            <a:endParaRPr lang="en-US" sz="1750" dirty="0"/>
          </a:p>
        </p:txBody>
      </p:sp>
      <p:sp>
        <p:nvSpPr>
          <p:cNvPr id="7" name="Shape 5"/>
          <p:cNvSpPr/>
          <p:nvPr/>
        </p:nvSpPr>
        <p:spPr>
          <a:xfrm>
            <a:off x="7428667" y="4352806"/>
            <a:ext cx="6408063" cy="2791539"/>
          </a:xfrm>
          <a:prstGeom prst="roundRect">
            <a:avLst>
              <a:gd name="adj" fmla="val 3413"/>
            </a:avLst>
          </a:prstGeom>
          <a:solidFill>
            <a:srgbClr val="CCEEFF"/>
          </a:solidFill>
          <a:ln w="7620">
            <a:solidFill>
              <a:srgbClr val="B2D4E5"/>
            </a:solidFill>
            <a:prstDash val="solid"/>
          </a:ln>
        </p:spPr>
      </p:sp>
      <p:sp>
        <p:nvSpPr>
          <p:cNvPr id="8" name="Text 6"/>
          <p:cNvSpPr/>
          <p:nvPr/>
        </p:nvSpPr>
        <p:spPr>
          <a:xfrm>
            <a:off x="7663101" y="4587240"/>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Disaster Management</a:t>
            </a:r>
            <a:endParaRPr lang="en-US" sz="2300" dirty="0"/>
          </a:p>
        </p:txBody>
      </p:sp>
      <p:sp>
        <p:nvSpPr>
          <p:cNvPr id="9" name="Text 7"/>
          <p:cNvSpPr/>
          <p:nvPr/>
        </p:nvSpPr>
        <p:spPr>
          <a:xfrm>
            <a:off x="7663101" y="5095399"/>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Disaster management encompasses all aspects of preparedness, response, and recovery efforts related to disasters. Effective disaster management involves coordinating resources, communicating effectively, and providing timely aid to affected populations.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24627"/>
            <a:ext cx="9579173"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Motivation and Problem Statement</a:t>
            </a:r>
            <a:endParaRPr lang="en-US" sz="4650" dirty="0"/>
          </a:p>
        </p:txBody>
      </p:sp>
      <p:sp>
        <p:nvSpPr>
          <p:cNvPr id="3" name="Text 1"/>
          <p:cNvSpPr/>
          <p:nvPr/>
        </p:nvSpPr>
        <p:spPr>
          <a:xfrm>
            <a:off x="793790" y="2022515"/>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increasing reliance on social media platforms for information sharing during disasters presents both opportunities and challenges. While social media provides a valuable platform for disseminating real-time information and coordinating relief efforts, it also poses the challenge of sifting through large volumes of data, often containing misinformation and irrelevant content. This project aims to address this challenge by developing an NLP model that can effectively classify disaster-related tweets, facilitating a more efficient and accurate response during crises.</a:t>
            </a:r>
            <a:endParaRPr lang="en-US" sz="1750" dirty="0"/>
          </a:p>
        </p:txBody>
      </p:sp>
      <p:sp>
        <p:nvSpPr>
          <p:cNvPr id="4" name="Shape 2"/>
          <p:cNvSpPr/>
          <p:nvPr/>
        </p:nvSpPr>
        <p:spPr>
          <a:xfrm>
            <a:off x="793790" y="4347329"/>
            <a:ext cx="510302" cy="510302"/>
          </a:xfrm>
          <a:prstGeom prst="roundRect">
            <a:avLst>
              <a:gd name="adj" fmla="val 18669"/>
            </a:avLst>
          </a:prstGeom>
          <a:solidFill>
            <a:srgbClr val="CCEEFF"/>
          </a:solidFill>
          <a:ln w="7620">
            <a:solidFill>
              <a:srgbClr val="B2D4E5"/>
            </a:solidFill>
            <a:prstDash val="solid"/>
          </a:ln>
        </p:spPr>
      </p:sp>
      <p:sp>
        <p:nvSpPr>
          <p:cNvPr id="5" name="Text 3"/>
          <p:cNvSpPr/>
          <p:nvPr/>
        </p:nvSpPr>
        <p:spPr>
          <a:xfrm>
            <a:off x="972503" y="4423767"/>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4"/>
          <p:cNvSpPr/>
          <p:nvPr/>
        </p:nvSpPr>
        <p:spPr>
          <a:xfrm>
            <a:off x="1530906" y="4347329"/>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Social Media as a Vital Source</a:t>
            </a:r>
            <a:endParaRPr lang="en-US" sz="2300" dirty="0"/>
          </a:p>
        </p:txBody>
      </p:sp>
      <p:sp>
        <p:nvSpPr>
          <p:cNvPr id="7" name="Text 5"/>
          <p:cNvSpPr/>
          <p:nvPr/>
        </p:nvSpPr>
        <p:spPr>
          <a:xfrm>
            <a:off x="1530906" y="522755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Social media platforms have become essential for communication and information sharing during disasters, providing valuable insights into the situation on the ground.</a:t>
            </a:r>
            <a:endParaRPr lang="en-US" sz="1750" dirty="0"/>
          </a:p>
        </p:txBody>
      </p:sp>
      <p:sp>
        <p:nvSpPr>
          <p:cNvPr id="8" name="Shape 6"/>
          <p:cNvSpPr/>
          <p:nvPr/>
        </p:nvSpPr>
        <p:spPr>
          <a:xfrm>
            <a:off x="5216962" y="4347329"/>
            <a:ext cx="510302" cy="510302"/>
          </a:xfrm>
          <a:prstGeom prst="roundRect">
            <a:avLst>
              <a:gd name="adj" fmla="val 18669"/>
            </a:avLst>
          </a:prstGeom>
          <a:solidFill>
            <a:srgbClr val="CCEEFF"/>
          </a:solidFill>
          <a:ln w="7620">
            <a:solidFill>
              <a:srgbClr val="B2D4E5"/>
            </a:solidFill>
            <a:prstDash val="solid"/>
          </a:ln>
        </p:spPr>
      </p:sp>
      <p:sp>
        <p:nvSpPr>
          <p:cNvPr id="9" name="Text 7"/>
          <p:cNvSpPr/>
          <p:nvPr/>
        </p:nvSpPr>
        <p:spPr>
          <a:xfrm>
            <a:off x="5370790" y="4423767"/>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8"/>
          <p:cNvSpPr/>
          <p:nvPr/>
        </p:nvSpPr>
        <p:spPr>
          <a:xfrm>
            <a:off x="5954078" y="4347329"/>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The Need for Efficient Classification</a:t>
            </a:r>
            <a:endParaRPr lang="en-US" sz="2300" dirty="0"/>
          </a:p>
        </p:txBody>
      </p:sp>
      <p:sp>
        <p:nvSpPr>
          <p:cNvPr id="11" name="Text 9"/>
          <p:cNvSpPr/>
          <p:nvPr/>
        </p:nvSpPr>
        <p:spPr>
          <a:xfrm>
            <a:off x="5954078" y="522755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sheer volume of data generated on social media during disasters necessitates efficient tools for filtering relevant information and identifying critical needs.</a:t>
            </a:r>
            <a:endParaRPr lang="en-US" sz="1750" dirty="0"/>
          </a:p>
        </p:txBody>
      </p:sp>
      <p:sp>
        <p:nvSpPr>
          <p:cNvPr id="12" name="Shape 10"/>
          <p:cNvSpPr/>
          <p:nvPr/>
        </p:nvSpPr>
        <p:spPr>
          <a:xfrm>
            <a:off x="9640133" y="4347329"/>
            <a:ext cx="510302" cy="510302"/>
          </a:xfrm>
          <a:prstGeom prst="roundRect">
            <a:avLst>
              <a:gd name="adj" fmla="val 18669"/>
            </a:avLst>
          </a:prstGeom>
          <a:solidFill>
            <a:srgbClr val="CCEEFF"/>
          </a:solidFill>
          <a:ln w="7620">
            <a:solidFill>
              <a:srgbClr val="B2D4E5"/>
            </a:solidFill>
            <a:prstDash val="solid"/>
          </a:ln>
        </p:spPr>
      </p:sp>
      <p:sp>
        <p:nvSpPr>
          <p:cNvPr id="13" name="Text 11"/>
          <p:cNvSpPr/>
          <p:nvPr/>
        </p:nvSpPr>
        <p:spPr>
          <a:xfrm>
            <a:off x="9794200" y="4423767"/>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2"/>
          <p:cNvSpPr/>
          <p:nvPr/>
        </p:nvSpPr>
        <p:spPr>
          <a:xfrm>
            <a:off x="10377249" y="4347329"/>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Improving Disaster Response</a:t>
            </a:r>
            <a:endParaRPr lang="en-US" sz="2300" dirty="0"/>
          </a:p>
        </p:txBody>
      </p:sp>
      <p:sp>
        <p:nvSpPr>
          <p:cNvPr id="15" name="Text 13"/>
          <p:cNvSpPr/>
          <p:nvPr/>
        </p:nvSpPr>
        <p:spPr>
          <a:xfrm>
            <a:off x="10377249" y="5227558"/>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By accurately classifying disaster-related tweets, we can streamline the response process, ensuring that resources are directed effectively to those in need.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58823"/>
            <a:ext cx="10607873"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Dataset Exploration and Preprocessing</a:t>
            </a:r>
            <a:endParaRPr lang="en-US" sz="4650" dirty="0"/>
          </a:p>
        </p:txBody>
      </p:sp>
      <p:sp>
        <p:nvSpPr>
          <p:cNvPr id="3" name="Text 1"/>
          <p:cNvSpPr/>
          <p:nvPr/>
        </p:nvSpPr>
        <p:spPr>
          <a:xfrm>
            <a:off x="793790" y="2256711"/>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project utilizes a publicly available dataset of tweets annotated with disaster-related information. This dataset provides a valuable resource for training and evaluating our NLP model. Before training our model, it's crucial to thoroughly explore and preprocess the dataset to ensure data quality and consistency. Data preprocessing involves various steps such as removing irrelevant characters, correcting spelling errors, and transforming text into a format suitable for analysis.</a:t>
            </a:r>
            <a:endParaRPr lang="en-US" sz="1750" dirty="0"/>
          </a:p>
        </p:txBody>
      </p:sp>
      <p:sp>
        <p:nvSpPr>
          <p:cNvPr id="4" name="Text 2"/>
          <p:cNvSpPr/>
          <p:nvPr/>
        </p:nvSpPr>
        <p:spPr>
          <a:xfrm>
            <a:off x="793790" y="4553188"/>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Data Acquisition</a:t>
            </a:r>
            <a:endParaRPr lang="en-US" sz="2300" dirty="0"/>
          </a:p>
        </p:txBody>
      </p:sp>
      <p:sp>
        <p:nvSpPr>
          <p:cNvPr id="5" name="Text 3"/>
          <p:cNvSpPr/>
          <p:nvPr/>
        </p:nvSpPr>
        <p:spPr>
          <a:xfrm>
            <a:off x="793790" y="5152072"/>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dataset used in this project is publicly available, providing a comprehensive collection of tweets related to different types of disasters.</a:t>
            </a:r>
            <a:endParaRPr lang="en-US" sz="1750" dirty="0"/>
          </a:p>
        </p:txBody>
      </p:sp>
      <p:sp>
        <p:nvSpPr>
          <p:cNvPr id="6" name="Text 4"/>
          <p:cNvSpPr/>
          <p:nvPr/>
        </p:nvSpPr>
        <p:spPr>
          <a:xfrm>
            <a:off x="5332928" y="4553188"/>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Data Exploration</a:t>
            </a:r>
            <a:endParaRPr lang="en-US" sz="2300" dirty="0"/>
          </a:p>
        </p:txBody>
      </p:sp>
      <p:sp>
        <p:nvSpPr>
          <p:cNvPr id="7" name="Text 5"/>
          <p:cNvSpPr/>
          <p:nvPr/>
        </p:nvSpPr>
        <p:spPr>
          <a:xfrm>
            <a:off x="5332928" y="5152072"/>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Thorough analysis of the dataset is crucial to understand the distribution of data, identify patterns, and uncover potential biases or inconsistencies.</a:t>
            </a:r>
            <a:endParaRPr lang="en-US" sz="1750" dirty="0"/>
          </a:p>
        </p:txBody>
      </p:sp>
      <p:sp>
        <p:nvSpPr>
          <p:cNvPr id="8" name="Text 6"/>
          <p:cNvSpPr/>
          <p:nvPr/>
        </p:nvSpPr>
        <p:spPr>
          <a:xfrm>
            <a:off x="9872067" y="4553188"/>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Data Preprocessing</a:t>
            </a:r>
            <a:endParaRPr lang="en-US" sz="2300" dirty="0"/>
          </a:p>
        </p:txBody>
      </p:sp>
      <p:sp>
        <p:nvSpPr>
          <p:cNvPr id="9" name="Text 7"/>
          <p:cNvSpPr/>
          <p:nvPr/>
        </p:nvSpPr>
        <p:spPr>
          <a:xfrm>
            <a:off x="9872067" y="5152072"/>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Data preprocessing techniques such as cleaning, normalization, and tokenization are applied to prepare the data for model training.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2828" y="732830"/>
            <a:ext cx="8554760" cy="677704"/>
          </a:xfrm>
          <a:prstGeom prst="rect">
            <a:avLst/>
          </a:prstGeom>
          <a:noFill/>
          <a:ln/>
        </p:spPr>
        <p:txBody>
          <a:bodyPr wrap="none" lIns="0" tIns="0" rIns="0" bIns="0" rtlCol="0" anchor="t"/>
          <a:lstStyle/>
          <a:p>
            <a:pPr marL="0" indent="0">
              <a:lnSpc>
                <a:spcPts val="5300"/>
              </a:lnSpc>
              <a:buNone/>
            </a:pPr>
            <a:r>
              <a:rPr lang="en-US" sz="4250" b="1" dirty="0">
                <a:solidFill>
                  <a:srgbClr val="000000"/>
                </a:solidFill>
                <a:latin typeface="Petrona Bold" pitchFamily="34" charset="0"/>
                <a:ea typeface="Petrona Bold" pitchFamily="34" charset="-122"/>
                <a:cs typeface="Petrona Bold" pitchFamily="34" charset="-120"/>
              </a:rPr>
              <a:t>Feature Engineering and Selection</a:t>
            </a:r>
            <a:endParaRPr lang="en-US" sz="4250" dirty="0"/>
          </a:p>
        </p:txBody>
      </p:sp>
      <p:sp>
        <p:nvSpPr>
          <p:cNvPr id="3" name="Text 1"/>
          <p:cNvSpPr/>
          <p:nvPr/>
        </p:nvSpPr>
        <p:spPr>
          <a:xfrm>
            <a:off x="722828" y="1823561"/>
            <a:ext cx="13184743" cy="1652588"/>
          </a:xfrm>
          <a:prstGeom prst="rect">
            <a:avLst/>
          </a:prstGeom>
          <a:noFill/>
          <a:ln/>
        </p:spPr>
        <p:txBody>
          <a:bodyPr wrap="square" lIns="0" tIns="0" rIns="0" bIns="0" rtlCol="0" anchor="t"/>
          <a:lstStyle/>
          <a:p>
            <a:pPr marL="0" indent="0">
              <a:lnSpc>
                <a:spcPts val="2600"/>
              </a:lnSpc>
              <a:buNone/>
            </a:pPr>
            <a:r>
              <a:rPr lang="en-US" sz="1600" dirty="0">
                <a:solidFill>
                  <a:srgbClr val="272525"/>
                </a:solidFill>
                <a:latin typeface="Inter" pitchFamily="34" charset="0"/>
                <a:ea typeface="Inter" pitchFamily="34" charset="-122"/>
                <a:cs typeface="Inter" pitchFamily="34" charset="-120"/>
              </a:rPr>
              <a:t>Feature engineering involves transforming raw data into meaningful features that can be used to train our NLP model. This step is crucial for achieving high accuracy and effectively capturing the underlying patterns in the data. Features can be extracted from the text itself, such as word frequency, sentiment scores, or the presence of specific keywords. Furthermore, feature selection involves choosing the most relevant features from the pool of engineered features, improving model performance by focusing on the most informative aspects of the data.</a:t>
            </a:r>
            <a:endParaRPr lang="en-US" sz="1600" dirty="0"/>
          </a:p>
        </p:txBody>
      </p:sp>
      <p:pic>
        <p:nvPicPr>
          <p:cNvPr id="4" name="Image 0" descr="preencoded.png"/>
          <p:cNvPicPr>
            <a:picLocks noChangeAspect="1"/>
          </p:cNvPicPr>
          <p:nvPr/>
        </p:nvPicPr>
        <p:blipFill>
          <a:blip r:embed="rId3"/>
          <a:stretch>
            <a:fillRect/>
          </a:stretch>
        </p:blipFill>
        <p:spPr>
          <a:xfrm>
            <a:off x="722828" y="3708440"/>
            <a:ext cx="3296126" cy="826175"/>
          </a:xfrm>
          <a:prstGeom prst="rect">
            <a:avLst/>
          </a:prstGeom>
        </p:spPr>
      </p:pic>
      <p:sp>
        <p:nvSpPr>
          <p:cNvPr id="5" name="Text 2"/>
          <p:cNvSpPr/>
          <p:nvPr/>
        </p:nvSpPr>
        <p:spPr>
          <a:xfrm>
            <a:off x="929283" y="4844415"/>
            <a:ext cx="2710934" cy="33885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Petrona Bold" pitchFamily="34" charset="0"/>
                <a:ea typeface="Petrona Bold" pitchFamily="34" charset="-122"/>
                <a:cs typeface="Petrona Bold" pitchFamily="34" charset="-120"/>
              </a:rPr>
              <a:t>Textual Features</a:t>
            </a:r>
            <a:endParaRPr lang="en-US" sz="2100" dirty="0"/>
          </a:p>
        </p:txBody>
      </p:sp>
      <p:sp>
        <p:nvSpPr>
          <p:cNvPr id="6" name="Text 3"/>
          <p:cNvSpPr/>
          <p:nvPr/>
        </p:nvSpPr>
        <p:spPr>
          <a:xfrm>
            <a:off x="929283" y="5307092"/>
            <a:ext cx="2883218" cy="1322070"/>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Features like word frequency, n-grams, and part-of-speech tags capture the linguistic characteristics of the tweets.</a:t>
            </a:r>
            <a:endParaRPr lang="en-US" sz="1600" dirty="0"/>
          </a:p>
        </p:txBody>
      </p:sp>
      <p:pic>
        <p:nvPicPr>
          <p:cNvPr id="7" name="Image 1" descr="preencoded.png"/>
          <p:cNvPicPr>
            <a:picLocks noChangeAspect="1"/>
          </p:cNvPicPr>
          <p:nvPr/>
        </p:nvPicPr>
        <p:blipFill>
          <a:blip r:embed="rId4"/>
          <a:stretch>
            <a:fillRect/>
          </a:stretch>
        </p:blipFill>
        <p:spPr>
          <a:xfrm>
            <a:off x="4018955" y="3708440"/>
            <a:ext cx="3296245" cy="826175"/>
          </a:xfrm>
          <a:prstGeom prst="rect">
            <a:avLst/>
          </a:prstGeom>
        </p:spPr>
      </p:pic>
      <p:sp>
        <p:nvSpPr>
          <p:cNvPr id="8" name="Text 4"/>
          <p:cNvSpPr/>
          <p:nvPr/>
        </p:nvSpPr>
        <p:spPr>
          <a:xfrm>
            <a:off x="4225409" y="4844415"/>
            <a:ext cx="2710934" cy="33885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Petrona Bold" pitchFamily="34" charset="0"/>
                <a:ea typeface="Petrona Bold" pitchFamily="34" charset="-122"/>
                <a:cs typeface="Petrona Bold" pitchFamily="34" charset="-120"/>
              </a:rPr>
              <a:t>Sentiment Analysis</a:t>
            </a:r>
            <a:endParaRPr lang="en-US" sz="2100" dirty="0"/>
          </a:p>
        </p:txBody>
      </p:sp>
      <p:sp>
        <p:nvSpPr>
          <p:cNvPr id="9" name="Text 5"/>
          <p:cNvSpPr/>
          <p:nvPr/>
        </p:nvSpPr>
        <p:spPr>
          <a:xfrm>
            <a:off x="4225409" y="5307092"/>
            <a:ext cx="2883337" cy="165258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Sentiment scores derived from the text provide insights into the emotional tone of the tweets, indicating urgency or distress.</a:t>
            </a:r>
            <a:endParaRPr lang="en-US" sz="1600" dirty="0"/>
          </a:p>
        </p:txBody>
      </p:sp>
      <p:pic>
        <p:nvPicPr>
          <p:cNvPr id="10" name="Image 2" descr="preencoded.png"/>
          <p:cNvPicPr>
            <a:picLocks noChangeAspect="1"/>
          </p:cNvPicPr>
          <p:nvPr/>
        </p:nvPicPr>
        <p:blipFill>
          <a:blip r:embed="rId5"/>
          <a:stretch>
            <a:fillRect/>
          </a:stretch>
        </p:blipFill>
        <p:spPr>
          <a:xfrm>
            <a:off x="7315200" y="3708440"/>
            <a:ext cx="3296126" cy="826175"/>
          </a:xfrm>
          <a:prstGeom prst="rect">
            <a:avLst/>
          </a:prstGeom>
        </p:spPr>
      </p:pic>
      <p:sp>
        <p:nvSpPr>
          <p:cNvPr id="11" name="Text 6"/>
          <p:cNvSpPr/>
          <p:nvPr/>
        </p:nvSpPr>
        <p:spPr>
          <a:xfrm>
            <a:off x="7521654" y="4844415"/>
            <a:ext cx="2710934" cy="33885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Petrona Bold" pitchFamily="34" charset="0"/>
                <a:ea typeface="Petrona Bold" pitchFamily="34" charset="-122"/>
                <a:cs typeface="Petrona Bold" pitchFamily="34" charset="-120"/>
              </a:rPr>
              <a:t>Keyword Extraction</a:t>
            </a:r>
            <a:endParaRPr lang="en-US" sz="2100" dirty="0"/>
          </a:p>
        </p:txBody>
      </p:sp>
      <p:sp>
        <p:nvSpPr>
          <p:cNvPr id="12" name="Text 7"/>
          <p:cNvSpPr/>
          <p:nvPr/>
        </p:nvSpPr>
        <p:spPr>
          <a:xfrm>
            <a:off x="7521654" y="5307092"/>
            <a:ext cx="2883218" cy="1322070"/>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Identifying relevant keywords helps to categorize tweets based on specific disaster types or locations.</a:t>
            </a:r>
            <a:endParaRPr lang="en-US" sz="1600" dirty="0"/>
          </a:p>
        </p:txBody>
      </p:sp>
      <p:pic>
        <p:nvPicPr>
          <p:cNvPr id="13" name="Image 3" descr="preencoded.png"/>
          <p:cNvPicPr>
            <a:picLocks noChangeAspect="1"/>
          </p:cNvPicPr>
          <p:nvPr/>
        </p:nvPicPr>
        <p:blipFill>
          <a:blip r:embed="rId6"/>
          <a:stretch>
            <a:fillRect/>
          </a:stretch>
        </p:blipFill>
        <p:spPr>
          <a:xfrm>
            <a:off x="10611326" y="3708440"/>
            <a:ext cx="3296245" cy="826175"/>
          </a:xfrm>
          <a:prstGeom prst="rect">
            <a:avLst/>
          </a:prstGeom>
        </p:spPr>
      </p:pic>
      <p:sp>
        <p:nvSpPr>
          <p:cNvPr id="14" name="Text 8"/>
          <p:cNvSpPr/>
          <p:nvPr/>
        </p:nvSpPr>
        <p:spPr>
          <a:xfrm>
            <a:off x="10817781" y="4844415"/>
            <a:ext cx="2710934" cy="33885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Petrona Bold" pitchFamily="34" charset="0"/>
                <a:ea typeface="Petrona Bold" pitchFamily="34" charset="-122"/>
                <a:cs typeface="Petrona Bold" pitchFamily="34" charset="-120"/>
              </a:rPr>
              <a:t>Feature Selection</a:t>
            </a:r>
            <a:endParaRPr lang="en-US" sz="2100" dirty="0"/>
          </a:p>
        </p:txBody>
      </p:sp>
      <p:sp>
        <p:nvSpPr>
          <p:cNvPr id="15" name="Text 9"/>
          <p:cNvSpPr/>
          <p:nvPr/>
        </p:nvSpPr>
        <p:spPr>
          <a:xfrm>
            <a:off x="10817781" y="5307092"/>
            <a:ext cx="2883337" cy="1983105"/>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Techniques like feature importance analysis and recursive feature elimination are used to select the most informative features for model training.</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86395" y="813435"/>
            <a:ext cx="6635710" cy="643533"/>
          </a:xfrm>
          <a:prstGeom prst="rect">
            <a:avLst/>
          </a:prstGeom>
          <a:noFill/>
          <a:ln/>
        </p:spPr>
        <p:txBody>
          <a:bodyPr wrap="none" lIns="0" tIns="0" rIns="0" bIns="0" rtlCol="0" anchor="t"/>
          <a:lstStyle/>
          <a:p>
            <a:pPr marL="0" indent="0">
              <a:lnSpc>
                <a:spcPts val="5050"/>
              </a:lnSpc>
              <a:buNone/>
            </a:pPr>
            <a:r>
              <a:rPr lang="en-US" sz="4050" b="1" dirty="0">
                <a:solidFill>
                  <a:srgbClr val="000000"/>
                </a:solidFill>
                <a:latin typeface="Petrona Bold" pitchFamily="34" charset="0"/>
                <a:ea typeface="Petrona Bold" pitchFamily="34" charset="-122"/>
                <a:cs typeface="Petrona Bold" pitchFamily="34" charset="-120"/>
              </a:rPr>
              <a:t>Model Selection and Tuning</a:t>
            </a:r>
            <a:endParaRPr lang="en-US" sz="4050" dirty="0"/>
          </a:p>
        </p:txBody>
      </p:sp>
      <p:sp>
        <p:nvSpPr>
          <p:cNvPr id="3" name="Text 1"/>
          <p:cNvSpPr/>
          <p:nvPr/>
        </p:nvSpPr>
        <p:spPr>
          <a:xfrm>
            <a:off x="686395" y="1849160"/>
            <a:ext cx="13257609" cy="1254919"/>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Choosing the right model is critical for achieving optimal performance. A range of NLP models can be used for text classification, including support vector machines, decision trees, and deep learning architectures like recurrent neural networks (RNNs) and transformers. Model tuning involves adjusting the model's hyperparameters to optimize performance. This process involves evaluating the model's performance on a validation dataset and adjusting the hyperparameters based on the evaluation results.</a:t>
            </a:r>
            <a:endParaRPr lang="en-US" sz="1500" dirty="0"/>
          </a:p>
        </p:txBody>
      </p:sp>
      <p:sp>
        <p:nvSpPr>
          <p:cNvPr id="4" name="Shape 2"/>
          <p:cNvSpPr/>
          <p:nvPr/>
        </p:nvSpPr>
        <p:spPr>
          <a:xfrm>
            <a:off x="686395" y="3324701"/>
            <a:ext cx="13257609" cy="4091345"/>
          </a:xfrm>
          <a:prstGeom prst="roundRect">
            <a:avLst>
              <a:gd name="adj" fmla="val 2013"/>
            </a:avLst>
          </a:prstGeom>
          <a:noFill/>
          <a:ln w="7620">
            <a:solidFill>
              <a:srgbClr val="000000">
                <a:alpha val="8000"/>
              </a:srgbClr>
            </a:solidFill>
            <a:prstDash val="solid"/>
          </a:ln>
        </p:spPr>
      </p:sp>
      <p:sp>
        <p:nvSpPr>
          <p:cNvPr id="5" name="Shape 3"/>
          <p:cNvSpPr/>
          <p:nvPr/>
        </p:nvSpPr>
        <p:spPr>
          <a:xfrm>
            <a:off x="694015" y="3332321"/>
            <a:ext cx="13242369" cy="564237"/>
          </a:xfrm>
          <a:prstGeom prst="rect">
            <a:avLst/>
          </a:prstGeom>
          <a:solidFill>
            <a:srgbClr val="FFFFFF">
              <a:alpha val="4000"/>
            </a:srgbClr>
          </a:solidFill>
          <a:ln/>
        </p:spPr>
      </p:sp>
      <p:sp>
        <p:nvSpPr>
          <p:cNvPr id="6" name="Text 4"/>
          <p:cNvSpPr/>
          <p:nvPr/>
        </p:nvSpPr>
        <p:spPr>
          <a:xfrm>
            <a:off x="890111" y="3457575"/>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Model</a:t>
            </a:r>
            <a:endParaRPr lang="en-US" sz="1500" dirty="0"/>
          </a:p>
        </p:txBody>
      </p:sp>
      <p:sp>
        <p:nvSpPr>
          <p:cNvPr id="7" name="Text 5"/>
          <p:cNvSpPr/>
          <p:nvPr/>
        </p:nvSpPr>
        <p:spPr>
          <a:xfrm>
            <a:off x="7515106" y="3457575"/>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Description</a:t>
            </a:r>
            <a:endParaRPr lang="en-US" sz="1500" dirty="0"/>
          </a:p>
        </p:txBody>
      </p:sp>
      <p:sp>
        <p:nvSpPr>
          <p:cNvPr id="8" name="Shape 6"/>
          <p:cNvSpPr/>
          <p:nvPr/>
        </p:nvSpPr>
        <p:spPr>
          <a:xfrm>
            <a:off x="694015" y="3896558"/>
            <a:ext cx="13242369" cy="877967"/>
          </a:xfrm>
          <a:prstGeom prst="rect">
            <a:avLst/>
          </a:prstGeom>
          <a:solidFill>
            <a:srgbClr val="000000">
              <a:alpha val="4000"/>
            </a:srgbClr>
          </a:solidFill>
          <a:ln/>
        </p:spPr>
      </p:sp>
      <p:sp>
        <p:nvSpPr>
          <p:cNvPr id="9" name="Text 7"/>
          <p:cNvSpPr/>
          <p:nvPr/>
        </p:nvSpPr>
        <p:spPr>
          <a:xfrm>
            <a:off x="890111" y="4021812"/>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Support Vector Machine (SVM)</a:t>
            </a:r>
            <a:endParaRPr lang="en-US" sz="1500" dirty="0"/>
          </a:p>
        </p:txBody>
      </p:sp>
      <p:sp>
        <p:nvSpPr>
          <p:cNvPr id="10" name="Text 8"/>
          <p:cNvSpPr/>
          <p:nvPr/>
        </p:nvSpPr>
        <p:spPr>
          <a:xfrm>
            <a:off x="7515106" y="4021812"/>
            <a:ext cx="6225183" cy="627459"/>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A supervised learning model that finds an optimal hyperplane to separate data points into different classes.</a:t>
            </a:r>
            <a:endParaRPr lang="en-US" sz="1500" dirty="0"/>
          </a:p>
        </p:txBody>
      </p:sp>
      <p:sp>
        <p:nvSpPr>
          <p:cNvPr id="11" name="Shape 9"/>
          <p:cNvSpPr/>
          <p:nvPr/>
        </p:nvSpPr>
        <p:spPr>
          <a:xfrm>
            <a:off x="694015" y="4774525"/>
            <a:ext cx="13242369" cy="877967"/>
          </a:xfrm>
          <a:prstGeom prst="rect">
            <a:avLst/>
          </a:prstGeom>
          <a:solidFill>
            <a:srgbClr val="FFFFFF">
              <a:alpha val="4000"/>
            </a:srgbClr>
          </a:solidFill>
          <a:ln/>
        </p:spPr>
      </p:sp>
      <p:sp>
        <p:nvSpPr>
          <p:cNvPr id="12" name="Text 10"/>
          <p:cNvSpPr/>
          <p:nvPr/>
        </p:nvSpPr>
        <p:spPr>
          <a:xfrm>
            <a:off x="890111" y="4899779"/>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Decision Trees</a:t>
            </a:r>
            <a:endParaRPr lang="en-US" sz="1500" dirty="0"/>
          </a:p>
        </p:txBody>
      </p:sp>
      <p:sp>
        <p:nvSpPr>
          <p:cNvPr id="13" name="Text 11"/>
          <p:cNvSpPr/>
          <p:nvPr/>
        </p:nvSpPr>
        <p:spPr>
          <a:xfrm>
            <a:off x="7515106" y="4899779"/>
            <a:ext cx="6225183" cy="627459"/>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A tree-based model that uses a series of decision rules to classify data points.</a:t>
            </a:r>
            <a:endParaRPr lang="en-US" sz="1500" dirty="0"/>
          </a:p>
        </p:txBody>
      </p:sp>
      <p:sp>
        <p:nvSpPr>
          <p:cNvPr id="14" name="Shape 12"/>
          <p:cNvSpPr/>
          <p:nvPr/>
        </p:nvSpPr>
        <p:spPr>
          <a:xfrm>
            <a:off x="694015" y="5652492"/>
            <a:ext cx="13242369" cy="877967"/>
          </a:xfrm>
          <a:prstGeom prst="rect">
            <a:avLst/>
          </a:prstGeom>
          <a:solidFill>
            <a:srgbClr val="000000">
              <a:alpha val="4000"/>
            </a:srgbClr>
          </a:solidFill>
          <a:ln/>
        </p:spPr>
      </p:sp>
      <p:sp>
        <p:nvSpPr>
          <p:cNvPr id="15" name="Text 13"/>
          <p:cNvSpPr/>
          <p:nvPr/>
        </p:nvSpPr>
        <p:spPr>
          <a:xfrm>
            <a:off x="890111" y="5777746"/>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Recurrent Neural Networks (RNNs)</a:t>
            </a:r>
            <a:endParaRPr lang="en-US" sz="1500" dirty="0"/>
          </a:p>
        </p:txBody>
      </p:sp>
      <p:sp>
        <p:nvSpPr>
          <p:cNvPr id="16" name="Text 14"/>
          <p:cNvSpPr/>
          <p:nvPr/>
        </p:nvSpPr>
        <p:spPr>
          <a:xfrm>
            <a:off x="7515106" y="5777746"/>
            <a:ext cx="6225183" cy="627459"/>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A type of neural network that excels at processing sequential data, making them suitable for analyzing text sequences.</a:t>
            </a:r>
            <a:endParaRPr lang="en-US" sz="1500" dirty="0"/>
          </a:p>
        </p:txBody>
      </p:sp>
      <p:sp>
        <p:nvSpPr>
          <p:cNvPr id="17" name="Shape 15"/>
          <p:cNvSpPr/>
          <p:nvPr/>
        </p:nvSpPr>
        <p:spPr>
          <a:xfrm>
            <a:off x="694015" y="6530459"/>
            <a:ext cx="13242369" cy="877967"/>
          </a:xfrm>
          <a:prstGeom prst="rect">
            <a:avLst/>
          </a:prstGeom>
          <a:solidFill>
            <a:srgbClr val="FFFFFF">
              <a:alpha val="4000"/>
            </a:srgbClr>
          </a:solidFill>
          <a:ln/>
        </p:spPr>
      </p:sp>
      <p:sp>
        <p:nvSpPr>
          <p:cNvPr id="18" name="Text 16"/>
          <p:cNvSpPr/>
          <p:nvPr/>
        </p:nvSpPr>
        <p:spPr>
          <a:xfrm>
            <a:off x="890111" y="6655713"/>
            <a:ext cx="6225183" cy="313730"/>
          </a:xfrm>
          <a:prstGeom prst="rect">
            <a:avLst/>
          </a:prstGeom>
          <a:noFill/>
          <a:ln/>
        </p:spPr>
        <p:txBody>
          <a:bodyPr wrap="non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Transformers</a:t>
            </a:r>
            <a:endParaRPr lang="en-US" sz="1500" dirty="0"/>
          </a:p>
        </p:txBody>
      </p:sp>
      <p:sp>
        <p:nvSpPr>
          <p:cNvPr id="19" name="Text 17"/>
          <p:cNvSpPr/>
          <p:nvPr/>
        </p:nvSpPr>
        <p:spPr>
          <a:xfrm>
            <a:off x="7515106" y="6655713"/>
            <a:ext cx="6225183" cy="627459"/>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Inter" pitchFamily="34" charset="0"/>
                <a:ea typeface="Inter" pitchFamily="34" charset="-122"/>
                <a:cs typeface="Inter" pitchFamily="34" charset="-120"/>
              </a:rPr>
              <a:t>A powerful deep learning architecture that utilizes attention mechanisms to capture long-range dependencies in text data.</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41283"/>
            <a:ext cx="8968383"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Model Evaluation and Validation</a:t>
            </a:r>
            <a:endParaRPr lang="en-US" sz="4650" dirty="0"/>
          </a:p>
        </p:txBody>
      </p:sp>
      <p:sp>
        <p:nvSpPr>
          <p:cNvPr id="3" name="Text 1"/>
          <p:cNvSpPr/>
          <p:nvPr/>
        </p:nvSpPr>
        <p:spPr>
          <a:xfrm>
            <a:off x="793790" y="1939171"/>
            <a:ext cx="13042821"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Once the model is trained, it's essential to evaluate its performance using a separate validation dataset. Common evaluation metrics for text classification include precision, recall, F1-score, and accuracy. Precision measures the model's ability to correctly identify positive instances, while recall measures its ability to identify all positive instances. The F1-score combines both precision and recall into a single metric, providing a balanced evaluation of the model's performance. Based on the evaluation results, we can further refine the model, exploring alternative features, model architectures, or hyperparameter settings.</a:t>
            </a:r>
            <a:endParaRPr lang="en-US" sz="1750" dirty="0"/>
          </a:p>
        </p:txBody>
      </p:sp>
      <p:pic>
        <p:nvPicPr>
          <p:cNvPr id="4" name="Image 0" descr="preencoded.png"/>
          <p:cNvPicPr>
            <a:picLocks noChangeAspect="1"/>
          </p:cNvPicPr>
          <p:nvPr/>
        </p:nvPicPr>
        <p:blipFill>
          <a:blip r:embed="rId3"/>
          <a:stretch>
            <a:fillRect/>
          </a:stretch>
        </p:blipFill>
        <p:spPr>
          <a:xfrm>
            <a:off x="793790" y="4371737"/>
            <a:ext cx="566976" cy="566976"/>
          </a:xfrm>
          <a:prstGeom prst="rect">
            <a:avLst/>
          </a:prstGeom>
        </p:spPr>
      </p:pic>
      <p:sp>
        <p:nvSpPr>
          <p:cNvPr id="5" name="Text 2"/>
          <p:cNvSpPr/>
          <p:nvPr/>
        </p:nvSpPr>
        <p:spPr>
          <a:xfrm>
            <a:off x="793790" y="51655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Accuracy</a:t>
            </a:r>
            <a:endParaRPr lang="en-US" sz="2300" dirty="0"/>
          </a:p>
        </p:txBody>
      </p:sp>
      <p:sp>
        <p:nvSpPr>
          <p:cNvPr id="6" name="Text 3"/>
          <p:cNvSpPr/>
          <p:nvPr/>
        </p:nvSpPr>
        <p:spPr>
          <a:xfrm>
            <a:off x="793790" y="5673685"/>
            <a:ext cx="3005495"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overall percentage of correctly classified instances.</a:t>
            </a:r>
            <a:endParaRPr lang="en-US" sz="1750" dirty="0"/>
          </a:p>
        </p:txBody>
      </p:sp>
      <p:pic>
        <p:nvPicPr>
          <p:cNvPr id="7" name="Image 1" descr="preencoded.png"/>
          <p:cNvPicPr>
            <a:picLocks noChangeAspect="1"/>
          </p:cNvPicPr>
          <p:nvPr/>
        </p:nvPicPr>
        <p:blipFill>
          <a:blip r:embed="rId4"/>
          <a:stretch>
            <a:fillRect/>
          </a:stretch>
        </p:blipFill>
        <p:spPr>
          <a:xfrm>
            <a:off x="4139446" y="4371737"/>
            <a:ext cx="566976" cy="566976"/>
          </a:xfrm>
          <a:prstGeom prst="rect">
            <a:avLst/>
          </a:prstGeom>
        </p:spPr>
      </p:pic>
      <p:sp>
        <p:nvSpPr>
          <p:cNvPr id="8" name="Text 4"/>
          <p:cNvSpPr/>
          <p:nvPr/>
        </p:nvSpPr>
        <p:spPr>
          <a:xfrm>
            <a:off x="4139446" y="51655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Precision</a:t>
            </a:r>
            <a:endParaRPr lang="en-US" sz="2300" dirty="0"/>
          </a:p>
        </p:txBody>
      </p:sp>
      <p:sp>
        <p:nvSpPr>
          <p:cNvPr id="9" name="Text 5"/>
          <p:cNvSpPr/>
          <p:nvPr/>
        </p:nvSpPr>
        <p:spPr>
          <a:xfrm>
            <a:off x="4139446" y="5673685"/>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proportion of correctly identified positive instances out of all instances predicted as positive.</a:t>
            </a:r>
            <a:endParaRPr lang="en-US" sz="1750" dirty="0"/>
          </a:p>
        </p:txBody>
      </p:sp>
      <p:pic>
        <p:nvPicPr>
          <p:cNvPr id="10" name="Image 2" descr="preencoded.png"/>
          <p:cNvPicPr>
            <a:picLocks noChangeAspect="1"/>
          </p:cNvPicPr>
          <p:nvPr/>
        </p:nvPicPr>
        <p:blipFill>
          <a:blip r:embed="rId5"/>
          <a:stretch>
            <a:fillRect/>
          </a:stretch>
        </p:blipFill>
        <p:spPr>
          <a:xfrm>
            <a:off x="7485221" y="4371737"/>
            <a:ext cx="566976" cy="566976"/>
          </a:xfrm>
          <a:prstGeom prst="rect">
            <a:avLst/>
          </a:prstGeom>
        </p:spPr>
      </p:pic>
      <p:sp>
        <p:nvSpPr>
          <p:cNvPr id="11" name="Text 6"/>
          <p:cNvSpPr/>
          <p:nvPr/>
        </p:nvSpPr>
        <p:spPr>
          <a:xfrm>
            <a:off x="7485221" y="51655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Recall</a:t>
            </a:r>
            <a:endParaRPr lang="en-US" sz="2300" dirty="0"/>
          </a:p>
        </p:txBody>
      </p:sp>
      <p:sp>
        <p:nvSpPr>
          <p:cNvPr id="12" name="Text 7"/>
          <p:cNvSpPr/>
          <p:nvPr/>
        </p:nvSpPr>
        <p:spPr>
          <a:xfrm>
            <a:off x="7485221" y="5673685"/>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proportion of correctly identified positive instances out of all actual positive instances.</a:t>
            </a:r>
            <a:endParaRPr lang="en-US" sz="1750" dirty="0"/>
          </a:p>
        </p:txBody>
      </p:sp>
      <p:pic>
        <p:nvPicPr>
          <p:cNvPr id="13" name="Image 3" descr="preencoded.png"/>
          <p:cNvPicPr>
            <a:picLocks noChangeAspect="1"/>
          </p:cNvPicPr>
          <p:nvPr/>
        </p:nvPicPr>
        <p:blipFill>
          <a:blip r:embed="rId6"/>
          <a:stretch>
            <a:fillRect/>
          </a:stretch>
        </p:blipFill>
        <p:spPr>
          <a:xfrm>
            <a:off x="10830997" y="4371737"/>
            <a:ext cx="566976" cy="566976"/>
          </a:xfrm>
          <a:prstGeom prst="rect">
            <a:avLst/>
          </a:prstGeom>
        </p:spPr>
      </p:pic>
      <p:sp>
        <p:nvSpPr>
          <p:cNvPr id="14" name="Text 8"/>
          <p:cNvSpPr/>
          <p:nvPr/>
        </p:nvSpPr>
        <p:spPr>
          <a:xfrm>
            <a:off x="10830997" y="51655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F1-Score</a:t>
            </a:r>
            <a:endParaRPr lang="en-US" sz="2300" dirty="0"/>
          </a:p>
        </p:txBody>
      </p:sp>
      <p:sp>
        <p:nvSpPr>
          <p:cNvPr id="15" name="Text 9"/>
          <p:cNvSpPr/>
          <p:nvPr/>
        </p:nvSpPr>
        <p:spPr>
          <a:xfrm>
            <a:off x="10830997" y="5673685"/>
            <a:ext cx="3005614"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harmonic mean of precision and recall, providing a balanced measure of the model's performance.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95325" y="549831"/>
            <a:ext cx="6748224" cy="651867"/>
          </a:xfrm>
          <a:prstGeom prst="rect">
            <a:avLst/>
          </a:prstGeom>
          <a:noFill/>
          <a:ln/>
        </p:spPr>
        <p:txBody>
          <a:bodyPr wrap="none" lIns="0" tIns="0" rIns="0" bIns="0" rtlCol="0" anchor="t"/>
          <a:lstStyle/>
          <a:p>
            <a:pPr marL="0" indent="0">
              <a:lnSpc>
                <a:spcPts val="5100"/>
              </a:lnSpc>
              <a:buNone/>
            </a:pPr>
            <a:r>
              <a:rPr lang="en-US" sz="4100" b="1" dirty="0">
                <a:solidFill>
                  <a:srgbClr val="000000"/>
                </a:solidFill>
                <a:latin typeface="Petrona Bold" pitchFamily="34" charset="0"/>
                <a:ea typeface="Petrona Bold" pitchFamily="34" charset="-122"/>
                <a:cs typeface="Petrona Bold" pitchFamily="34" charset="-120"/>
              </a:rPr>
              <a:t>Deployment and Integration</a:t>
            </a:r>
            <a:endParaRPr lang="en-US" sz="4100" dirty="0"/>
          </a:p>
        </p:txBody>
      </p:sp>
      <p:sp>
        <p:nvSpPr>
          <p:cNvPr id="3" name="Text 1"/>
          <p:cNvSpPr/>
          <p:nvPr/>
        </p:nvSpPr>
        <p:spPr>
          <a:xfrm>
            <a:off x="695325" y="1599009"/>
            <a:ext cx="13239750" cy="1271588"/>
          </a:xfrm>
          <a:prstGeom prst="rect">
            <a:avLst/>
          </a:prstGeom>
          <a:noFill/>
          <a:ln/>
        </p:spPr>
        <p:txBody>
          <a:bodyPr wrap="square" lIns="0" tIns="0" rIns="0" bIns="0" rtlCol="0" anchor="t"/>
          <a:lstStyle/>
          <a:p>
            <a:pPr marL="0" indent="0">
              <a:lnSpc>
                <a:spcPts val="2500"/>
              </a:lnSpc>
              <a:buNone/>
            </a:pPr>
            <a:r>
              <a:rPr lang="en-US" sz="1550" dirty="0">
                <a:solidFill>
                  <a:srgbClr val="272525"/>
                </a:solidFill>
                <a:latin typeface="Inter" pitchFamily="34" charset="0"/>
                <a:ea typeface="Inter" pitchFamily="34" charset="-122"/>
                <a:cs typeface="Inter" pitchFamily="34" charset="-120"/>
              </a:rPr>
              <a:t>Once the model is validated and deemed satisfactory, it can be deployed into a real-world setting. This involves integrating the model with a platform for processing incoming tweets and providing timely classifications. Deployment can be accomplished using cloud computing platforms or by creating a standalone application that can be accessed by various users. The model can then be used to provide real-time insights into disaster events, facilitating faster response and more efficient resource allocation.</a:t>
            </a:r>
            <a:endParaRPr lang="en-US" sz="1550" dirty="0"/>
          </a:p>
        </p:txBody>
      </p:sp>
      <p:sp>
        <p:nvSpPr>
          <p:cNvPr id="4" name="Shape 2"/>
          <p:cNvSpPr/>
          <p:nvPr/>
        </p:nvSpPr>
        <p:spPr>
          <a:xfrm>
            <a:off x="695325" y="5386864"/>
            <a:ext cx="13239750" cy="22860"/>
          </a:xfrm>
          <a:prstGeom prst="roundRect">
            <a:avLst>
              <a:gd name="adj" fmla="val 365031"/>
            </a:avLst>
          </a:prstGeom>
          <a:solidFill>
            <a:srgbClr val="B2D4E5"/>
          </a:solidFill>
          <a:ln/>
        </p:spPr>
      </p:sp>
      <p:sp>
        <p:nvSpPr>
          <p:cNvPr id="5" name="Shape 3"/>
          <p:cNvSpPr/>
          <p:nvPr/>
        </p:nvSpPr>
        <p:spPr>
          <a:xfrm>
            <a:off x="3944183" y="4691539"/>
            <a:ext cx="22860" cy="695325"/>
          </a:xfrm>
          <a:prstGeom prst="roundRect">
            <a:avLst>
              <a:gd name="adj" fmla="val 365031"/>
            </a:avLst>
          </a:prstGeom>
          <a:solidFill>
            <a:srgbClr val="B2D4E5"/>
          </a:solidFill>
          <a:ln/>
        </p:spPr>
      </p:sp>
      <p:sp>
        <p:nvSpPr>
          <p:cNvPr id="6" name="Shape 4"/>
          <p:cNvSpPr/>
          <p:nvPr/>
        </p:nvSpPr>
        <p:spPr>
          <a:xfrm>
            <a:off x="3732133" y="5163383"/>
            <a:ext cx="446961" cy="446961"/>
          </a:xfrm>
          <a:prstGeom prst="roundRect">
            <a:avLst>
              <a:gd name="adj" fmla="val 18670"/>
            </a:avLst>
          </a:prstGeom>
          <a:solidFill>
            <a:srgbClr val="CCEEFF"/>
          </a:solidFill>
          <a:ln w="7620">
            <a:solidFill>
              <a:srgbClr val="B2D4E5"/>
            </a:solidFill>
            <a:prstDash val="solid"/>
          </a:ln>
        </p:spPr>
      </p:sp>
      <p:sp>
        <p:nvSpPr>
          <p:cNvPr id="7" name="Text 5"/>
          <p:cNvSpPr/>
          <p:nvPr/>
        </p:nvSpPr>
        <p:spPr>
          <a:xfrm>
            <a:off x="3888581" y="5230416"/>
            <a:ext cx="133945" cy="312896"/>
          </a:xfrm>
          <a:prstGeom prst="rect">
            <a:avLst/>
          </a:prstGeom>
          <a:noFill/>
          <a:ln/>
        </p:spPr>
        <p:txBody>
          <a:bodyPr wrap="none" lIns="0" tIns="0" rIns="0" bIns="0" rtlCol="0" anchor="t"/>
          <a:lstStyle/>
          <a:p>
            <a:pPr marL="0" indent="0" algn="ctr">
              <a:lnSpc>
                <a:spcPts val="2450"/>
              </a:lnSpc>
              <a:buNone/>
            </a:pPr>
            <a:r>
              <a:rPr lang="en-US" sz="2450" b="1" dirty="0">
                <a:solidFill>
                  <a:srgbClr val="272525"/>
                </a:solidFill>
                <a:latin typeface="Petrona Bold" pitchFamily="34" charset="0"/>
                <a:ea typeface="Petrona Bold" pitchFamily="34" charset="-122"/>
                <a:cs typeface="Petrona Bold" pitchFamily="34" charset="-120"/>
              </a:rPr>
              <a:t>1</a:t>
            </a:r>
            <a:endParaRPr lang="en-US" sz="2450" dirty="0"/>
          </a:p>
        </p:txBody>
      </p:sp>
      <p:sp>
        <p:nvSpPr>
          <p:cNvPr id="8" name="Text 6"/>
          <p:cNvSpPr/>
          <p:nvPr/>
        </p:nvSpPr>
        <p:spPr>
          <a:xfrm>
            <a:off x="2097643" y="3094077"/>
            <a:ext cx="3715941" cy="325874"/>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Model Training and Evaluation</a:t>
            </a:r>
            <a:endParaRPr lang="en-US" sz="2050" dirty="0"/>
          </a:p>
        </p:txBody>
      </p:sp>
      <p:sp>
        <p:nvSpPr>
          <p:cNvPr id="9" name="Text 7"/>
          <p:cNvSpPr/>
          <p:nvPr/>
        </p:nvSpPr>
        <p:spPr>
          <a:xfrm>
            <a:off x="893921" y="3539133"/>
            <a:ext cx="6123384" cy="953691"/>
          </a:xfrm>
          <a:prstGeom prst="rect">
            <a:avLst/>
          </a:prstGeom>
          <a:noFill/>
          <a:ln/>
        </p:spPr>
        <p:txBody>
          <a:bodyPr wrap="square" lIns="0" tIns="0" rIns="0" bIns="0" rtlCol="0" anchor="t"/>
          <a:lstStyle/>
          <a:p>
            <a:pPr marL="0" indent="0" algn="ctr">
              <a:lnSpc>
                <a:spcPts val="2500"/>
              </a:lnSpc>
              <a:buNone/>
            </a:pPr>
            <a:r>
              <a:rPr lang="en-US" sz="1550" dirty="0">
                <a:solidFill>
                  <a:srgbClr val="272525"/>
                </a:solidFill>
                <a:latin typeface="Inter" pitchFamily="34" charset="0"/>
                <a:ea typeface="Inter" pitchFamily="34" charset="-122"/>
                <a:cs typeface="Inter" pitchFamily="34" charset="-120"/>
              </a:rPr>
              <a:t>The model is trained and evaluated on a large dataset of annotated tweets, ensuring its ability to accurately classify disaster-related tweets.</a:t>
            </a:r>
            <a:endParaRPr lang="en-US" sz="1550" dirty="0"/>
          </a:p>
        </p:txBody>
      </p:sp>
      <p:sp>
        <p:nvSpPr>
          <p:cNvPr id="10" name="Shape 8"/>
          <p:cNvSpPr/>
          <p:nvPr/>
        </p:nvSpPr>
        <p:spPr>
          <a:xfrm>
            <a:off x="7303770" y="5386864"/>
            <a:ext cx="22860" cy="695325"/>
          </a:xfrm>
          <a:prstGeom prst="roundRect">
            <a:avLst>
              <a:gd name="adj" fmla="val 365031"/>
            </a:avLst>
          </a:prstGeom>
          <a:solidFill>
            <a:srgbClr val="B2D4E5"/>
          </a:solidFill>
          <a:ln/>
        </p:spPr>
      </p:sp>
      <p:sp>
        <p:nvSpPr>
          <p:cNvPr id="11" name="Shape 9"/>
          <p:cNvSpPr/>
          <p:nvPr/>
        </p:nvSpPr>
        <p:spPr>
          <a:xfrm>
            <a:off x="7091720" y="5163383"/>
            <a:ext cx="446961" cy="446961"/>
          </a:xfrm>
          <a:prstGeom prst="roundRect">
            <a:avLst>
              <a:gd name="adj" fmla="val 18670"/>
            </a:avLst>
          </a:prstGeom>
          <a:solidFill>
            <a:srgbClr val="CCEEFF"/>
          </a:solidFill>
          <a:ln w="7620">
            <a:solidFill>
              <a:srgbClr val="B2D4E5"/>
            </a:solidFill>
            <a:prstDash val="solid"/>
          </a:ln>
        </p:spPr>
      </p:sp>
      <p:sp>
        <p:nvSpPr>
          <p:cNvPr id="12" name="Text 10"/>
          <p:cNvSpPr/>
          <p:nvPr/>
        </p:nvSpPr>
        <p:spPr>
          <a:xfrm>
            <a:off x="7226498" y="5230416"/>
            <a:ext cx="177403" cy="312896"/>
          </a:xfrm>
          <a:prstGeom prst="rect">
            <a:avLst/>
          </a:prstGeom>
          <a:noFill/>
          <a:ln/>
        </p:spPr>
        <p:txBody>
          <a:bodyPr wrap="none" lIns="0" tIns="0" rIns="0" bIns="0" rtlCol="0" anchor="t"/>
          <a:lstStyle/>
          <a:p>
            <a:pPr marL="0" indent="0" algn="ctr">
              <a:lnSpc>
                <a:spcPts val="2450"/>
              </a:lnSpc>
              <a:buNone/>
            </a:pPr>
            <a:r>
              <a:rPr lang="en-US" sz="2450" b="1" dirty="0">
                <a:solidFill>
                  <a:srgbClr val="272525"/>
                </a:solidFill>
                <a:latin typeface="Petrona Bold" pitchFamily="34" charset="0"/>
                <a:ea typeface="Petrona Bold" pitchFamily="34" charset="-122"/>
                <a:cs typeface="Petrona Bold" pitchFamily="34" charset="-120"/>
              </a:rPr>
              <a:t>2</a:t>
            </a:r>
            <a:endParaRPr lang="en-US" sz="2450" dirty="0"/>
          </a:p>
        </p:txBody>
      </p:sp>
      <p:sp>
        <p:nvSpPr>
          <p:cNvPr id="13" name="Text 11"/>
          <p:cNvSpPr/>
          <p:nvPr/>
        </p:nvSpPr>
        <p:spPr>
          <a:xfrm>
            <a:off x="5883116" y="6280904"/>
            <a:ext cx="2864048" cy="325874"/>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Deployment to Platform</a:t>
            </a:r>
            <a:endParaRPr lang="en-US" sz="2050" dirty="0"/>
          </a:p>
        </p:txBody>
      </p:sp>
      <p:sp>
        <p:nvSpPr>
          <p:cNvPr id="14" name="Text 12"/>
          <p:cNvSpPr/>
          <p:nvPr/>
        </p:nvSpPr>
        <p:spPr>
          <a:xfrm>
            <a:off x="4253508" y="6725960"/>
            <a:ext cx="6123384" cy="953691"/>
          </a:xfrm>
          <a:prstGeom prst="rect">
            <a:avLst/>
          </a:prstGeom>
          <a:noFill/>
          <a:ln/>
        </p:spPr>
        <p:txBody>
          <a:bodyPr wrap="square" lIns="0" tIns="0" rIns="0" bIns="0" rtlCol="0" anchor="t"/>
          <a:lstStyle/>
          <a:p>
            <a:pPr marL="0" indent="0" algn="ctr">
              <a:lnSpc>
                <a:spcPts val="2500"/>
              </a:lnSpc>
              <a:buNone/>
            </a:pPr>
            <a:r>
              <a:rPr lang="en-US" sz="1550" dirty="0">
                <a:solidFill>
                  <a:srgbClr val="272525"/>
                </a:solidFill>
                <a:latin typeface="Inter" pitchFamily="34" charset="0"/>
                <a:ea typeface="Inter" pitchFamily="34" charset="-122"/>
                <a:cs typeface="Inter" pitchFamily="34" charset="-120"/>
              </a:rPr>
              <a:t>The model is deployed to a platform that can receive and process incoming tweets, providing real-time classification results.</a:t>
            </a:r>
            <a:endParaRPr lang="en-US" sz="1550" dirty="0"/>
          </a:p>
        </p:txBody>
      </p:sp>
      <p:sp>
        <p:nvSpPr>
          <p:cNvPr id="15" name="Shape 13"/>
          <p:cNvSpPr/>
          <p:nvPr/>
        </p:nvSpPr>
        <p:spPr>
          <a:xfrm>
            <a:off x="10663357" y="4691539"/>
            <a:ext cx="22860" cy="695325"/>
          </a:xfrm>
          <a:prstGeom prst="roundRect">
            <a:avLst>
              <a:gd name="adj" fmla="val 365031"/>
            </a:avLst>
          </a:prstGeom>
          <a:solidFill>
            <a:srgbClr val="B2D4E5"/>
          </a:solidFill>
          <a:ln/>
        </p:spPr>
      </p:sp>
      <p:sp>
        <p:nvSpPr>
          <p:cNvPr id="16" name="Shape 14"/>
          <p:cNvSpPr/>
          <p:nvPr/>
        </p:nvSpPr>
        <p:spPr>
          <a:xfrm>
            <a:off x="10451306" y="5163383"/>
            <a:ext cx="446961" cy="446961"/>
          </a:xfrm>
          <a:prstGeom prst="roundRect">
            <a:avLst>
              <a:gd name="adj" fmla="val 18670"/>
            </a:avLst>
          </a:prstGeom>
          <a:solidFill>
            <a:srgbClr val="CCEEFF"/>
          </a:solidFill>
          <a:ln w="7620">
            <a:solidFill>
              <a:srgbClr val="B2D4E5"/>
            </a:solidFill>
            <a:prstDash val="solid"/>
          </a:ln>
        </p:spPr>
      </p:sp>
      <p:sp>
        <p:nvSpPr>
          <p:cNvPr id="17" name="Text 15"/>
          <p:cNvSpPr/>
          <p:nvPr/>
        </p:nvSpPr>
        <p:spPr>
          <a:xfrm>
            <a:off x="10586204" y="5230416"/>
            <a:ext cx="177046" cy="312896"/>
          </a:xfrm>
          <a:prstGeom prst="rect">
            <a:avLst/>
          </a:prstGeom>
          <a:noFill/>
          <a:ln/>
        </p:spPr>
        <p:txBody>
          <a:bodyPr wrap="none" lIns="0" tIns="0" rIns="0" bIns="0" rtlCol="0" anchor="t"/>
          <a:lstStyle/>
          <a:p>
            <a:pPr marL="0" indent="0" algn="ctr">
              <a:lnSpc>
                <a:spcPts val="2450"/>
              </a:lnSpc>
              <a:buNone/>
            </a:pPr>
            <a:r>
              <a:rPr lang="en-US" sz="2450" b="1" dirty="0">
                <a:solidFill>
                  <a:srgbClr val="272525"/>
                </a:solidFill>
                <a:latin typeface="Petrona Bold" pitchFamily="34" charset="0"/>
                <a:ea typeface="Petrona Bold" pitchFamily="34" charset="-122"/>
                <a:cs typeface="Petrona Bold" pitchFamily="34" charset="-120"/>
              </a:rPr>
              <a:t>3</a:t>
            </a:r>
            <a:endParaRPr lang="en-US" sz="2450" dirty="0"/>
          </a:p>
        </p:txBody>
      </p:sp>
      <p:sp>
        <p:nvSpPr>
          <p:cNvPr id="18" name="Text 16"/>
          <p:cNvSpPr/>
          <p:nvPr/>
        </p:nvSpPr>
        <p:spPr>
          <a:xfrm>
            <a:off x="8813483" y="3094077"/>
            <a:ext cx="3722489" cy="325874"/>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Integration with Other Systems</a:t>
            </a:r>
            <a:endParaRPr lang="en-US" sz="2050" dirty="0"/>
          </a:p>
        </p:txBody>
      </p:sp>
      <p:sp>
        <p:nvSpPr>
          <p:cNvPr id="19" name="Text 17"/>
          <p:cNvSpPr/>
          <p:nvPr/>
        </p:nvSpPr>
        <p:spPr>
          <a:xfrm>
            <a:off x="7613094" y="3539133"/>
            <a:ext cx="6123384" cy="953691"/>
          </a:xfrm>
          <a:prstGeom prst="rect">
            <a:avLst/>
          </a:prstGeom>
          <a:noFill/>
          <a:ln/>
        </p:spPr>
        <p:txBody>
          <a:bodyPr wrap="square" lIns="0" tIns="0" rIns="0" bIns="0" rtlCol="0" anchor="t"/>
          <a:lstStyle/>
          <a:p>
            <a:pPr marL="0" indent="0" algn="ctr">
              <a:lnSpc>
                <a:spcPts val="2500"/>
              </a:lnSpc>
              <a:buNone/>
            </a:pPr>
            <a:r>
              <a:rPr lang="en-US" sz="1550" dirty="0">
                <a:solidFill>
                  <a:srgbClr val="272525"/>
                </a:solidFill>
                <a:latin typeface="Inter" pitchFamily="34" charset="0"/>
                <a:ea typeface="Inter" pitchFamily="34" charset="-122"/>
                <a:cs typeface="Inter" pitchFamily="34" charset="-120"/>
              </a:rPr>
              <a:t>The model's outputs can be integrated with other systems, such as emergency response platforms or data analysis tools, to provide comprehensive insights during disaster events.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643176"/>
            <a:ext cx="7505105"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Challenges and Limitations</a:t>
            </a:r>
            <a:endParaRPr lang="en-US" sz="4650" dirty="0"/>
          </a:p>
        </p:txBody>
      </p:sp>
      <p:sp>
        <p:nvSpPr>
          <p:cNvPr id="3" name="Text 1"/>
          <p:cNvSpPr/>
          <p:nvPr/>
        </p:nvSpPr>
        <p:spPr>
          <a:xfrm>
            <a:off x="793790" y="1841063"/>
            <a:ext cx="13042821"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Despite its potential, NLP for disaster tweet classification faces several challenges. One major challenge is the constantly evolving nature of language, particularly in the context of social media. New words, slang, and expressions emerge rapidly, requiring ongoing model retraining to maintain accuracy. Another challenge is the inherent ambiguity of human language, where tweets can be open to multiple interpretations. Model limitations can also arise due to data biases, limited training data, or the presence of misinformation or fake news on social media.</a:t>
            </a:r>
            <a:endParaRPr lang="en-US" sz="1750" dirty="0"/>
          </a:p>
        </p:txBody>
      </p:sp>
      <p:sp>
        <p:nvSpPr>
          <p:cNvPr id="4" name="Shape 2"/>
          <p:cNvSpPr/>
          <p:nvPr/>
        </p:nvSpPr>
        <p:spPr>
          <a:xfrm>
            <a:off x="793790" y="4165878"/>
            <a:ext cx="510302" cy="510302"/>
          </a:xfrm>
          <a:prstGeom prst="roundRect">
            <a:avLst>
              <a:gd name="adj" fmla="val 18669"/>
            </a:avLst>
          </a:prstGeom>
          <a:solidFill>
            <a:srgbClr val="CCEEFF"/>
          </a:solidFill>
          <a:ln w="7620">
            <a:solidFill>
              <a:srgbClr val="B2D4E5"/>
            </a:solidFill>
            <a:prstDash val="solid"/>
          </a:ln>
        </p:spPr>
      </p:sp>
      <p:sp>
        <p:nvSpPr>
          <p:cNvPr id="5" name="Text 3"/>
          <p:cNvSpPr/>
          <p:nvPr/>
        </p:nvSpPr>
        <p:spPr>
          <a:xfrm>
            <a:off x="972503" y="4242316"/>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4"/>
          <p:cNvSpPr/>
          <p:nvPr/>
        </p:nvSpPr>
        <p:spPr>
          <a:xfrm>
            <a:off x="1530906" y="4165878"/>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Evolving Language</a:t>
            </a:r>
            <a:endParaRPr lang="en-US" sz="2300" dirty="0"/>
          </a:p>
        </p:txBody>
      </p:sp>
      <p:sp>
        <p:nvSpPr>
          <p:cNvPr id="7" name="Text 5"/>
          <p:cNvSpPr/>
          <p:nvPr/>
        </p:nvSpPr>
        <p:spPr>
          <a:xfrm>
            <a:off x="1530906" y="4674037"/>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dynamic nature of language, particularly in social media, necessitates continuous model updates to adapt to new trends and expressions.</a:t>
            </a:r>
            <a:endParaRPr lang="en-US" sz="1750" dirty="0"/>
          </a:p>
        </p:txBody>
      </p:sp>
      <p:sp>
        <p:nvSpPr>
          <p:cNvPr id="8" name="Shape 6"/>
          <p:cNvSpPr/>
          <p:nvPr/>
        </p:nvSpPr>
        <p:spPr>
          <a:xfrm>
            <a:off x="5216962" y="4165878"/>
            <a:ext cx="510302" cy="510302"/>
          </a:xfrm>
          <a:prstGeom prst="roundRect">
            <a:avLst>
              <a:gd name="adj" fmla="val 18669"/>
            </a:avLst>
          </a:prstGeom>
          <a:solidFill>
            <a:srgbClr val="CCEEFF"/>
          </a:solidFill>
          <a:ln w="7620">
            <a:solidFill>
              <a:srgbClr val="B2D4E5"/>
            </a:solidFill>
            <a:prstDash val="solid"/>
          </a:ln>
        </p:spPr>
      </p:sp>
      <p:sp>
        <p:nvSpPr>
          <p:cNvPr id="9" name="Text 7"/>
          <p:cNvSpPr/>
          <p:nvPr/>
        </p:nvSpPr>
        <p:spPr>
          <a:xfrm>
            <a:off x="5370790" y="4242316"/>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8"/>
          <p:cNvSpPr/>
          <p:nvPr/>
        </p:nvSpPr>
        <p:spPr>
          <a:xfrm>
            <a:off x="5954078" y="4165878"/>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Data Biases and Misinformation</a:t>
            </a:r>
            <a:endParaRPr lang="en-US" sz="2300" dirty="0"/>
          </a:p>
        </p:txBody>
      </p:sp>
      <p:sp>
        <p:nvSpPr>
          <p:cNvPr id="11" name="Text 9"/>
          <p:cNvSpPr/>
          <p:nvPr/>
        </p:nvSpPr>
        <p:spPr>
          <a:xfrm>
            <a:off x="5954078" y="5046107"/>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Biases in the training data can lead to skewed predictions, while the presence of misinformation or fake news on social media can further complicate the classification process.</a:t>
            </a:r>
            <a:endParaRPr lang="en-US" sz="1750" dirty="0"/>
          </a:p>
        </p:txBody>
      </p:sp>
      <p:sp>
        <p:nvSpPr>
          <p:cNvPr id="12" name="Shape 10"/>
          <p:cNvSpPr/>
          <p:nvPr/>
        </p:nvSpPr>
        <p:spPr>
          <a:xfrm>
            <a:off x="9640133" y="4165878"/>
            <a:ext cx="510302" cy="510302"/>
          </a:xfrm>
          <a:prstGeom prst="roundRect">
            <a:avLst>
              <a:gd name="adj" fmla="val 18669"/>
            </a:avLst>
          </a:prstGeom>
          <a:solidFill>
            <a:srgbClr val="CCEEFF"/>
          </a:solidFill>
          <a:ln w="7620">
            <a:solidFill>
              <a:srgbClr val="B2D4E5"/>
            </a:solidFill>
            <a:prstDash val="solid"/>
          </a:ln>
        </p:spPr>
      </p:sp>
      <p:sp>
        <p:nvSpPr>
          <p:cNvPr id="13" name="Text 11"/>
          <p:cNvSpPr/>
          <p:nvPr/>
        </p:nvSpPr>
        <p:spPr>
          <a:xfrm>
            <a:off x="9794200" y="4242316"/>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2"/>
          <p:cNvSpPr/>
          <p:nvPr/>
        </p:nvSpPr>
        <p:spPr>
          <a:xfrm>
            <a:off x="10377249" y="4165878"/>
            <a:ext cx="3459242" cy="744141"/>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Interpretability and Explainability</a:t>
            </a:r>
            <a:endParaRPr lang="en-US" sz="2300" dirty="0"/>
          </a:p>
        </p:txBody>
      </p:sp>
      <p:sp>
        <p:nvSpPr>
          <p:cNvPr id="15" name="Text 13"/>
          <p:cNvSpPr/>
          <p:nvPr/>
        </p:nvSpPr>
        <p:spPr>
          <a:xfrm>
            <a:off x="10377249" y="5046107"/>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Understanding the reasoning behind the model's predictions is crucial for building trust and ensuring responsible application of NLP in disaster response.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1641</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Inter Bold</vt:lpstr>
      <vt:lpstr>Inter</vt:lpstr>
      <vt:lpstr>Arial</vt:lpstr>
      <vt:lpstr>Petrona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vicky saini</cp:lastModifiedBy>
  <cp:revision>2</cp:revision>
  <dcterms:created xsi:type="dcterms:W3CDTF">2024-11-11T12:54:21Z</dcterms:created>
  <dcterms:modified xsi:type="dcterms:W3CDTF">2024-11-11T13:02:23Z</dcterms:modified>
</cp:coreProperties>
</file>