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59" r:id="rId3"/>
    <p:sldId id="266" r:id="rId4"/>
    <p:sldId id="258" r:id="rId5"/>
    <p:sldId id="276" r:id="rId6"/>
    <p:sldId id="275" r:id="rId7"/>
    <p:sldId id="265" r:id="rId8"/>
    <p:sldId id="277" r:id="rId9"/>
    <p:sldId id="268" r:id="rId10"/>
    <p:sldId id="282" r:id="rId11"/>
    <p:sldId id="260" r:id="rId12"/>
  </p:sldIdLst>
  <p:sldSz cx="9144000" cy="5143500" type="screen16x9"/>
  <p:notesSz cx="6858000" cy="9144000"/>
  <p:embeddedFontLst>
    <p:embeddedFont>
      <p:font typeface="Baloo 2" panose="020B0604020202020204" charset="0"/>
      <p:regular r:id="rId14"/>
      <p:bold r:id="rId15"/>
    </p:embeddedFont>
    <p:embeddedFont>
      <p:font typeface="Open Sans" panose="020B0604020202020204" charset="0"/>
      <p:regular r:id="rId16"/>
      <p:bold r:id="rId17"/>
      <p:italic r:id="rId18"/>
      <p:boldItalic r:id="rId19"/>
    </p:embeddedFont>
    <p:embeddedFont>
      <p:font typeface="PT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D58307-8E55-4F2D-9DEC-43C2F88FDADC}">
  <a:tblStyle styleId="{FED58307-8E55-4F2D-9DEC-43C2F88FDA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4322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18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2937d0541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2937d0541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90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54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bc263f502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1bc263f502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5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06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bc263f502_0_2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bc263f502_0_2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8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1bc263f502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1bc263f502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120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1bc263f502_0_2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1bc263f502_0_2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4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ef048210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ef048210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2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7913" y="2721625"/>
            <a:ext cx="959100" cy="959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8678850" y="148175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328"/>
        <p:cNvGrpSpPr/>
        <p:nvPr/>
      </p:nvGrpSpPr>
      <p:grpSpPr>
        <a:xfrm>
          <a:off x="0" y="0"/>
          <a:ext cx="0" cy="0"/>
          <a:chOff x="0" y="0"/>
          <a:chExt cx="0" cy="0"/>
        </a:xfrm>
      </p:grpSpPr>
      <p:sp>
        <p:nvSpPr>
          <p:cNvPr id="329" name="Google Shape;329;p29"/>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txBox="1">
            <a:spLocks noGrp="1"/>
          </p:cNvSpPr>
          <p:nvPr>
            <p:ph type="title" hasCustomPrompt="1"/>
          </p:nvPr>
        </p:nvSpPr>
        <p:spPr>
          <a:xfrm>
            <a:off x="960900" y="1003681"/>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1" name="Google Shape;331;p29"/>
          <p:cNvSpPr txBox="1">
            <a:spLocks noGrp="1"/>
          </p:cNvSpPr>
          <p:nvPr>
            <p:ph type="subTitle" idx="1"/>
          </p:nvPr>
        </p:nvSpPr>
        <p:spPr>
          <a:xfrm>
            <a:off x="960900" y="1678576"/>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2" name="Google Shape;332;p29"/>
          <p:cNvSpPr txBox="1">
            <a:spLocks noGrp="1"/>
          </p:cNvSpPr>
          <p:nvPr>
            <p:ph type="title" idx="2" hasCustomPrompt="1"/>
          </p:nvPr>
        </p:nvSpPr>
        <p:spPr>
          <a:xfrm>
            <a:off x="3509875" y="2449106"/>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3" name="Google Shape;333;p29"/>
          <p:cNvSpPr txBox="1">
            <a:spLocks noGrp="1"/>
          </p:cNvSpPr>
          <p:nvPr>
            <p:ph type="subTitle" idx="3"/>
          </p:nvPr>
        </p:nvSpPr>
        <p:spPr>
          <a:xfrm>
            <a:off x="3509875" y="3124001"/>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4" name="Google Shape;334;p29"/>
          <p:cNvSpPr txBox="1">
            <a:spLocks noGrp="1"/>
          </p:cNvSpPr>
          <p:nvPr>
            <p:ph type="title" idx="4" hasCustomPrompt="1"/>
          </p:nvPr>
        </p:nvSpPr>
        <p:spPr>
          <a:xfrm>
            <a:off x="6058850" y="1003681"/>
            <a:ext cx="2124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5" name="Google Shape;335;p29"/>
          <p:cNvSpPr txBox="1">
            <a:spLocks noGrp="1"/>
          </p:cNvSpPr>
          <p:nvPr>
            <p:ph type="subTitle" idx="5"/>
          </p:nvPr>
        </p:nvSpPr>
        <p:spPr>
          <a:xfrm>
            <a:off x="6058850" y="1678576"/>
            <a:ext cx="21243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6" name="Google Shape;336;p29"/>
          <p:cNvSpPr/>
          <p:nvPr/>
        </p:nvSpPr>
        <p:spPr>
          <a:xfrm rot="10800000">
            <a:off x="5208794" y="-64"/>
            <a:ext cx="4987359" cy="1521389"/>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rot="10800000">
            <a:off x="4319539" y="121"/>
            <a:ext cx="5057857" cy="87860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625750" y="109962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12" y="4183660"/>
            <a:ext cx="5525325" cy="959807"/>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11300" y="3481650"/>
            <a:ext cx="5447822" cy="1661853"/>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9"/>
          <p:cNvGrpSpPr/>
          <p:nvPr/>
        </p:nvGrpSpPr>
        <p:grpSpPr>
          <a:xfrm>
            <a:off x="1543450" y="3470413"/>
            <a:ext cx="959175" cy="162000"/>
            <a:chOff x="447675" y="1666875"/>
            <a:chExt cx="959175" cy="162000"/>
          </a:xfrm>
        </p:grpSpPr>
        <p:sp>
          <p:nvSpPr>
            <p:cNvPr id="342" name="Google Shape;342;p29"/>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9"/>
          <p:cNvGrpSpPr/>
          <p:nvPr/>
        </p:nvGrpSpPr>
        <p:grpSpPr>
          <a:xfrm>
            <a:off x="4589650" y="1244013"/>
            <a:ext cx="427725" cy="162000"/>
            <a:chOff x="979125" y="1666875"/>
            <a:chExt cx="427725" cy="162000"/>
          </a:xfrm>
        </p:grpSpPr>
        <p:sp>
          <p:nvSpPr>
            <p:cNvPr id="347" name="Google Shape;347;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a:off x="6907138" y="4013588"/>
            <a:ext cx="427725" cy="162000"/>
            <a:chOff x="979125" y="1666875"/>
            <a:chExt cx="427725" cy="162000"/>
          </a:xfrm>
        </p:grpSpPr>
        <p:sp>
          <p:nvSpPr>
            <p:cNvPr id="350" name="Google Shape;350;p29"/>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6_1_1">
    <p:spTree>
      <p:nvGrpSpPr>
        <p:cNvPr id="1" name="Shape 352"/>
        <p:cNvGrpSpPr/>
        <p:nvPr/>
      </p:nvGrpSpPr>
      <p:grpSpPr>
        <a:xfrm>
          <a:off x="0" y="0"/>
          <a:ext cx="0" cy="0"/>
          <a:chOff x="0" y="0"/>
          <a:chExt cx="0" cy="0"/>
        </a:xfrm>
      </p:grpSpPr>
      <p:sp>
        <p:nvSpPr>
          <p:cNvPr id="353" name="Google Shape;353;p30"/>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txBox="1">
            <a:spLocks noGrp="1"/>
          </p:cNvSpPr>
          <p:nvPr>
            <p:ph type="title" hasCustomPrompt="1"/>
          </p:nvPr>
        </p:nvSpPr>
        <p:spPr>
          <a:xfrm>
            <a:off x="127747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9" name="Google Shape;359;p30"/>
          <p:cNvSpPr txBox="1">
            <a:spLocks noGrp="1"/>
          </p:cNvSpPr>
          <p:nvPr>
            <p:ph type="title" idx="2" hasCustomPrompt="1"/>
          </p:nvPr>
        </p:nvSpPr>
        <p:spPr>
          <a:xfrm>
            <a:off x="38454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0" name="Google Shape;360;p30"/>
          <p:cNvSpPr txBox="1">
            <a:spLocks noGrp="1"/>
          </p:cNvSpPr>
          <p:nvPr>
            <p:ph type="title" idx="3"/>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1" name="Google Shape;361;p30"/>
          <p:cNvSpPr txBox="1">
            <a:spLocks noGrp="1"/>
          </p:cNvSpPr>
          <p:nvPr>
            <p:ph type="title" idx="4"/>
          </p:nvPr>
        </p:nvSpPr>
        <p:spPr>
          <a:xfrm>
            <a:off x="1023985" y="3257188"/>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2" name="Google Shape;362;p30"/>
          <p:cNvSpPr txBox="1">
            <a:spLocks noGrp="1"/>
          </p:cNvSpPr>
          <p:nvPr>
            <p:ph type="subTitle" idx="1"/>
          </p:nvPr>
        </p:nvSpPr>
        <p:spPr>
          <a:xfrm>
            <a:off x="1023985" y="3686737"/>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30"/>
          <p:cNvSpPr txBox="1">
            <a:spLocks noGrp="1"/>
          </p:cNvSpPr>
          <p:nvPr>
            <p:ph type="title" idx="5"/>
          </p:nvPr>
        </p:nvSpPr>
        <p:spPr>
          <a:xfrm>
            <a:off x="35919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0"/>
          <p:cNvSpPr txBox="1">
            <a:spLocks noGrp="1"/>
          </p:cNvSpPr>
          <p:nvPr>
            <p:ph type="subTitle" idx="6"/>
          </p:nvPr>
        </p:nvSpPr>
        <p:spPr>
          <a:xfrm>
            <a:off x="35919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0"/>
          <p:cNvSpPr txBox="1">
            <a:spLocks noGrp="1"/>
          </p:cNvSpPr>
          <p:nvPr>
            <p:ph type="title" idx="7" hasCustomPrompt="1"/>
          </p:nvPr>
        </p:nvSpPr>
        <p:spPr>
          <a:xfrm>
            <a:off x="64133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6" name="Google Shape;366;p30"/>
          <p:cNvSpPr txBox="1">
            <a:spLocks noGrp="1"/>
          </p:cNvSpPr>
          <p:nvPr>
            <p:ph type="title" idx="8"/>
          </p:nvPr>
        </p:nvSpPr>
        <p:spPr>
          <a:xfrm>
            <a:off x="61598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7" name="Google Shape;367;p30"/>
          <p:cNvSpPr txBox="1">
            <a:spLocks noGrp="1"/>
          </p:cNvSpPr>
          <p:nvPr>
            <p:ph type="subTitle" idx="9"/>
          </p:nvPr>
        </p:nvSpPr>
        <p:spPr>
          <a:xfrm>
            <a:off x="61598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8" name="Google Shape;368;p30"/>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0"/>
          <p:cNvGrpSpPr/>
          <p:nvPr/>
        </p:nvGrpSpPr>
        <p:grpSpPr>
          <a:xfrm>
            <a:off x="598588" y="4523088"/>
            <a:ext cx="959175" cy="162000"/>
            <a:chOff x="447675" y="1666875"/>
            <a:chExt cx="959175" cy="162000"/>
          </a:xfrm>
        </p:grpSpPr>
        <p:sp>
          <p:nvSpPr>
            <p:cNvPr id="371" name="Google Shape;371;p3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a:off x="8533463" y="197988"/>
            <a:ext cx="427725" cy="162000"/>
            <a:chOff x="979125" y="1666875"/>
            <a:chExt cx="427725" cy="162000"/>
          </a:xfrm>
        </p:grpSpPr>
        <p:sp>
          <p:nvSpPr>
            <p:cNvPr id="376" name="Google Shape;376;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5"/>
          <p:cNvSpPr txBox="1">
            <a:spLocks noGrp="1"/>
          </p:cNvSpPr>
          <p:nvPr>
            <p:ph type="title" idx="2"/>
          </p:nvPr>
        </p:nvSpPr>
        <p:spPr>
          <a:xfrm>
            <a:off x="13625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13625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idx="3"/>
          </p:nvPr>
        </p:nvSpPr>
        <p:spPr>
          <a:xfrm>
            <a:off x="49719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49719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p:nvPr/>
        </p:nvSpPr>
        <p:spPr>
          <a:xfrm>
            <a:off x="-8" y="4487523"/>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a:off x="6472682" y="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0800000">
            <a:off x="5808550" y="82"/>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625750" y="109962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611300" y="40077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3" name="Google Shape;53;p6"/>
          <p:cNvSpPr/>
          <p:nvPr/>
        </p:nvSpPr>
        <p:spPr>
          <a:xfrm>
            <a:off x="0" y="0"/>
            <a:ext cx="1681797" cy="652318"/>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2006414" cy="529209"/>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239600" y="742325"/>
            <a:ext cx="441600" cy="441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flipH="1">
            <a:off x="7137540" y="4491209"/>
            <a:ext cx="2006465" cy="652281"/>
          </a:xfrm>
          <a:custGeom>
            <a:avLst/>
            <a:gdLst/>
            <a:ahLst/>
            <a:cxnLst/>
            <a:rect l="l" t="t" r="r" b="b"/>
            <a:pathLst>
              <a:path w="85155" h="27683" extrusionOk="0">
                <a:moveTo>
                  <a:pt x="24" y="1"/>
                </a:moveTo>
                <a:lnTo>
                  <a:pt x="1" y="27683"/>
                </a:lnTo>
                <a:lnTo>
                  <a:pt x="85154" y="27683"/>
                </a:lnTo>
                <a:cubicBezTo>
                  <a:pt x="81689" y="23277"/>
                  <a:pt x="78153" y="18813"/>
                  <a:pt x="73593" y="15562"/>
                </a:cubicBezTo>
                <a:cubicBezTo>
                  <a:pt x="70012" y="13016"/>
                  <a:pt x="65664" y="11288"/>
                  <a:pt x="61333" y="11288"/>
                </a:cubicBezTo>
                <a:cubicBezTo>
                  <a:pt x="60134" y="11288"/>
                  <a:pt x="58937" y="11421"/>
                  <a:pt x="57758" y="11705"/>
                </a:cubicBezTo>
                <a:cubicBezTo>
                  <a:pt x="54422" y="12512"/>
                  <a:pt x="51323" y="14479"/>
                  <a:pt x="47895" y="14479"/>
                </a:cubicBezTo>
                <a:cubicBezTo>
                  <a:pt x="47884" y="14479"/>
                  <a:pt x="47874" y="14479"/>
                  <a:pt x="47864" y="14479"/>
                </a:cubicBezTo>
                <a:cubicBezTo>
                  <a:pt x="40863" y="14455"/>
                  <a:pt x="36005" y="6418"/>
                  <a:pt x="29028" y="5954"/>
                </a:cubicBezTo>
                <a:cubicBezTo>
                  <a:pt x="28807" y="5939"/>
                  <a:pt x="28588" y="5932"/>
                  <a:pt x="28369" y="5932"/>
                </a:cubicBezTo>
                <a:cubicBezTo>
                  <a:pt x="24082" y="5932"/>
                  <a:pt x="20179" y="8697"/>
                  <a:pt x="15919" y="9490"/>
                </a:cubicBezTo>
                <a:cubicBezTo>
                  <a:pt x="15260" y="9612"/>
                  <a:pt x="14609" y="9670"/>
                  <a:pt x="13967" y="9670"/>
                </a:cubicBezTo>
                <a:cubicBezTo>
                  <a:pt x="8159" y="9670"/>
                  <a:pt x="3155" y="4922"/>
                  <a:pt x="2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6316473" y="4433225"/>
            <a:ext cx="2827548" cy="710276"/>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804600" y="3637850"/>
            <a:ext cx="652200" cy="6522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7951138" y="229013"/>
            <a:ext cx="959175" cy="162000"/>
            <a:chOff x="447675" y="1666875"/>
            <a:chExt cx="959175" cy="162000"/>
          </a:xfrm>
        </p:grpSpPr>
        <p:sp>
          <p:nvSpPr>
            <p:cNvPr id="60" name="Google Shape;60;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a:off x="65263" y="10219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6"/>
          <p:cNvGrpSpPr/>
          <p:nvPr/>
        </p:nvGrpSpPr>
        <p:grpSpPr>
          <a:xfrm>
            <a:off x="6104538" y="4858313"/>
            <a:ext cx="427725" cy="162000"/>
            <a:chOff x="447675" y="1666875"/>
            <a:chExt cx="427725" cy="162000"/>
          </a:xfrm>
        </p:grpSpPr>
        <p:sp>
          <p:nvSpPr>
            <p:cNvPr id="66" name="Google Shape;66;p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713400" y="1798150"/>
            <a:ext cx="36963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9"/>
          <p:cNvSpPr/>
          <p:nvPr/>
        </p:nvSpPr>
        <p:spPr>
          <a:xfrm>
            <a:off x="3898199" y="-808225"/>
            <a:ext cx="1347600" cy="1347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46975" y="4345325"/>
            <a:ext cx="2344611" cy="79818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475575" y="3851150"/>
            <a:ext cx="851100" cy="851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5400000">
            <a:off x="4942913" y="937427"/>
            <a:ext cx="5135483" cy="3266759"/>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a:off x="5769435" y="1749872"/>
            <a:ext cx="5124461" cy="1624712"/>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a:off x="5516274" y="1515749"/>
            <a:ext cx="5140436" cy="2115066"/>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2"/>
        <p:cNvGrpSpPr/>
        <p:nvPr/>
      </p:nvGrpSpPr>
      <p:grpSpPr>
        <a:xfrm>
          <a:off x="0" y="0"/>
          <a:ext cx="0" cy="0"/>
          <a:chOff x="0" y="0"/>
          <a:chExt cx="0" cy="0"/>
        </a:xfrm>
      </p:grpSpPr>
      <p:sp>
        <p:nvSpPr>
          <p:cNvPr id="123" name="Google Shape;123;p13"/>
          <p:cNvSpPr/>
          <p:nvPr/>
        </p:nvSpPr>
        <p:spPr>
          <a:xfrm>
            <a:off x="1536" y="3323993"/>
            <a:ext cx="9142528" cy="1819520"/>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0" y="3342361"/>
            <a:ext cx="9144064" cy="1801152"/>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1373" y="4301400"/>
            <a:ext cx="3352483" cy="842139"/>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txBox="1">
            <a:spLocks noGrp="1"/>
          </p:cNvSpPr>
          <p:nvPr>
            <p:ph type="title"/>
          </p:nvPr>
        </p:nvSpPr>
        <p:spPr>
          <a:xfrm>
            <a:off x="713275" y="445025"/>
            <a:ext cx="47826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27" name="Google Shape;127;p13"/>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13"/>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3"/>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5"/>
          </p:nvPr>
        </p:nvSpPr>
        <p:spPr>
          <a:xfrm>
            <a:off x="2010670" y="3285131"/>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3"/>
          <p:cNvSpPr txBox="1">
            <a:spLocks noGrp="1"/>
          </p:cNvSpPr>
          <p:nvPr>
            <p:ph type="subTitle" idx="6"/>
          </p:nvPr>
        </p:nvSpPr>
        <p:spPr>
          <a:xfrm>
            <a:off x="2010670" y="3707613"/>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7"/>
          </p:nvPr>
        </p:nvSpPr>
        <p:spPr>
          <a:xfrm>
            <a:off x="5849971" y="3285132"/>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3"/>
          <p:cNvSpPr txBox="1">
            <a:spLocks noGrp="1"/>
          </p:cNvSpPr>
          <p:nvPr>
            <p:ph type="subTitle" idx="8"/>
          </p:nvPr>
        </p:nvSpPr>
        <p:spPr>
          <a:xfrm>
            <a:off x="5849971" y="370761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title" idx="9" hasCustomPrompt="1"/>
          </p:nvPr>
        </p:nvSpPr>
        <p:spPr>
          <a:xfrm>
            <a:off x="10233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6" name="Google Shape;136;p13"/>
          <p:cNvSpPr txBox="1">
            <a:spLocks noGrp="1"/>
          </p:cNvSpPr>
          <p:nvPr>
            <p:ph type="title" idx="13" hasCustomPrompt="1"/>
          </p:nvPr>
        </p:nvSpPr>
        <p:spPr>
          <a:xfrm>
            <a:off x="10233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7" name="Google Shape;137;p13"/>
          <p:cNvSpPr txBox="1">
            <a:spLocks noGrp="1"/>
          </p:cNvSpPr>
          <p:nvPr>
            <p:ph type="title" idx="14" hasCustomPrompt="1"/>
          </p:nvPr>
        </p:nvSpPr>
        <p:spPr>
          <a:xfrm>
            <a:off x="48592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3"/>
          <p:cNvSpPr txBox="1">
            <a:spLocks noGrp="1"/>
          </p:cNvSpPr>
          <p:nvPr>
            <p:ph type="title" idx="15" hasCustomPrompt="1"/>
          </p:nvPr>
        </p:nvSpPr>
        <p:spPr>
          <a:xfrm>
            <a:off x="48592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9" name="Google Shape;139;p13"/>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86898" y="2103900"/>
            <a:ext cx="935700" cy="9357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10800000" flipH="1">
            <a:off x="5960825" y="0"/>
            <a:ext cx="3183175" cy="1044225"/>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7"/>
        <p:cNvGrpSpPr/>
        <p:nvPr/>
      </p:nvGrpSpPr>
      <p:grpSpPr>
        <a:xfrm>
          <a:off x="0" y="0"/>
          <a:ext cx="0" cy="0"/>
          <a:chOff x="0" y="0"/>
          <a:chExt cx="0" cy="0"/>
        </a:xfrm>
      </p:grpSpPr>
      <p:sp>
        <p:nvSpPr>
          <p:cNvPr id="178" name="Google Shape;178;p1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25" y="3647710"/>
            <a:ext cx="4862994" cy="1495790"/>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25" y="4476746"/>
            <a:ext cx="2528004" cy="666754"/>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537750" y="228610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6" name="Google Shape;186;p17"/>
          <p:cNvSpPr txBox="1">
            <a:spLocks noGrp="1"/>
          </p:cNvSpPr>
          <p:nvPr>
            <p:ph type="subTitle" idx="1"/>
          </p:nvPr>
        </p:nvSpPr>
        <p:spPr>
          <a:xfrm>
            <a:off x="2590825" y="2826413"/>
            <a:ext cx="39624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5002925" y="445025"/>
            <a:ext cx="34281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4" name="Google Shape;234;p23"/>
          <p:cNvSpPr txBox="1">
            <a:spLocks noGrp="1"/>
          </p:cNvSpPr>
          <p:nvPr>
            <p:ph type="title" idx="2"/>
          </p:nvPr>
        </p:nvSpPr>
        <p:spPr>
          <a:xfrm>
            <a:off x="5002680" y="2056600"/>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3"/>
          <p:cNvSpPr txBox="1">
            <a:spLocks noGrp="1"/>
          </p:cNvSpPr>
          <p:nvPr>
            <p:ph type="subTitle" idx="1"/>
          </p:nvPr>
        </p:nvSpPr>
        <p:spPr>
          <a:xfrm>
            <a:off x="5002680" y="2486149"/>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3"/>
          <p:cNvSpPr txBox="1">
            <a:spLocks noGrp="1"/>
          </p:cNvSpPr>
          <p:nvPr>
            <p:ph type="title" idx="3"/>
          </p:nvPr>
        </p:nvSpPr>
        <p:spPr>
          <a:xfrm>
            <a:off x="5002676" y="3343251"/>
            <a:ext cx="3428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3"/>
          <p:cNvSpPr txBox="1">
            <a:spLocks noGrp="1"/>
          </p:cNvSpPr>
          <p:nvPr>
            <p:ph type="subTitle" idx="4"/>
          </p:nvPr>
        </p:nvSpPr>
        <p:spPr>
          <a:xfrm>
            <a:off x="5002676" y="3772800"/>
            <a:ext cx="3428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3"/>
          <p:cNvSpPr/>
          <p:nvPr/>
        </p:nvSpPr>
        <p:spPr>
          <a:xfrm rot="10800000" flipH="1">
            <a:off x="119929" y="0"/>
            <a:ext cx="398398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400000" flipH="1">
            <a:off x="-1071416" y="1074480"/>
            <a:ext cx="5149949" cy="300714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rot="5400000">
            <a:off x="-1906037" y="1906174"/>
            <a:ext cx="5558190" cy="174584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5400000" flipH="1">
            <a:off x="-3171047" y="3171153"/>
            <a:ext cx="9628484" cy="3286110"/>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8247950" y="-458501"/>
            <a:ext cx="1326600" cy="13266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_1_1_1">
    <p:spTree>
      <p:nvGrpSpPr>
        <p:cNvPr id="1" name="Shape 273"/>
        <p:cNvGrpSpPr/>
        <p:nvPr/>
      </p:nvGrpSpPr>
      <p:grpSpPr>
        <a:xfrm>
          <a:off x="0" y="0"/>
          <a:ext cx="0" cy="0"/>
          <a:chOff x="0" y="0"/>
          <a:chExt cx="0" cy="0"/>
        </a:xfrm>
      </p:grpSpPr>
      <p:sp>
        <p:nvSpPr>
          <p:cNvPr id="274" name="Google Shape;274;p26"/>
          <p:cNvSpPr/>
          <p:nvPr/>
        </p:nvSpPr>
        <p:spPr>
          <a:xfrm rot="10800000" flipH="1">
            <a:off x="100" y="-117"/>
            <a:ext cx="9143812" cy="2848092"/>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10800000">
            <a:off x="62" y="-12"/>
            <a:ext cx="2819338" cy="720098"/>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0" y="-125"/>
            <a:ext cx="2159249" cy="971670"/>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045000" y="-361350"/>
            <a:ext cx="738900" cy="7389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9" name="Google Shape;279;p26"/>
          <p:cNvSpPr txBox="1">
            <a:spLocks noGrp="1"/>
          </p:cNvSpPr>
          <p:nvPr>
            <p:ph type="title" idx="2"/>
          </p:nvPr>
        </p:nvSpPr>
        <p:spPr>
          <a:xfrm>
            <a:off x="713400"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26"/>
          <p:cNvSpPr txBox="1">
            <a:spLocks noGrp="1"/>
          </p:cNvSpPr>
          <p:nvPr>
            <p:ph type="subTitle" idx="1"/>
          </p:nvPr>
        </p:nvSpPr>
        <p:spPr>
          <a:xfrm>
            <a:off x="713400" y="3694599"/>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6"/>
          <p:cNvSpPr txBox="1">
            <a:spLocks noGrp="1"/>
          </p:cNvSpPr>
          <p:nvPr>
            <p:ph type="title" idx="3"/>
          </p:nvPr>
        </p:nvSpPr>
        <p:spPr>
          <a:xfrm>
            <a:off x="3369386"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6"/>
          <p:cNvSpPr txBox="1">
            <a:spLocks noGrp="1"/>
          </p:cNvSpPr>
          <p:nvPr>
            <p:ph type="subTitle" idx="4"/>
          </p:nvPr>
        </p:nvSpPr>
        <p:spPr>
          <a:xfrm>
            <a:off x="3369375"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6"/>
          <p:cNvSpPr txBox="1">
            <a:spLocks noGrp="1"/>
          </p:cNvSpPr>
          <p:nvPr>
            <p:ph type="title" idx="5"/>
          </p:nvPr>
        </p:nvSpPr>
        <p:spPr>
          <a:xfrm>
            <a:off x="6025372"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6"/>
          <p:cNvSpPr txBox="1">
            <a:spLocks noGrp="1"/>
          </p:cNvSpPr>
          <p:nvPr>
            <p:ph type="subTitle" idx="6"/>
          </p:nvPr>
        </p:nvSpPr>
        <p:spPr>
          <a:xfrm>
            <a:off x="6025368"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6"/>
          <p:cNvSpPr/>
          <p:nvPr/>
        </p:nvSpPr>
        <p:spPr>
          <a:xfrm>
            <a:off x="8855250" y="3875425"/>
            <a:ext cx="603000" cy="6030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576025" y="4656875"/>
            <a:ext cx="1028100" cy="1028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flipH="1">
            <a:off x="7600237" y="4656876"/>
            <a:ext cx="1429462" cy="48663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63" r:id="rId7"/>
    <p:sldLayoutId id="2147483669" r:id="rId8"/>
    <p:sldLayoutId id="2147483672" r:id="rId9"/>
    <p:sldLayoutId id="2147483675" r:id="rId10"/>
    <p:sldLayoutId id="2147483676"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txBox="1">
            <a:spLocks noGrp="1"/>
          </p:cNvSpPr>
          <p:nvPr>
            <p:ph type="ctrTitle"/>
          </p:nvPr>
        </p:nvSpPr>
        <p:spPr>
          <a:xfrm>
            <a:off x="2030030" y="1337001"/>
            <a:ext cx="4775700" cy="893174"/>
          </a:xfrm>
          <a:prstGeom prst="rect">
            <a:avLst/>
          </a:prstGeom>
        </p:spPr>
        <p:txBody>
          <a:bodyPr spcFirstLastPara="1" wrap="square" lIns="91425" tIns="91425" rIns="91425" bIns="91425" anchor="b" anchorCtr="0">
            <a:noAutofit/>
          </a:bodyPr>
          <a:lstStyle/>
          <a:p>
            <a:pPr lvl="0"/>
            <a:r>
              <a:rPr lang="en-IN" sz="2400" dirty="0"/>
              <a:t>Exploratory Data Analysis of Real Estate Pricing Dataset</a:t>
            </a:r>
            <a:endParaRPr sz="2400" dirty="0"/>
          </a:p>
        </p:txBody>
      </p:sp>
      <p:sp>
        <p:nvSpPr>
          <p:cNvPr id="426" name="Google Shape;426;p37"/>
          <p:cNvSpPr txBox="1">
            <a:spLocks noGrp="1"/>
          </p:cNvSpPr>
          <p:nvPr>
            <p:ph type="subTitle" idx="1"/>
          </p:nvPr>
        </p:nvSpPr>
        <p:spPr>
          <a:xfrm>
            <a:off x="2030030" y="2443145"/>
            <a:ext cx="4775700" cy="461700"/>
          </a:xfrm>
          <a:prstGeom prst="rect">
            <a:avLst/>
          </a:prstGeom>
        </p:spPr>
        <p:txBody>
          <a:bodyPr spcFirstLastPara="1" wrap="square" lIns="91425" tIns="91425" rIns="91425" bIns="91425" anchor="t" anchorCtr="0">
            <a:noAutofit/>
          </a:bodyPr>
          <a:lstStyle/>
          <a:p>
            <a:pPr lvl="0"/>
            <a:r>
              <a:rPr lang="en-IN" sz="1600" dirty="0"/>
              <a:t>Subtitle: Unravelling Insights for Informed </a:t>
            </a:r>
            <a:r>
              <a:rPr lang="en-IN" sz="1600" dirty="0" smtClean="0"/>
              <a:t>Decision-Making</a:t>
            </a:r>
          </a:p>
          <a:p>
            <a:pPr lvl="0"/>
            <a:endParaRPr lang="en-IN" dirty="0"/>
          </a:p>
          <a:p>
            <a:pPr lvl="0"/>
            <a:r>
              <a:rPr lang="en-IN" dirty="0"/>
              <a:t>Prepared by Vicky Saini/6</a:t>
            </a:r>
            <a:r>
              <a:rPr lang="en-IN" baseline="30000" dirty="0"/>
              <a:t>th</a:t>
            </a:r>
            <a:r>
              <a:rPr lang="en-IN" dirty="0"/>
              <a:t> March 2024</a:t>
            </a:r>
          </a:p>
        </p:txBody>
      </p:sp>
      <p:grpSp>
        <p:nvGrpSpPr>
          <p:cNvPr id="427" name="Google Shape;427;p37"/>
          <p:cNvGrpSpPr/>
          <p:nvPr/>
        </p:nvGrpSpPr>
        <p:grpSpPr>
          <a:xfrm>
            <a:off x="713400" y="1621588"/>
            <a:ext cx="959175" cy="162000"/>
            <a:chOff x="447675" y="1666875"/>
            <a:chExt cx="959175" cy="162000"/>
          </a:xfrm>
        </p:grpSpPr>
        <p:sp>
          <p:nvSpPr>
            <p:cNvPr id="428" name="Google Shape;428;p3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7"/>
          <p:cNvGrpSpPr/>
          <p:nvPr/>
        </p:nvGrpSpPr>
        <p:grpSpPr>
          <a:xfrm>
            <a:off x="7802300" y="4326538"/>
            <a:ext cx="427725" cy="162000"/>
            <a:chOff x="979125" y="1666875"/>
            <a:chExt cx="427725" cy="162000"/>
          </a:xfrm>
        </p:grpSpPr>
        <p:sp>
          <p:nvSpPr>
            <p:cNvPr id="433" name="Google Shape;433;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3938330" y="2255281"/>
            <a:ext cx="959100" cy="4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3"/>
          <p:cNvSpPr txBox="1">
            <a:spLocks noGrp="1"/>
          </p:cNvSpPr>
          <p:nvPr>
            <p:ph type="title"/>
          </p:nvPr>
        </p:nvSpPr>
        <p:spPr>
          <a:xfrm>
            <a:off x="822532" y="56050"/>
            <a:ext cx="7717500" cy="738900"/>
          </a:xfrm>
          <a:prstGeom prst="rect">
            <a:avLst/>
          </a:prstGeom>
        </p:spPr>
        <p:txBody>
          <a:bodyPr spcFirstLastPara="1" wrap="square" lIns="91425" tIns="91425" rIns="91425" bIns="91425" anchor="t" anchorCtr="0">
            <a:noAutofit/>
          </a:bodyPr>
          <a:lstStyle/>
          <a:p>
            <a:pPr lvl="0"/>
            <a:r>
              <a:rPr lang="en-IN" sz="3200" dirty="0"/>
              <a:t>Customer Preferences and Amenities</a:t>
            </a:r>
            <a:endParaRPr sz="3200" dirty="0"/>
          </a:p>
        </p:txBody>
      </p:sp>
      <p:grpSp>
        <p:nvGrpSpPr>
          <p:cNvPr id="928" name="Google Shape;928;p63"/>
          <p:cNvGrpSpPr/>
          <p:nvPr/>
        </p:nvGrpSpPr>
        <p:grpSpPr>
          <a:xfrm>
            <a:off x="3033770" y="1169844"/>
            <a:ext cx="5350138" cy="3314140"/>
            <a:chOff x="1397225" y="1410350"/>
            <a:chExt cx="4520225" cy="2774500"/>
          </a:xfrm>
        </p:grpSpPr>
        <p:grpSp>
          <p:nvGrpSpPr>
            <p:cNvPr id="929" name="Google Shape;929;p63"/>
            <p:cNvGrpSpPr/>
            <p:nvPr/>
          </p:nvGrpSpPr>
          <p:grpSpPr>
            <a:xfrm>
              <a:off x="4293400" y="2574725"/>
              <a:ext cx="84425" cy="80100"/>
              <a:chOff x="4293400" y="2574725"/>
              <a:chExt cx="84425" cy="80100"/>
            </a:xfrm>
          </p:grpSpPr>
          <p:sp>
            <p:nvSpPr>
              <p:cNvPr id="930" name="Google Shape;930;p63"/>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4"/>
              </a:solidFill>
              <a:ln w="9525" cap="flat" cmpd="sng">
                <a:solidFill>
                  <a:schemeClr val="dk2"/>
                </a:solidFill>
                <a:prstDash val="solid"/>
                <a:round/>
                <a:headEnd type="none" w="med" len="med"/>
                <a:tailEnd type="none" w="med" len="med"/>
              </a:ln>
            </p:spPr>
          </p:sp>
          <p:sp>
            <p:nvSpPr>
              <p:cNvPr id="931" name="Google Shape;931;p63"/>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63"/>
            <p:cNvGrpSpPr/>
            <p:nvPr/>
          </p:nvGrpSpPr>
          <p:grpSpPr>
            <a:xfrm>
              <a:off x="4000175" y="1462675"/>
              <a:ext cx="1917275" cy="1140875"/>
              <a:chOff x="4000175" y="1462675"/>
              <a:chExt cx="1917275" cy="1140875"/>
            </a:xfrm>
          </p:grpSpPr>
          <p:sp>
            <p:nvSpPr>
              <p:cNvPr id="933" name="Google Shape;933;p63"/>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4"/>
              </a:solidFill>
              <a:ln w="9525" cap="flat" cmpd="sng">
                <a:solidFill>
                  <a:schemeClr val="dk2"/>
                </a:solidFill>
                <a:prstDash val="solid"/>
                <a:round/>
                <a:headEnd type="none" w="med" len="med"/>
                <a:tailEnd type="none" w="med" len="med"/>
              </a:ln>
            </p:spPr>
          </p:sp>
          <p:grpSp>
            <p:nvGrpSpPr>
              <p:cNvPr id="934" name="Google Shape;934;p63"/>
              <p:cNvGrpSpPr/>
              <p:nvPr/>
            </p:nvGrpSpPr>
            <p:grpSpPr>
              <a:xfrm>
                <a:off x="4000175" y="1462675"/>
                <a:ext cx="1917275" cy="1140875"/>
                <a:chOff x="4000175" y="1462675"/>
                <a:chExt cx="1917275" cy="1140875"/>
              </a:xfrm>
            </p:grpSpPr>
            <p:sp>
              <p:nvSpPr>
                <p:cNvPr id="935" name="Google Shape;935;p63"/>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4"/>
                </a:solidFill>
                <a:ln w="9525" cap="flat" cmpd="sng">
                  <a:solidFill>
                    <a:schemeClr val="dk2"/>
                  </a:solidFill>
                  <a:prstDash val="solid"/>
                  <a:round/>
                  <a:headEnd type="none" w="med" len="med"/>
                  <a:tailEnd type="none" w="med" len="med"/>
                </a:ln>
              </p:spPr>
            </p:sp>
            <p:sp>
              <p:nvSpPr>
                <p:cNvPr id="936" name="Google Shape;936;p63"/>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3"/>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3"/>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3"/>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3"/>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63"/>
            <p:cNvGrpSpPr/>
            <p:nvPr/>
          </p:nvGrpSpPr>
          <p:grpSpPr>
            <a:xfrm>
              <a:off x="3960625" y="2587825"/>
              <a:ext cx="94050" cy="104125"/>
              <a:chOff x="3960625" y="2587825"/>
              <a:chExt cx="94050" cy="104125"/>
            </a:xfrm>
          </p:grpSpPr>
          <p:sp>
            <p:nvSpPr>
              <p:cNvPr id="942" name="Google Shape;942;p63"/>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4"/>
              </a:solidFill>
              <a:ln w="9525" cap="flat" cmpd="sng">
                <a:solidFill>
                  <a:schemeClr val="dk2"/>
                </a:solidFill>
                <a:prstDash val="solid"/>
                <a:round/>
                <a:headEnd type="none" w="med" len="med"/>
                <a:tailEnd type="none" w="med" len="med"/>
              </a:ln>
            </p:spPr>
          </p:sp>
          <p:sp>
            <p:nvSpPr>
              <p:cNvPr id="943" name="Google Shape;943;p63"/>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63"/>
            <p:cNvGrpSpPr/>
            <p:nvPr/>
          </p:nvGrpSpPr>
          <p:grpSpPr>
            <a:xfrm>
              <a:off x="3765350" y="2500900"/>
              <a:ext cx="173600" cy="187925"/>
              <a:chOff x="3765350" y="2500900"/>
              <a:chExt cx="173600" cy="187925"/>
            </a:xfrm>
          </p:grpSpPr>
          <p:sp>
            <p:nvSpPr>
              <p:cNvPr id="945" name="Google Shape;945;p63"/>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4"/>
              </a:solidFill>
              <a:ln w="9525" cap="flat" cmpd="sng">
                <a:solidFill>
                  <a:schemeClr val="dk2"/>
                </a:solidFill>
                <a:prstDash val="solid"/>
                <a:round/>
                <a:headEnd type="none" w="med" len="med"/>
                <a:tailEnd type="none" w="med" len="med"/>
              </a:ln>
            </p:spPr>
          </p:sp>
          <p:sp>
            <p:nvSpPr>
              <p:cNvPr id="946" name="Google Shape;946;p63"/>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3"/>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3"/>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3"/>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3"/>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63"/>
            <p:cNvGrpSpPr/>
            <p:nvPr/>
          </p:nvGrpSpPr>
          <p:grpSpPr>
            <a:xfrm>
              <a:off x="3750475" y="2481850"/>
              <a:ext cx="85125" cy="51800"/>
              <a:chOff x="3750475" y="2481850"/>
              <a:chExt cx="85125" cy="51800"/>
            </a:xfrm>
          </p:grpSpPr>
          <p:sp>
            <p:nvSpPr>
              <p:cNvPr id="952" name="Google Shape;952;p63"/>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3"/>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54" name="Google Shape;954;p63"/>
            <p:cNvGrpSpPr/>
            <p:nvPr/>
          </p:nvGrpSpPr>
          <p:grpSpPr>
            <a:xfrm>
              <a:off x="3627175" y="2432450"/>
              <a:ext cx="172100" cy="169075"/>
              <a:chOff x="3627175" y="2432450"/>
              <a:chExt cx="172100" cy="169075"/>
            </a:xfrm>
          </p:grpSpPr>
          <p:sp>
            <p:nvSpPr>
              <p:cNvPr id="955" name="Google Shape;955;p63"/>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3"/>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4"/>
              </a:solidFill>
              <a:ln w="9525" cap="flat" cmpd="sng">
                <a:solidFill>
                  <a:schemeClr val="dk2"/>
                </a:solidFill>
                <a:prstDash val="solid"/>
                <a:round/>
                <a:headEnd type="none" w="med" len="med"/>
                <a:tailEnd type="none" w="med" len="med"/>
              </a:ln>
            </p:spPr>
          </p:sp>
          <p:sp>
            <p:nvSpPr>
              <p:cNvPr id="957" name="Google Shape;957;p63"/>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58" name="Google Shape;958;p63"/>
            <p:cNvGrpSpPr/>
            <p:nvPr/>
          </p:nvGrpSpPr>
          <p:grpSpPr>
            <a:xfrm>
              <a:off x="3561536" y="2585450"/>
              <a:ext cx="61539" cy="99045"/>
              <a:chOff x="3561536" y="2585450"/>
              <a:chExt cx="61539" cy="99045"/>
            </a:xfrm>
          </p:grpSpPr>
          <p:sp>
            <p:nvSpPr>
              <p:cNvPr id="959" name="Google Shape;959;p63"/>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3"/>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4"/>
              </a:solidFill>
              <a:ln w="9525" cap="flat" cmpd="sng">
                <a:solidFill>
                  <a:schemeClr val="dk2"/>
                </a:solidFill>
                <a:prstDash val="solid"/>
                <a:round/>
                <a:headEnd type="none" w="med" len="med"/>
                <a:tailEnd type="none" w="med" len="med"/>
              </a:ln>
            </p:spPr>
          </p:sp>
        </p:grpSp>
        <p:grpSp>
          <p:nvGrpSpPr>
            <p:cNvPr id="961" name="Google Shape;961;p63"/>
            <p:cNvGrpSpPr/>
            <p:nvPr/>
          </p:nvGrpSpPr>
          <p:grpSpPr>
            <a:xfrm>
              <a:off x="3906325" y="1984500"/>
              <a:ext cx="156075" cy="262825"/>
              <a:chOff x="3906325" y="1984500"/>
              <a:chExt cx="156075" cy="262825"/>
            </a:xfrm>
          </p:grpSpPr>
          <p:sp>
            <p:nvSpPr>
              <p:cNvPr id="962" name="Google Shape;962;p63"/>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4"/>
              </a:solidFill>
              <a:ln w="9525" cap="flat" cmpd="sng">
                <a:solidFill>
                  <a:schemeClr val="dk2"/>
                </a:solidFill>
                <a:prstDash val="solid"/>
                <a:round/>
                <a:headEnd type="none" w="med" len="med"/>
                <a:tailEnd type="none" w="med" len="med"/>
              </a:ln>
            </p:spPr>
          </p:sp>
          <p:sp>
            <p:nvSpPr>
              <p:cNvPr id="963" name="Google Shape;963;p63"/>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63"/>
            <p:cNvGrpSpPr/>
            <p:nvPr/>
          </p:nvGrpSpPr>
          <p:grpSpPr>
            <a:xfrm>
              <a:off x="1397225" y="1637375"/>
              <a:ext cx="1401575" cy="1228250"/>
              <a:chOff x="1397225" y="1637375"/>
              <a:chExt cx="1401575" cy="1228250"/>
            </a:xfrm>
          </p:grpSpPr>
          <p:sp>
            <p:nvSpPr>
              <p:cNvPr id="965" name="Google Shape;965;p63"/>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4"/>
              </a:solidFill>
              <a:ln w="9525" cap="flat" cmpd="sng">
                <a:solidFill>
                  <a:schemeClr val="dk2"/>
                </a:solidFill>
                <a:prstDash val="solid"/>
                <a:round/>
                <a:headEnd type="none" w="med" len="med"/>
                <a:tailEnd type="none" w="med" len="med"/>
              </a:ln>
            </p:spPr>
          </p:sp>
          <p:grpSp>
            <p:nvGrpSpPr>
              <p:cNvPr id="966" name="Google Shape;966;p63"/>
              <p:cNvGrpSpPr/>
              <p:nvPr/>
            </p:nvGrpSpPr>
            <p:grpSpPr>
              <a:xfrm>
                <a:off x="1397225" y="1637375"/>
                <a:ext cx="1398775" cy="1228250"/>
                <a:chOff x="1397225" y="1637375"/>
                <a:chExt cx="1398775" cy="1228250"/>
              </a:xfrm>
            </p:grpSpPr>
            <p:sp>
              <p:nvSpPr>
                <p:cNvPr id="967" name="Google Shape;967;p63"/>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3"/>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9" name="Google Shape;969;p63"/>
            <p:cNvGrpSpPr/>
            <p:nvPr/>
          </p:nvGrpSpPr>
          <p:grpSpPr>
            <a:xfrm>
              <a:off x="2605700" y="3152850"/>
              <a:ext cx="594125" cy="616250"/>
              <a:chOff x="2605700" y="3152850"/>
              <a:chExt cx="594125" cy="616250"/>
            </a:xfrm>
          </p:grpSpPr>
          <p:sp>
            <p:nvSpPr>
              <p:cNvPr id="970" name="Google Shape;970;p63"/>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4"/>
              </a:solidFill>
              <a:ln w="9525" cap="flat" cmpd="sng">
                <a:solidFill>
                  <a:schemeClr val="dk2"/>
                </a:solidFill>
                <a:prstDash val="solid"/>
                <a:round/>
                <a:headEnd type="none" w="med" len="med"/>
                <a:tailEnd type="none" w="med" len="med"/>
              </a:ln>
            </p:spPr>
          </p:sp>
          <p:sp>
            <p:nvSpPr>
              <p:cNvPr id="971" name="Google Shape;971;p63"/>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63"/>
            <p:cNvGrpSpPr/>
            <p:nvPr/>
          </p:nvGrpSpPr>
          <p:grpSpPr>
            <a:xfrm>
              <a:off x="2680375" y="3423800"/>
              <a:ext cx="182975" cy="761050"/>
              <a:chOff x="2680375" y="3423800"/>
              <a:chExt cx="182975" cy="761050"/>
            </a:xfrm>
          </p:grpSpPr>
          <p:sp>
            <p:nvSpPr>
              <p:cNvPr id="973" name="Google Shape;973;p63"/>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4"/>
              </a:solidFill>
              <a:ln w="9525" cap="flat" cmpd="sng">
                <a:solidFill>
                  <a:schemeClr val="dk2"/>
                </a:solidFill>
                <a:prstDash val="solid"/>
                <a:round/>
                <a:headEnd type="none" w="med" len="med"/>
                <a:tailEnd type="none" w="med" len="med"/>
              </a:ln>
            </p:spPr>
          </p:sp>
          <p:sp>
            <p:nvSpPr>
              <p:cNvPr id="974" name="Google Shape;974;p63"/>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63"/>
            <p:cNvGrpSpPr/>
            <p:nvPr/>
          </p:nvGrpSpPr>
          <p:grpSpPr>
            <a:xfrm>
              <a:off x="3918000" y="3561900"/>
              <a:ext cx="236225" cy="207100"/>
              <a:chOff x="3918000" y="3561900"/>
              <a:chExt cx="236225" cy="207100"/>
            </a:xfrm>
          </p:grpSpPr>
          <p:sp>
            <p:nvSpPr>
              <p:cNvPr id="976" name="Google Shape;976;p63"/>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4"/>
              </a:solidFill>
              <a:ln w="9525" cap="flat" cmpd="sng">
                <a:solidFill>
                  <a:schemeClr val="dk2"/>
                </a:solidFill>
                <a:prstDash val="solid"/>
                <a:round/>
                <a:headEnd type="none" w="med" len="med"/>
                <a:tailEnd type="none" w="med" len="med"/>
              </a:ln>
            </p:spPr>
          </p:sp>
          <p:sp>
            <p:nvSpPr>
              <p:cNvPr id="977" name="Google Shape;977;p63"/>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63"/>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3"/>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3"/>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63"/>
            <p:cNvGrpSpPr/>
            <p:nvPr/>
          </p:nvGrpSpPr>
          <p:grpSpPr>
            <a:xfrm>
              <a:off x="1922950" y="1410350"/>
              <a:ext cx="1252825" cy="1162875"/>
              <a:chOff x="1922950" y="1410350"/>
              <a:chExt cx="1252825" cy="1162875"/>
            </a:xfrm>
          </p:grpSpPr>
          <p:sp>
            <p:nvSpPr>
              <p:cNvPr id="982" name="Google Shape;982;p63"/>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3"/>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3"/>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3"/>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3"/>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3"/>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3"/>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3"/>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3"/>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3"/>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3"/>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3"/>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3"/>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3"/>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3"/>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3"/>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63"/>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3"/>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3"/>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3"/>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3"/>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3"/>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3"/>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3"/>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3"/>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3"/>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3"/>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3"/>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3"/>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3"/>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3"/>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3"/>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3"/>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3"/>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3"/>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3"/>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3"/>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63"/>
            <p:cNvGrpSpPr/>
            <p:nvPr/>
          </p:nvGrpSpPr>
          <p:grpSpPr>
            <a:xfrm>
              <a:off x="2711750" y="3572300"/>
              <a:ext cx="230725" cy="598425"/>
              <a:chOff x="2711750" y="3572300"/>
              <a:chExt cx="230725" cy="598425"/>
            </a:xfrm>
          </p:grpSpPr>
          <p:sp>
            <p:nvSpPr>
              <p:cNvPr id="1021" name="Google Shape;1021;p63"/>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63"/>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63"/>
            <p:cNvGrpSpPr/>
            <p:nvPr/>
          </p:nvGrpSpPr>
          <p:grpSpPr>
            <a:xfrm>
              <a:off x="3781475" y="1624825"/>
              <a:ext cx="153300" cy="166375"/>
              <a:chOff x="3781475" y="1624825"/>
              <a:chExt cx="153300" cy="166375"/>
            </a:xfrm>
          </p:grpSpPr>
          <p:sp>
            <p:nvSpPr>
              <p:cNvPr id="1025" name="Google Shape;1025;p63"/>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63"/>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3"/>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63"/>
            <p:cNvGrpSpPr/>
            <p:nvPr/>
          </p:nvGrpSpPr>
          <p:grpSpPr>
            <a:xfrm>
              <a:off x="5068275" y="3161675"/>
              <a:ext cx="664875" cy="222850"/>
              <a:chOff x="5068275" y="3161675"/>
              <a:chExt cx="664875" cy="222850"/>
            </a:xfrm>
          </p:grpSpPr>
          <p:sp>
            <p:nvSpPr>
              <p:cNvPr id="1037" name="Google Shape;1037;p63"/>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3"/>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3"/>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3"/>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63"/>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3"/>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3"/>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3"/>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3"/>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3"/>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3"/>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3"/>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3"/>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3"/>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3"/>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3"/>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3"/>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3"/>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3"/>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3"/>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3"/>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3"/>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3"/>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3"/>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3"/>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3"/>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3"/>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3"/>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3"/>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3"/>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3"/>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3"/>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3"/>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63"/>
            <p:cNvGrpSpPr/>
            <p:nvPr/>
          </p:nvGrpSpPr>
          <p:grpSpPr>
            <a:xfrm>
              <a:off x="3586375" y="2281300"/>
              <a:ext cx="125025" cy="175275"/>
              <a:chOff x="3586375" y="2281300"/>
              <a:chExt cx="125025" cy="175275"/>
            </a:xfrm>
          </p:grpSpPr>
          <p:sp>
            <p:nvSpPr>
              <p:cNvPr id="1071" name="Google Shape;1071;p63"/>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3"/>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63"/>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4" name="Google Shape;1074;p63"/>
            <p:cNvGrpSpPr/>
            <p:nvPr/>
          </p:nvGrpSpPr>
          <p:grpSpPr>
            <a:xfrm>
              <a:off x="5298975" y="3412225"/>
              <a:ext cx="576450" cy="616225"/>
              <a:chOff x="5298975" y="3412225"/>
              <a:chExt cx="576450" cy="616225"/>
            </a:xfrm>
          </p:grpSpPr>
          <p:sp>
            <p:nvSpPr>
              <p:cNvPr id="1075" name="Google Shape;1075;p63"/>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3"/>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63"/>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3"/>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3"/>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3"/>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3"/>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3"/>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3"/>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3"/>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63"/>
            <p:cNvGrpSpPr/>
            <p:nvPr/>
          </p:nvGrpSpPr>
          <p:grpSpPr>
            <a:xfrm>
              <a:off x="4842300" y="3099950"/>
              <a:ext cx="31425" cy="59650"/>
              <a:chOff x="4842300" y="3099950"/>
              <a:chExt cx="31425" cy="59650"/>
            </a:xfrm>
          </p:grpSpPr>
          <p:sp>
            <p:nvSpPr>
              <p:cNvPr id="1086" name="Google Shape;1086;p63"/>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3"/>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3"/>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3"/>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63"/>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3"/>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3"/>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3"/>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3"/>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3"/>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3"/>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3"/>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63"/>
            <p:cNvGrpSpPr/>
            <p:nvPr/>
          </p:nvGrpSpPr>
          <p:grpSpPr>
            <a:xfrm>
              <a:off x="3866750" y="2520350"/>
              <a:ext cx="78475" cy="60700"/>
              <a:chOff x="3866750" y="2520350"/>
              <a:chExt cx="78475" cy="60700"/>
            </a:xfrm>
          </p:grpSpPr>
          <p:sp>
            <p:nvSpPr>
              <p:cNvPr id="1099" name="Google Shape;1099;p63"/>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3"/>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63"/>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3"/>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3"/>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3"/>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3"/>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3"/>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3"/>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3"/>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3"/>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3"/>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3"/>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3"/>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3"/>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3"/>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3"/>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3"/>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3"/>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3"/>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3"/>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3"/>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3"/>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3"/>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3"/>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3"/>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3"/>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3"/>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3"/>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3"/>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3"/>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3"/>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3"/>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3"/>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3"/>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3"/>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3"/>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3"/>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3"/>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3"/>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3"/>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3"/>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3"/>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63"/>
            <p:cNvGrpSpPr/>
            <p:nvPr/>
          </p:nvGrpSpPr>
          <p:grpSpPr>
            <a:xfrm>
              <a:off x="3450375" y="3038225"/>
              <a:ext cx="132875" cy="99400"/>
              <a:chOff x="3450375" y="3038225"/>
              <a:chExt cx="132875" cy="99400"/>
            </a:xfrm>
          </p:grpSpPr>
          <p:sp>
            <p:nvSpPr>
              <p:cNvPr id="1146" name="Google Shape;1146;p63"/>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3"/>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63"/>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3"/>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3"/>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3"/>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3"/>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3"/>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3"/>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3"/>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3"/>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3"/>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3"/>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3"/>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3"/>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3"/>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3"/>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3"/>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3"/>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3"/>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3"/>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3"/>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3"/>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3"/>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3"/>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accent4"/>
            </a:solidFill>
            <a:ln w="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3"/>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3"/>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63"/>
          <p:cNvSpPr/>
          <p:nvPr/>
        </p:nvSpPr>
        <p:spPr>
          <a:xfrm>
            <a:off x="3338584" y="1614226"/>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3928734" y="19160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4069559" y="2613426"/>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3"/>
          <p:cNvSpPr/>
          <p:nvPr/>
        </p:nvSpPr>
        <p:spPr>
          <a:xfrm>
            <a:off x="4752184" y="3386551"/>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3"/>
          <p:cNvSpPr/>
          <p:nvPr/>
        </p:nvSpPr>
        <p:spPr>
          <a:xfrm>
            <a:off x="5147834" y="1669826"/>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5664184" y="2483851"/>
            <a:ext cx="175800" cy="17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3"/>
          <p:cNvSpPr/>
          <p:nvPr/>
        </p:nvSpPr>
        <p:spPr>
          <a:xfrm>
            <a:off x="6153734" y="31974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3"/>
          <p:cNvSpPr/>
          <p:nvPr/>
        </p:nvSpPr>
        <p:spPr>
          <a:xfrm>
            <a:off x="7515034" y="3373201"/>
            <a:ext cx="175800" cy="1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7258809" y="2613426"/>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77934" y="2308051"/>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3"/>
          <p:cNvSpPr/>
          <p:nvPr/>
        </p:nvSpPr>
        <p:spPr>
          <a:xfrm>
            <a:off x="7983009" y="3736451"/>
            <a:ext cx="175800" cy="175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3"/>
          <p:cNvSpPr txBox="1"/>
          <p:nvPr/>
        </p:nvSpPr>
        <p:spPr>
          <a:xfrm>
            <a:off x="1379961" y="1480807"/>
            <a:ext cx="1875000" cy="527700"/>
          </a:xfrm>
          <a:prstGeom prst="rect">
            <a:avLst/>
          </a:prstGeom>
          <a:noFill/>
          <a:ln>
            <a:noFill/>
          </a:ln>
        </p:spPr>
        <p:txBody>
          <a:bodyPr spcFirstLastPara="1" wrap="square" lIns="91425" tIns="91425" rIns="91425" bIns="91425" anchor="b" anchorCtr="0">
            <a:noAutofit/>
          </a:bodyPr>
          <a:lstStyle/>
          <a:p>
            <a:pPr lvl="0"/>
            <a:r>
              <a:rPr lang="en-IN" sz="2400" dirty="0"/>
              <a:t>Task</a:t>
            </a:r>
            <a:endParaRPr sz="2400" b="1" dirty="0">
              <a:solidFill>
                <a:schemeClr val="dk1"/>
              </a:solidFill>
              <a:latin typeface="Baloo 2"/>
              <a:ea typeface="Baloo 2"/>
              <a:cs typeface="Baloo 2"/>
              <a:sym typeface="Baloo 2"/>
            </a:endParaRPr>
          </a:p>
        </p:txBody>
      </p:sp>
      <p:sp>
        <p:nvSpPr>
          <p:cNvPr id="1195" name="Google Shape;1195;p63"/>
          <p:cNvSpPr txBox="1"/>
          <p:nvPr/>
        </p:nvSpPr>
        <p:spPr>
          <a:xfrm>
            <a:off x="1379866" y="1859296"/>
            <a:ext cx="2165307" cy="1577440"/>
          </a:xfrm>
          <a:prstGeom prst="rect">
            <a:avLst/>
          </a:prstGeom>
          <a:noFill/>
          <a:ln>
            <a:noFill/>
          </a:ln>
        </p:spPr>
        <p:txBody>
          <a:bodyPr spcFirstLastPara="1" wrap="square" lIns="91425" tIns="91425" rIns="91425" bIns="91425" anchor="t" anchorCtr="0">
            <a:noAutofit/>
          </a:bodyPr>
          <a:lstStyle/>
          <a:p>
            <a:pPr lvl="0"/>
            <a:r>
              <a:rPr lang="en-IN" dirty="0"/>
              <a:t>Investigate the nexus between customer preferences, property amenities, and house prices, leveraging the prowess of </a:t>
            </a:r>
            <a:r>
              <a:rPr lang="en-IN" dirty="0" err="1"/>
              <a:t>Matplotlib</a:t>
            </a:r>
            <a:r>
              <a:rPr lang="en-IN" dirty="0"/>
              <a:t> and </a:t>
            </a:r>
            <a:r>
              <a:rPr lang="en-IN" dirty="0" err="1"/>
              <a:t>Seaborn</a:t>
            </a:r>
            <a:r>
              <a:rPr lang="en-IN" dirty="0"/>
              <a:t>.</a:t>
            </a:r>
          </a:p>
        </p:txBody>
      </p:sp>
      <p:sp>
        <p:nvSpPr>
          <p:cNvPr id="1196" name="Google Shape;1196;p63"/>
          <p:cNvSpPr txBox="1"/>
          <p:nvPr/>
        </p:nvSpPr>
        <p:spPr>
          <a:xfrm>
            <a:off x="1330552" y="3461101"/>
            <a:ext cx="1875000" cy="527700"/>
          </a:xfrm>
          <a:prstGeom prst="rect">
            <a:avLst/>
          </a:prstGeom>
          <a:noFill/>
          <a:ln>
            <a:noFill/>
          </a:ln>
        </p:spPr>
        <p:txBody>
          <a:bodyPr spcFirstLastPara="1" wrap="square" lIns="91425" tIns="91425" rIns="91425" bIns="91425" anchor="b" anchorCtr="0">
            <a:noAutofit/>
          </a:bodyPr>
          <a:lstStyle/>
          <a:p>
            <a:pPr lvl="0"/>
            <a:r>
              <a:rPr lang="en-IN" sz="2400" dirty="0"/>
              <a:t>Explanation</a:t>
            </a:r>
            <a:endParaRPr sz="2400" b="1" dirty="0">
              <a:solidFill>
                <a:schemeClr val="dk1"/>
              </a:solidFill>
              <a:latin typeface="Baloo 2"/>
              <a:ea typeface="Baloo 2"/>
              <a:cs typeface="Baloo 2"/>
              <a:sym typeface="Baloo 2"/>
            </a:endParaRPr>
          </a:p>
        </p:txBody>
      </p:sp>
      <p:sp>
        <p:nvSpPr>
          <p:cNvPr id="1197" name="Google Shape;1197;p63"/>
          <p:cNvSpPr txBox="1"/>
          <p:nvPr/>
        </p:nvSpPr>
        <p:spPr>
          <a:xfrm>
            <a:off x="1289065" y="3758535"/>
            <a:ext cx="3624617" cy="1327176"/>
          </a:xfrm>
          <a:prstGeom prst="rect">
            <a:avLst/>
          </a:prstGeom>
          <a:noFill/>
          <a:ln>
            <a:noFill/>
          </a:ln>
        </p:spPr>
        <p:txBody>
          <a:bodyPr spcFirstLastPara="1" wrap="square" lIns="91425" tIns="91425" rIns="91425" bIns="91425" anchor="t" anchorCtr="0">
            <a:noAutofit/>
          </a:bodyPr>
          <a:lstStyle/>
          <a:p>
            <a:pPr lvl="0">
              <a:spcAft>
                <a:spcPts val="1200"/>
              </a:spcAft>
            </a:pPr>
            <a:r>
              <a:rPr lang="en-IN" dirty="0"/>
              <a:t>Plumb the depths of the dataset to unravel the impact of coveted amenities (e.g., open porch area, wood deck area) on house prices, while meticulously dissecting customer feedback and reviews to gauge the perceived value of such amenities.</a:t>
            </a:r>
            <a:endParaRPr dirty="0">
              <a:solidFill>
                <a:schemeClr val="dk1"/>
              </a:solidFill>
              <a:latin typeface="Open Sans"/>
              <a:ea typeface="Open Sans"/>
              <a:cs typeface="Open Sans"/>
              <a:sym typeface="Open Sans"/>
            </a:endParaRPr>
          </a:p>
        </p:txBody>
      </p:sp>
      <p:sp>
        <p:nvSpPr>
          <p:cNvPr id="1200" name="Google Shape;1200;p63"/>
          <p:cNvSpPr/>
          <p:nvPr/>
        </p:nvSpPr>
        <p:spPr>
          <a:xfrm>
            <a:off x="713275" y="1669825"/>
            <a:ext cx="580500" cy="58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3"/>
          <p:cNvSpPr/>
          <p:nvPr/>
        </p:nvSpPr>
        <p:spPr>
          <a:xfrm>
            <a:off x="673296" y="3495353"/>
            <a:ext cx="580500" cy="58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63"/>
          <p:cNvGrpSpPr/>
          <p:nvPr/>
        </p:nvGrpSpPr>
        <p:grpSpPr>
          <a:xfrm>
            <a:off x="867028" y="1819514"/>
            <a:ext cx="268062" cy="270587"/>
            <a:chOff x="-60987050" y="2671400"/>
            <a:chExt cx="315850" cy="318825"/>
          </a:xfrm>
        </p:grpSpPr>
        <p:sp>
          <p:nvSpPr>
            <p:cNvPr id="1204" name="Google Shape;1204;p63"/>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63"/>
          <p:cNvGrpSpPr/>
          <p:nvPr/>
        </p:nvGrpSpPr>
        <p:grpSpPr>
          <a:xfrm>
            <a:off x="822532" y="3633286"/>
            <a:ext cx="282029" cy="280537"/>
            <a:chOff x="1412450" y="1954475"/>
            <a:chExt cx="297750" cy="296175"/>
          </a:xfrm>
        </p:grpSpPr>
        <p:sp>
          <p:nvSpPr>
            <p:cNvPr id="1218" name="Google Shape;1218;p6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713400" y="966850"/>
            <a:ext cx="3696300" cy="831300"/>
          </a:xfrm>
          <a:prstGeom prst="rect">
            <a:avLst/>
          </a:prstGeom>
        </p:spPr>
        <p:txBody>
          <a:bodyPr spcFirstLastPara="1" wrap="square" lIns="91425" tIns="91425" rIns="91425" bIns="91425" anchor="b" anchorCtr="0">
            <a:noAutofit/>
          </a:bodyPr>
          <a:lstStyle/>
          <a:p>
            <a:pPr lvl="0"/>
            <a:r>
              <a:rPr lang="en-IN" dirty="0"/>
              <a:t>Conclusion</a:t>
            </a:r>
            <a:endParaRPr dirty="0"/>
          </a:p>
        </p:txBody>
      </p:sp>
      <p:sp>
        <p:nvSpPr>
          <p:cNvPr id="494" name="Google Shape;494;p41"/>
          <p:cNvSpPr txBox="1">
            <a:spLocks noGrp="1"/>
          </p:cNvSpPr>
          <p:nvPr>
            <p:ph type="subTitle" idx="1"/>
          </p:nvPr>
        </p:nvSpPr>
        <p:spPr>
          <a:xfrm>
            <a:off x="713400" y="1798150"/>
            <a:ext cx="6992218" cy="1847100"/>
          </a:xfrm>
          <a:prstGeom prst="rect">
            <a:avLst/>
          </a:prstGeom>
        </p:spPr>
        <p:txBody>
          <a:bodyPr spcFirstLastPara="1" wrap="square" lIns="91425" tIns="91425" rIns="91425" bIns="91425" anchor="t" anchorCtr="0">
            <a:noAutofit/>
          </a:bodyPr>
          <a:lstStyle/>
          <a:p>
            <a:pPr lvl="0"/>
            <a:r>
              <a:rPr lang="en-IN" dirty="0" smtClean="0"/>
              <a:t>*Recapitulation </a:t>
            </a:r>
            <a:r>
              <a:rPr lang="en-IN" dirty="0"/>
              <a:t>of key insights gleaned from the multifaceted exploration of the real estate pricing dataset.</a:t>
            </a:r>
          </a:p>
          <a:p>
            <a:pPr lvl="0"/>
            <a:r>
              <a:rPr lang="en-IN" dirty="0"/>
              <a:t>*</a:t>
            </a:r>
            <a:r>
              <a:rPr lang="en-IN" dirty="0" smtClean="0"/>
              <a:t>Emphasis </a:t>
            </a:r>
            <a:r>
              <a:rPr lang="en-IN" dirty="0"/>
              <a:t>on the transformative potential of data-driven insights in augmenting decision-making paradigms within the real estate domain.</a:t>
            </a:r>
          </a:p>
          <a:p>
            <a:pPr lvl="0"/>
            <a:r>
              <a:rPr lang="en-IN" dirty="0" smtClean="0"/>
              <a:t>*Express </a:t>
            </a:r>
            <a:r>
              <a:rPr lang="en-IN" dirty="0"/>
              <a:t>gratitude for the opportunity and invite further engagement and collaboration.</a:t>
            </a:r>
          </a:p>
        </p:txBody>
      </p:sp>
      <p:grpSp>
        <p:nvGrpSpPr>
          <p:cNvPr id="495" name="Google Shape;495;p41"/>
          <p:cNvGrpSpPr/>
          <p:nvPr/>
        </p:nvGrpSpPr>
        <p:grpSpPr>
          <a:xfrm>
            <a:off x="4618896" y="1301500"/>
            <a:ext cx="959175" cy="162000"/>
            <a:chOff x="447675" y="1666875"/>
            <a:chExt cx="959175" cy="162000"/>
          </a:xfrm>
        </p:grpSpPr>
        <p:sp>
          <p:nvSpPr>
            <p:cNvPr id="496" name="Google Shape;496;p41"/>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subTitle" idx="1"/>
          </p:nvPr>
        </p:nvSpPr>
        <p:spPr>
          <a:xfrm>
            <a:off x="808075" y="2567825"/>
            <a:ext cx="7146950" cy="1015800"/>
          </a:xfrm>
          <a:prstGeom prst="rect">
            <a:avLst/>
          </a:prstGeom>
        </p:spPr>
        <p:txBody>
          <a:bodyPr spcFirstLastPara="1" wrap="square" lIns="91425" tIns="91425" rIns="91425" bIns="91425" anchor="t" anchorCtr="0">
            <a:noAutofit/>
          </a:bodyPr>
          <a:lstStyle/>
          <a:p>
            <a:pPr lvl="0"/>
            <a:r>
              <a:rPr lang="en-IN" dirty="0" smtClean="0"/>
              <a:t>*Introduction </a:t>
            </a:r>
            <a:r>
              <a:rPr lang="en-IN" dirty="0"/>
              <a:t>to the pivotal </a:t>
            </a:r>
            <a:r>
              <a:rPr lang="en-IN" dirty="0" smtClean="0"/>
              <a:t>role of </a:t>
            </a:r>
            <a:r>
              <a:rPr lang="en-IN" dirty="0"/>
              <a:t>data analysis in understanding real estate dynamics.</a:t>
            </a:r>
          </a:p>
          <a:p>
            <a:pPr lvl="0"/>
            <a:r>
              <a:rPr lang="en-IN" dirty="0" smtClean="0"/>
              <a:t>*Emphasis </a:t>
            </a:r>
            <a:r>
              <a:rPr lang="en-IN" dirty="0"/>
              <a:t>on the significance of the real estate pricing dataset.</a:t>
            </a:r>
          </a:p>
        </p:txBody>
      </p:sp>
      <p:sp>
        <p:nvSpPr>
          <p:cNvPr id="477" name="Google Shape;477;p40"/>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p>
            <a:pPr lvl="0"/>
            <a:r>
              <a:rPr lang="en-IN" sz="2800" dirty="0"/>
              <a:t>Introduction</a:t>
            </a:r>
            <a:endParaRPr sz="2800" dirty="0"/>
          </a:p>
        </p:txBody>
      </p:sp>
      <p:sp>
        <p:nvSpPr>
          <p:cNvPr id="478" name="Google Shape;478;p40"/>
          <p:cNvSpPr/>
          <p:nvPr/>
        </p:nvSpPr>
        <p:spPr>
          <a:xfrm flipH="1">
            <a:off x="3814137" y="0"/>
            <a:ext cx="5329863" cy="2067291"/>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092475" y="2348468"/>
            <a:ext cx="959100" cy="4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13400" y="2448404"/>
            <a:ext cx="959100" cy="959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0"/>
          <p:cNvGrpSpPr/>
          <p:nvPr/>
        </p:nvGrpSpPr>
        <p:grpSpPr>
          <a:xfrm>
            <a:off x="7157850" y="3640088"/>
            <a:ext cx="959175" cy="162000"/>
            <a:chOff x="447675" y="1666875"/>
            <a:chExt cx="959175" cy="162000"/>
          </a:xfrm>
        </p:grpSpPr>
        <p:sp>
          <p:nvSpPr>
            <p:cNvPr id="482" name="Google Shape;482;p4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0"/>
          <p:cNvGrpSpPr/>
          <p:nvPr/>
        </p:nvGrpSpPr>
        <p:grpSpPr>
          <a:xfrm>
            <a:off x="1244775" y="1425263"/>
            <a:ext cx="427725" cy="162000"/>
            <a:chOff x="979125" y="1666875"/>
            <a:chExt cx="427725" cy="162000"/>
          </a:xfrm>
        </p:grpSpPr>
        <p:sp>
          <p:nvSpPr>
            <p:cNvPr id="487" name="Google Shape;487;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7"/>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a:t>Loading the Data</a:t>
            </a:r>
            <a:endParaRPr dirty="0"/>
          </a:p>
        </p:txBody>
      </p:sp>
      <p:sp>
        <p:nvSpPr>
          <p:cNvPr id="615" name="Google Shape;615;p47"/>
          <p:cNvSpPr txBox="1">
            <a:spLocks noGrp="1"/>
          </p:cNvSpPr>
          <p:nvPr>
            <p:ph type="subTitle" idx="1"/>
          </p:nvPr>
        </p:nvSpPr>
        <p:spPr>
          <a:xfrm>
            <a:off x="713275" y="3274853"/>
            <a:ext cx="2405400" cy="1481734"/>
          </a:xfrm>
          <a:prstGeom prst="rect">
            <a:avLst/>
          </a:prstGeom>
        </p:spPr>
        <p:txBody>
          <a:bodyPr spcFirstLastPara="1" wrap="square" lIns="91425" tIns="91425" rIns="91425" bIns="91425" anchor="t" anchorCtr="0">
            <a:noAutofit/>
          </a:bodyPr>
          <a:lstStyle/>
          <a:p>
            <a:pPr marL="0" lvl="0" indent="0"/>
            <a:r>
              <a:rPr lang="en-IN" dirty="0"/>
              <a:t>Employ Pandas to ingest the real estate pricing dataset into a structured Pandas </a:t>
            </a:r>
            <a:r>
              <a:rPr lang="en-IN" dirty="0" err="1"/>
              <a:t>DataFrame</a:t>
            </a:r>
            <a:endParaRPr dirty="0"/>
          </a:p>
        </p:txBody>
      </p:sp>
      <p:sp>
        <p:nvSpPr>
          <p:cNvPr id="617" name="Google Shape;617;p47"/>
          <p:cNvSpPr txBox="1">
            <a:spLocks noGrp="1"/>
          </p:cNvSpPr>
          <p:nvPr>
            <p:ph type="subTitle" idx="4"/>
          </p:nvPr>
        </p:nvSpPr>
        <p:spPr>
          <a:xfrm>
            <a:off x="3266149" y="3211121"/>
            <a:ext cx="2405400" cy="831300"/>
          </a:xfrm>
          <a:prstGeom prst="rect">
            <a:avLst/>
          </a:prstGeom>
        </p:spPr>
        <p:txBody>
          <a:bodyPr spcFirstLastPara="1" wrap="square" lIns="91425" tIns="91425" rIns="91425" bIns="91425" anchor="t" anchorCtr="0">
            <a:noAutofit/>
          </a:bodyPr>
          <a:lstStyle/>
          <a:p>
            <a:pPr marL="0" lvl="0" indent="0"/>
            <a:r>
              <a:rPr lang="en-IN" dirty="0"/>
              <a:t>Pandas</a:t>
            </a:r>
            <a:endParaRPr dirty="0"/>
          </a:p>
        </p:txBody>
      </p:sp>
      <p:sp>
        <p:nvSpPr>
          <p:cNvPr id="619" name="Google Shape;619;p47"/>
          <p:cNvSpPr txBox="1">
            <a:spLocks noGrp="1"/>
          </p:cNvSpPr>
          <p:nvPr>
            <p:ph type="subTitle" idx="6"/>
          </p:nvPr>
        </p:nvSpPr>
        <p:spPr>
          <a:xfrm>
            <a:off x="5424755" y="3133237"/>
            <a:ext cx="3626777" cy="1392663"/>
          </a:xfrm>
          <a:prstGeom prst="rect">
            <a:avLst/>
          </a:prstGeom>
        </p:spPr>
        <p:txBody>
          <a:bodyPr spcFirstLastPara="1" wrap="square" lIns="91425" tIns="91425" rIns="91425" bIns="91425" anchor="t" anchorCtr="0">
            <a:noAutofit/>
          </a:bodyPr>
          <a:lstStyle/>
          <a:p>
            <a:pPr lvl="0"/>
            <a:r>
              <a:rPr lang="en-IN" dirty="0"/>
              <a:t>Employing the Pandas library to seamlessly import the dataset, housed in CSV formats, into a Pandas </a:t>
            </a:r>
            <a:r>
              <a:rPr lang="en-IN" dirty="0" err="1"/>
              <a:t>DataFrame</a:t>
            </a:r>
            <a:r>
              <a:rPr lang="en-IN" dirty="0"/>
              <a:t>, thus laying the groundwork for robust analysis.</a:t>
            </a:r>
          </a:p>
        </p:txBody>
      </p:sp>
      <p:sp>
        <p:nvSpPr>
          <p:cNvPr id="620" name="Google Shape;620;p47"/>
          <p:cNvSpPr/>
          <p:nvPr/>
        </p:nvSpPr>
        <p:spPr>
          <a:xfrm>
            <a:off x="1361963" y="1847737"/>
            <a:ext cx="1285500" cy="1285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lvl="0"/>
            <a:r>
              <a:rPr lang="en-IN" sz="2000" dirty="0" smtClean="0"/>
              <a:t> Task</a:t>
            </a:r>
            <a:endParaRPr sz="2000" dirty="0"/>
          </a:p>
        </p:txBody>
      </p:sp>
      <p:sp>
        <p:nvSpPr>
          <p:cNvPr id="621" name="Google Shape;621;p47"/>
          <p:cNvSpPr/>
          <p:nvPr/>
        </p:nvSpPr>
        <p:spPr>
          <a:xfrm>
            <a:off x="3929325" y="1796500"/>
            <a:ext cx="1285500" cy="12855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lvl="0"/>
            <a:r>
              <a:rPr lang="en-IN" dirty="0" smtClean="0"/>
              <a:t> Python                       Library    </a:t>
            </a:r>
            <a:endParaRPr dirty="0"/>
          </a:p>
        </p:txBody>
      </p:sp>
      <p:sp>
        <p:nvSpPr>
          <p:cNvPr id="622" name="Google Shape;622;p47"/>
          <p:cNvSpPr/>
          <p:nvPr/>
        </p:nvSpPr>
        <p:spPr>
          <a:xfrm>
            <a:off x="6496687" y="1796500"/>
            <a:ext cx="1374113" cy="12855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lvl="0"/>
            <a:r>
              <a:rPr lang="en-IN" sz="1100" dirty="0" smtClean="0"/>
              <a:t>Explanation</a:t>
            </a:r>
            <a:endParaRPr sz="1100" dirty="0"/>
          </a:p>
        </p:txBody>
      </p:sp>
      <p:grpSp>
        <p:nvGrpSpPr>
          <p:cNvPr id="623" name="Google Shape;623;p47"/>
          <p:cNvGrpSpPr/>
          <p:nvPr/>
        </p:nvGrpSpPr>
        <p:grpSpPr>
          <a:xfrm>
            <a:off x="1195850" y="1796488"/>
            <a:ext cx="427725" cy="162000"/>
            <a:chOff x="979125" y="1666875"/>
            <a:chExt cx="427725" cy="162000"/>
          </a:xfrm>
        </p:grpSpPr>
        <p:sp>
          <p:nvSpPr>
            <p:cNvPr id="624" name="Google Shape;624;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7"/>
          <p:cNvGrpSpPr/>
          <p:nvPr/>
        </p:nvGrpSpPr>
        <p:grpSpPr>
          <a:xfrm>
            <a:off x="3000424" y="2807275"/>
            <a:ext cx="959175" cy="162000"/>
            <a:chOff x="447675" y="1666875"/>
            <a:chExt cx="959175" cy="162000"/>
          </a:xfrm>
        </p:grpSpPr>
        <p:sp>
          <p:nvSpPr>
            <p:cNvPr id="627" name="Google Shape;627;p4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7"/>
          <p:cNvGrpSpPr/>
          <p:nvPr/>
        </p:nvGrpSpPr>
        <p:grpSpPr>
          <a:xfrm>
            <a:off x="5774775" y="2568013"/>
            <a:ext cx="427725" cy="162000"/>
            <a:chOff x="979125" y="1666875"/>
            <a:chExt cx="427725" cy="162000"/>
          </a:xfrm>
        </p:grpSpPr>
        <p:sp>
          <p:nvSpPr>
            <p:cNvPr id="632" name="Google Shape;632;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47"/>
          <p:cNvSpPr/>
          <p:nvPr/>
        </p:nvSpPr>
        <p:spPr>
          <a:xfrm>
            <a:off x="8021700" y="18441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9"/>
          <p:cNvSpPr/>
          <p:nvPr/>
        </p:nvSpPr>
        <p:spPr>
          <a:xfrm>
            <a:off x="79479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463070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4794" y="3019975"/>
            <a:ext cx="7825223"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023395" y="1680900"/>
            <a:ext cx="842100" cy="8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1023395" y="3383125"/>
            <a:ext cx="842100" cy="84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859305" y="1680900"/>
            <a:ext cx="842100" cy="84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2010670" y="469575"/>
            <a:ext cx="4782600" cy="738900"/>
          </a:xfrm>
          <a:prstGeom prst="rect">
            <a:avLst/>
          </a:prstGeom>
        </p:spPr>
        <p:txBody>
          <a:bodyPr spcFirstLastPara="1" wrap="square" lIns="91425" tIns="91425" rIns="91425" bIns="91425" anchor="t" anchorCtr="0">
            <a:noAutofit/>
          </a:bodyPr>
          <a:lstStyle/>
          <a:p>
            <a:r>
              <a:rPr lang="en-IN" dirty="0" smtClean="0"/>
              <a:t>Cleaning </a:t>
            </a:r>
            <a:r>
              <a:rPr lang="en-IN" dirty="0"/>
              <a:t>the Data</a:t>
            </a:r>
          </a:p>
        </p:txBody>
      </p:sp>
      <p:sp>
        <p:nvSpPr>
          <p:cNvPr id="458" name="Google Shape;458;p39"/>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459" name="Google Shape;459;p39"/>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p>
            <a:pPr marL="0" lvl="0" indent="0"/>
            <a:r>
              <a:rPr lang="en-IN" sz="1100" dirty="0"/>
              <a:t>Engage Pandas functionalities to rectify missing values, expunge duplicates, and rectify aberrations</a:t>
            </a:r>
            <a:endParaRPr sz="1100" dirty="0"/>
          </a:p>
        </p:txBody>
      </p:sp>
      <p:sp>
        <p:nvSpPr>
          <p:cNvPr id="460" name="Google Shape;460;p39"/>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p>
            <a:pPr lvl="0"/>
            <a:r>
              <a:rPr lang="en-IN" dirty="0"/>
              <a:t>Python Library</a:t>
            </a:r>
            <a:endParaRPr dirty="0"/>
          </a:p>
        </p:txBody>
      </p:sp>
      <p:sp>
        <p:nvSpPr>
          <p:cNvPr id="461" name="Google Shape;461;p39"/>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p>
            <a:pPr marL="0" lvl="0" indent="0"/>
            <a:r>
              <a:rPr lang="en-IN" dirty="0"/>
              <a:t>Pandas</a:t>
            </a:r>
            <a:endParaRPr dirty="0"/>
          </a:p>
        </p:txBody>
      </p:sp>
      <p:sp>
        <p:nvSpPr>
          <p:cNvPr id="462" name="Google Shape;462;p39"/>
          <p:cNvSpPr txBox="1">
            <a:spLocks noGrp="1"/>
          </p:cNvSpPr>
          <p:nvPr>
            <p:ph type="title" idx="5"/>
          </p:nvPr>
        </p:nvSpPr>
        <p:spPr>
          <a:xfrm>
            <a:off x="3478395" y="3123157"/>
            <a:ext cx="22230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463" name="Google Shape;463;p39"/>
          <p:cNvSpPr txBox="1">
            <a:spLocks noGrp="1"/>
          </p:cNvSpPr>
          <p:nvPr>
            <p:ph type="subTitle" idx="6"/>
          </p:nvPr>
        </p:nvSpPr>
        <p:spPr>
          <a:xfrm>
            <a:off x="2010669" y="3707613"/>
            <a:ext cx="6062301" cy="615600"/>
          </a:xfrm>
          <a:prstGeom prst="rect">
            <a:avLst/>
          </a:prstGeom>
        </p:spPr>
        <p:txBody>
          <a:bodyPr spcFirstLastPara="1" wrap="square" lIns="91425" tIns="91425" rIns="91425" bIns="91425" anchor="t" anchorCtr="0">
            <a:noAutofit/>
          </a:bodyPr>
          <a:lstStyle/>
          <a:p>
            <a:pPr lvl="0"/>
            <a:r>
              <a:rPr lang="en-IN" sz="1100" dirty="0"/>
              <a:t>Prioritize data integrity by rectifying missing values, purging redundant entries, and addressing anomalies or disparities within the dataset, ensuring a solid foundation for subsequent analysis.</a:t>
            </a:r>
          </a:p>
        </p:txBody>
      </p:sp>
      <p:sp>
        <p:nvSpPr>
          <p:cNvPr id="466" name="Google Shape;466;p39"/>
          <p:cNvSpPr txBox="1">
            <a:spLocks noGrp="1"/>
          </p:cNvSpPr>
          <p:nvPr>
            <p:ph type="title" idx="9"/>
          </p:nvPr>
        </p:nvSpPr>
        <p:spPr>
          <a:xfrm>
            <a:off x="10233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7" name="Google Shape;467;p39"/>
          <p:cNvSpPr txBox="1">
            <a:spLocks noGrp="1"/>
          </p:cNvSpPr>
          <p:nvPr>
            <p:ph type="title" idx="13"/>
          </p:nvPr>
        </p:nvSpPr>
        <p:spPr>
          <a:xfrm>
            <a:off x="1023395" y="3540325"/>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68" name="Google Shape;468;p39"/>
          <p:cNvSpPr txBox="1">
            <a:spLocks noGrp="1"/>
          </p:cNvSpPr>
          <p:nvPr>
            <p:ph type="title" idx="14"/>
          </p:nvPr>
        </p:nvSpPr>
        <p:spPr>
          <a:xfrm>
            <a:off x="48592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0" name="Google Shape;470;p39"/>
          <p:cNvSpPr/>
          <p:nvPr/>
        </p:nvSpPr>
        <p:spPr>
          <a:xfrm>
            <a:off x="7511846" y="1065300"/>
            <a:ext cx="615600" cy="615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7"/>
          <p:cNvSpPr/>
          <p:nvPr/>
        </p:nvSpPr>
        <p:spPr>
          <a:xfrm>
            <a:off x="6063145" y="1183925"/>
            <a:ext cx="2028390" cy="1988225"/>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5" name="Google Shape;795;p57"/>
          <p:cNvSpPr/>
          <p:nvPr/>
        </p:nvSpPr>
        <p:spPr>
          <a:xfrm>
            <a:off x="6090882" y="1273180"/>
            <a:ext cx="2213825" cy="1894500"/>
          </a:xfrm>
          <a:prstGeom prst="pie">
            <a:avLst>
              <a:gd name="adj1" fmla="val 16232411"/>
              <a:gd name="adj2" fmla="val 1074211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57"/>
          <p:cNvSpPr/>
          <p:nvPr/>
        </p:nvSpPr>
        <p:spPr>
          <a:xfrm>
            <a:off x="3620435" y="1268950"/>
            <a:ext cx="1903200" cy="19032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7" name="Google Shape;797;p57"/>
          <p:cNvSpPr/>
          <p:nvPr/>
        </p:nvSpPr>
        <p:spPr>
          <a:xfrm>
            <a:off x="3624785" y="1273180"/>
            <a:ext cx="1894500" cy="1894500"/>
          </a:xfrm>
          <a:prstGeom prst="pie">
            <a:avLst>
              <a:gd name="adj1" fmla="val 16232411"/>
              <a:gd name="adj2" fmla="val 542121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8" name="Google Shape;798;p57"/>
          <p:cNvSpPr/>
          <p:nvPr/>
        </p:nvSpPr>
        <p:spPr>
          <a:xfrm>
            <a:off x="1052485" y="1268950"/>
            <a:ext cx="1903200" cy="19032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9" name="Google Shape;799;p57"/>
          <p:cNvSpPr/>
          <p:nvPr/>
        </p:nvSpPr>
        <p:spPr>
          <a:xfrm>
            <a:off x="1056835" y="1273180"/>
            <a:ext cx="1894500" cy="1894500"/>
          </a:xfrm>
          <a:prstGeom prst="pie">
            <a:avLst>
              <a:gd name="adj1" fmla="val 16232411"/>
              <a:gd name="adj2" fmla="val 237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0" name="Google Shape;800;p57"/>
          <p:cNvSpPr/>
          <p:nvPr/>
        </p:nvSpPr>
        <p:spPr>
          <a:xfrm>
            <a:off x="384543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641333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1277485" y="1493950"/>
            <a:ext cx="1453200" cy="145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txBox="1">
            <a:spLocks noGrp="1"/>
          </p:cNvSpPr>
          <p:nvPr>
            <p:ph type="title"/>
          </p:nvPr>
        </p:nvSpPr>
        <p:spPr>
          <a:xfrm>
            <a:off x="1277475" y="1836100"/>
            <a:ext cx="1453200" cy="768900"/>
          </a:xfrm>
          <a:prstGeom prst="rect">
            <a:avLst/>
          </a:prstGeom>
        </p:spPr>
        <p:txBody>
          <a:bodyPr spcFirstLastPara="1" wrap="square" lIns="91425" tIns="91425" rIns="91425" bIns="91425" anchor="ctr" anchorCtr="0">
            <a:noAutofit/>
          </a:bodyPr>
          <a:lstStyle/>
          <a:p>
            <a:pPr lvl="0"/>
            <a:r>
              <a:rPr lang="en-IN" dirty="0"/>
              <a:t>Task</a:t>
            </a:r>
            <a:endParaRPr dirty="0"/>
          </a:p>
        </p:txBody>
      </p:sp>
      <p:sp>
        <p:nvSpPr>
          <p:cNvPr id="804" name="Google Shape;804;p57"/>
          <p:cNvSpPr txBox="1">
            <a:spLocks noGrp="1"/>
          </p:cNvSpPr>
          <p:nvPr>
            <p:ph type="title" idx="2"/>
          </p:nvPr>
        </p:nvSpPr>
        <p:spPr>
          <a:xfrm>
            <a:off x="3845425" y="1836100"/>
            <a:ext cx="1453200" cy="768900"/>
          </a:xfrm>
          <a:prstGeom prst="rect">
            <a:avLst/>
          </a:prstGeom>
        </p:spPr>
        <p:txBody>
          <a:bodyPr spcFirstLastPara="1" wrap="square" lIns="91425" tIns="91425" rIns="91425" bIns="91425" anchor="ctr" anchorCtr="0">
            <a:noAutofit/>
          </a:bodyPr>
          <a:lstStyle/>
          <a:p>
            <a:pPr lvl="0"/>
            <a:r>
              <a:rPr lang="en-IN" sz="2000" dirty="0"/>
              <a:t>Python Libraries</a:t>
            </a:r>
            <a:endParaRPr sz="2000" dirty="0"/>
          </a:p>
        </p:txBody>
      </p:sp>
      <p:sp>
        <p:nvSpPr>
          <p:cNvPr id="805" name="Google Shape;805;p57"/>
          <p:cNvSpPr txBox="1">
            <a:spLocks noGrp="1"/>
          </p:cNvSpPr>
          <p:nvPr>
            <p:ph type="title" idx="3"/>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err="1"/>
              <a:t>Univariate</a:t>
            </a:r>
            <a:r>
              <a:rPr lang="en-IN" dirty="0"/>
              <a:t> Analysis</a:t>
            </a:r>
            <a:endParaRPr dirty="0"/>
          </a:p>
        </p:txBody>
      </p:sp>
      <p:sp>
        <p:nvSpPr>
          <p:cNvPr id="807" name="Google Shape;807;p57"/>
          <p:cNvSpPr txBox="1">
            <a:spLocks noGrp="1"/>
          </p:cNvSpPr>
          <p:nvPr>
            <p:ph type="subTitle" idx="1"/>
          </p:nvPr>
        </p:nvSpPr>
        <p:spPr>
          <a:xfrm>
            <a:off x="991135" y="3257175"/>
            <a:ext cx="1960200" cy="615600"/>
          </a:xfrm>
          <a:prstGeom prst="rect">
            <a:avLst/>
          </a:prstGeom>
        </p:spPr>
        <p:txBody>
          <a:bodyPr spcFirstLastPara="1" wrap="square" lIns="91425" tIns="91425" rIns="91425" bIns="91425" anchor="t" anchorCtr="0">
            <a:noAutofit/>
          </a:bodyPr>
          <a:lstStyle/>
          <a:p>
            <a:pPr lvl="0"/>
            <a:r>
              <a:rPr lang="en-IN" sz="1100" dirty="0"/>
              <a:t>Leverage the prowess of </a:t>
            </a:r>
            <a:r>
              <a:rPr lang="en-IN" sz="1100" dirty="0" err="1"/>
              <a:t>Matplotlib</a:t>
            </a:r>
            <a:r>
              <a:rPr lang="en-IN" sz="1100" dirty="0"/>
              <a:t> and </a:t>
            </a:r>
            <a:r>
              <a:rPr lang="en-IN" sz="1100" dirty="0" err="1"/>
              <a:t>Seaborn</a:t>
            </a:r>
            <a:r>
              <a:rPr lang="en-IN" sz="1100" dirty="0"/>
              <a:t> for a comprehensive </a:t>
            </a:r>
            <a:r>
              <a:rPr lang="en-IN" sz="1100" dirty="0" err="1"/>
              <a:t>univariate</a:t>
            </a:r>
            <a:r>
              <a:rPr lang="en-IN" sz="1100" dirty="0"/>
              <a:t> analysis, dissecting individual variables to unravel their distributions and nuances.</a:t>
            </a:r>
          </a:p>
        </p:txBody>
      </p:sp>
      <p:sp>
        <p:nvSpPr>
          <p:cNvPr id="809" name="Google Shape;809;p57"/>
          <p:cNvSpPr txBox="1">
            <a:spLocks noGrp="1"/>
          </p:cNvSpPr>
          <p:nvPr>
            <p:ph type="subTitle" idx="6"/>
          </p:nvPr>
        </p:nvSpPr>
        <p:spPr>
          <a:xfrm>
            <a:off x="3591926" y="3686738"/>
            <a:ext cx="1960200" cy="615600"/>
          </a:xfrm>
          <a:prstGeom prst="rect">
            <a:avLst/>
          </a:prstGeom>
        </p:spPr>
        <p:txBody>
          <a:bodyPr spcFirstLastPara="1" wrap="square" lIns="91425" tIns="91425" rIns="91425" bIns="91425" anchor="t" anchorCtr="0">
            <a:noAutofit/>
          </a:bodyPr>
          <a:lstStyle/>
          <a:p>
            <a:pPr marL="0" lvl="0" indent="0"/>
            <a:r>
              <a:rPr lang="en-IN" dirty="0" err="1"/>
              <a:t>Matplotlib</a:t>
            </a:r>
            <a:r>
              <a:rPr lang="en-IN" dirty="0"/>
              <a:t>, </a:t>
            </a:r>
            <a:r>
              <a:rPr lang="en-IN" dirty="0" err="1"/>
              <a:t>Seaborn</a:t>
            </a:r>
            <a:endParaRPr dirty="0"/>
          </a:p>
        </p:txBody>
      </p:sp>
      <p:sp>
        <p:nvSpPr>
          <p:cNvPr id="810" name="Google Shape;810;p57"/>
          <p:cNvSpPr txBox="1">
            <a:spLocks noGrp="1"/>
          </p:cNvSpPr>
          <p:nvPr>
            <p:ph type="title" idx="7"/>
          </p:nvPr>
        </p:nvSpPr>
        <p:spPr>
          <a:xfrm>
            <a:off x="6067495" y="1836100"/>
            <a:ext cx="2144862" cy="768900"/>
          </a:xfrm>
          <a:prstGeom prst="rect">
            <a:avLst/>
          </a:prstGeom>
        </p:spPr>
        <p:txBody>
          <a:bodyPr spcFirstLastPara="1" wrap="square" lIns="91425" tIns="91425" rIns="91425" bIns="91425" anchor="ctr" anchorCtr="0">
            <a:noAutofit/>
          </a:bodyPr>
          <a:lstStyle/>
          <a:p>
            <a:pPr lvl="0"/>
            <a:r>
              <a:rPr lang="en-IN" sz="2800" dirty="0"/>
              <a:t>Explanation</a:t>
            </a:r>
            <a:endParaRPr sz="2800" dirty="0"/>
          </a:p>
        </p:txBody>
      </p:sp>
      <p:sp>
        <p:nvSpPr>
          <p:cNvPr id="812" name="Google Shape;812;p57"/>
          <p:cNvSpPr txBox="1">
            <a:spLocks noGrp="1"/>
          </p:cNvSpPr>
          <p:nvPr>
            <p:ph type="subTitle" idx="9"/>
          </p:nvPr>
        </p:nvSpPr>
        <p:spPr>
          <a:xfrm>
            <a:off x="5519286" y="3256935"/>
            <a:ext cx="3491150" cy="615600"/>
          </a:xfrm>
          <a:prstGeom prst="rect">
            <a:avLst/>
          </a:prstGeom>
        </p:spPr>
        <p:txBody>
          <a:bodyPr spcFirstLastPara="1" wrap="square" lIns="91425" tIns="91425" rIns="91425" bIns="91425" anchor="t" anchorCtr="0">
            <a:noAutofit/>
          </a:bodyPr>
          <a:lstStyle/>
          <a:p>
            <a:pPr lvl="0"/>
            <a:r>
              <a:rPr lang="en-IN" sz="1100" dirty="0"/>
              <a:t>Harnessing visualization techniques such as histograms and kernel density plots to decode the distribution patterns and intrinsic characteristics of pivotal variables like house prices, thereby fostering deeper insights.</a:t>
            </a:r>
          </a:p>
        </p:txBody>
      </p:sp>
      <p:grpSp>
        <p:nvGrpSpPr>
          <p:cNvPr id="813" name="Google Shape;813;p57"/>
          <p:cNvGrpSpPr/>
          <p:nvPr/>
        </p:nvGrpSpPr>
        <p:grpSpPr>
          <a:xfrm>
            <a:off x="2625463" y="2785138"/>
            <a:ext cx="427725" cy="162000"/>
            <a:chOff x="979125" y="1666875"/>
            <a:chExt cx="427725" cy="162000"/>
          </a:xfrm>
        </p:grpSpPr>
        <p:sp>
          <p:nvSpPr>
            <p:cNvPr id="814" name="Google Shape;814;p5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57"/>
          <p:cNvSpPr/>
          <p:nvPr/>
        </p:nvSpPr>
        <p:spPr>
          <a:xfrm>
            <a:off x="5813163" y="160976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6"/>
          <p:cNvSpPr/>
          <p:nvPr/>
        </p:nvSpPr>
        <p:spPr>
          <a:xfrm>
            <a:off x="5811350" y="539375"/>
            <a:ext cx="2705926" cy="3600426"/>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3262350" y="1984800"/>
            <a:ext cx="2619300" cy="26193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713350" y="675150"/>
            <a:ext cx="2619300" cy="26193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txBox="1">
            <a:spLocks noGrp="1"/>
          </p:cNvSpPr>
          <p:nvPr>
            <p:ph type="title"/>
          </p:nvPr>
        </p:nvSpPr>
        <p:spPr>
          <a:xfrm>
            <a:off x="3262350" y="234781"/>
            <a:ext cx="2124300" cy="768900"/>
          </a:xfrm>
          <a:prstGeom prst="rect">
            <a:avLst/>
          </a:prstGeom>
        </p:spPr>
        <p:txBody>
          <a:bodyPr spcFirstLastPara="1" wrap="square" lIns="91425" tIns="91425" rIns="91425" bIns="91425" anchor="ctr" anchorCtr="0">
            <a:noAutofit/>
          </a:bodyPr>
          <a:lstStyle/>
          <a:p>
            <a:pPr lvl="0"/>
            <a:r>
              <a:rPr lang="en-IN" sz="2400" dirty="0"/>
              <a:t>Multivariate Analysis</a:t>
            </a:r>
            <a:endParaRPr sz="2400" dirty="0"/>
          </a:p>
        </p:txBody>
      </p:sp>
      <p:sp>
        <p:nvSpPr>
          <p:cNvPr id="785" name="Google Shape;785;p56"/>
          <p:cNvSpPr txBox="1">
            <a:spLocks noGrp="1"/>
          </p:cNvSpPr>
          <p:nvPr>
            <p:ph type="subTitle" idx="1"/>
          </p:nvPr>
        </p:nvSpPr>
        <p:spPr>
          <a:xfrm>
            <a:off x="666412" y="1678576"/>
            <a:ext cx="2301550" cy="1445425"/>
          </a:xfrm>
          <a:prstGeom prst="rect">
            <a:avLst/>
          </a:prstGeom>
        </p:spPr>
        <p:txBody>
          <a:bodyPr spcFirstLastPara="1" wrap="square" lIns="91425" tIns="91425" rIns="91425" bIns="91425" anchor="t" anchorCtr="0">
            <a:noAutofit/>
          </a:bodyPr>
          <a:lstStyle/>
          <a:p>
            <a:pPr lvl="0"/>
            <a:r>
              <a:rPr lang="en-IN" sz="1100" dirty="0"/>
              <a:t>Harness </a:t>
            </a:r>
            <a:r>
              <a:rPr lang="en-IN" sz="1100" dirty="0" err="1"/>
              <a:t>Matplotlib</a:t>
            </a:r>
            <a:r>
              <a:rPr lang="en-IN" sz="1100" dirty="0"/>
              <a:t> and </a:t>
            </a:r>
            <a:r>
              <a:rPr lang="en-IN" sz="1100" dirty="0" err="1"/>
              <a:t>Seaborn</a:t>
            </a:r>
            <a:r>
              <a:rPr lang="en-IN" sz="1100" dirty="0"/>
              <a:t> to delve into intricate relationships amidst multiple variables, with a keen focus on their impact on house prices.</a:t>
            </a:r>
          </a:p>
        </p:txBody>
      </p:sp>
      <p:sp>
        <p:nvSpPr>
          <p:cNvPr id="786" name="Google Shape;786;p56"/>
          <p:cNvSpPr txBox="1">
            <a:spLocks noGrp="1"/>
          </p:cNvSpPr>
          <p:nvPr>
            <p:ph type="title" idx="2"/>
          </p:nvPr>
        </p:nvSpPr>
        <p:spPr>
          <a:xfrm>
            <a:off x="3509875" y="2449106"/>
            <a:ext cx="2124300" cy="768900"/>
          </a:xfrm>
          <a:prstGeom prst="rect">
            <a:avLst/>
          </a:prstGeom>
        </p:spPr>
        <p:txBody>
          <a:bodyPr spcFirstLastPara="1" wrap="square" lIns="91425" tIns="91425" rIns="91425" bIns="91425" anchor="ctr" anchorCtr="0">
            <a:noAutofit/>
          </a:bodyPr>
          <a:lstStyle/>
          <a:p>
            <a:pPr lvl="0"/>
            <a:r>
              <a:rPr lang="en-IN" sz="2000" dirty="0"/>
              <a:t>Python Libraries</a:t>
            </a:r>
            <a:endParaRPr sz="2000" dirty="0"/>
          </a:p>
        </p:txBody>
      </p:sp>
      <p:sp>
        <p:nvSpPr>
          <p:cNvPr id="787" name="Google Shape;787;p56"/>
          <p:cNvSpPr txBox="1">
            <a:spLocks noGrp="1"/>
          </p:cNvSpPr>
          <p:nvPr>
            <p:ph type="subTitle" idx="3"/>
          </p:nvPr>
        </p:nvSpPr>
        <p:spPr>
          <a:xfrm>
            <a:off x="3509875" y="3124001"/>
            <a:ext cx="2124300" cy="1015800"/>
          </a:xfrm>
          <a:prstGeom prst="rect">
            <a:avLst/>
          </a:prstGeom>
        </p:spPr>
        <p:txBody>
          <a:bodyPr spcFirstLastPara="1" wrap="square" lIns="91425" tIns="91425" rIns="91425" bIns="91425" anchor="t" anchorCtr="0">
            <a:noAutofit/>
          </a:bodyPr>
          <a:lstStyle/>
          <a:p>
            <a:pPr marL="0" lvl="0" indent="0"/>
            <a:r>
              <a:rPr lang="en-IN" dirty="0" err="1"/>
              <a:t>Matplotlib</a:t>
            </a:r>
            <a:r>
              <a:rPr lang="en-IN" dirty="0"/>
              <a:t>, </a:t>
            </a:r>
            <a:r>
              <a:rPr lang="en-IN" dirty="0" err="1"/>
              <a:t>Seaborn</a:t>
            </a:r>
            <a:endParaRPr dirty="0"/>
          </a:p>
        </p:txBody>
      </p:sp>
      <p:sp>
        <p:nvSpPr>
          <p:cNvPr id="788" name="Google Shape;788;p56"/>
          <p:cNvSpPr txBox="1">
            <a:spLocks noGrp="1"/>
          </p:cNvSpPr>
          <p:nvPr>
            <p:ph type="title" idx="4"/>
          </p:nvPr>
        </p:nvSpPr>
        <p:spPr>
          <a:xfrm>
            <a:off x="6058850" y="1003681"/>
            <a:ext cx="2124300" cy="768900"/>
          </a:xfrm>
          <a:prstGeom prst="rect">
            <a:avLst/>
          </a:prstGeom>
        </p:spPr>
        <p:txBody>
          <a:bodyPr spcFirstLastPara="1" wrap="square" lIns="91425" tIns="91425" rIns="91425" bIns="91425" anchor="ctr" anchorCtr="0">
            <a:noAutofit/>
          </a:bodyPr>
          <a:lstStyle/>
          <a:p>
            <a:pPr lvl="0"/>
            <a:r>
              <a:rPr lang="en-IN" sz="2800" dirty="0"/>
              <a:t>Explanation</a:t>
            </a:r>
            <a:endParaRPr sz="2800" dirty="0"/>
          </a:p>
        </p:txBody>
      </p:sp>
      <p:sp>
        <p:nvSpPr>
          <p:cNvPr id="789" name="Google Shape;789;p56"/>
          <p:cNvSpPr txBox="1">
            <a:spLocks noGrp="1"/>
          </p:cNvSpPr>
          <p:nvPr>
            <p:ph type="subTitle" idx="5"/>
          </p:nvPr>
        </p:nvSpPr>
        <p:spPr>
          <a:xfrm>
            <a:off x="6058850" y="1678576"/>
            <a:ext cx="2124300" cy="1015800"/>
          </a:xfrm>
          <a:prstGeom prst="rect">
            <a:avLst/>
          </a:prstGeom>
        </p:spPr>
        <p:txBody>
          <a:bodyPr spcFirstLastPara="1" wrap="square" lIns="91425" tIns="91425" rIns="91425" bIns="91425" anchor="t" anchorCtr="0">
            <a:noAutofit/>
          </a:bodyPr>
          <a:lstStyle/>
          <a:p>
            <a:pPr marL="0" lvl="0" indent="0"/>
            <a:r>
              <a:rPr lang="en-IN" sz="1100" dirty="0"/>
              <a:t>Execute multivariate analysis methodologies, including correlation matrices and scatterplot matrices, to unravel interdependencies and correlations amidst various features, thereby fostering a holistic understanding of their collective impact on house prices.</a:t>
            </a:r>
            <a:endParaRPr sz="1100" dirty="0"/>
          </a:p>
        </p:txBody>
      </p:sp>
      <p:sp>
        <p:nvSpPr>
          <p:cNvPr id="11" name="Google Shape;784;p56"/>
          <p:cNvSpPr txBox="1">
            <a:spLocks/>
          </p:cNvSpPr>
          <p:nvPr/>
        </p:nvSpPr>
        <p:spPr>
          <a:xfrm>
            <a:off x="960900" y="1033026"/>
            <a:ext cx="2124300" cy="76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Baloo 2"/>
              <a:buNone/>
              <a:defRPr sz="4500" b="1" i="0" u="none" strike="noStrike" cap="none">
                <a:solidFill>
                  <a:schemeClr val="dk1"/>
                </a:solidFill>
                <a:latin typeface="Baloo 2"/>
                <a:ea typeface="Baloo 2"/>
                <a:cs typeface="Baloo 2"/>
                <a:sym typeface="Baloo 2"/>
              </a:defRPr>
            </a:lvl1pPr>
            <a:lvl2pPr marR="0" lvl="1"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2pPr>
            <a:lvl3pPr marR="0" lvl="2"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3pPr>
            <a:lvl4pPr marR="0" lvl="3"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4pPr>
            <a:lvl5pPr marR="0" lvl="4"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5pPr>
            <a:lvl6pPr marR="0" lvl="5"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6pPr>
            <a:lvl7pPr marR="0" lvl="6"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7pPr>
            <a:lvl8pPr marR="0" lvl="7"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8pPr>
            <a:lvl9pPr marR="0" lvl="8" algn="ctr" rtl="0">
              <a:lnSpc>
                <a:spcPct val="100000"/>
              </a:lnSpc>
              <a:spcBef>
                <a:spcPts val="0"/>
              </a:spcBef>
              <a:spcAft>
                <a:spcPts val="0"/>
              </a:spcAft>
              <a:buClr>
                <a:schemeClr val="dk1"/>
              </a:buClr>
              <a:buSzPts val="6000"/>
              <a:buFont typeface="Baloo 2"/>
              <a:buNone/>
              <a:defRPr sz="6000" b="1" i="0" u="none" strike="noStrike" cap="none">
                <a:solidFill>
                  <a:schemeClr val="dk1"/>
                </a:solidFill>
                <a:latin typeface="Baloo 2"/>
                <a:ea typeface="Baloo 2"/>
                <a:cs typeface="Baloo 2"/>
                <a:sym typeface="Baloo 2"/>
              </a:defRPr>
            </a:lvl9pPr>
          </a:lstStyle>
          <a:p>
            <a:r>
              <a:rPr lang="en-IN" sz="2400" dirty="0"/>
              <a:t>Task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lvl="0"/>
            <a:r>
              <a:rPr lang="en-IN" dirty="0"/>
              <a:t>Feature Engineering</a:t>
            </a:r>
            <a:endParaRPr dirty="0"/>
          </a:p>
        </p:txBody>
      </p:sp>
      <p:sp>
        <p:nvSpPr>
          <p:cNvPr id="588" name="Google Shape;588;p46"/>
          <p:cNvSpPr txBox="1">
            <a:spLocks noGrp="1"/>
          </p:cNvSpPr>
          <p:nvPr>
            <p:ph type="title" idx="2"/>
          </p:nvPr>
        </p:nvSpPr>
        <p:spPr>
          <a:xfrm>
            <a:off x="1255508" y="1738499"/>
            <a:ext cx="28095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589" name="Google Shape;589;p46"/>
          <p:cNvSpPr txBox="1">
            <a:spLocks noGrp="1"/>
          </p:cNvSpPr>
          <p:nvPr>
            <p:ph type="subTitle" idx="1"/>
          </p:nvPr>
        </p:nvSpPr>
        <p:spPr>
          <a:xfrm>
            <a:off x="1255508" y="2212949"/>
            <a:ext cx="2809500" cy="1046700"/>
          </a:xfrm>
          <a:prstGeom prst="rect">
            <a:avLst/>
          </a:prstGeom>
        </p:spPr>
        <p:txBody>
          <a:bodyPr spcFirstLastPara="1" wrap="square" lIns="91425" tIns="91425" rIns="91425" bIns="91425" anchor="t" anchorCtr="0">
            <a:noAutofit/>
          </a:bodyPr>
          <a:lstStyle/>
          <a:p>
            <a:pPr marL="0" lvl="0" indent="0"/>
            <a:r>
              <a:rPr lang="en-GB" dirty="0"/>
              <a:t>Create new features that capture relevant information for pricing analysis</a:t>
            </a:r>
            <a:endParaRPr dirty="0"/>
          </a:p>
        </p:txBody>
      </p:sp>
      <p:sp>
        <p:nvSpPr>
          <p:cNvPr id="590" name="Google Shape;590;p46"/>
          <p:cNvSpPr txBox="1">
            <a:spLocks noGrp="1"/>
          </p:cNvSpPr>
          <p:nvPr>
            <p:ph type="title" idx="3"/>
          </p:nvPr>
        </p:nvSpPr>
        <p:spPr>
          <a:xfrm>
            <a:off x="4810955" y="1801309"/>
            <a:ext cx="28095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591" name="Google Shape;591;p46"/>
          <p:cNvSpPr txBox="1">
            <a:spLocks noGrp="1"/>
          </p:cNvSpPr>
          <p:nvPr>
            <p:ph type="subTitle" idx="4"/>
          </p:nvPr>
        </p:nvSpPr>
        <p:spPr>
          <a:xfrm>
            <a:off x="4889784" y="2667121"/>
            <a:ext cx="2809500" cy="1046700"/>
          </a:xfrm>
          <a:prstGeom prst="rect">
            <a:avLst/>
          </a:prstGeom>
        </p:spPr>
        <p:txBody>
          <a:bodyPr spcFirstLastPara="1" wrap="square" lIns="91425" tIns="91425" rIns="91425" bIns="91425" anchor="t" anchorCtr="0">
            <a:noAutofit/>
          </a:bodyPr>
          <a:lstStyle/>
          <a:p>
            <a:pPr marL="0" lvl="0" indent="0"/>
            <a:r>
              <a:rPr lang="en-IN" sz="1100" dirty="0"/>
              <a:t>Innovate and introduce novel variables, such as price per square foot or property age, to fortify the predictive capacity of the model, thereby amplifying the efficacy of pricing analysis </a:t>
            </a:r>
            <a:r>
              <a:rPr lang="en-IN" sz="1100" dirty="0" err="1"/>
              <a:t>endeavors</a:t>
            </a:r>
            <a:endParaRPr sz="1100" dirty="0"/>
          </a:p>
        </p:txBody>
      </p:sp>
      <p:grpSp>
        <p:nvGrpSpPr>
          <p:cNvPr id="594" name="Google Shape;594;p46"/>
          <p:cNvGrpSpPr/>
          <p:nvPr/>
        </p:nvGrpSpPr>
        <p:grpSpPr>
          <a:xfrm>
            <a:off x="1362575" y="1498175"/>
            <a:ext cx="427725" cy="162000"/>
            <a:chOff x="447675" y="1666875"/>
            <a:chExt cx="427725" cy="162000"/>
          </a:xfrm>
        </p:grpSpPr>
        <p:sp>
          <p:nvSpPr>
            <p:cNvPr id="595" name="Google Shape;595;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6"/>
          <p:cNvGrpSpPr/>
          <p:nvPr/>
        </p:nvGrpSpPr>
        <p:grpSpPr>
          <a:xfrm>
            <a:off x="5054700" y="2490750"/>
            <a:ext cx="959175" cy="162000"/>
            <a:chOff x="447675" y="1666875"/>
            <a:chExt cx="959175" cy="162000"/>
          </a:xfrm>
        </p:grpSpPr>
        <p:sp>
          <p:nvSpPr>
            <p:cNvPr id="598" name="Google Shape;598;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6"/>
          <p:cNvSpPr/>
          <p:nvPr/>
        </p:nvSpPr>
        <p:spPr>
          <a:xfrm>
            <a:off x="7981475" y="197042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46"/>
          <p:cNvGrpSpPr/>
          <p:nvPr/>
        </p:nvGrpSpPr>
        <p:grpSpPr>
          <a:xfrm>
            <a:off x="2587386" y="1131010"/>
            <a:ext cx="359878" cy="367165"/>
            <a:chOff x="-65129950" y="2646800"/>
            <a:chExt cx="311125" cy="317425"/>
          </a:xfrm>
        </p:grpSpPr>
        <p:sp>
          <p:nvSpPr>
            <p:cNvPr id="604" name="Google Shape;604;p46"/>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6"/>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46"/>
          <p:cNvGrpSpPr/>
          <p:nvPr/>
        </p:nvGrpSpPr>
        <p:grpSpPr>
          <a:xfrm>
            <a:off x="6110041" y="1265592"/>
            <a:ext cx="368987" cy="369016"/>
            <a:chOff x="-63252250" y="1930850"/>
            <a:chExt cx="319000" cy="319025"/>
          </a:xfrm>
        </p:grpSpPr>
        <p:sp>
          <p:nvSpPr>
            <p:cNvPr id="607" name="Google Shape;607;p46"/>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8"/>
          <p:cNvSpPr txBox="1">
            <a:spLocks noGrp="1"/>
          </p:cNvSpPr>
          <p:nvPr>
            <p:ph type="title"/>
          </p:nvPr>
        </p:nvSpPr>
        <p:spPr>
          <a:xfrm>
            <a:off x="5002676" y="141418"/>
            <a:ext cx="3428100" cy="1293000"/>
          </a:xfrm>
          <a:prstGeom prst="rect">
            <a:avLst/>
          </a:prstGeom>
        </p:spPr>
        <p:txBody>
          <a:bodyPr spcFirstLastPara="1" wrap="square" lIns="91425" tIns="91425" rIns="91425" bIns="91425" anchor="t" anchorCtr="0">
            <a:noAutofit/>
          </a:bodyPr>
          <a:lstStyle/>
          <a:p>
            <a:pPr lvl="0"/>
            <a:r>
              <a:rPr lang="en-IN" sz="2800" dirty="0"/>
              <a:t>Feature Engineering and Size Impact</a:t>
            </a:r>
            <a:endParaRPr sz="2800" dirty="0"/>
          </a:p>
        </p:txBody>
      </p:sp>
      <p:sp>
        <p:nvSpPr>
          <p:cNvPr id="822" name="Google Shape;822;p58"/>
          <p:cNvSpPr txBox="1">
            <a:spLocks noGrp="1"/>
          </p:cNvSpPr>
          <p:nvPr>
            <p:ph type="title" idx="2"/>
          </p:nvPr>
        </p:nvSpPr>
        <p:spPr>
          <a:xfrm>
            <a:off x="5002676" y="1273292"/>
            <a:ext cx="3428100" cy="527700"/>
          </a:xfrm>
          <a:prstGeom prst="rect">
            <a:avLst/>
          </a:prstGeom>
        </p:spPr>
        <p:txBody>
          <a:bodyPr spcFirstLastPara="1" wrap="square" lIns="91425" tIns="91425" rIns="91425" bIns="91425" anchor="b" anchorCtr="0">
            <a:noAutofit/>
          </a:bodyPr>
          <a:lstStyle/>
          <a:p>
            <a:pPr lvl="0"/>
            <a:r>
              <a:rPr lang="en-IN" dirty="0"/>
              <a:t>Task</a:t>
            </a:r>
            <a:endParaRPr dirty="0"/>
          </a:p>
        </p:txBody>
      </p:sp>
      <p:sp>
        <p:nvSpPr>
          <p:cNvPr id="823" name="Google Shape;823;p58"/>
          <p:cNvSpPr txBox="1">
            <a:spLocks noGrp="1"/>
          </p:cNvSpPr>
          <p:nvPr>
            <p:ph type="subTitle" idx="1"/>
          </p:nvPr>
        </p:nvSpPr>
        <p:spPr>
          <a:xfrm>
            <a:off x="5002676" y="1848677"/>
            <a:ext cx="3428100" cy="831300"/>
          </a:xfrm>
          <a:prstGeom prst="rect">
            <a:avLst/>
          </a:prstGeom>
        </p:spPr>
        <p:txBody>
          <a:bodyPr spcFirstLastPara="1" wrap="square" lIns="91425" tIns="91425" rIns="91425" bIns="91425" anchor="t" anchorCtr="0">
            <a:noAutofit/>
          </a:bodyPr>
          <a:lstStyle/>
          <a:p>
            <a:pPr marL="0" lvl="0" indent="0"/>
            <a:r>
              <a:rPr lang="en-IN" dirty="0"/>
              <a:t>Unravel the ramifications of feature engineering and property size on house prices, employing a synergistic blend of Pandas, </a:t>
            </a:r>
            <a:r>
              <a:rPr lang="en-IN" dirty="0" err="1"/>
              <a:t>Matplotlib</a:t>
            </a:r>
            <a:r>
              <a:rPr lang="en-IN" dirty="0"/>
              <a:t>, and </a:t>
            </a:r>
            <a:r>
              <a:rPr lang="en-IN" dirty="0" err="1"/>
              <a:t>Seaborn</a:t>
            </a:r>
            <a:endParaRPr dirty="0"/>
          </a:p>
        </p:txBody>
      </p:sp>
      <p:sp>
        <p:nvSpPr>
          <p:cNvPr id="824" name="Google Shape;824;p58"/>
          <p:cNvSpPr txBox="1">
            <a:spLocks noGrp="1"/>
          </p:cNvSpPr>
          <p:nvPr>
            <p:ph type="title" idx="3"/>
          </p:nvPr>
        </p:nvSpPr>
        <p:spPr>
          <a:xfrm>
            <a:off x="5002676" y="3343251"/>
            <a:ext cx="3428100" cy="527700"/>
          </a:xfrm>
          <a:prstGeom prst="rect">
            <a:avLst/>
          </a:prstGeom>
        </p:spPr>
        <p:txBody>
          <a:bodyPr spcFirstLastPara="1" wrap="square" lIns="91425" tIns="91425" rIns="91425" bIns="91425" anchor="b" anchorCtr="0">
            <a:noAutofit/>
          </a:bodyPr>
          <a:lstStyle/>
          <a:p>
            <a:pPr lvl="0"/>
            <a:r>
              <a:rPr lang="en-IN" dirty="0"/>
              <a:t>Explanation</a:t>
            </a:r>
            <a:endParaRPr dirty="0"/>
          </a:p>
        </p:txBody>
      </p:sp>
      <p:sp>
        <p:nvSpPr>
          <p:cNvPr id="825" name="Google Shape;825;p58"/>
          <p:cNvSpPr txBox="1">
            <a:spLocks noGrp="1"/>
          </p:cNvSpPr>
          <p:nvPr>
            <p:ph type="subTitle" idx="4"/>
          </p:nvPr>
        </p:nvSpPr>
        <p:spPr>
          <a:xfrm>
            <a:off x="5002676" y="3772800"/>
            <a:ext cx="3428100" cy="831300"/>
          </a:xfrm>
          <a:prstGeom prst="rect">
            <a:avLst/>
          </a:prstGeom>
        </p:spPr>
        <p:txBody>
          <a:bodyPr spcFirstLastPara="1" wrap="square" lIns="91425" tIns="91425" rIns="91425" bIns="91425" anchor="t" anchorCtr="0">
            <a:noAutofit/>
          </a:bodyPr>
          <a:lstStyle/>
          <a:p>
            <a:pPr marL="0" lvl="0" indent="0"/>
            <a:r>
              <a:rPr lang="en-IN" dirty="0"/>
              <a:t>Scrutinize the intricate nexus between cardinal features (e.g., bedrooms, bathrooms, kitchen area) and house prices, elucidating their collective contribution to property valuation dynamics</a:t>
            </a:r>
            <a:endParaRPr dirty="0"/>
          </a:p>
        </p:txBody>
      </p:sp>
      <p:sp>
        <p:nvSpPr>
          <p:cNvPr id="826" name="Google Shape;826;p58"/>
          <p:cNvSpPr/>
          <p:nvPr/>
        </p:nvSpPr>
        <p:spPr>
          <a:xfrm>
            <a:off x="3879125" y="2264327"/>
            <a:ext cx="939900" cy="9399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3879076" y="3528538"/>
            <a:ext cx="939900" cy="939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58"/>
          <p:cNvGrpSpPr/>
          <p:nvPr/>
        </p:nvGrpSpPr>
        <p:grpSpPr>
          <a:xfrm>
            <a:off x="4165884" y="3814456"/>
            <a:ext cx="366269" cy="368091"/>
            <a:chOff x="-62150375" y="2664925"/>
            <a:chExt cx="316650" cy="318225"/>
          </a:xfrm>
        </p:grpSpPr>
        <p:sp>
          <p:nvSpPr>
            <p:cNvPr id="829" name="Google Shape;829;p58"/>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58"/>
          <p:cNvGrpSpPr/>
          <p:nvPr/>
        </p:nvGrpSpPr>
        <p:grpSpPr>
          <a:xfrm>
            <a:off x="4165948" y="2551140"/>
            <a:ext cx="366269" cy="366269"/>
            <a:chOff x="-61783350" y="2297100"/>
            <a:chExt cx="316650" cy="316650"/>
          </a:xfrm>
        </p:grpSpPr>
        <p:sp>
          <p:nvSpPr>
            <p:cNvPr id="834" name="Google Shape;834;p58"/>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58"/>
          <p:cNvGrpSpPr/>
          <p:nvPr/>
        </p:nvGrpSpPr>
        <p:grpSpPr>
          <a:xfrm>
            <a:off x="3206700" y="1738013"/>
            <a:ext cx="959175" cy="162000"/>
            <a:chOff x="447675" y="1666875"/>
            <a:chExt cx="959175" cy="162000"/>
          </a:xfrm>
        </p:grpSpPr>
        <p:sp>
          <p:nvSpPr>
            <p:cNvPr id="837" name="Google Shape;837;p58"/>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58"/>
          <p:cNvGrpSpPr/>
          <p:nvPr/>
        </p:nvGrpSpPr>
        <p:grpSpPr>
          <a:xfrm>
            <a:off x="8089100" y="3394763"/>
            <a:ext cx="427725" cy="162000"/>
            <a:chOff x="447675" y="1666875"/>
            <a:chExt cx="427725" cy="162000"/>
          </a:xfrm>
        </p:grpSpPr>
        <p:sp>
          <p:nvSpPr>
            <p:cNvPr id="842" name="Google Shape;842;p58"/>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lvl="0"/>
            <a:r>
              <a:rPr lang="en-IN" dirty="0"/>
              <a:t>Market Trends and Historical Pricing</a:t>
            </a:r>
            <a:endParaRPr dirty="0"/>
          </a:p>
        </p:txBody>
      </p:sp>
      <p:sp>
        <p:nvSpPr>
          <p:cNvPr id="689" name="Google Shape;689;p49"/>
          <p:cNvSpPr/>
          <p:nvPr/>
        </p:nvSpPr>
        <p:spPr>
          <a:xfrm>
            <a:off x="1335650" y="1027416"/>
            <a:ext cx="6197700" cy="1858684"/>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2617553" y="1165729"/>
            <a:ext cx="967800" cy="96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965844" y="3082652"/>
            <a:ext cx="6893885" cy="1423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txBox="1"/>
          <p:nvPr/>
        </p:nvSpPr>
        <p:spPr>
          <a:xfrm>
            <a:off x="4307423" y="1415416"/>
            <a:ext cx="1910400" cy="527700"/>
          </a:xfrm>
          <a:prstGeom prst="rect">
            <a:avLst/>
          </a:prstGeom>
          <a:noFill/>
          <a:ln>
            <a:noFill/>
          </a:ln>
        </p:spPr>
        <p:txBody>
          <a:bodyPr spcFirstLastPara="1" wrap="square" lIns="91425" tIns="91425" rIns="91425" bIns="91425" anchor="b" anchorCtr="0">
            <a:noAutofit/>
          </a:bodyPr>
          <a:lstStyle/>
          <a:p>
            <a:pPr lvl="0"/>
            <a:r>
              <a:rPr lang="en-IN" sz="2400" dirty="0" smtClean="0"/>
              <a:t>Task</a:t>
            </a:r>
            <a:endParaRPr sz="2400" b="1" dirty="0">
              <a:solidFill>
                <a:schemeClr val="dk1"/>
              </a:solidFill>
              <a:latin typeface="Baloo 2"/>
              <a:ea typeface="Baloo 2"/>
              <a:cs typeface="Baloo 2"/>
              <a:sym typeface="Baloo 2"/>
            </a:endParaRPr>
          </a:p>
        </p:txBody>
      </p:sp>
      <p:sp>
        <p:nvSpPr>
          <p:cNvPr id="695" name="Google Shape;695;p49"/>
          <p:cNvSpPr txBox="1"/>
          <p:nvPr/>
        </p:nvSpPr>
        <p:spPr>
          <a:xfrm>
            <a:off x="2018179" y="2015671"/>
            <a:ext cx="5354272" cy="615600"/>
          </a:xfrm>
          <a:prstGeom prst="rect">
            <a:avLst/>
          </a:prstGeom>
          <a:noFill/>
          <a:ln>
            <a:noFill/>
          </a:ln>
        </p:spPr>
        <p:txBody>
          <a:bodyPr spcFirstLastPara="1" wrap="square" lIns="91425" tIns="91425" rIns="91425" bIns="91425" anchor="t" anchorCtr="0">
            <a:noAutofit/>
          </a:bodyPr>
          <a:lstStyle/>
          <a:p>
            <a:pPr lvl="0"/>
            <a:r>
              <a:rPr lang="en-IN" sz="1100" dirty="0"/>
              <a:t>Temporally dissect historical pricing trends, navigating through the ebbs and flows, while deciphering market influences, through the lens of </a:t>
            </a:r>
            <a:r>
              <a:rPr lang="en-IN" sz="1100" dirty="0" err="1"/>
              <a:t>Matplotlib</a:t>
            </a:r>
            <a:r>
              <a:rPr lang="en-IN" sz="1100" dirty="0"/>
              <a:t> and </a:t>
            </a:r>
            <a:r>
              <a:rPr lang="en-IN" sz="1100" dirty="0" err="1"/>
              <a:t>Seaborn</a:t>
            </a:r>
            <a:r>
              <a:rPr lang="en-IN" sz="1100" dirty="0"/>
              <a:t>.</a:t>
            </a:r>
          </a:p>
        </p:txBody>
      </p:sp>
      <p:sp>
        <p:nvSpPr>
          <p:cNvPr id="696" name="Google Shape;696;p49"/>
          <p:cNvSpPr txBox="1"/>
          <p:nvPr/>
        </p:nvSpPr>
        <p:spPr>
          <a:xfrm>
            <a:off x="1071803" y="3170635"/>
            <a:ext cx="3091500" cy="527700"/>
          </a:xfrm>
          <a:prstGeom prst="rect">
            <a:avLst/>
          </a:prstGeom>
          <a:noFill/>
          <a:ln>
            <a:noFill/>
          </a:ln>
        </p:spPr>
        <p:txBody>
          <a:bodyPr spcFirstLastPara="1" wrap="square" lIns="91425" tIns="91425" rIns="91425" bIns="91425" anchor="b" anchorCtr="0">
            <a:noAutofit/>
          </a:bodyPr>
          <a:lstStyle/>
          <a:p>
            <a:pPr lvl="0" algn="ctr"/>
            <a:r>
              <a:rPr lang="en-IN" sz="2400" dirty="0"/>
              <a:t>Explanation</a:t>
            </a:r>
            <a:endParaRPr sz="2400" b="1" dirty="0">
              <a:solidFill>
                <a:schemeClr val="dk1"/>
              </a:solidFill>
              <a:latin typeface="Baloo 2"/>
              <a:ea typeface="Baloo 2"/>
              <a:cs typeface="Baloo 2"/>
              <a:sym typeface="Baloo 2"/>
            </a:endParaRPr>
          </a:p>
        </p:txBody>
      </p:sp>
      <p:sp>
        <p:nvSpPr>
          <p:cNvPr id="697" name="Google Shape;697;p49"/>
          <p:cNvSpPr txBox="1"/>
          <p:nvPr/>
        </p:nvSpPr>
        <p:spPr>
          <a:xfrm>
            <a:off x="1124527" y="3553752"/>
            <a:ext cx="6735202" cy="831300"/>
          </a:xfrm>
          <a:prstGeom prst="rect">
            <a:avLst/>
          </a:prstGeom>
          <a:noFill/>
          <a:ln>
            <a:noFill/>
          </a:ln>
        </p:spPr>
        <p:txBody>
          <a:bodyPr spcFirstLastPara="1" wrap="square" lIns="91425" tIns="91425" rIns="91425" bIns="91425" anchor="t" anchorCtr="0">
            <a:noAutofit/>
          </a:bodyPr>
          <a:lstStyle/>
          <a:p>
            <a:pPr lvl="0"/>
            <a:r>
              <a:rPr lang="en-IN" dirty="0"/>
              <a:t>Embark on a temporal odyssey, scrutinizing historical pricing trends across diverse epochs, while deciphering the influence of external forces, such as economic indicators, that might have wielded a pivotal sway.</a:t>
            </a:r>
          </a:p>
        </p:txBody>
      </p:sp>
      <p:grpSp>
        <p:nvGrpSpPr>
          <p:cNvPr id="702" name="Google Shape;702;p49"/>
          <p:cNvGrpSpPr/>
          <p:nvPr/>
        </p:nvGrpSpPr>
        <p:grpSpPr>
          <a:xfrm>
            <a:off x="2942045" y="1459494"/>
            <a:ext cx="401701" cy="348465"/>
            <a:chOff x="4452900" y="861750"/>
            <a:chExt cx="489700" cy="424750"/>
          </a:xfrm>
        </p:grpSpPr>
        <p:sp>
          <p:nvSpPr>
            <p:cNvPr id="703" name="Google Shape;703;p49"/>
            <p:cNvSpPr/>
            <p:nvPr/>
          </p:nvSpPr>
          <p:spPr>
            <a:xfrm>
              <a:off x="4452900" y="861750"/>
              <a:ext cx="489700" cy="424750"/>
            </a:xfrm>
            <a:custGeom>
              <a:avLst/>
              <a:gdLst/>
              <a:ahLst/>
              <a:cxnLst/>
              <a:rect l="l" t="t" r="r" b="b"/>
              <a:pathLst>
                <a:path w="19588" h="16990" extrusionOk="0">
                  <a:moveTo>
                    <a:pt x="3660" y="1137"/>
                  </a:moveTo>
                  <a:cubicBezTo>
                    <a:pt x="4575" y="1137"/>
                    <a:pt x="5402" y="1687"/>
                    <a:pt x="5752" y="2532"/>
                  </a:cubicBezTo>
                  <a:cubicBezTo>
                    <a:pt x="6102" y="3380"/>
                    <a:pt x="5909" y="4353"/>
                    <a:pt x="5260" y="5002"/>
                  </a:cubicBezTo>
                  <a:cubicBezTo>
                    <a:pt x="4828" y="5434"/>
                    <a:pt x="4249" y="5664"/>
                    <a:pt x="3660" y="5664"/>
                  </a:cubicBezTo>
                  <a:cubicBezTo>
                    <a:pt x="3368" y="5664"/>
                    <a:pt x="3073" y="5607"/>
                    <a:pt x="2793" y="5491"/>
                  </a:cubicBezTo>
                  <a:cubicBezTo>
                    <a:pt x="1948" y="5141"/>
                    <a:pt x="1395" y="4317"/>
                    <a:pt x="1395" y="3402"/>
                  </a:cubicBezTo>
                  <a:cubicBezTo>
                    <a:pt x="1395" y="2149"/>
                    <a:pt x="2410" y="1137"/>
                    <a:pt x="3660" y="1137"/>
                  </a:cubicBezTo>
                  <a:close/>
                  <a:moveTo>
                    <a:pt x="10453" y="1137"/>
                  </a:moveTo>
                  <a:cubicBezTo>
                    <a:pt x="11043" y="1137"/>
                    <a:pt x="11622" y="1366"/>
                    <a:pt x="12054" y="1798"/>
                  </a:cubicBezTo>
                  <a:cubicBezTo>
                    <a:pt x="12703" y="2447"/>
                    <a:pt x="12896" y="3420"/>
                    <a:pt x="12546" y="4268"/>
                  </a:cubicBezTo>
                  <a:cubicBezTo>
                    <a:pt x="12196" y="5114"/>
                    <a:pt x="11368" y="5666"/>
                    <a:pt x="10453" y="5666"/>
                  </a:cubicBezTo>
                  <a:cubicBezTo>
                    <a:pt x="9203" y="5663"/>
                    <a:pt x="8189" y="4652"/>
                    <a:pt x="8189" y="3402"/>
                  </a:cubicBezTo>
                  <a:cubicBezTo>
                    <a:pt x="8189" y="2484"/>
                    <a:pt x="8741" y="1659"/>
                    <a:pt x="9587" y="1309"/>
                  </a:cubicBezTo>
                  <a:cubicBezTo>
                    <a:pt x="9867" y="1193"/>
                    <a:pt x="10161" y="1137"/>
                    <a:pt x="10453" y="1137"/>
                  </a:cubicBezTo>
                  <a:close/>
                  <a:moveTo>
                    <a:pt x="14983" y="9063"/>
                  </a:moveTo>
                  <a:lnTo>
                    <a:pt x="14983" y="13592"/>
                  </a:lnTo>
                  <a:lnTo>
                    <a:pt x="13850" y="13592"/>
                  </a:lnTo>
                  <a:lnTo>
                    <a:pt x="13850" y="9063"/>
                  </a:lnTo>
                  <a:close/>
                  <a:moveTo>
                    <a:pt x="18455" y="7276"/>
                  </a:moveTo>
                  <a:lnTo>
                    <a:pt x="18455" y="15377"/>
                  </a:lnTo>
                  <a:lnTo>
                    <a:pt x="16115" y="13849"/>
                  </a:lnTo>
                  <a:lnTo>
                    <a:pt x="16115" y="8803"/>
                  </a:lnTo>
                  <a:lnTo>
                    <a:pt x="18455" y="7276"/>
                  </a:lnTo>
                  <a:close/>
                  <a:moveTo>
                    <a:pt x="12153" y="6799"/>
                  </a:moveTo>
                  <a:cubicBezTo>
                    <a:pt x="12464" y="6799"/>
                    <a:pt x="12718" y="7049"/>
                    <a:pt x="12718" y="7363"/>
                  </a:cubicBezTo>
                  <a:lnTo>
                    <a:pt x="12718" y="15289"/>
                  </a:lnTo>
                  <a:cubicBezTo>
                    <a:pt x="12718" y="15603"/>
                    <a:pt x="12464" y="15857"/>
                    <a:pt x="12153" y="15857"/>
                  </a:cubicBezTo>
                  <a:lnTo>
                    <a:pt x="1963" y="15857"/>
                  </a:lnTo>
                  <a:cubicBezTo>
                    <a:pt x="1649" y="15857"/>
                    <a:pt x="1395" y="15603"/>
                    <a:pt x="1395" y="15289"/>
                  </a:cubicBezTo>
                  <a:lnTo>
                    <a:pt x="1395" y="7363"/>
                  </a:lnTo>
                  <a:cubicBezTo>
                    <a:pt x="1395" y="7049"/>
                    <a:pt x="1649" y="6799"/>
                    <a:pt x="1963" y="6799"/>
                  </a:cubicBezTo>
                  <a:close/>
                  <a:moveTo>
                    <a:pt x="3656" y="0"/>
                  </a:moveTo>
                  <a:cubicBezTo>
                    <a:pt x="3623" y="0"/>
                    <a:pt x="3590" y="1"/>
                    <a:pt x="3557" y="2"/>
                  </a:cubicBezTo>
                  <a:cubicBezTo>
                    <a:pt x="2198" y="44"/>
                    <a:pt x="997" y="889"/>
                    <a:pt x="498" y="2155"/>
                  </a:cubicBezTo>
                  <a:cubicBezTo>
                    <a:pt x="0" y="3417"/>
                    <a:pt x="305" y="4857"/>
                    <a:pt x="1271" y="5811"/>
                  </a:cubicBezTo>
                  <a:cubicBezTo>
                    <a:pt x="658" y="6086"/>
                    <a:pt x="263" y="6693"/>
                    <a:pt x="263" y="7363"/>
                  </a:cubicBezTo>
                  <a:lnTo>
                    <a:pt x="263" y="15289"/>
                  </a:lnTo>
                  <a:cubicBezTo>
                    <a:pt x="263" y="16228"/>
                    <a:pt x="1024" y="16986"/>
                    <a:pt x="1963" y="16989"/>
                  </a:cubicBezTo>
                  <a:lnTo>
                    <a:pt x="12153" y="16989"/>
                  </a:lnTo>
                  <a:cubicBezTo>
                    <a:pt x="13089" y="16986"/>
                    <a:pt x="13850" y="16228"/>
                    <a:pt x="13850" y="15289"/>
                  </a:cubicBezTo>
                  <a:lnTo>
                    <a:pt x="13850" y="14725"/>
                  </a:lnTo>
                  <a:lnTo>
                    <a:pt x="15381" y="14725"/>
                  </a:lnTo>
                  <a:lnTo>
                    <a:pt x="18712" y="16896"/>
                  </a:lnTo>
                  <a:cubicBezTo>
                    <a:pt x="18810" y="16959"/>
                    <a:pt x="18916" y="16988"/>
                    <a:pt x="19020" y="16988"/>
                  </a:cubicBezTo>
                  <a:cubicBezTo>
                    <a:pt x="19315" y="16988"/>
                    <a:pt x="19587" y="16754"/>
                    <a:pt x="19587" y="16422"/>
                  </a:cubicBezTo>
                  <a:lnTo>
                    <a:pt x="19587" y="6231"/>
                  </a:lnTo>
                  <a:cubicBezTo>
                    <a:pt x="19587" y="6023"/>
                    <a:pt x="19473" y="5832"/>
                    <a:pt x="19291" y="5733"/>
                  </a:cubicBezTo>
                  <a:cubicBezTo>
                    <a:pt x="19206" y="5687"/>
                    <a:pt x="19114" y="5664"/>
                    <a:pt x="19021" y="5664"/>
                  </a:cubicBezTo>
                  <a:cubicBezTo>
                    <a:pt x="18913" y="5664"/>
                    <a:pt x="18806" y="5695"/>
                    <a:pt x="18712" y="5757"/>
                  </a:cubicBezTo>
                  <a:lnTo>
                    <a:pt x="15381" y="7931"/>
                  </a:lnTo>
                  <a:lnTo>
                    <a:pt x="13850" y="7931"/>
                  </a:lnTo>
                  <a:lnTo>
                    <a:pt x="13850" y="7363"/>
                  </a:lnTo>
                  <a:cubicBezTo>
                    <a:pt x="13850" y="6693"/>
                    <a:pt x="13455" y="6086"/>
                    <a:pt x="12842" y="5811"/>
                  </a:cubicBezTo>
                  <a:cubicBezTo>
                    <a:pt x="13808" y="4857"/>
                    <a:pt x="14113" y="3417"/>
                    <a:pt x="13615" y="2155"/>
                  </a:cubicBezTo>
                  <a:cubicBezTo>
                    <a:pt x="13117" y="889"/>
                    <a:pt x="11915" y="44"/>
                    <a:pt x="10556" y="2"/>
                  </a:cubicBezTo>
                  <a:cubicBezTo>
                    <a:pt x="10523" y="1"/>
                    <a:pt x="10490" y="0"/>
                    <a:pt x="10457" y="0"/>
                  </a:cubicBezTo>
                  <a:cubicBezTo>
                    <a:pt x="9137" y="0"/>
                    <a:pt x="7933" y="763"/>
                    <a:pt x="7374" y="1967"/>
                  </a:cubicBezTo>
                  <a:cubicBezTo>
                    <a:pt x="6800" y="3199"/>
                    <a:pt x="7017" y="4652"/>
                    <a:pt x="7926" y="5666"/>
                  </a:cubicBezTo>
                  <a:lnTo>
                    <a:pt x="6190" y="5666"/>
                  </a:lnTo>
                  <a:cubicBezTo>
                    <a:pt x="7096" y="4652"/>
                    <a:pt x="7313" y="3199"/>
                    <a:pt x="6740" y="1967"/>
                  </a:cubicBezTo>
                  <a:cubicBezTo>
                    <a:pt x="6180" y="763"/>
                    <a:pt x="4976"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4" name="Google Shape;704;p49"/>
            <p:cNvSpPr/>
            <p:nvPr/>
          </p:nvSpPr>
          <p:spPr>
            <a:xfrm>
              <a:off x="4572675" y="1074100"/>
              <a:ext cx="115375" cy="141625"/>
            </a:xfrm>
            <a:custGeom>
              <a:avLst/>
              <a:gdLst/>
              <a:ahLst/>
              <a:cxnLst/>
              <a:rect l="l" t="t" r="r" b="b"/>
              <a:pathLst>
                <a:path w="4615" h="5665" extrusionOk="0">
                  <a:moveTo>
                    <a:pt x="1133" y="1626"/>
                  </a:moveTo>
                  <a:lnTo>
                    <a:pt x="2945" y="2834"/>
                  </a:lnTo>
                  <a:lnTo>
                    <a:pt x="1133" y="4041"/>
                  </a:lnTo>
                  <a:lnTo>
                    <a:pt x="1133" y="1626"/>
                  </a:lnTo>
                  <a:close/>
                  <a:moveTo>
                    <a:pt x="569" y="1"/>
                  </a:moveTo>
                  <a:cubicBezTo>
                    <a:pt x="274" y="1"/>
                    <a:pt x="1" y="236"/>
                    <a:pt x="1" y="569"/>
                  </a:cubicBezTo>
                  <a:lnTo>
                    <a:pt x="1" y="5098"/>
                  </a:lnTo>
                  <a:cubicBezTo>
                    <a:pt x="1" y="5430"/>
                    <a:pt x="275" y="5665"/>
                    <a:pt x="571" y="5665"/>
                  </a:cubicBezTo>
                  <a:cubicBezTo>
                    <a:pt x="676" y="5665"/>
                    <a:pt x="784" y="5635"/>
                    <a:pt x="883" y="5569"/>
                  </a:cubicBezTo>
                  <a:lnTo>
                    <a:pt x="4280" y="3305"/>
                  </a:lnTo>
                  <a:cubicBezTo>
                    <a:pt x="4615" y="3078"/>
                    <a:pt x="4615" y="2583"/>
                    <a:pt x="4280" y="2360"/>
                  </a:cubicBezTo>
                  <a:lnTo>
                    <a:pt x="4280" y="2363"/>
                  </a:lnTo>
                  <a:lnTo>
                    <a:pt x="883" y="98"/>
                  </a:lnTo>
                  <a:cubicBezTo>
                    <a:pt x="783" y="31"/>
                    <a:pt x="674" y="1"/>
                    <a:pt x="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5" name="Google Shape;705;p49"/>
            <p:cNvSpPr/>
            <p:nvPr/>
          </p:nvSpPr>
          <p:spPr>
            <a:xfrm>
              <a:off x="4714225" y="1060000"/>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3" y="879"/>
                    <a:pt x="1133" y="565"/>
                  </a:cubicBezTo>
                  <a:cubicBezTo>
                    <a:pt x="1133" y="251"/>
                    <a:pt x="879"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6" name="Google Shape;706;p49"/>
          <p:cNvSpPr/>
          <p:nvPr/>
        </p:nvSpPr>
        <p:spPr>
          <a:xfrm>
            <a:off x="3913850" y="1282875"/>
            <a:ext cx="698400" cy="6984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319779" y="2999935"/>
            <a:ext cx="698400" cy="6984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7533350" y="2650075"/>
            <a:ext cx="698400" cy="6984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581</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Baloo 2</vt:lpstr>
      <vt:lpstr>Arial</vt:lpstr>
      <vt:lpstr>Open Sans</vt:lpstr>
      <vt:lpstr>PT Sans</vt:lpstr>
      <vt:lpstr>Marketing Mix Waves Style by Slidesgo</vt:lpstr>
      <vt:lpstr>Exploratory Data Analysis of Real Estate Pricing Dataset</vt:lpstr>
      <vt:lpstr>Introduction</vt:lpstr>
      <vt:lpstr>Loading the Data</vt:lpstr>
      <vt:lpstr>Cleaning the Data</vt:lpstr>
      <vt:lpstr>Task</vt:lpstr>
      <vt:lpstr>Multivariate Analysis</vt:lpstr>
      <vt:lpstr>Feature Engineering</vt:lpstr>
      <vt:lpstr>Feature Engineering and Size Impact</vt:lpstr>
      <vt:lpstr>Market Trends and Historical Pricing</vt:lpstr>
      <vt:lpstr>Customer Preferences and Amenities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Real Estate Pricing Dataset</dc:title>
  <cp:lastModifiedBy>hp</cp:lastModifiedBy>
  <cp:revision>6</cp:revision>
  <dcterms:modified xsi:type="dcterms:W3CDTF">2024-03-07T17:00:40Z</dcterms:modified>
</cp:coreProperties>
</file>