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57" r:id="rId4"/>
    <p:sldId id="258" r:id="rId5"/>
    <p:sldId id="259" r:id="rId6"/>
    <p:sldId id="260" r:id="rId7"/>
    <p:sldId id="261" r:id="rId8"/>
    <p:sldId id="262"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6D17E42-D13F-444D-9A16-563DCC572787}" v="55" dt="2024-01-18T05:49:41.24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09DD6-2524-E5EA-9C30-1DA39AD618F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AD0F2B4-C1AA-FB90-2D26-208B1A5F2FB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50BDD41-0BB1-5E25-BEA7-0F8252BE4EFC}"/>
              </a:ext>
            </a:extLst>
          </p:cNvPr>
          <p:cNvSpPr>
            <a:spLocks noGrp="1"/>
          </p:cNvSpPr>
          <p:nvPr>
            <p:ph type="dt" sz="half" idx="10"/>
          </p:nvPr>
        </p:nvSpPr>
        <p:spPr/>
        <p:txBody>
          <a:bodyPr/>
          <a:lstStyle/>
          <a:p>
            <a:fld id="{EF41DF75-1D76-464F-B30E-17A2FB868CC8}" type="datetimeFigureOut">
              <a:rPr lang="en-IN" smtClean="0"/>
              <a:t>18-01-2024</a:t>
            </a:fld>
            <a:endParaRPr lang="en-IN"/>
          </a:p>
        </p:txBody>
      </p:sp>
      <p:sp>
        <p:nvSpPr>
          <p:cNvPr id="5" name="Footer Placeholder 4">
            <a:extLst>
              <a:ext uri="{FF2B5EF4-FFF2-40B4-BE49-F238E27FC236}">
                <a16:creationId xmlns:a16="http://schemas.microsoft.com/office/drawing/2014/main" id="{1123AE96-A986-0772-F864-9FEFCAED5EB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D0F0F2F-A799-951A-5831-340E679479BF}"/>
              </a:ext>
            </a:extLst>
          </p:cNvPr>
          <p:cNvSpPr>
            <a:spLocks noGrp="1"/>
          </p:cNvSpPr>
          <p:nvPr>
            <p:ph type="sldNum" sz="quarter" idx="12"/>
          </p:nvPr>
        </p:nvSpPr>
        <p:spPr/>
        <p:txBody>
          <a:bodyPr/>
          <a:lstStyle/>
          <a:p>
            <a:fld id="{40371CFB-FB09-4471-A3BF-A38008A4075A}" type="slidenum">
              <a:rPr lang="en-IN" smtClean="0"/>
              <a:t>‹#›</a:t>
            </a:fld>
            <a:endParaRPr lang="en-IN"/>
          </a:p>
        </p:txBody>
      </p:sp>
    </p:spTree>
    <p:extLst>
      <p:ext uri="{BB962C8B-B14F-4D97-AF65-F5344CB8AC3E}">
        <p14:creationId xmlns:p14="http://schemas.microsoft.com/office/powerpoint/2010/main" val="40716475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0E1BC-7D6B-EE77-D273-3D42EA485BD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B4B2F18-C4AF-127A-9E71-551C5B638D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52545C5-53EB-E4F7-C0E0-98E947A5ED75}"/>
              </a:ext>
            </a:extLst>
          </p:cNvPr>
          <p:cNvSpPr>
            <a:spLocks noGrp="1"/>
          </p:cNvSpPr>
          <p:nvPr>
            <p:ph type="dt" sz="half" idx="10"/>
          </p:nvPr>
        </p:nvSpPr>
        <p:spPr/>
        <p:txBody>
          <a:bodyPr/>
          <a:lstStyle/>
          <a:p>
            <a:fld id="{EF41DF75-1D76-464F-B30E-17A2FB868CC8}" type="datetimeFigureOut">
              <a:rPr lang="en-IN" smtClean="0"/>
              <a:t>18-01-2024</a:t>
            </a:fld>
            <a:endParaRPr lang="en-IN"/>
          </a:p>
        </p:txBody>
      </p:sp>
      <p:sp>
        <p:nvSpPr>
          <p:cNvPr id="5" name="Footer Placeholder 4">
            <a:extLst>
              <a:ext uri="{FF2B5EF4-FFF2-40B4-BE49-F238E27FC236}">
                <a16:creationId xmlns:a16="http://schemas.microsoft.com/office/drawing/2014/main" id="{A14D9F44-92D1-2CF2-DF83-08A5E499DA5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8312A5E-B426-2BC5-4EB3-71E76F66DE6F}"/>
              </a:ext>
            </a:extLst>
          </p:cNvPr>
          <p:cNvSpPr>
            <a:spLocks noGrp="1"/>
          </p:cNvSpPr>
          <p:nvPr>
            <p:ph type="sldNum" sz="quarter" idx="12"/>
          </p:nvPr>
        </p:nvSpPr>
        <p:spPr/>
        <p:txBody>
          <a:bodyPr/>
          <a:lstStyle/>
          <a:p>
            <a:fld id="{40371CFB-FB09-4471-A3BF-A38008A4075A}" type="slidenum">
              <a:rPr lang="en-IN" smtClean="0"/>
              <a:t>‹#›</a:t>
            </a:fld>
            <a:endParaRPr lang="en-IN"/>
          </a:p>
        </p:txBody>
      </p:sp>
    </p:spTree>
    <p:extLst>
      <p:ext uri="{BB962C8B-B14F-4D97-AF65-F5344CB8AC3E}">
        <p14:creationId xmlns:p14="http://schemas.microsoft.com/office/powerpoint/2010/main" val="38459260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8F75FC9-6895-BD11-5015-1B3EF3C6D79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603A037-7E46-5D59-D076-78B18B07C43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8EAFBD8-B05E-907F-1174-FC41ADC14311}"/>
              </a:ext>
            </a:extLst>
          </p:cNvPr>
          <p:cNvSpPr>
            <a:spLocks noGrp="1"/>
          </p:cNvSpPr>
          <p:nvPr>
            <p:ph type="dt" sz="half" idx="10"/>
          </p:nvPr>
        </p:nvSpPr>
        <p:spPr/>
        <p:txBody>
          <a:bodyPr/>
          <a:lstStyle/>
          <a:p>
            <a:fld id="{EF41DF75-1D76-464F-B30E-17A2FB868CC8}" type="datetimeFigureOut">
              <a:rPr lang="en-IN" smtClean="0"/>
              <a:t>18-01-2024</a:t>
            </a:fld>
            <a:endParaRPr lang="en-IN"/>
          </a:p>
        </p:txBody>
      </p:sp>
      <p:sp>
        <p:nvSpPr>
          <p:cNvPr id="5" name="Footer Placeholder 4">
            <a:extLst>
              <a:ext uri="{FF2B5EF4-FFF2-40B4-BE49-F238E27FC236}">
                <a16:creationId xmlns:a16="http://schemas.microsoft.com/office/drawing/2014/main" id="{0EE568DC-63BA-682F-0B1D-C2A10A91816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A0168C2-F2B9-EA0F-1B74-C16DE93C9B63}"/>
              </a:ext>
            </a:extLst>
          </p:cNvPr>
          <p:cNvSpPr>
            <a:spLocks noGrp="1"/>
          </p:cNvSpPr>
          <p:nvPr>
            <p:ph type="sldNum" sz="quarter" idx="12"/>
          </p:nvPr>
        </p:nvSpPr>
        <p:spPr/>
        <p:txBody>
          <a:bodyPr/>
          <a:lstStyle/>
          <a:p>
            <a:fld id="{40371CFB-FB09-4471-A3BF-A38008A4075A}" type="slidenum">
              <a:rPr lang="en-IN" smtClean="0"/>
              <a:t>‹#›</a:t>
            </a:fld>
            <a:endParaRPr lang="en-IN"/>
          </a:p>
        </p:txBody>
      </p:sp>
    </p:spTree>
    <p:extLst>
      <p:ext uri="{BB962C8B-B14F-4D97-AF65-F5344CB8AC3E}">
        <p14:creationId xmlns:p14="http://schemas.microsoft.com/office/powerpoint/2010/main" val="36111204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28F0B-4E18-C4CA-C8DA-48372D8E7E1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2F7FF3D-397F-0298-C564-D81D006A4E0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1DB6042-C373-6DF6-8951-B8E5483686D4}"/>
              </a:ext>
            </a:extLst>
          </p:cNvPr>
          <p:cNvSpPr>
            <a:spLocks noGrp="1"/>
          </p:cNvSpPr>
          <p:nvPr>
            <p:ph type="dt" sz="half" idx="10"/>
          </p:nvPr>
        </p:nvSpPr>
        <p:spPr/>
        <p:txBody>
          <a:bodyPr/>
          <a:lstStyle/>
          <a:p>
            <a:fld id="{EF41DF75-1D76-464F-B30E-17A2FB868CC8}" type="datetimeFigureOut">
              <a:rPr lang="en-IN" smtClean="0"/>
              <a:t>18-01-2024</a:t>
            </a:fld>
            <a:endParaRPr lang="en-IN"/>
          </a:p>
        </p:txBody>
      </p:sp>
      <p:sp>
        <p:nvSpPr>
          <p:cNvPr id="5" name="Footer Placeholder 4">
            <a:extLst>
              <a:ext uri="{FF2B5EF4-FFF2-40B4-BE49-F238E27FC236}">
                <a16:creationId xmlns:a16="http://schemas.microsoft.com/office/drawing/2014/main" id="{2926DF7F-C4FC-3724-9274-BEBA209680B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9BEE0EA-C2BF-780E-4E78-FCE36765A793}"/>
              </a:ext>
            </a:extLst>
          </p:cNvPr>
          <p:cNvSpPr>
            <a:spLocks noGrp="1"/>
          </p:cNvSpPr>
          <p:nvPr>
            <p:ph type="sldNum" sz="quarter" idx="12"/>
          </p:nvPr>
        </p:nvSpPr>
        <p:spPr/>
        <p:txBody>
          <a:bodyPr/>
          <a:lstStyle/>
          <a:p>
            <a:fld id="{40371CFB-FB09-4471-A3BF-A38008A4075A}" type="slidenum">
              <a:rPr lang="en-IN" smtClean="0"/>
              <a:t>‹#›</a:t>
            </a:fld>
            <a:endParaRPr lang="en-IN"/>
          </a:p>
        </p:txBody>
      </p:sp>
    </p:spTree>
    <p:extLst>
      <p:ext uri="{BB962C8B-B14F-4D97-AF65-F5344CB8AC3E}">
        <p14:creationId xmlns:p14="http://schemas.microsoft.com/office/powerpoint/2010/main" val="8163099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C079C-862E-DE04-B648-90914851D49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52570D2-3120-3FC6-0A55-C1436531FFF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82D9E23-34D7-8076-55A0-D3CFF3E6A02F}"/>
              </a:ext>
            </a:extLst>
          </p:cNvPr>
          <p:cNvSpPr>
            <a:spLocks noGrp="1"/>
          </p:cNvSpPr>
          <p:nvPr>
            <p:ph type="dt" sz="half" idx="10"/>
          </p:nvPr>
        </p:nvSpPr>
        <p:spPr/>
        <p:txBody>
          <a:bodyPr/>
          <a:lstStyle/>
          <a:p>
            <a:fld id="{EF41DF75-1D76-464F-B30E-17A2FB868CC8}" type="datetimeFigureOut">
              <a:rPr lang="en-IN" smtClean="0"/>
              <a:t>18-01-2024</a:t>
            </a:fld>
            <a:endParaRPr lang="en-IN"/>
          </a:p>
        </p:txBody>
      </p:sp>
      <p:sp>
        <p:nvSpPr>
          <p:cNvPr id="5" name="Footer Placeholder 4">
            <a:extLst>
              <a:ext uri="{FF2B5EF4-FFF2-40B4-BE49-F238E27FC236}">
                <a16:creationId xmlns:a16="http://schemas.microsoft.com/office/drawing/2014/main" id="{6E64E37B-6295-2EB0-ECFD-6F61713A76F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BB8F980-5B59-8EED-2013-145A08EFD17E}"/>
              </a:ext>
            </a:extLst>
          </p:cNvPr>
          <p:cNvSpPr>
            <a:spLocks noGrp="1"/>
          </p:cNvSpPr>
          <p:nvPr>
            <p:ph type="sldNum" sz="quarter" idx="12"/>
          </p:nvPr>
        </p:nvSpPr>
        <p:spPr/>
        <p:txBody>
          <a:bodyPr/>
          <a:lstStyle/>
          <a:p>
            <a:fld id="{40371CFB-FB09-4471-A3BF-A38008A4075A}" type="slidenum">
              <a:rPr lang="en-IN" smtClean="0"/>
              <a:t>‹#›</a:t>
            </a:fld>
            <a:endParaRPr lang="en-IN"/>
          </a:p>
        </p:txBody>
      </p:sp>
    </p:spTree>
    <p:extLst>
      <p:ext uri="{BB962C8B-B14F-4D97-AF65-F5344CB8AC3E}">
        <p14:creationId xmlns:p14="http://schemas.microsoft.com/office/powerpoint/2010/main" val="25909594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F0D80-C6FD-AD22-BBCC-6A05397E090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D9A65C7-BB41-E1B6-ED4D-8571F81A159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30271A5-82B3-3101-4B80-4EA0DB72E05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7660323-8174-032C-34C4-E58547602906}"/>
              </a:ext>
            </a:extLst>
          </p:cNvPr>
          <p:cNvSpPr>
            <a:spLocks noGrp="1"/>
          </p:cNvSpPr>
          <p:nvPr>
            <p:ph type="dt" sz="half" idx="10"/>
          </p:nvPr>
        </p:nvSpPr>
        <p:spPr/>
        <p:txBody>
          <a:bodyPr/>
          <a:lstStyle/>
          <a:p>
            <a:fld id="{EF41DF75-1D76-464F-B30E-17A2FB868CC8}" type="datetimeFigureOut">
              <a:rPr lang="en-IN" smtClean="0"/>
              <a:t>18-01-2024</a:t>
            </a:fld>
            <a:endParaRPr lang="en-IN"/>
          </a:p>
        </p:txBody>
      </p:sp>
      <p:sp>
        <p:nvSpPr>
          <p:cNvPr id="6" name="Footer Placeholder 5">
            <a:extLst>
              <a:ext uri="{FF2B5EF4-FFF2-40B4-BE49-F238E27FC236}">
                <a16:creationId xmlns:a16="http://schemas.microsoft.com/office/drawing/2014/main" id="{1C9DD13B-F562-F358-9A5A-62A236A8AA7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3A57178-515F-4F4C-998D-FCAE75D517D5}"/>
              </a:ext>
            </a:extLst>
          </p:cNvPr>
          <p:cNvSpPr>
            <a:spLocks noGrp="1"/>
          </p:cNvSpPr>
          <p:nvPr>
            <p:ph type="sldNum" sz="quarter" idx="12"/>
          </p:nvPr>
        </p:nvSpPr>
        <p:spPr/>
        <p:txBody>
          <a:bodyPr/>
          <a:lstStyle/>
          <a:p>
            <a:fld id="{40371CFB-FB09-4471-A3BF-A38008A4075A}" type="slidenum">
              <a:rPr lang="en-IN" smtClean="0"/>
              <a:t>‹#›</a:t>
            </a:fld>
            <a:endParaRPr lang="en-IN"/>
          </a:p>
        </p:txBody>
      </p:sp>
    </p:spTree>
    <p:extLst>
      <p:ext uri="{BB962C8B-B14F-4D97-AF65-F5344CB8AC3E}">
        <p14:creationId xmlns:p14="http://schemas.microsoft.com/office/powerpoint/2010/main" val="16290271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450B8-749D-A82D-7091-D8891DA0F4C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A9D81D7-E9EA-0476-CA71-7F4F0DF9FBB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BA80317-6973-86FC-2470-C73E8F174A3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EAE8425-D63B-A531-8D69-206A9B49075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DF75B51-A6D0-9518-C3C4-BC89634F6DA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A2CD008-B7A9-D5EC-90FF-4CEBAE7DA75D}"/>
              </a:ext>
            </a:extLst>
          </p:cNvPr>
          <p:cNvSpPr>
            <a:spLocks noGrp="1"/>
          </p:cNvSpPr>
          <p:nvPr>
            <p:ph type="dt" sz="half" idx="10"/>
          </p:nvPr>
        </p:nvSpPr>
        <p:spPr/>
        <p:txBody>
          <a:bodyPr/>
          <a:lstStyle/>
          <a:p>
            <a:fld id="{EF41DF75-1D76-464F-B30E-17A2FB868CC8}" type="datetimeFigureOut">
              <a:rPr lang="en-IN" smtClean="0"/>
              <a:t>18-01-2024</a:t>
            </a:fld>
            <a:endParaRPr lang="en-IN"/>
          </a:p>
        </p:txBody>
      </p:sp>
      <p:sp>
        <p:nvSpPr>
          <p:cNvPr id="8" name="Footer Placeholder 7">
            <a:extLst>
              <a:ext uri="{FF2B5EF4-FFF2-40B4-BE49-F238E27FC236}">
                <a16:creationId xmlns:a16="http://schemas.microsoft.com/office/drawing/2014/main" id="{5173808D-BC23-7DFF-7E70-35E5DC3CA02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BC4AD37-AABF-3158-1C85-8CC9BB7FB7A4}"/>
              </a:ext>
            </a:extLst>
          </p:cNvPr>
          <p:cNvSpPr>
            <a:spLocks noGrp="1"/>
          </p:cNvSpPr>
          <p:nvPr>
            <p:ph type="sldNum" sz="quarter" idx="12"/>
          </p:nvPr>
        </p:nvSpPr>
        <p:spPr/>
        <p:txBody>
          <a:bodyPr/>
          <a:lstStyle/>
          <a:p>
            <a:fld id="{40371CFB-FB09-4471-A3BF-A38008A4075A}" type="slidenum">
              <a:rPr lang="en-IN" smtClean="0"/>
              <a:t>‹#›</a:t>
            </a:fld>
            <a:endParaRPr lang="en-IN"/>
          </a:p>
        </p:txBody>
      </p:sp>
    </p:spTree>
    <p:extLst>
      <p:ext uri="{BB962C8B-B14F-4D97-AF65-F5344CB8AC3E}">
        <p14:creationId xmlns:p14="http://schemas.microsoft.com/office/powerpoint/2010/main" val="32183584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DB6A1-E000-1745-31B9-88CB74C7731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D694513-B0DF-E794-C690-296F2CFA2D38}"/>
              </a:ext>
            </a:extLst>
          </p:cNvPr>
          <p:cNvSpPr>
            <a:spLocks noGrp="1"/>
          </p:cNvSpPr>
          <p:nvPr>
            <p:ph type="dt" sz="half" idx="10"/>
          </p:nvPr>
        </p:nvSpPr>
        <p:spPr/>
        <p:txBody>
          <a:bodyPr/>
          <a:lstStyle/>
          <a:p>
            <a:fld id="{EF41DF75-1D76-464F-B30E-17A2FB868CC8}" type="datetimeFigureOut">
              <a:rPr lang="en-IN" smtClean="0"/>
              <a:t>18-01-2024</a:t>
            </a:fld>
            <a:endParaRPr lang="en-IN"/>
          </a:p>
        </p:txBody>
      </p:sp>
      <p:sp>
        <p:nvSpPr>
          <p:cNvPr id="4" name="Footer Placeholder 3">
            <a:extLst>
              <a:ext uri="{FF2B5EF4-FFF2-40B4-BE49-F238E27FC236}">
                <a16:creationId xmlns:a16="http://schemas.microsoft.com/office/drawing/2014/main" id="{D22D7F1C-AA14-7A0A-C428-1E46CF0232A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7A0C2A7-57F8-D240-D0CE-7F66AF15FB84}"/>
              </a:ext>
            </a:extLst>
          </p:cNvPr>
          <p:cNvSpPr>
            <a:spLocks noGrp="1"/>
          </p:cNvSpPr>
          <p:nvPr>
            <p:ph type="sldNum" sz="quarter" idx="12"/>
          </p:nvPr>
        </p:nvSpPr>
        <p:spPr/>
        <p:txBody>
          <a:bodyPr/>
          <a:lstStyle/>
          <a:p>
            <a:fld id="{40371CFB-FB09-4471-A3BF-A38008A4075A}" type="slidenum">
              <a:rPr lang="en-IN" smtClean="0"/>
              <a:t>‹#›</a:t>
            </a:fld>
            <a:endParaRPr lang="en-IN"/>
          </a:p>
        </p:txBody>
      </p:sp>
    </p:spTree>
    <p:extLst>
      <p:ext uri="{BB962C8B-B14F-4D97-AF65-F5344CB8AC3E}">
        <p14:creationId xmlns:p14="http://schemas.microsoft.com/office/powerpoint/2010/main" val="24790252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E9648EF-E4AE-3BB1-D824-118B39454A40}"/>
              </a:ext>
            </a:extLst>
          </p:cNvPr>
          <p:cNvSpPr>
            <a:spLocks noGrp="1"/>
          </p:cNvSpPr>
          <p:nvPr>
            <p:ph type="dt" sz="half" idx="10"/>
          </p:nvPr>
        </p:nvSpPr>
        <p:spPr/>
        <p:txBody>
          <a:bodyPr/>
          <a:lstStyle/>
          <a:p>
            <a:fld id="{EF41DF75-1D76-464F-B30E-17A2FB868CC8}" type="datetimeFigureOut">
              <a:rPr lang="en-IN" smtClean="0"/>
              <a:t>18-01-2024</a:t>
            </a:fld>
            <a:endParaRPr lang="en-IN"/>
          </a:p>
        </p:txBody>
      </p:sp>
      <p:sp>
        <p:nvSpPr>
          <p:cNvPr id="3" name="Footer Placeholder 2">
            <a:extLst>
              <a:ext uri="{FF2B5EF4-FFF2-40B4-BE49-F238E27FC236}">
                <a16:creationId xmlns:a16="http://schemas.microsoft.com/office/drawing/2014/main" id="{D881A518-AEC5-B7D3-BBA2-55AC8992F22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45CE1E8-938F-0F2E-69A7-E9F93728A7E7}"/>
              </a:ext>
            </a:extLst>
          </p:cNvPr>
          <p:cNvSpPr>
            <a:spLocks noGrp="1"/>
          </p:cNvSpPr>
          <p:nvPr>
            <p:ph type="sldNum" sz="quarter" idx="12"/>
          </p:nvPr>
        </p:nvSpPr>
        <p:spPr/>
        <p:txBody>
          <a:bodyPr/>
          <a:lstStyle/>
          <a:p>
            <a:fld id="{40371CFB-FB09-4471-A3BF-A38008A4075A}" type="slidenum">
              <a:rPr lang="en-IN" smtClean="0"/>
              <a:t>‹#›</a:t>
            </a:fld>
            <a:endParaRPr lang="en-IN"/>
          </a:p>
        </p:txBody>
      </p:sp>
    </p:spTree>
    <p:extLst>
      <p:ext uri="{BB962C8B-B14F-4D97-AF65-F5344CB8AC3E}">
        <p14:creationId xmlns:p14="http://schemas.microsoft.com/office/powerpoint/2010/main" val="7199910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25263-95A9-45DE-2064-309556FB17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EB6757B-1F1D-82FE-466B-E5DF6337909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A7B780A-F510-39B8-AB2E-5C0D74DF72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B44914-1F7E-8F36-59DD-D27CC833CC78}"/>
              </a:ext>
            </a:extLst>
          </p:cNvPr>
          <p:cNvSpPr>
            <a:spLocks noGrp="1"/>
          </p:cNvSpPr>
          <p:nvPr>
            <p:ph type="dt" sz="half" idx="10"/>
          </p:nvPr>
        </p:nvSpPr>
        <p:spPr/>
        <p:txBody>
          <a:bodyPr/>
          <a:lstStyle/>
          <a:p>
            <a:fld id="{EF41DF75-1D76-464F-B30E-17A2FB868CC8}" type="datetimeFigureOut">
              <a:rPr lang="en-IN" smtClean="0"/>
              <a:t>18-01-2024</a:t>
            </a:fld>
            <a:endParaRPr lang="en-IN"/>
          </a:p>
        </p:txBody>
      </p:sp>
      <p:sp>
        <p:nvSpPr>
          <p:cNvPr id="6" name="Footer Placeholder 5">
            <a:extLst>
              <a:ext uri="{FF2B5EF4-FFF2-40B4-BE49-F238E27FC236}">
                <a16:creationId xmlns:a16="http://schemas.microsoft.com/office/drawing/2014/main" id="{B29459EF-ED10-C039-73AC-4BE47DF7377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815E522-D3C5-8A48-F3F5-0E8E61738BF6}"/>
              </a:ext>
            </a:extLst>
          </p:cNvPr>
          <p:cNvSpPr>
            <a:spLocks noGrp="1"/>
          </p:cNvSpPr>
          <p:nvPr>
            <p:ph type="sldNum" sz="quarter" idx="12"/>
          </p:nvPr>
        </p:nvSpPr>
        <p:spPr/>
        <p:txBody>
          <a:bodyPr/>
          <a:lstStyle/>
          <a:p>
            <a:fld id="{40371CFB-FB09-4471-A3BF-A38008A4075A}" type="slidenum">
              <a:rPr lang="en-IN" smtClean="0"/>
              <a:t>‹#›</a:t>
            </a:fld>
            <a:endParaRPr lang="en-IN"/>
          </a:p>
        </p:txBody>
      </p:sp>
    </p:spTree>
    <p:extLst>
      <p:ext uri="{BB962C8B-B14F-4D97-AF65-F5344CB8AC3E}">
        <p14:creationId xmlns:p14="http://schemas.microsoft.com/office/powerpoint/2010/main" val="8062862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A81AE-1119-A5D1-2D49-3503D3C75E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2A752EB-0174-7CD0-DC02-25DA06A047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2854549-E022-4E91-F392-F424D75119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EF3E9E-B168-313C-82A7-53ED3024CD1B}"/>
              </a:ext>
            </a:extLst>
          </p:cNvPr>
          <p:cNvSpPr>
            <a:spLocks noGrp="1"/>
          </p:cNvSpPr>
          <p:nvPr>
            <p:ph type="dt" sz="half" idx="10"/>
          </p:nvPr>
        </p:nvSpPr>
        <p:spPr/>
        <p:txBody>
          <a:bodyPr/>
          <a:lstStyle/>
          <a:p>
            <a:fld id="{EF41DF75-1D76-464F-B30E-17A2FB868CC8}" type="datetimeFigureOut">
              <a:rPr lang="en-IN" smtClean="0"/>
              <a:t>18-01-2024</a:t>
            </a:fld>
            <a:endParaRPr lang="en-IN"/>
          </a:p>
        </p:txBody>
      </p:sp>
      <p:sp>
        <p:nvSpPr>
          <p:cNvPr id="6" name="Footer Placeholder 5">
            <a:extLst>
              <a:ext uri="{FF2B5EF4-FFF2-40B4-BE49-F238E27FC236}">
                <a16:creationId xmlns:a16="http://schemas.microsoft.com/office/drawing/2014/main" id="{20408813-19C2-B965-1D54-D28A6D7D839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95DAA77-03F2-50D4-F979-62850C7A02A3}"/>
              </a:ext>
            </a:extLst>
          </p:cNvPr>
          <p:cNvSpPr>
            <a:spLocks noGrp="1"/>
          </p:cNvSpPr>
          <p:nvPr>
            <p:ph type="sldNum" sz="quarter" idx="12"/>
          </p:nvPr>
        </p:nvSpPr>
        <p:spPr/>
        <p:txBody>
          <a:bodyPr/>
          <a:lstStyle/>
          <a:p>
            <a:fld id="{40371CFB-FB09-4471-A3BF-A38008A4075A}" type="slidenum">
              <a:rPr lang="en-IN" smtClean="0"/>
              <a:t>‹#›</a:t>
            </a:fld>
            <a:endParaRPr lang="en-IN"/>
          </a:p>
        </p:txBody>
      </p:sp>
    </p:spTree>
    <p:extLst>
      <p:ext uri="{BB962C8B-B14F-4D97-AF65-F5344CB8AC3E}">
        <p14:creationId xmlns:p14="http://schemas.microsoft.com/office/powerpoint/2010/main" val="17649575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A5A26AC-5405-5C64-332D-4701DF726C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DA9CDA0-4D04-8E3E-1509-E96A085687A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3366CF2-7527-AF62-60A5-7CE1618C6C6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F41DF75-1D76-464F-B30E-17A2FB868CC8}" type="datetimeFigureOut">
              <a:rPr lang="en-IN" smtClean="0"/>
              <a:t>18-01-2024</a:t>
            </a:fld>
            <a:endParaRPr lang="en-IN"/>
          </a:p>
        </p:txBody>
      </p:sp>
      <p:sp>
        <p:nvSpPr>
          <p:cNvPr id="5" name="Footer Placeholder 4">
            <a:extLst>
              <a:ext uri="{FF2B5EF4-FFF2-40B4-BE49-F238E27FC236}">
                <a16:creationId xmlns:a16="http://schemas.microsoft.com/office/drawing/2014/main" id="{1A3728CA-0CAC-5523-246B-22549350111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CC7C4DAD-3257-E875-B8EA-F489E22C49C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0371CFB-FB09-4471-A3BF-A38008A4075A}" type="slidenum">
              <a:rPr lang="en-IN" smtClean="0"/>
              <a:t>‹#›</a:t>
            </a:fld>
            <a:endParaRPr lang="en-IN"/>
          </a:p>
        </p:txBody>
      </p:sp>
    </p:spTree>
    <p:extLst>
      <p:ext uri="{BB962C8B-B14F-4D97-AF65-F5344CB8AC3E}">
        <p14:creationId xmlns:p14="http://schemas.microsoft.com/office/powerpoint/2010/main" val="16994822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technofaq.org/posts/2019/10/exploring-the-current-need-for-healthcare-mobile-application-development/" TargetMode="External"/><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hyperlink" Target="https://drive.google.com/drive/folders/1TNHkQiNSqGJZ2-GuJ_5AQdy_fGiDr-Vn"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hyperlink" Target="https://drive.google.com/drive/folders/1TNHkQiNSqGJZ2-GuJ_5AQdy_fGiDr-Vn"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hyperlink" Target="https://keras.io/examples/vision/grad_cam/" TargetMode="Externa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cellphone with a heart icon">
            <a:extLst>
              <a:ext uri="{FF2B5EF4-FFF2-40B4-BE49-F238E27FC236}">
                <a16:creationId xmlns:a16="http://schemas.microsoft.com/office/drawing/2014/main" id="{9EC6E8FB-B049-28C6-923A-46E06A911857}"/>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9091" r="31053" b="-1"/>
          <a:stretch/>
        </p:blipFill>
        <p:spPr>
          <a:xfrm>
            <a:off x="3606800" y="0"/>
            <a:ext cx="8585200" cy="6858000"/>
          </a:xfrm>
          <a:prstGeom prst="rect">
            <a:avLst/>
          </a:prstGeom>
        </p:spPr>
      </p:pic>
      <p:sp>
        <p:nvSpPr>
          <p:cNvPr id="17" name="Rectangle 16">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a:extLst>
              <a:ext uri="{FF2B5EF4-FFF2-40B4-BE49-F238E27FC236}">
                <a16:creationId xmlns:a16="http://schemas.microsoft.com/office/drawing/2014/main" id="{2B77256F-4915-8F30-ADF8-60D42D590C02}"/>
              </a:ext>
            </a:extLst>
          </p:cNvPr>
          <p:cNvSpPr txBox="1"/>
          <p:nvPr/>
        </p:nvSpPr>
        <p:spPr>
          <a:xfrm>
            <a:off x="477981" y="1122363"/>
            <a:ext cx="4023360" cy="3204134"/>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400" b="1" i="0" dirty="0">
                <a:solidFill>
                  <a:schemeClr val="bg1"/>
                </a:solidFill>
                <a:effectLst/>
                <a:latin typeface="+mj-lt"/>
                <a:ea typeface="+mj-ea"/>
                <a:cs typeface="+mj-cs"/>
              </a:rPr>
              <a:t>Melanoma Detection with AI and Machine Learning</a:t>
            </a:r>
            <a:endParaRPr lang="en-US" sz="4400" b="1" dirty="0">
              <a:solidFill>
                <a:schemeClr val="bg1"/>
              </a:solidFill>
              <a:latin typeface="+mj-lt"/>
              <a:ea typeface="+mj-ea"/>
              <a:cs typeface="+mj-cs"/>
            </a:endParaRPr>
          </a:p>
        </p:txBody>
      </p:sp>
      <p:sp>
        <p:nvSpPr>
          <p:cNvPr id="19" name="Rectangle 18">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1" name="Rectangle 2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9" name="TextBox 78">
            <a:extLst>
              <a:ext uri="{FF2B5EF4-FFF2-40B4-BE49-F238E27FC236}">
                <a16:creationId xmlns:a16="http://schemas.microsoft.com/office/drawing/2014/main" id="{CB31DEB6-94CB-E409-930D-2B6A7A354649}"/>
              </a:ext>
            </a:extLst>
          </p:cNvPr>
          <p:cNvSpPr txBox="1"/>
          <p:nvPr/>
        </p:nvSpPr>
        <p:spPr>
          <a:xfrm>
            <a:off x="1838960" y="4565208"/>
            <a:ext cx="2316480" cy="1200329"/>
          </a:xfrm>
          <a:prstGeom prst="rect">
            <a:avLst/>
          </a:prstGeom>
          <a:noFill/>
        </p:spPr>
        <p:txBody>
          <a:bodyPr wrap="square" rtlCol="0">
            <a:spAutoFit/>
          </a:bodyPr>
          <a:lstStyle/>
          <a:p>
            <a:r>
              <a:rPr lang="en-US" b="0" i="1" dirty="0">
                <a:solidFill>
                  <a:schemeClr val="bg1"/>
                </a:solidFill>
                <a:effectLst/>
                <a:latin typeface="Söhne"/>
              </a:rPr>
              <a:t>An Exploration into Advanced Technologies for Skin Cancer Diagnosis</a:t>
            </a:r>
            <a:endParaRPr lang="en-IN" i="1" dirty="0">
              <a:solidFill>
                <a:schemeClr val="bg1"/>
              </a:solidFill>
            </a:endParaRPr>
          </a:p>
        </p:txBody>
      </p:sp>
    </p:spTree>
    <p:extLst>
      <p:ext uri="{BB962C8B-B14F-4D97-AF65-F5344CB8AC3E}">
        <p14:creationId xmlns:p14="http://schemas.microsoft.com/office/powerpoint/2010/main" val="17801272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3FFA99A-5F49-190F-1CCA-38D5F19425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258674" cy="6858000"/>
          </a:xfrm>
          <a:prstGeom prst="rect">
            <a:avLst/>
          </a:prstGeom>
        </p:spPr>
      </p:pic>
    </p:spTree>
    <p:extLst>
      <p:ext uri="{BB962C8B-B14F-4D97-AF65-F5344CB8AC3E}">
        <p14:creationId xmlns:p14="http://schemas.microsoft.com/office/powerpoint/2010/main" val="15470683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Basal Cell Carcinoma - Symptoms, Types and Pictures">
            <a:extLst>
              <a:ext uri="{FF2B5EF4-FFF2-40B4-BE49-F238E27FC236}">
                <a16:creationId xmlns:a16="http://schemas.microsoft.com/office/drawing/2014/main" id="{9DAF99F3-C287-93DA-EA68-70673A0B4D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3425" y="1875160"/>
            <a:ext cx="3000375" cy="17145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4045FD6-63EA-267D-9A2A-102F7BD1A10F}"/>
              </a:ext>
            </a:extLst>
          </p:cNvPr>
          <p:cNvSpPr txBox="1"/>
          <p:nvPr/>
        </p:nvSpPr>
        <p:spPr>
          <a:xfrm>
            <a:off x="847725" y="4125590"/>
            <a:ext cx="3028950" cy="2231380"/>
          </a:xfrm>
          <a:prstGeom prst="rect">
            <a:avLst/>
          </a:prstGeom>
          <a:noFill/>
        </p:spPr>
        <p:txBody>
          <a:bodyPr wrap="square" rtlCol="0">
            <a:spAutoFit/>
          </a:bodyPr>
          <a:lstStyle/>
          <a:p>
            <a:pPr marL="285750" indent="-285750">
              <a:buFont typeface="Arial" panose="020B0604020202020204" pitchFamily="34" charset="0"/>
              <a:buChar char="•"/>
            </a:pPr>
            <a:r>
              <a:rPr lang="en-IN" sz="1100" dirty="0"/>
              <a:t>Basal Cell Carcinoma are found at the bottom of the epidermis. </a:t>
            </a:r>
          </a:p>
          <a:p>
            <a:pPr marL="285750" indent="-285750">
              <a:buFont typeface="Arial" panose="020B0604020202020204" pitchFamily="34" charset="0"/>
              <a:buChar char="•"/>
            </a:pPr>
            <a:r>
              <a:rPr lang="en-IN" sz="1100" dirty="0"/>
              <a:t>Basal Cell produces new skin cells as old one dies.</a:t>
            </a:r>
          </a:p>
          <a:p>
            <a:pPr marL="285750" indent="-285750">
              <a:buFont typeface="Arial" panose="020B0604020202020204" pitchFamily="34" charset="0"/>
              <a:buChar char="•"/>
            </a:pPr>
            <a:r>
              <a:rPr lang="en-IN" sz="1100" dirty="0"/>
              <a:t>BCC most often occurs when DNA damage from exposure to ultraviolent rays(UV) radiation from the sun or indoor tanning triggers changes in basal cells in the epidermis, resulting in the uncontrolled growth.</a:t>
            </a:r>
          </a:p>
          <a:p>
            <a:pPr marL="285750" indent="-285750">
              <a:buFont typeface="Arial" panose="020B0604020202020204" pitchFamily="34" charset="0"/>
              <a:buChar char="•"/>
            </a:pPr>
            <a:r>
              <a:rPr lang="en-IN" sz="1100" dirty="0"/>
              <a:t> BCC’s may ooze, crust, itch or bleed.</a:t>
            </a:r>
            <a:endParaRPr lang="en-IN" dirty="0"/>
          </a:p>
          <a:p>
            <a:pPr marL="285750" indent="-285750">
              <a:buFont typeface="Arial" panose="020B0604020202020204" pitchFamily="34" charset="0"/>
              <a:buChar char="•"/>
            </a:pPr>
            <a:endParaRPr lang="en-IN" dirty="0"/>
          </a:p>
        </p:txBody>
      </p:sp>
      <p:sp>
        <p:nvSpPr>
          <p:cNvPr id="5" name="TextBox 4">
            <a:extLst>
              <a:ext uri="{FF2B5EF4-FFF2-40B4-BE49-F238E27FC236}">
                <a16:creationId xmlns:a16="http://schemas.microsoft.com/office/drawing/2014/main" id="{D74B598B-CF0E-E923-A197-B7259D3ED92B}"/>
              </a:ext>
            </a:extLst>
          </p:cNvPr>
          <p:cNvSpPr txBox="1"/>
          <p:nvPr/>
        </p:nvSpPr>
        <p:spPr>
          <a:xfrm>
            <a:off x="647700" y="1095375"/>
            <a:ext cx="3228975" cy="369332"/>
          </a:xfrm>
          <a:prstGeom prst="rect">
            <a:avLst/>
          </a:prstGeom>
          <a:noFill/>
        </p:spPr>
        <p:txBody>
          <a:bodyPr wrap="square" rtlCol="0">
            <a:spAutoFit/>
          </a:bodyPr>
          <a:lstStyle/>
          <a:p>
            <a:pPr algn="ctr"/>
            <a:r>
              <a:rPr lang="en-IN" b="1" i="1" dirty="0"/>
              <a:t>BASAL CELL CARCINOMA </a:t>
            </a:r>
          </a:p>
        </p:txBody>
      </p:sp>
      <p:pic>
        <p:nvPicPr>
          <p:cNvPr id="1028" name="Picture 4" descr="Melanoma Symptoms and Signs: Extensive Guide">
            <a:extLst>
              <a:ext uri="{FF2B5EF4-FFF2-40B4-BE49-F238E27FC236}">
                <a16:creationId xmlns:a16="http://schemas.microsoft.com/office/drawing/2014/main" id="{30A3DF4E-9A5D-6421-D9C5-B8F1730145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5799" y="1914525"/>
            <a:ext cx="3019425" cy="151447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23E11F71-591F-ED3A-6D32-9ABB8CD6FB4B}"/>
              </a:ext>
            </a:extLst>
          </p:cNvPr>
          <p:cNvSpPr txBox="1"/>
          <p:nvPr/>
        </p:nvSpPr>
        <p:spPr>
          <a:xfrm>
            <a:off x="4476750" y="1095375"/>
            <a:ext cx="3057525" cy="369332"/>
          </a:xfrm>
          <a:prstGeom prst="rect">
            <a:avLst/>
          </a:prstGeom>
          <a:noFill/>
        </p:spPr>
        <p:txBody>
          <a:bodyPr wrap="square" rtlCol="0">
            <a:spAutoFit/>
          </a:bodyPr>
          <a:lstStyle/>
          <a:p>
            <a:pPr algn="ctr"/>
            <a:r>
              <a:rPr lang="en-IN" b="1" i="1" dirty="0"/>
              <a:t>MELANOMA </a:t>
            </a:r>
          </a:p>
        </p:txBody>
      </p:sp>
      <p:sp>
        <p:nvSpPr>
          <p:cNvPr id="8" name="TextBox 7">
            <a:extLst>
              <a:ext uri="{FF2B5EF4-FFF2-40B4-BE49-F238E27FC236}">
                <a16:creationId xmlns:a16="http://schemas.microsoft.com/office/drawing/2014/main" id="{EA746980-6035-C2B2-E669-1CB12090C600}"/>
              </a:ext>
            </a:extLst>
          </p:cNvPr>
          <p:cNvSpPr txBox="1"/>
          <p:nvPr/>
        </p:nvSpPr>
        <p:spPr>
          <a:xfrm>
            <a:off x="4476750" y="4100918"/>
            <a:ext cx="3260758" cy="2123658"/>
          </a:xfrm>
          <a:prstGeom prst="rect">
            <a:avLst/>
          </a:prstGeom>
          <a:noFill/>
        </p:spPr>
        <p:txBody>
          <a:bodyPr wrap="square" rtlCol="0">
            <a:spAutoFit/>
          </a:bodyPr>
          <a:lstStyle/>
          <a:p>
            <a:pPr marL="285750" indent="-285750">
              <a:buFont typeface="Arial" panose="020B0604020202020204" pitchFamily="34" charset="0"/>
              <a:buChar char="•"/>
            </a:pPr>
            <a:r>
              <a:rPr lang="en-IN" sz="1100" dirty="0"/>
              <a:t>Melanoma , the most serious type of skin cancer, develops in the cell that produce melanin.</a:t>
            </a:r>
          </a:p>
          <a:p>
            <a:pPr marL="285750" indent="-285750">
              <a:buFont typeface="Arial" panose="020B0604020202020204" pitchFamily="34" charset="0"/>
              <a:buChar char="•"/>
            </a:pPr>
            <a:r>
              <a:rPr lang="en-IN" sz="1100" dirty="0"/>
              <a:t>Melanoma occurs when the pigment –producing cells that give colour to the skin become cancerous.</a:t>
            </a:r>
          </a:p>
          <a:p>
            <a:pPr marL="285750" indent="-285750">
              <a:buFont typeface="Arial" panose="020B0604020202020204" pitchFamily="34" charset="0"/>
              <a:buChar char="•"/>
            </a:pPr>
            <a:r>
              <a:rPr lang="en-IN" sz="1100" dirty="0"/>
              <a:t>Symptoms might include a new change in an existing mole.</a:t>
            </a:r>
          </a:p>
          <a:p>
            <a:pPr marL="285750" indent="-285750">
              <a:buFont typeface="Arial" panose="020B0604020202020204" pitchFamily="34" charset="0"/>
              <a:buChar char="•"/>
            </a:pPr>
            <a:r>
              <a:rPr lang="en-IN" sz="1100" dirty="0"/>
              <a:t>Melanoma can occur anywhere on the body.</a:t>
            </a:r>
          </a:p>
          <a:p>
            <a:pPr marL="285750" indent="-285750">
              <a:buFont typeface="Arial" panose="020B0604020202020204" pitchFamily="34" charset="0"/>
              <a:buChar char="•"/>
            </a:pPr>
            <a:r>
              <a:rPr lang="en-IN" sz="1100" dirty="0"/>
              <a:t>Melanoma accounts for only 1% of the skin cancers but causes a large majority of a skin cancer deaths.</a:t>
            </a:r>
          </a:p>
        </p:txBody>
      </p:sp>
      <p:pic>
        <p:nvPicPr>
          <p:cNvPr id="1030" name="Picture 6" descr="422 Melanocytic Nevus Images, Stock Photos, 3D objects, &amp; Vectors |  Shutterstock">
            <a:extLst>
              <a:ext uri="{FF2B5EF4-FFF2-40B4-BE49-F238E27FC236}">
                <a16:creationId xmlns:a16="http://schemas.microsoft.com/office/drawing/2014/main" id="{DCF907D2-9BB8-B62F-0677-0922CD6759D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5043" b="10678"/>
          <a:stretch/>
        </p:blipFill>
        <p:spPr bwMode="auto">
          <a:xfrm>
            <a:off x="8080310" y="1875160"/>
            <a:ext cx="3875801" cy="17145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867AFB17-7393-F444-3E65-6E9E9D11C67F}"/>
              </a:ext>
            </a:extLst>
          </p:cNvPr>
          <p:cNvSpPr txBox="1"/>
          <p:nvPr/>
        </p:nvSpPr>
        <p:spPr>
          <a:xfrm>
            <a:off x="8403722" y="1007706"/>
            <a:ext cx="3228975" cy="369332"/>
          </a:xfrm>
          <a:prstGeom prst="rect">
            <a:avLst/>
          </a:prstGeom>
          <a:noFill/>
        </p:spPr>
        <p:txBody>
          <a:bodyPr wrap="square" rtlCol="0">
            <a:spAutoFit/>
          </a:bodyPr>
          <a:lstStyle/>
          <a:p>
            <a:pPr algn="ctr"/>
            <a:r>
              <a:rPr lang="en-IN" b="1" i="1" dirty="0"/>
              <a:t>NEVUS</a:t>
            </a:r>
          </a:p>
        </p:txBody>
      </p:sp>
      <p:sp>
        <p:nvSpPr>
          <p:cNvPr id="11" name="TextBox 10">
            <a:extLst>
              <a:ext uri="{FF2B5EF4-FFF2-40B4-BE49-F238E27FC236}">
                <a16:creationId xmlns:a16="http://schemas.microsoft.com/office/drawing/2014/main" id="{4D4B5000-63AD-6FEE-32FF-33F485E317DC}"/>
              </a:ext>
            </a:extLst>
          </p:cNvPr>
          <p:cNvSpPr txBox="1"/>
          <p:nvPr/>
        </p:nvSpPr>
        <p:spPr>
          <a:xfrm>
            <a:off x="8080310" y="4021493"/>
            <a:ext cx="3875801" cy="2308324"/>
          </a:xfrm>
          <a:prstGeom prst="rect">
            <a:avLst/>
          </a:prstGeom>
          <a:noFill/>
        </p:spPr>
        <p:txBody>
          <a:bodyPr wrap="square" rtlCol="0">
            <a:spAutoFit/>
          </a:bodyPr>
          <a:lstStyle/>
          <a:p>
            <a:pPr marL="285750" indent="-285750">
              <a:buFont typeface="Arial" panose="020B0604020202020204" pitchFamily="34" charset="0"/>
              <a:buChar char="•"/>
            </a:pPr>
            <a:r>
              <a:rPr lang="en-IN" sz="1600" dirty="0"/>
              <a:t>Nevus is basically a mole on skin formed by a cluster of melanocytes.</a:t>
            </a:r>
          </a:p>
          <a:p>
            <a:pPr marL="285750" indent="-285750">
              <a:buFont typeface="Arial" panose="020B0604020202020204" pitchFamily="34" charset="0"/>
              <a:buChar char="•"/>
            </a:pPr>
            <a:r>
              <a:rPr lang="en-IN" sz="1600" dirty="0"/>
              <a:t>In most cases, a nevus is not dangerous and doesn’t require treatment. Rarely, they turn into melanoma or other skin cancers. A nevus that changes shape, grows bigger or darkens should be evaluated for removal.</a:t>
            </a:r>
          </a:p>
        </p:txBody>
      </p:sp>
    </p:spTree>
    <p:extLst>
      <p:ext uri="{BB962C8B-B14F-4D97-AF65-F5344CB8AC3E}">
        <p14:creationId xmlns:p14="http://schemas.microsoft.com/office/powerpoint/2010/main" val="26989914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65" name="Rectangle 2064">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Part 2 | Skin Cancer Detection Using Transfer Learning Deep CNN Approach |  Model Building - YouTube">
            <a:extLst>
              <a:ext uri="{FF2B5EF4-FFF2-40B4-BE49-F238E27FC236}">
                <a16:creationId xmlns:a16="http://schemas.microsoft.com/office/drawing/2014/main" id="{5BADA487-492C-206F-FEE3-89CAB94AE90B}"/>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17552" r="7850"/>
          <a:stretch/>
        </p:blipFill>
        <p:spPr bwMode="auto">
          <a:xfrm>
            <a:off x="-50103" y="10"/>
            <a:ext cx="9095095" cy="6857990"/>
          </a:xfrm>
          <a:prstGeom prst="rect">
            <a:avLst/>
          </a:prstGeom>
          <a:noFill/>
          <a:extLst>
            <a:ext uri="{909E8E84-426E-40DD-AFC4-6F175D3DCCD1}">
              <a14:hiddenFill xmlns:a14="http://schemas.microsoft.com/office/drawing/2010/main">
                <a:solidFill>
                  <a:srgbClr val="FFFFFF"/>
                </a:solidFill>
              </a14:hiddenFill>
            </a:ext>
          </a:extLst>
        </p:spPr>
      </p:pic>
      <p:sp>
        <p:nvSpPr>
          <p:cNvPr id="2066" name="Rectangle 2065">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DD875C1-456A-9B7E-61F7-F9C8869C5904}"/>
              </a:ext>
            </a:extLst>
          </p:cNvPr>
          <p:cNvSpPr>
            <a:spLocks noGrp="1"/>
          </p:cNvSpPr>
          <p:nvPr>
            <p:ph type="title"/>
          </p:nvPr>
        </p:nvSpPr>
        <p:spPr>
          <a:xfrm>
            <a:off x="7531610" y="365125"/>
            <a:ext cx="3822189" cy="1899912"/>
          </a:xfrm>
        </p:spPr>
        <p:txBody>
          <a:bodyPr vert="horz" lIns="91440" tIns="45720" rIns="91440" bIns="45720" rtlCol="0" anchor="ctr">
            <a:normAutofit/>
          </a:bodyPr>
          <a:lstStyle/>
          <a:p>
            <a:r>
              <a:rPr lang="en-US" sz="4000" b="1" i="1">
                <a:effectLst/>
              </a:rPr>
              <a:t>Transfer Learning Deep CNN Approach</a:t>
            </a:r>
            <a:endParaRPr lang="en-US" sz="4000" b="1" i="1"/>
          </a:p>
        </p:txBody>
      </p:sp>
      <p:sp>
        <p:nvSpPr>
          <p:cNvPr id="4" name="Text Placeholder 3">
            <a:extLst>
              <a:ext uri="{FF2B5EF4-FFF2-40B4-BE49-F238E27FC236}">
                <a16:creationId xmlns:a16="http://schemas.microsoft.com/office/drawing/2014/main" id="{8AEBC72F-AB1E-26F5-B83B-C30F30AC33BE}"/>
              </a:ext>
            </a:extLst>
          </p:cNvPr>
          <p:cNvSpPr>
            <a:spLocks noGrp="1"/>
          </p:cNvSpPr>
          <p:nvPr>
            <p:ph type="body" sz="half" idx="2"/>
          </p:nvPr>
        </p:nvSpPr>
        <p:spPr>
          <a:xfrm>
            <a:off x="7531610" y="2434201"/>
            <a:ext cx="3822189" cy="3742762"/>
          </a:xfrm>
        </p:spPr>
        <p:txBody>
          <a:bodyPr vert="horz" lIns="91440" tIns="45720" rIns="91440" bIns="45720" rtlCol="0">
            <a:normAutofit/>
          </a:bodyPr>
          <a:lstStyle/>
          <a:p>
            <a:pPr indent="-228600">
              <a:buFont typeface="Arial" panose="020B0604020202020204" pitchFamily="34" charset="0"/>
              <a:buChar char="•"/>
            </a:pPr>
            <a:r>
              <a:rPr lang="en-US" sz="2000" b="0" i="1" dirty="0">
                <a:effectLst/>
              </a:rPr>
              <a:t>Detecting skin cancer using a deep Convolutional Neural Network (CNN) approach with transfer learning is a powerful method that leverages pre-trained models on large datasets and adapts them to the specific task of skin cancer classification. Transfer learning involves using the knowledge gained while solving one problem and applying it to a different but related problem.</a:t>
            </a:r>
            <a:endParaRPr lang="en-US" sz="2000" i="1" dirty="0"/>
          </a:p>
        </p:txBody>
      </p:sp>
    </p:spTree>
    <p:extLst>
      <p:ext uri="{BB962C8B-B14F-4D97-AF65-F5344CB8AC3E}">
        <p14:creationId xmlns:p14="http://schemas.microsoft.com/office/powerpoint/2010/main" val="16412954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262A876F-4146-DA9C-AA1B-4FC4EA17A3AE}"/>
              </a:ext>
            </a:extLst>
          </p:cNvPr>
          <p:cNvSpPr>
            <a:spLocks noGrp="1"/>
          </p:cNvSpPr>
          <p:nvPr>
            <p:ph idx="1"/>
          </p:nvPr>
        </p:nvSpPr>
        <p:spPr>
          <a:xfrm>
            <a:off x="838200" y="0"/>
            <a:ext cx="10515600" cy="6969967"/>
          </a:xfrm>
        </p:spPr>
        <p:txBody>
          <a:bodyPr>
            <a:normAutofit lnSpcReduction="10000"/>
          </a:bodyPr>
          <a:lstStyle/>
          <a:p>
            <a:pPr marL="0" indent="0">
              <a:buNone/>
            </a:pPr>
            <a:r>
              <a:rPr lang="en-US" sz="1100" b="1" i="0" dirty="0">
                <a:solidFill>
                  <a:schemeClr val="tx1">
                    <a:lumMod val="95000"/>
                    <a:lumOff val="5000"/>
                  </a:schemeClr>
                </a:solidFill>
                <a:effectLst/>
                <a:latin typeface="Söhne"/>
              </a:rPr>
              <a:t>Here's a step-by-step guide on how you can approach skin cancer detection using transfer learning with a deep CNN:</a:t>
            </a:r>
          </a:p>
          <a:p>
            <a:pPr marL="457200" indent="-457200">
              <a:buFont typeface="+mj-lt"/>
              <a:buAutoNum type="arabicPeriod"/>
            </a:pPr>
            <a:r>
              <a:rPr lang="en-IN" sz="1100" b="1" i="0" u="sng" dirty="0">
                <a:effectLst/>
                <a:latin typeface="Söhne"/>
              </a:rPr>
              <a:t>Dataset:</a:t>
            </a:r>
          </a:p>
          <a:p>
            <a:pPr marL="0" indent="0">
              <a:buNone/>
            </a:pPr>
            <a:r>
              <a:rPr lang="en-IN" sz="1100" b="1" dirty="0">
                <a:solidFill>
                  <a:schemeClr val="tx1">
                    <a:lumMod val="95000"/>
                    <a:lumOff val="5000"/>
                  </a:schemeClr>
                </a:solidFill>
                <a:latin typeface="Söhne"/>
              </a:rPr>
              <a:t>                            </a:t>
            </a:r>
            <a:r>
              <a:rPr lang="en-US" sz="1100" b="0" i="1" dirty="0">
                <a:solidFill>
                  <a:schemeClr val="tx1">
                    <a:lumMod val="95000"/>
                    <a:lumOff val="5000"/>
                  </a:schemeClr>
                </a:solidFill>
                <a:effectLst/>
                <a:latin typeface="Söhne"/>
              </a:rPr>
              <a:t>Collect a dataset of skin cancer images.</a:t>
            </a:r>
            <a:r>
              <a:rPr lang="en-US" sz="1100" b="0" i="0" dirty="0">
                <a:solidFill>
                  <a:srgbClr val="CCC6BB"/>
                </a:solidFill>
                <a:effectLst/>
                <a:latin typeface="Söhne"/>
              </a:rPr>
              <a:t> </a:t>
            </a:r>
            <a:r>
              <a:rPr lang="en-US" sz="1100" b="0" i="1" dirty="0">
                <a:solidFill>
                  <a:schemeClr val="tx1">
                    <a:lumMod val="95000"/>
                    <a:lumOff val="5000"/>
                  </a:schemeClr>
                </a:solidFill>
                <a:effectLst/>
                <a:latin typeface="Söhne"/>
              </a:rPr>
              <a:t>Ensure that your dataset has a balanced representation of different types of skin lesions .</a:t>
            </a:r>
          </a:p>
          <a:p>
            <a:pPr marL="342900" indent="-342900">
              <a:buAutoNum type="arabicPeriod" startAt="2"/>
            </a:pPr>
            <a:r>
              <a:rPr lang="en-IN" sz="1100" b="1" i="0" u="sng" dirty="0">
                <a:effectLst/>
                <a:latin typeface="Söhne"/>
              </a:rPr>
              <a:t>Pre-processing:</a:t>
            </a:r>
          </a:p>
          <a:p>
            <a:pPr marL="0" indent="0">
              <a:buNone/>
            </a:pPr>
            <a:r>
              <a:rPr lang="en-IN" sz="1100" b="1" i="1" dirty="0">
                <a:solidFill>
                  <a:schemeClr val="tx1">
                    <a:lumMod val="95000"/>
                    <a:lumOff val="5000"/>
                  </a:schemeClr>
                </a:solidFill>
                <a:latin typeface="Söhne"/>
              </a:rPr>
              <a:t>                             </a:t>
            </a:r>
            <a:r>
              <a:rPr lang="en-US" sz="1100" b="0" i="1" dirty="0">
                <a:solidFill>
                  <a:schemeClr val="tx1">
                    <a:lumMod val="95000"/>
                    <a:lumOff val="5000"/>
                  </a:schemeClr>
                </a:solidFill>
                <a:effectLst/>
                <a:latin typeface="Söhne"/>
              </a:rPr>
              <a:t>Pre-process your dataset by resizing images, normalizing pixel values, and augmenting data to increase the diversity of your training set. Data augmentation                         techniques may include random rotations, flips, zooms, and changes in brightness.</a:t>
            </a:r>
          </a:p>
          <a:p>
            <a:pPr marL="0" indent="0">
              <a:buNone/>
            </a:pPr>
            <a:r>
              <a:rPr lang="en-IN" sz="1100" b="1" i="1" dirty="0">
                <a:solidFill>
                  <a:schemeClr val="tx1">
                    <a:lumMod val="95000"/>
                    <a:lumOff val="5000"/>
                  </a:schemeClr>
                </a:solidFill>
                <a:effectLst/>
                <a:latin typeface="Söhne"/>
              </a:rPr>
              <a:t>3</a:t>
            </a:r>
            <a:r>
              <a:rPr lang="en-IN" sz="1100" b="1" i="1" u="sng" dirty="0">
                <a:solidFill>
                  <a:schemeClr val="tx1">
                    <a:lumMod val="95000"/>
                    <a:lumOff val="5000"/>
                  </a:schemeClr>
                </a:solidFill>
                <a:effectLst/>
                <a:latin typeface="Söhne"/>
              </a:rPr>
              <a:t>. </a:t>
            </a:r>
            <a:r>
              <a:rPr lang="en-IN" sz="1100" b="1" i="0" u="sng" dirty="0">
                <a:effectLst/>
                <a:latin typeface="Söhne"/>
              </a:rPr>
              <a:t>Transfer Learning:</a:t>
            </a:r>
          </a:p>
          <a:p>
            <a:pPr marL="0" indent="0">
              <a:buNone/>
            </a:pPr>
            <a:r>
              <a:rPr lang="en-IN" sz="1100" b="1" i="1" dirty="0">
                <a:solidFill>
                  <a:schemeClr val="tx1">
                    <a:lumMod val="95000"/>
                    <a:lumOff val="5000"/>
                  </a:schemeClr>
                </a:solidFill>
                <a:latin typeface="Söhne"/>
              </a:rPr>
              <a:t>                            </a:t>
            </a:r>
            <a:r>
              <a:rPr lang="en-US" sz="1100" b="0" i="1" dirty="0">
                <a:solidFill>
                  <a:schemeClr val="tx1">
                    <a:lumMod val="95000"/>
                    <a:lumOff val="5000"/>
                  </a:schemeClr>
                </a:solidFill>
                <a:effectLst/>
                <a:latin typeface="Söhne"/>
              </a:rPr>
              <a:t>Choose a pre-trained CNN model as your base. The idea is to leverage the learned features from a general image dataset to improve the model's performance on your specific task.</a:t>
            </a:r>
            <a:endParaRPr lang="en-IN" sz="1100" b="1" i="1" dirty="0">
              <a:solidFill>
                <a:schemeClr val="tx1">
                  <a:lumMod val="95000"/>
                  <a:lumOff val="5000"/>
                </a:schemeClr>
              </a:solidFill>
              <a:effectLst/>
              <a:latin typeface="Söhne"/>
            </a:endParaRPr>
          </a:p>
          <a:p>
            <a:pPr marL="0" indent="0">
              <a:buNone/>
            </a:pPr>
            <a:r>
              <a:rPr lang="en-IN" sz="1100" b="1" i="1" dirty="0">
                <a:solidFill>
                  <a:schemeClr val="tx1">
                    <a:lumMod val="95000"/>
                    <a:lumOff val="5000"/>
                  </a:schemeClr>
                </a:solidFill>
                <a:latin typeface="Söhne"/>
              </a:rPr>
              <a:t>4. </a:t>
            </a:r>
            <a:r>
              <a:rPr lang="en-IN" sz="1100" b="1" i="0" u="sng" dirty="0">
                <a:effectLst/>
                <a:latin typeface="Söhne"/>
              </a:rPr>
              <a:t>Model Modification:</a:t>
            </a:r>
          </a:p>
          <a:p>
            <a:pPr marL="0" indent="0">
              <a:buNone/>
            </a:pPr>
            <a:r>
              <a:rPr lang="en-IN" sz="1100" b="1" i="1" dirty="0">
                <a:solidFill>
                  <a:schemeClr val="tx1">
                    <a:lumMod val="95000"/>
                    <a:lumOff val="5000"/>
                  </a:schemeClr>
                </a:solidFill>
                <a:latin typeface="Söhne"/>
              </a:rPr>
              <a:t>                             </a:t>
            </a:r>
            <a:r>
              <a:rPr lang="en-US" sz="1100" b="0" i="1" dirty="0">
                <a:solidFill>
                  <a:schemeClr val="tx1">
                    <a:lumMod val="95000"/>
                    <a:lumOff val="5000"/>
                  </a:schemeClr>
                </a:solidFill>
                <a:effectLst/>
                <a:latin typeface="Söhne"/>
              </a:rPr>
              <a:t>Modify the architecture of the pre-trained model to suit your skin cancer detection task. You may need to remove the final layers and replace them with layers suitable for binary or multi-class classification.</a:t>
            </a:r>
            <a:endParaRPr lang="en-US" sz="1100" b="1" dirty="0">
              <a:solidFill>
                <a:schemeClr val="tx1">
                  <a:lumMod val="95000"/>
                  <a:lumOff val="5000"/>
                </a:schemeClr>
              </a:solidFill>
              <a:effectLst/>
              <a:latin typeface="Söhne"/>
            </a:endParaRPr>
          </a:p>
          <a:p>
            <a:pPr marL="0" indent="0">
              <a:buNone/>
            </a:pPr>
            <a:r>
              <a:rPr lang="en-US" sz="1100" b="1" dirty="0">
                <a:solidFill>
                  <a:schemeClr val="tx1">
                    <a:lumMod val="95000"/>
                    <a:lumOff val="5000"/>
                  </a:schemeClr>
                </a:solidFill>
                <a:effectLst/>
                <a:latin typeface="Söhne"/>
              </a:rPr>
              <a:t>5. </a:t>
            </a:r>
            <a:r>
              <a:rPr lang="en-IN" sz="1100" b="1" i="0" u="sng" dirty="0">
                <a:effectLst/>
                <a:latin typeface="Söhne"/>
              </a:rPr>
              <a:t>Fine-tuning:</a:t>
            </a:r>
          </a:p>
          <a:p>
            <a:pPr marL="0" indent="0">
              <a:buNone/>
            </a:pPr>
            <a:r>
              <a:rPr lang="en-IN" sz="1100" b="1" dirty="0">
                <a:solidFill>
                  <a:schemeClr val="tx1">
                    <a:lumMod val="95000"/>
                    <a:lumOff val="5000"/>
                  </a:schemeClr>
                </a:solidFill>
                <a:latin typeface="Söhne"/>
              </a:rPr>
              <a:t>                            </a:t>
            </a:r>
            <a:r>
              <a:rPr lang="en-US" sz="1100" b="0" i="1" dirty="0">
                <a:solidFill>
                  <a:schemeClr val="tx1">
                    <a:lumMod val="95000"/>
                    <a:lumOff val="5000"/>
                  </a:schemeClr>
                </a:solidFill>
                <a:effectLst/>
                <a:latin typeface="Söhne"/>
              </a:rPr>
              <a:t>Freeze the weights of the pre-trained layers and train only the new layers added for your specific task. This helps to retain the knowledge gained from the original dataset while adapting the model to the nuances of skin cancer images.</a:t>
            </a:r>
            <a:endParaRPr lang="en-IN" sz="1100" b="1" i="1" dirty="0">
              <a:solidFill>
                <a:schemeClr val="tx1">
                  <a:lumMod val="95000"/>
                  <a:lumOff val="5000"/>
                </a:schemeClr>
              </a:solidFill>
              <a:effectLst/>
              <a:latin typeface="Söhne"/>
            </a:endParaRPr>
          </a:p>
          <a:p>
            <a:pPr marL="0" indent="0">
              <a:buNone/>
            </a:pPr>
            <a:r>
              <a:rPr lang="en-US" sz="1100" b="1" dirty="0">
                <a:solidFill>
                  <a:schemeClr val="tx1">
                    <a:lumMod val="95000"/>
                    <a:lumOff val="5000"/>
                  </a:schemeClr>
                </a:solidFill>
                <a:effectLst/>
                <a:latin typeface="Söhne"/>
              </a:rPr>
              <a:t>6. </a:t>
            </a:r>
            <a:r>
              <a:rPr lang="en-IN" sz="1100" b="1" i="0" u="sng" dirty="0">
                <a:effectLst/>
                <a:latin typeface="Söhne"/>
              </a:rPr>
              <a:t>Model Training:</a:t>
            </a:r>
          </a:p>
          <a:p>
            <a:pPr marL="0" indent="0">
              <a:buNone/>
            </a:pPr>
            <a:r>
              <a:rPr lang="en-IN" sz="1100" b="1" i="1" dirty="0">
                <a:solidFill>
                  <a:schemeClr val="tx1">
                    <a:lumMod val="95000"/>
                    <a:lumOff val="5000"/>
                  </a:schemeClr>
                </a:solidFill>
                <a:latin typeface="Söhne"/>
              </a:rPr>
              <a:t>                           </a:t>
            </a:r>
            <a:r>
              <a:rPr lang="en-US" sz="1100" b="0" i="1" dirty="0">
                <a:solidFill>
                  <a:schemeClr val="tx1">
                    <a:lumMod val="95000"/>
                    <a:lumOff val="5000"/>
                  </a:schemeClr>
                </a:solidFill>
                <a:effectLst/>
                <a:latin typeface="Söhne"/>
              </a:rPr>
              <a:t>Train your modified model on the skin cancer dataset. Use a suitable loss function (e.g., categorical cross entropy for multi-class classification or binary cross entropy for binary classification) and an optimizer.</a:t>
            </a:r>
          </a:p>
          <a:p>
            <a:pPr marL="0" indent="0">
              <a:buNone/>
            </a:pPr>
            <a:r>
              <a:rPr lang="en-US" sz="1100" b="1" dirty="0">
                <a:solidFill>
                  <a:schemeClr val="tx1">
                    <a:lumMod val="95000"/>
                    <a:lumOff val="5000"/>
                  </a:schemeClr>
                </a:solidFill>
                <a:effectLst/>
                <a:latin typeface="Söhne"/>
              </a:rPr>
              <a:t>7. </a:t>
            </a:r>
            <a:r>
              <a:rPr lang="en-IN" sz="1100" b="1" i="0" u="sng" dirty="0">
                <a:effectLst/>
                <a:latin typeface="Söhne"/>
              </a:rPr>
              <a:t>Evaluation:</a:t>
            </a:r>
          </a:p>
          <a:p>
            <a:pPr marL="0" indent="0">
              <a:buNone/>
            </a:pPr>
            <a:r>
              <a:rPr lang="en-IN" sz="1100" b="1" i="1" dirty="0">
                <a:solidFill>
                  <a:schemeClr val="tx1">
                    <a:lumMod val="95000"/>
                    <a:lumOff val="5000"/>
                  </a:schemeClr>
                </a:solidFill>
                <a:latin typeface="Söhne"/>
              </a:rPr>
              <a:t>                  </a:t>
            </a:r>
            <a:r>
              <a:rPr lang="en-US" sz="1100" b="0" i="1" dirty="0">
                <a:solidFill>
                  <a:schemeClr val="tx1">
                    <a:lumMod val="95000"/>
                    <a:lumOff val="5000"/>
                  </a:schemeClr>
                </a:solidFill>
                <a:effectLst/>
                <a:latin typeface="Söhne"/>
              </a:rPr>
              <a:t>Evaluate the performance of your model on a separate validation set. Use metrics such as accuracy, precision, recall, F1-score, and area under the ROC curve (AUC-ROC) to assess its effectiveness.</a:t>
            </a:r>
          </a:p>
          <a:p>
            <a:pPr marL="0" indent="0">
              <a:buNone/>
            </a:pPr>
            <a:r>
              <a:rPr lang="en-US" sz="1100" b="1" dirty="0">
                <a:solidFill>
                  <a:schemeClr val="tx1">
                    <a:lumMod val="95000"/>
                    <a:lumOff val="5000"/>
                  </a:schemeClr>
                </a:solidFill>
                <a:latin typeface="Söhne"/>
              </a:rPr>
              <a:t>8. </a:t>
            </a:r>
            <a:r>
              <a:rPr lang="en-IN" sz="1100" b="1" i="0" u="sng" dirty="0">
                <a:effectLst/>
                <a:latin typeface="Söhne"/>
              </a:rPr>
              <a:t>Hyperparameter Tuning:</a:t>
            </a:r>
          </a:p>
          <a:p>
            <a:pPr marL="0" indent="0">
              <a:buNone/>
            </a:pPr>
            <a:r>
              <a:rPr lang="en-IN" sz="1100" b="1" i="1" dirty="0">
                <a:solidFill>
                  <a:schemeClr val="tx1">
                    <a:lumMod val="95000"/>
                    <a:lumOff val="5000"/>
                  </a:schemeClr>
                </a:solidFill>
                <a:latin typeface="Söhne"/>
              </a:rPr>
              <a:t>                  </a:t>
            </a:r>
            <a:r>
              <a:rPr lang="en-US" sz="1100" b="0" i="1" dirty="0">
                <a:solidFill>
                  <a:schemeClr val="tx1">
                    <a:lumMod val="95000"/>
                    <a:lumOff val="5000"/>
                  </a:schemeClr>
                </a:solidFill>
                <a:effectLst/>
                <a:latin typeface="Söhne"/>
              </a:rPr>
              <a:t>Fine-tune hyperparameters like learning rate, batch size, and model architecture based on the validation results to improve performance.</a:t>
            </a:r>
          </a:p>
          <a:p>
            <a:pPr marL="0" indent="0">
              <a:buNone/>
            </a:pPr>
            <a:r>
              <a:rPr lang="en-US" sz="1100" b="1" i="0" dirty="0">
                <a:solidFill>
                  <a:schemeClr val="tx1">
                    <a:lumMod val="95000"/>
                    <a:lumOff val="5000"/>
                  </a:schemeClr>
                </a:solidFill>
                <a:effectLst/>
                <a:latin typeface="Söhne"/>
              </a:rPr>
              <a:t>9. </a:t>
            </a:r>
            <a:r>
              <a:rPr lang="en-IN" sz="1100" b="1" i="0" u="sng" dirty="0">
                <a:effectLst/>
                <a:latin typeface="Söhne"/>
              </a:rPr>
              <a:t>Testing:</a:t>
            </a:r>
          </a:p>
          <a:p>
            <a:pPr marL="0" indent="0">
              <a:buNone/>
            </a:pPr>
            <a:r>
              <a:rPr lang="en-IN" sz="1100" b="1" i="1" dirty="0">
                <a:solidFill>
                  <a:schemeClr val="tx1">
                    <a:lumMod val="95000"/>
                    <a:lumOff val="5000"/>
                  </a:schemeClr>
                </a:solidFill>
                <a:latin typeface="Söhne"/>
              </a:rPr>
              <a:t>                 </a:t>
            </a:r>
            <a:r>
              <a:rPr lang="en-US" sz="1100" b="0" i="1" dirty="0">
                <a:solidFill>
                  <a:schemeClr val="tx1">
                    <a:lumMod val="95000"/>
                    <a:lumOff val="5000"/>
                  </a:schemeClr>
                </a:solidFill>
                <a:effectLst/>
                <a:latin typeface="Söhne"/>
              </a:rPr>
              <a:t>Test your trained model on an independent test set to assess its generalization to new, unseen data.</a:t>
            </a:r>
          </a:p>
          <a:p>
            <a:pPr marL="0" indent="0">
              <a:buNone/>
            </a:pPr>
            <a:r>
              <a:rPr lang="en-IN" sz="1100" b="1" dirty="0">
                <a:solidFill>
                  <a:schemeClr val="tx1">
                    <a:lumMod val="95000"/>
                    <a:lumOff val="5000"/>
                  </a:schemeClr>
                </a:solidFill>
                <a:latin typeface="Söhne"/>
              </a:rPr>
              <a:t>10. </a:t>
            </a:r>
            <a:r>
              <a:rPr lang="en-IN" sz="1100" b="1" i="0" u="sng" dirty="0">
                <a:effectLst/>
                <a:latin typeface="Söhne"/>
              </a:rPr>
              <a:t>Deployment:</a:t>
            </a:r>
          </a:p>
          <a:p>
            <a:pPr marL="0" indent="0">
              <a:buNone/>
            </a:pPr>
            <a:r>
              <a:rPr lang="en-IN" sz="1100" b="1" i="0" dirty="0">
                <a:solidFill>
                  <a:schemeClr val="tx1">
                    <a:lumMod val="95000"/>
                    <a:lumOff val="5000"/>
                  </a:schemeClr>
                </a:solidFill>
                <a:effectLst/>
                <a:latin typeface="Söhne"/>
              </a:rPr>
              <a:t>                 </a:t>
            </a:r>
            <a:r>
              <a:rPr lang="en-US" sz="1100" b="0" i="1" dirty="0">
                <a:solidFill>
                  <a:schemeClr val="tx1">
                    <a:lumMod val="95000"/>
                    <a:lumOff val="5000"/>
                  </a:schemeClr>
                </a:solidFill>
                <a:effectLst/>
                <a:latin typeface="Söhne"/>
              </a:rPr>
              <a:t>Once satisfied with the model's performance, deploy it for real-world skin cancer detection applications.     </a:t>
            </a:r>
          </a:p>
          <a:p>
            <a:pPr marL="0" indent="0">
              <a:buNone/>
            </a:pPr>
            <a:r>
              <a:rPr lang="en-IN" sz="1100" dirty="0">
                <a:highlight>
                  <a:srgbClr val="FFFF00"/>
                </a:highlight>
                <a:hlinkClick r:id="rId2"/>
              </a:rPr>
              <a:t>https://drive.google.com/drive/folders/1TNHkQiNSqGJZ2-GuJ_5AQdy_fGiDr-Vn</a:t>
            </a:r>
            <a:endParaRPr lang="en-IN" sz="1100" dirty="0">
              <a:highlight>
                <a:srgbClr val="FFFF00"/>
              </a:highlight>
            </a:endParaRPr>
          </a:p>
          <a:p>
            <a:pPr marL="0" indent="0">
              <a:buNone/>
            </a:pPr>
            <a:endParaRPr lang="en-IN" sz="1100" b="1" i="1" dirty="0">
              <a:solidFill>
                <a:schemeClr val="tx1">
                  <a:lumMod val="95000"/>
                  <a:lumOff val="5000"/>
                </a:schemeClr>
              </a:solidFill>
              <a:effectLst/>
              <a:latin typeface="Söhne"/>
            </a:endParaRPr>
          </a:p>
          <a:p>
            <a:pPr marL="0" indent="0">
              <a:buNone/>
            </a:pPr>
            <a:endParaRPr lang="en-IN" sz="1400" b="1" i="0" dirty="0">
              <a:solidFill>
                <a:schemeClr val="tx1">
                  <a:lumMod val="95000"/>
                  <a:lumOff val="5000"/>
                </a:schemeClr>
              </a:solidFill>
              <a:effectLst/>
              <a:latin typeface="Söhne"/>
            </a:endParaRPr>
          </a:p>
          <a:p>
            <a:pPr marL="0" indent="0">
              <a:buNone/>
            </a:pPr>
            <a:endParaRPr lang="en-US" sz="1400" b="1" dirty="0">
              <a:solidFill>
                <a:schemeClr val="tx1">
                  <a:lumMod val="95000"/>
                  <a:lumOff val="5000"/>
                </a:schemeClr>
              </a:solidFill>
              <a:effectLst/>
              <a:latin typeface="Söhne"/>
            </a:endParaRPr>
          </a:p>
          <a:p>
            <a:pPr marL="0" indent="0">
              <a:buNone/>
            </a:pPr>
            <a:endParaRPr lang="en-IN" sz="1100" b="1" i="1" dirty="0">
              <a:solidFill>
                <a:schemeClr val="tx1">
                  <a:lumMod val="95000"/>
                  <a:lumOff val="5000"/>
                </a:schemeClr>
              </a:solidFill>
              <a:effectLst/>
              <a:latin typeface="Söhne"/>
            </a:endParaRPr>
          </a:p>
          <a:p>
            <a:pPr marL="0" indent="0">
              <a:buNone/>
            </a:pPr>
            <a:endParaRPr lang="en-IN" sz="1400" b="1" dirty="0">
              <a:solidFill>
                <a:schemeClr val="tx1">
                  <a:lumMod val="95000"/>
                  <a:lumOff val="5000"/>
                </a:schemeClr>
              </a:solidFill>
              <a:effectLst/>
              <a:latin typeface="Söhne"/>
            </a:endParaRPr>
          </a:p>
          <a:p>
            <a:pPr marL="0" indent="0">
              <a:buNone/>
            </a:pPr>
            <a:endParaRPr lang="en-US" sz="1400" b="1" dirty="0">
              <a:solidFill>
                <a:schemeClr val="tx1">
                  <a:lumMod val="95000"/>
                  <a:lumOff val="5000"/>
                </a:schemeClr>
              </a:solidFill>
              <a:effectLst/>
              <a:latin typeface="Söhne"/>
            </a:endParaRPr>
          </a:p>
          <a:p>
            <a:pPr marL="0" indent="0">
              <a:buNone/>
            </a:pPr>
            <a:endParaRPr lang="en-IN" sz="1100" b="1" i="1" dirty="0">
              <a:solidFill>
                <a:schemeClr val="tx1">
                  <a:lumMod val="95000"/>
                  <a:lumOff val="5000"/>
                </a:schemeClr>
              </a:solidFill>
              <a:effectLst/>
              <a:latin typeface="Söhne"/>
            </a:endParaRPr>
          </a:p>
          <a:p>
            <a:pPr marL="457200" indent="-457200">
              <a:buFont typeface="+mj-lt"/>
              <a:buAutoNum type="arabicPeriod"/>
            </a:pPr>
            <a:endParaRPr lang="en-IN" sz="1400" b="1" i="0" u="sng" dirty="0">
              <a:effectLst/>
              <a:latin typeface="Söhne"/>
            </a:endParaRPr>
          </a:p>
          <a:p>
            <a:pPr marL="457200" indent="-457200">
              <a:buFont typeface="+mj-lt"/>
              <a:buAutoNum type="arabicPeriod"/>
            </a:pPr>
            <a:endParaRPr lang="en-IN" sz="2000" b="1" dirty="0">
              <a:solidFill>
                <a:schemeClr val="tx1">
                  <a:lumMod val="95000"/>
                  <a:lumOff val="5000"/>
                </a:schemeClr>
              </a:solidFill>
            </a:endParaRPr>
          </a:p>
        </p:txBody>
      </p:sp>
    </p:spTree>
    <p:extLst>
      <p:ext uri="{BB962C8B-B14F-4D97-AF65-F5344CB8AC3E}">
        <p14:creationId xmlns:p14="http://schemas.microsoft.com/office/powerpoint/2010/main" val="34940092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descr="A diagram of a model&#10;&#10;Description automatically generated">
            <a:hlinkClick r:id="rId2"/>
            <a:extLst>
              <a:ext uri="{FF2B5EF4-FFF2-40B4-BE49-F238E27FC236}">
                <a16:creationId xmlns:a16="http://schemas.microsoft.com/office/drawing/2014/main" id="{1E4E2F3F-20C7-5665-B586-006E9E85A746}"/>
              </a:ext>
            </a:extLst>
          </p:cNvPr>
          <p:cNvPicPr>
            <a:picLocks noChangeAspect="1"/>
          </p:cNvPicPr>
          <p:nvPr/>
        </p:nvPicPr>
        <p:blipFill rotWithShape="1">
          <a:blip r:embed="rId3">
            <a:extLst>
              <a:ext uri="{28A0092B-C50C-407E-A947-70E740481C1C}">
                <a14:useLocalDpi xmlns:a14="http://schemas.microsoft.com/office/drawing/2010/main" val="0"/>
              </a:ext>
            </a:extLst>
          </a:blip>
          <a:srcRect b="3035"/>
          <a:stretch/>
        </p:blipFill>
        <p:spPr>
          <a:xfrm>
            <a:off x="20" y="1282"/>
            <a:ext cx="12191980" cy="6856718"/>
          </a:xfrm>
          <a:prstGeom prst="rect">
            <a:avLst/>
          </a:prstGeom>
        </p:spPr>
      </p:pic>
      <p:sp>
        <p:nvSpPr>
          <p:cNvPr id="6" name="TextBox 5">
            <a:extLst>
              <a:ext uri="{FF2B5EF4-FFF2-40B4-BE49-F238E27FC236}">
                <a16:creationId xmlns:a16="http://schemas.microsoft.com/office/drawing/2014/main" id="{71511CD9-EFAF-121F-ABE0-86D220CC5340}"/>
              </a:ext>
            </a:extLst>
          </p:cNvPr>
          <p:cNvSpPr txBox="1"/>
          <p:nvPr/>
        </p:nvSpPr>
        <p:spPr>
          <a:xfrm>
            <a:off x="2164703" y="522513"/>
            <a:ext cx="1240971" cy="461665"/>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IN" sz="1200" dirty="0"/>
              <a:t>HAM 10000</a:t>
            </a:r>
          </a:p>
          <a:p>
            <a:pPr algn="ctr"/>
            <a:r>
              <a:rPr lang="en-IN" sz="1200" dirty="0"/>
              <a:t>DATASHEET</a:t>
            </a:r>
          </a:p>
        </p:txBody>
      </p:sp>
    </p:spTree>
    <p:extLst>
      <p:ext uri="{BB962C8B-B14F-4D97-AF65-F5344CB8AC3E}">
        <p14:creationId xmlns:p14="http://schemas.microsoft.com/office/powerpoint/2010/main" val="31976124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6E221-9550-230D-B3B2-5E33CEFC716E}"/>
              </a:ext>
            </a:extLst>
          </p:cNvPr>
          <p:cNvSpPr>
            <a:spLocks noGrp="1"/>
          </p:cNvSpPr>
          <p:nvPr>
            <p:ph type="title"/>
          </p:nvPr>
        </p:nvSpPr>
        <p:spPr/>
        <p:txBody>
          <a:bodyPr/>
          <a:lstStyle/>
          <a:p>
            <a:r>
              <a:rPr lang="en-IN" b="1" i="0" dirty="0">
                <a:solidFill>
                  <a:schemeClr val="tx1">
                    <a:lumMod val="95000"/>
                    <a:lumOff val="5000"/>
                  </a:schemeClr>
                </a:solidFill>
                <a:effectLst/>
                <a:latin typeface="Aptos ExtraBold" panose="020F0502020204030204" pitchFamily="34" charset="0"/>
              </a:rPr>
              <a:t>Grad Cam Heatmap</a:t>
            </a:r>
            <a:endParaRPr lang="en-IN" b="1" dirty="0">
              <a:solidFill>
                <a:schemeClr val="tx1">
                  <a:lumMod val="95000"/>
                  <a:lumOff val="5000"/>
                </a:schemeClr>
              </a:solidFill>
              <a:latin typeface="Aptos ExtraBold" panose="020F0502020204030204" pitchFamily="34" charset="0"/>
            </a:endParaRPr>
          </a:p>
        </p:txBody>
      </p:sp>
      <p:sp>
        <p:nvSpPr>
          <p:cNvPr id="3" name="Content Placeholder 2">
            <a:extLst>
              <a:ext uri="{FF2B5EF4-FFF2-40B4-BE49-F238E27FC236}">
                <a16:creationId xmlns:a16="http://schemas.microsoft.com/office/drawing/2014/main" id="{64D2448E-454B-CC68-10A4-DF4EC62EF3D4}"/>
              </a:ext>
            </a:extLst>
          </p:cNvPr>
          <p:cNvSpPr>
            <a:spLocks noGrp="1"/>
          </p:cNvSpPr>
          <p:nvPr>
            <p:ph idx="1"/>
          </p:nvPr>
        </p:nvSpPr>
        <p:spPr>
          <a:xfrm>
            <a:off x="5183188" y="987425"/>
            <a:ext cx="6172200" cy="5749277"/>
          </a:xfrm>
        </p:spPr>
        <p:txBody>
          <a:bodyPr>
            <a:normAutofit fontScale="32500" lnSpcReduction="20000"/>
          </a:bodyPr>
          <a:lstStyle/>
          <a:p>
            <a:pPr algn="l">
              <a:buFont typeface="+mj-lt"/>
              <a:buAutoNum type="arabicPeriod"/>
            </a:pPr>
            <a:r>
              <a:rPr lang="en-US" sz="4300" b="1" i="0" u="sng" dirty="0">
                <a:solidFill>
                  <a:schemeClr val="tx1">
                    <a:lumMod val="95000"/>
                    <a:lumOff val="5000"/>
                  </a:schemeClr>
                </a:solidFill>
                <a:effectLst/>
                <a:latin typeface="Söhne"/>
              </a:rPr>
              <a:t>Model Architecture</a:t>
            </a:r>
            <a:r>
              <a:rPr lang="en-US" sz="4300" b="1" i="0" dirty="0">
                <a:solidFill>
                  <a:schemeClr val="tx1">
                    <a:lumMod val="95000"/>
                    <a:lumOff val="5000"/>
                  </a:schemeClr>
                </a:solidFill>
                <a:effectLst/>
                <a:latin typeface="Söhne"/>
              </a:rPr>
              <a:t>:</a:t>
            </a:r>
            <a:endParaRPr lang="en-US" sz="4300" b="0" i="0" dirty="0">
              <a:solidFill>
                <a:schemeClr val="tx1">
                  <a:lumMod val="95000"/>
                  <a:lumOff val="5000"/>
                </a:schemeClr>
              </a:solidFill>
              <a:effectLst/>
              <a:latin typeface="Söhne"/>
            </a:endParaRPr>
          </a:p>
          <a:p>
            <a:pPr marL="457200" lvl="1" indent="0" algn="l">
              <a:buNone/>
            </a:pPr>
            <a:r>
              <a:rPr lang="en-US" sz="4300" b="0" i="0" dirty="0">
                <a:solidFill>
                  <a:schemeClr val="tx1">
                    <a:lumMod val="95000"/>
                    <a:lumOff val="5000"/>
                  </a:schemeClr>
                </a:solidFill>
                <a:effectLst/>
                <a:latin typeface="Söhne"/>
              </a:rPr>
              <a:t>Assume you have a pre-trained convolutional neural network (CNN) for image classification.</a:t>
            </a:r>
          </a:p>
          <a:p>
            <a:pPr algn="l">
              <a:buFont typeface="+mj-lt"/>
              <a:buAutoNum type="arabicPeriod"/>
            </a:pPr>
            <a:r>
              <a:rPr lang="en-US" sz="4300" b="1" i="0" u="sng" dirty="0">
                <a:solidFill>
                  <a:schemeClr val="tx1">
                    <a:lumMod val="95000"/>
                    <a:lumOff val="5000"/>
                  </a:schemeClr>
                </a:solidFill>
                <a:effectLst/>
                <a:latin typeface="Söhne"/>
              </a:rPr>
              <a:t>Feature Maps</a:t>
            </a:r>
            <a:r>
              <a:rPr lang="en-US" sz="4300" b="1" i="0" dirty="0">
                <a:solidFill>
                  <a:schemeClr val="tx1">
                    <a:lumMod val="95000"/>
                    <a:lumOff val="5000"/>
                  </a:schemeClr>
                </a:solidFill>
                <a:effectLst/>
                <a:latin typeface="Söhne"/>
              </a:rPr>
              <a:t>:</a:t>
            </a:r>
            <a:endParaRPr lang="en-US" sz="4300" b="0" i="0" dirty="0">
              <a:solidFill>
                <a:schemeClr val="tx1">
                  <a:lumMod val="95000"/>
                  <a:lumOff val="5000"/>
                </a:schemeClr>
              </a:solidFill>
              <a:effectLst/>
              <a:latin typeface="Söhne"/>
            </a:endParaRPr>
          </a:p>
          <a:p>
            <a:pPr marL="457200" lvl="1" indent="0" algn="l">
              <a:buNone/>
            </a:pPr>
            <a:r>
              <a:rPr lang="en-US" sz="4300" b="0" i="0" dirty="0">
                <a:solidFill>
                  <a:schemeClr val="tx1">
                    <a:lumMod val="95000"/>
                    <a:lumOff val="5000"/>
                  </a:schemeClr>
                </a:solidFill>
                <a:effectLst/>
                <a:latin typeface="Söhne"/>
              </a:rPr>
              <a:t>During the forward pass through the network, intermediate feature maps are generated at various convolutional layers.</a:t>
            </a:r>
          </a:p>
          <a:p>
            <a:pPr algn="l">
              <a:buFont typeface="+mj-lt"/>
              <a:buAutoNum type="arabicPeriod"/>
            </a:pPr>
            <a:r>
              <a:rPr lang="en-US" sz="4300" b="1" i="0" u="sng" dirty="0">
                <a:solidFill>
                  <a:schemeClr val="tx1">
                    <a:lumMod val="95000"/>
                    <a:lumOff val="5000"/>
                  </a:schemeClr>
                </a:solidFill>
                <a:effectLst/>
                <a:latin typeface="Söhne"/>
              </a:rPr>
              <a:t>Gradient Calculation</a:t>
            </a:r>
            <a:r>
              <a:rPr lang="en-US" sz="4300" b="1" i="0" dirty="0">
                <a:solidFill>
                  <a:schemeClr val="tx1">
                    <a:lumMod val="95000"/>
                    <a:lumOff val="5000"/>
                  </a:schemeClr>
                </a:solidFill>
                <a:effectLst/>
                <a:latin typeface="Söhne"/>
              </a:rPr>
              <a:t>:</a:t>
            </a:r>
            <a:endParaRPr lang="en-US" sz="4300" b="0" i="0" dirty="0">
              <a:solidFill>
                <a:schemeClr val="tx1">
                  <a:lumMod val="95000"/>
                  <a:lumOff val="5000"/>
                </a:schemeClr>
              </a:solidFill>
              <a:effectLst/>
              <a:latin typeface="Söhne"/>
            </a:endParaRPr>
          </a:p>
          <a:p>
            <a:pPr marL="457200" lvl="1" indent="0" algn="l">
              <a:buNone/>
            </a:pPr>
            <a:r>
              <a:rPr lang="en-US" sz="4300" b="0" i="0" dirty="0">
                <a:solidFill>
                  <a:schemeClr val="tx1">
                    <a:lumMod val="95000"/>
                    <a:lumOff val="5000"/>
                  </a:schemeClr>
                </a:solidFill>
                <a:effectLst/>
                <a:latin typeface="Söhne"/>
              </a:rPr>
              <a:t>The gradients of the predicted class with respect to the final convolutional layer are computed. These gradients represent how much the output of the model would change concerning small changes in the pixels of the last convolutional layer.</a:t>
            </a:r>
          </a:p>
          <a:p>
            <a:pPr algn="l">
              <a:buFont typeface="+mj-lt"/>
              <a:buAutoNum type="arabicPeriod"/>
            </a:pPr>
            <a:r>
              <a:rPr lang="en-US" sz="4300" b="1" i="0" u="sng" dirty="0">
                <a:solidFill>
                  <a:schemeClr val="tx1">
                    <a:lumMod val="95000"/>
                    <a:lumOff val="5000"/>
                  </a:schemeClr>
                </a:solidFill>
                <a:effectLst/>
                <a:latin typeface="Söhne"/>
              </a:rPr>
              <a:t>Global Average Pooling (GAP)</a:t>
            </a:r>
            <a:r>
              <a:rPr lang="en-US" sz="4300" b="1" i="0" dirty="0">
                <a:solidFill>
                  <a:schemeClr val="tx1">
                    <a:lumMod val="95000"/>
                    <a:lumOff val="5000"/>
                  </a:schemeClr>
                </a:solidFill>
                <a:effectLst/>
                <a:latin typeface="Söhne"/>
              </a:rPr>
              <a:t>:</a:t>
            </a:r>
            <a:endParaRPr lang="en-US" sz="4300" b="0" i="0" dirty="0">
              <a:solidFill>
                <a:schemeClr val="tx1">
                  <a:lumMod val="95000"/>
                  <a:lumOff val="5000"/>
                </a:schemeClr>
              </a:solidFill>
              <a:effectLst/>
              <a:latin typeface="Söhne"/>
            </a:endParaRPr>
          </a:p>
          <a:p>
            <a:pPr marL="457200" lvl="1" indent="0" algn="l">
              <a:buNone/>
            </a:pPr>
            <a:r>
              <a:rPr lang="en-US" sz="4300" b="0" i="0" dirty="0">
                <a:solidFill>
                  <a:schemeClr val="tx1">
                    <a:lumMod val="95000"/>
                    <a:lumOff val="5000"/>
                  </a:schemeClr>
                </a:solidFill>
                <a:effectLst/>
                <a:latin typeface="Söhne"/>
              </a:rPr>
              <a:t>The gradients are then globally averaged across each feature map in the last convolutional layer. This step helps capture the importance of each feature map in relation to the predicted class.</a:t>
            </a:r>
          </a:p>
          <a:p>
            <a:pPr algn="l">
              <a:buFont typeface="+mj-lt"/>
              <a:buAutoNum type="arabicPeriod"/>
            </a:pPr>
            <a:r>
              <a:rPr lang="en-US" sz="4300" b="1" i="0" u="sng" dirty="0">
                <a:solidFill>
                  <a:schemeClr val="tx1">
                    <a:lumMod val="95000"/>
                    <a:lumOff val="5000"/>
                  </a:schemeClr>
                </a:solidFill>
                <a:effectLst/>
                <a:latin typeface="Söhne"/>
              </a:rPr>
              <a:t>Weighted Sum</a:t>
            </a:r>
            <a:r>
              <a:rPr lang="en-US" sz="4300" b="1" i="0" dirty="0">
                <a:solidFill>
                  <a:schemeClr val="tx1">
                    <a:lumMod val="95000"/>
                    <a:lumOff val="5000"/>
                  </a:schemeClr>
                </a:solidFill>
                <a:effectLst/>
                <a:latin typeface="Söhne"/>
              </a:rPr>
              <a:t>:</a:t>
            </a:r>
            <a:endParaRPr lang="en-US" sz="4300" b="0" i="0" dirty="0">
              <a:solidFill>
                <a:schemeClr val="tx1">
                  <a:lumMod val="95000"/>
                  <a:lumOff val="5000"/>
                </a:schemeClr>
              </a:solidFill>
              <a:effectLst/>
              <a:latin typeface="Söhne"/>
            </a:endParaRPr>
          </a:p>
          <a:p>
            <a:pPr marL="457200" lvl="1" indent="0" algn="l">
              <a:buNone/>
            </a:pPr>
            <a:r>
              <a:rPr lang="en-US" sz="4300" b="0" i="0" dirty="0">
                <a:solidFill>
                  <a:schemeClr val="tx1">
                    <a:lumMod val="95000"/>
                    <a:lumOff val="5000"/>
                  </a:schemeClr>
                </a:solidFill>
                <a:effectLst/>
                <a:latin typeface="Söhne"/>
              </a:rPr>
              <a:t>The weighted sum of the feature maps is calculated, where the weights are the global average-pooled gradients obtained in the previous step.</a:t>
            </a:r>
          </a:p>
          <a:p>
            <a:pPr algn="l">
              <a:buFont typeface="+mj-lt"/>
              <a:buAutoNum type="arabicPeriod"/>
            </a:pPr>
            <a:r>
              <a:rPr lang="en-US" sz="4300" b="1" i="0" u="sng" dirty="0">
                <a:solidFill>
                  <a:schemeClr val="tx1">
                    <a:lumMod val="95000"/>
                    <a:lumOff val="5000"/>
                  </a:schemeClr>
                </a:solidFill>
                <a:effectLst/>
                <a:latin typeface="Söhne"/>
              </a:rPr>
              <a:t>Activation Map</a:t>
            </a:r>
            <a:r>
              <a:rPr lang="en-US" sz="4300" b="1" i="0" dirty="0">
                <a:solidFill>
                  <a:schemeClr val="tx1">
                    <a:lumMod val="95000"/>
                    <a:lumOff val="5000"/>
                  </a:schemeClr>
                </a:solidFill>
                <a:effectLst/>
                <a:latin typeface="Söhne"/>
              </a:rPr>
              <a:t>:</a:t>
            </a:r>
            <a:endParaRPr lang="en-US" sz="4300" b="0" i="0" dirty="0">
              <a:solidFill>
                <a:schemeClr val="tx1">
                  <a:lumMod val="95000"/>
                  <a:lumOff val="5000"/>
                </a:schemeClr>
              </a:solidFill>
              <a:effectLst/>
              <a:latin typeface="Söhne"/>
            </a:endParaRPr>
          </a:p>
          <a:p>
            <a:pPr marL="457200" lvl="1" indent="0" algn="l">
              <a:buNone/>
            </a:pPr>
            <a:r>
              <a:rPr lang="en-US" sz="4300" b="0" i="0" dirty="0">
                <a:solidFill>
                  <a:schemeClr val="tx1">
                    <a:lumMod val="95000"/>
                    <a:lumOff val="5000"/>
                  </a:schemeClr>
                </a:solidFill>
                <a:effectLst/>
                <a:latin typeface="Söhne"/>
              </a:rPr>
              <a:t>The resulting weighted sum is applied with a </a:t>
            </a:r>
            <a:r>
              <a:rPr lang="en-US" sz="4300" b="0" i="0" dirty="0" err="1">
                <a:solidFill>
                  <a:schemeClr val="tx1">
                    <a:lumMod val="95000"/>
                    <a:lumOff val="5000"/>
                  </a:schemeClr>
                </a:solidFill>
                <a:effectLst/>
                <a:latin typeface="Söhne"/>
              </a:rPr>
              <a:t>ReLU</a:t>
            </a:r>
            <a:r>
              <a:rPr lang="en-US" sz="4300" b="0" i="0" dirty="0">
                <a:solidFill>
                  <a:schemeClr val="tx1">
                    <a:lumMod val="95000"/>
                    <a:lumOff val="5000"/>
                  </a:schemeClr>
                </a:solidFill>
                <a:effectLst/>
                <a:latin typeface="Söhne"/>
              </a:rPr>
              <a:t> activation function to obtain the Grad-CAM activation map. This map highlights the regions of the input image that contributed the most to the prediction.</a:t>
            </a:r>
          </a:p>
          <a:p>
            <a:pPr algn="l">
              <a:buFont typeface="+mj-lt"/>
              <a:buAutoNum type="arabicPeriod"/>
            </a:pPr>
            <a:r>
              <a:rPr lang="en-US" sz="4300" b="1" i="0" u="sng" dirty="0">
                <a:solidFill>
                  <a:schemeClr val="tx1">
                    <a:lumMod val="95000"/>
                    <a:lumOff val="5000"/>
                  </a:schemeClr>
                </a:solidFill>
                <a:effectLst/>
                <a:latin typeface="Söhne"/>
              </a:rPr>
              <a:t>Visualization</a:t>
            </a:r>
            <a:r>
              <a:rPr lang="en-US" sz="4300" b="1" i="0" dirty="0">
                <a:solidFill>
                  <a:schemeClr val="tx1">
                    <a:lumMod val="95000"/>
                    <a:lumOff val="5000"/>
                  </a:schemeClr>
                </a:solidFill>
                <a:effectLst/>
                <a:latin typeface="Söhne"/>
              </a:rPr>
              <a:t>:</a:t>
            </a:r>
            <a:endParaRPr lang="en-US" sz="4300" b="0" i="0" dirty="0">
              <a:solidFill>
                <a:schemeClr val="tx1">
                  <a:lumMod val="95000"/>
                  <a:lumOff val="5000"/>
                </a:schemeClr>
              </a:solidFill>
              <a:effectLst/>
              <a:latin typeface="Söhne"/>
            </a:endParaRPr>
          </a:p>
          <a:p>
            <a:pPr marL="457200" lvl="1" indent="0" algn="l">
              <a:buNone/>
            </a:pPr>
            <a:r>
              <a:rPr lang="en-US" sz="4300" b="0" i="0" dirty="0">
                <a:solidFill>
                  <a:schemeClr val="tx1">
                    <a:lumMod val="95000"/>
                    <a:lumOff val="5000"/>
                  </a:schemeClr>
                </a:solidFill>
                <a:effectLst/>
                <a:latin typeface="Söhne"/>
              </a:rPr>
              <a:t>Grad-CAM produces a heatmap overlay on the original image, with brighter regions indicating higher importance in the model's decision.</a:t>
            </a:r>
          </a:p>
          <a:p>
            <a:endParaRPr lang="en-IN" dirty="0"/>
          </a:p>
        </p:txBody>
      </p:sp>
      <p:sp>
        <p:nvSpPr>
          <p:cNvPr id="4" name="Text Placeholder 3">
            <a:extLst>
              <a:ext uri="{FF2B5EF4-FFF2-40B4-BE49-F238E27FC236}">
                <a16:creationId xmlns:a16="http://schemas.microsoft.com/office/drawing/2014/main" id="{ABB936FA-EBDD-A1B9-75F9-9A2B02081B1B}"/>
              </a:ext>
            </a:extLst>
          </p:cNvPr>
          <p:cNvSpPr>
            <a:spLocks noGrp="1"/>
          </p:cNvSpPr>
          <p:nvPr>
            <p:ph type="body" sz="half" idx="2"/>
          </p:nvPr>
        </p:nvSpPr>
        <p:spPr>
          <a:xfrm>
            <a:off x="839788" y="2057400"/>
            <a:ext cx="3932237" cy="1861457"/>
          </a:xfrm>
        </p:spPr>
        <p:txBody>
          <a:bodyPr>
            <a:noAutofit/>
          </a:bodyPr>
          <a:lstStyle/>
          <a:p>
            <a:r>
              <a:rPr lang="en-US" sz="2000" b="0" i="1" dirty="0">
                <a:solidFill>
                  <a:schemeClr val="tx1">
                    <a:lumMod val="95000"/>
                    <a:lumOff val="5000"/>
                  </a:schemeClr>
                </a:solidFill>
                <a:effectLst/>
                <a:latin typeface="Sitka Heading Semibold" pitchFamily="2" charset="0"/>
              </a:rPr>
              <a:t>Grad-CAM (Gradient-weighted Class Activation Mapping) is a technique used for visualizing and interpreting the decisions made by deep neural networks, particularly in the context of image classification tasks. It helps understand which regions of an input image contribute the most to the model's prediction.</a:t>
            </a:r>
          </a:p>
          <a:p>
            <a:r>
              <a:rPr lang="en-US" sz="2000" i="1" dirty="0">
                <a:solidFill>
                  <a:schemeClr val="tx1">
                    <a:lumMod val="95000"/>
                    <a:lumOff val="5000"/>
                  </a:schemeClr>
                </a:solidFill>
                <a:latin typeface="Sitka Heading Semibold" pitchFamily="2" charset="0"/>
                <a:hlinkClick r:id="rId2"/>
              </a:rPr>
              <a:t>https://keras.io/examples/vision/grad_cam/</a:t>
            </a:r>
            <a:endParaRPr lang="en-US" sz="2000" i="1" dirty="0">
              <a:solidFill>
                <a:schemeClr val="tx1">
                  <a:lumMod val="95000"/>
                  <a:lumOff val="5000"/>
                </a:schemeClr>
              </a:solidFill>
              <a:latin typeface="Sitka Heading Semibold" pitchFamily="2" charset="0"/>
            </a:endParaRPr>
          </a:p>
        </p:txBody>
      </p:sp>
    </p:spTree>
    <p:extLst>
      <p:ext uri="{BB962C8B-B14F-4D97-AF65-F5344CB8AC3E}">
        <p14:creationId xmlns:p14="http://schemas.microsoft.com/office/powerpoint/2010/main" val="27456494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Part 3 | Skin Cancer Detection Model Explanation | Grad Cam Heatmap -  YouTube">
            <a:extLst>
              <a:ext uri="{FF2B5EF4-FFF2-40B4-BE49-F238E27FC236}">
                <a16:creationId xmlns:a16="http://schemas.microsoft.com/office/drawing/2014/main" id="{C7322D4C-38F7-C9BA-D3A1-A9DE4FA277F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5623" b="17501"/>
          <a:stretch/>
        </p:blipFill>
        <p:spPr bwMode="auto">
          <a:xfrm>
            <a:off x="279121" y="1209675"/>
            <a:ext cx="11408053" cy="4866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3416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18" name="Rectangle 4117">
            <a:extLst>
              <a:ext uri="{FF2B5EF4-FFF2-40B4-BE49-F238E27FC236}">
                <a16:creationId xmlns:a16="http://schemas.microsoft.com/office/drawing/2014/main" id="{8B089790-F4B6-46A7-BB28-7B74A9A9E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19" name="Rectangle 4118">
            <a:extLst>
              <a:ext uri="{FF2B5EF4-FFF2-40B4-BE49-F238E27FC236}">
                <a16:creationId xmlns:a16="http://schemas.microsoft.com/office/drawing/2014/main" id="{9A191B90-62D1-4718-B891-6A3FC82DD6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pic>
        <p:nvPicPr>
          <p:cNvPr id="4098" name="Picture 2" descr="Thank You Images – Browse 266,280 Stock Photos, Vectors, and Video | Adobe  Stock">
            <a:extLst>
              <a:ext uri="{FF2B5EF4-FFF2-40B4-BE49-F238E27FC236}">
                <a16:creationId xmlns:a16="http://schemas.microsoft.com/office/drawing/2014/main" id="{001F4BDC-E290-61E1-75DB-8314F85AABF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
          <a:stretch/>
        </p:blipFill>
        <p:spPr bwMode="auto">
          <a:xfrm>
            <a:off x="-1" y="1"/>
            <a:ext cx="12192000" cy="6857922"/>
          </a:xfrm>
          <a:prstGeom prst="rect">
            <a:avLst/>
          </a:prstGeom>
          <a:noFill/>
          <a:extLst>
            <a:ext uri="{909E8E84-426E-40DD-AFC4-6F175D3DCCD1}">
              <a14:hiddenFill xmlns:a14="http://schemas.microsoft.com/office/drawing/2010/main">
                <a:solidFill>
                  <a:srgbClr val="FFFFFF"/>
                </a:solidFill>
              </a14:hiddenFill>
            </a:ext>
          </a:extLst>
        </p:spPr>
      </p:pic>
      <p:grpSp>
        <p:nvGrpSpPr>
          <p:cNvPr id="4120" name="Group 4119">
            <a:extLst>
              <a:ext uri="{FF2B5EF4-FFF2-40B4-BE49-F238E27FC236}">
                <a16:creationId xmlns:a16="http://schemas.microsoft.com/office/drawing/2014/main" id="{63A1050F-42B7-42F4-9436-314DB03DE4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1" y="-1504"/>
            <a:ext cx="4527885" cy="2330553"/>
            <a:chOff x="6867015" y="-1"/>
            <a:chExt cx="5324985" cy="3251912"/>
          </a:xfrm>
          <a:solidFill>
            <a:schemeClr val="bg1">
              <a:alpha val="30000"/>
            </a:schemeClr>
          </a:solidFill>
        </p:grpSpPr>
        <p:sp>
          <p:nvSpPr>
            <p:cNvPr id="4108" name="Freeform: Shape 4107">
              <a:extLst>
                <a:ext uri="{FF2B5EF4-FFF2-40B4-BE49-F238E27FC236}">
                  <a16:creationId xmlns:a16="http://schemas.microsoft.com/office/drawing/2014/main" id="{23D407BF-2834-499F-A121-4FF4919FC7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21" name="Freeform: Shape 4120">
              <a:extLst>
                <a:ext uri="{FF2B5EF4-FFF2-40B4-BE49-F238E27FC236}">
                  <a16:creationId xmlns:a16="http://schemas.microsoft.com/office/drawing/2014/main" id="{57C515C8-97E1-406F-BA1C-EB6AD75B0D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10" name="Freeform: Shape 4109">
              <a:extLst>
                <a:ext uri="{FF2B5EF4-FFF2-40B4-BE49-F238E27FC236}">
                  <a16:creationId xmlns:a16="http://schemas.microsoft.com/office/drawing/2014/main" id="{D8DBBF75-CCF9-41BE-9004-7834D096B2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22" name="Freeform: Shape 4121">
              <a:extLst>
                <a:ext uri="{FF2B5EF4-FFF2-40B4-BE49-F238E27FC236}">
                  <a16:creationId xmlns:a16="http://schemas.microsoft.com/office/drawing/2014/main" id="{B3DEBE2A-7C62-4E08-B6AC-3C744D2B27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113" name="Group 4112">
            <a:extLst>
              <a:ext uri="{FF2B5EF4-FFF2-40B4-BE49-F238E27FC236}">
                <a16:creationId xmlns:a16="http://schemas.microsoft.com/office/drawing/2014/main" id="{CB04806E-DE07-4370-8B2D-439E32B3A25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4114" name="Freeform: Shape 4113">
              <a:extLst>
                <a:ext uri="{FF2B5EF4-FFF2-40B4-BE49-F238E27FC236}">
                  <a16:creationId xmlns:a16="http://schemas.microsoft.com/office/drawing/2014/main" id="{56D2FDC8-0ECE-4F3D-BC43-B5B225668F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15" name="Freeform: Shape 4114">
              <a:extLst>
                <a:ext uri="{FF2B5EF4-FFF2-40B4-BE49-F238E27FC236}">
                  <a16:creationId xmlns:a16="http://schemas.microsoft.com/office/drawing/2014/main" id="{2E79AFB9-7B8D-4C53-9DB3-E5AB8D887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16" name="Freeform: Shape 4115">
              <a:extLst>
                <a:ext uri="{FF2B5EF4-FFF2-40B4-BE49-F238E27FC236}">
                  <a16:creationId xmlns:a16="http://schemas.microsoft.com/office/drawing/2014/main" id="{92C94F38-99EB-4C61-AF5E-554B823A5B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4117" name="Freeform: Shape 4116">
              <a:extLst>
                <a:ext uri="{FF2B5EF4-FFF2-40B4-BE49-F238E27FC236}">
                  <a16:creationId xmlns:a16="http://schemas.microsoft.com/office/drawing/2014/main" id="{58F14535-714F-4FC9-A597-27DDE229DB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8099544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176</TotalTime>
  <Words>956</Words>
  <Application>Microsoft Office PowerPoint</Application>
  <PresentationFormat>Widescreen</PresentationFormat>
  <Paragraphs>66</Paragraphs>
  <Slides>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Aptos</vt:lpstr>
      <vt:lpstr>Aptos Display</vt:lpstr>
      <vt:lpstr>Aptos ExtraBold</vt:lpstr>
      <vt:lpstr>Arial</vt:lpstr>
      <vt:lpstr>Calibri</vt:lpstr>
      <vt:lpstr>Sitka Heading Semibold</vt:lpstr>
      <vt:lpstr>Söhne</vt:lpstr>
      <vt:lpstr>Office Theme</vt:lpstr>
      <vt:lpstr>PowerPoint Presentation</vt:lpstr>
      <vt:lpstr>PowerPoint Presentation</vt:lpstr>
      <vt:lpstr>PowerPoint Presentation</vt:lpstr>
      <vt:lpstr>Transfer Learning Deep CNN Approach</vt:lpstr>
      <vt:lpstr>PowerPoint Presentation</vt:lpstr>
      <vt:lpstr>PowerPoint Presentation</vt:lpstr>
      <vt:lpstr>Grad Cam Heatmap</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anuva garg</dc:creator>
  <cp:lastModifiedBy>anuva garg</cp:lastModifiedBy>
  <cp:revision>5</cp:revision>
  <dcterms:created xsi:type="dcterms:W3CDTF">2024-01-17T14:48:46Z</dcterms:created>
  <dcterms:modified xsi:type="dcterms:W3CDTF">2024-01-18T06:11:49Z</dcterms:modified>
</cp:coreProperties>
</file>