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78ea1e8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78ea1e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078ea1e8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078ea1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78ea1e8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78ea1e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78ea1e8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78ea1e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78ea1e8c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78ea1e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78ea1e8c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78ea1e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078ea1e8c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078ea1e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6.3	árboles de decisión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poda</a:t>
            </a:r>
            <a:endParaRPr/>
          </a:p>
        </p:txBody>
      </p:sp>
      <p:sp>
        <p:nvSpPr>
          <p:cNvPr id="117" name="Google Shape;117;p22"/>
          <p:cNvSpPr txBox="1"/>
          <p:nvPr>
            <p:ph idx="1" type="body"/>
          </p:nvPr>
        </p:nvSpPr>
        <p:spPr>
          <a:xfrm>
            <a:off x="311700" y="4179700"/>
            <a:ext cx="310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árbol con alto sesgo</a:t>
            </a:r>
            <a:endParaRPr/>
          </a:p>
        </p:txBody>
      </p:sp>
      <p:sp>
        <p:nvSpPr>
          <p:cNvPr id="118" name="Google Shape;118;p22"/>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criterio de paro (de generación de nodos de decisión) influye en el rendimiento del modelo. Usualmente se prefieren árboles con pocos niveles. </a:t>
            </a:r>
            <a:endParaRPr/>
          </a:p>
          <a:p>
            <a:pPr indent="0" lvl="0" marL="0" rtl="0" algn="l">
              <a:spcBef>
                <a:spcPts val="1600"/>
              </a:spcBef>
              <a:spcAft>
                <a:spcPts val="1600"/>
              </a:spcAft>
              <a:buNone/>
            </a:pPr>
            <a:r>
              <a:t/>
            </a:r>
            <a:endParaRPr/>
          </a:p>
        </p:txBody>
      </p:sp>
      <p:sp>
        <p:nvSpPr>
          <p:cNvPr id="119" name="Google Shape;119;p22"/>
          <p:cNvSpPr txBox="1"/>
          <p:nvPr>
            <p:ph idx="1" type="body"/>
          </p:nvPr>
        </p:nvSpPr>
        <p:spPr>
          <a:xfrm>
            <a:off x="4959900" y="4179700"/>
            <a:ext cx="3652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árbol con alta varianza</a:t>
            </a:r>
            <a:endParaRPr/>
          </a:p>
        </p:txBody>
      </p:sp>
      <p:pic>
        <p:nvPicPr>
          <p:cNvPr id="120" name="Google Shape;120;p22"/>
          <p:cNvPicPr preferRelativeResize="0"/>
          <p:nvPr/>
        </p:nvPicPr>
        <p:blipFill>
          <a:blip r:embed="rId3">
            <a:alphaModFix/>
          </a:blip>
          <a:stretch>
            <a:fillRect/>
          </a:stretch>
        </p:blipFill>
        <p:spPr>
          <a:xfrm>
            <a:off x="184575" y="2829697"/>
            <a:ext cx="3102300" cy="1119410"/>
          </a:xfrm>
          <a:prstGeom prst="rect">
            <a:avLst/>
          </a:prstGeom>
          <a:noFill/>
          <a:ln>
            <a:noFill/>
          </a:ln>
        </p:spPr>
      </p:pic>
      <p:pic>
        <p:nvPicPr>
          <p:cNvPr id="121" name="Google Shape;121;p22"/>
          <p:cNvPicPr preferRelativeResize="0"/>
          <p:nvPr/>
        </p:nvPicPr>
        <p:blipFill>
          <a:blip r:embed="rId4">
            <a:alphaModFix/>
          </a:blip>
          <a:stretch>
            <a:fillRect/>
          </a:stretch>
        </p:blipFill>
        <p:spPr>
          <a:xfrm>
            <a:off x="5469888" y="2035575"/>
            <a:ext cx="2632226" cy="205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un árbol?</a:t>
            </a:r>
            <a:endParaRPr/>
          </a:p>
        </p:txBody>
      </p:sp>
      <p:sp>
        <p:nvSpPr>
          <p:cNvPr id="63" name="Google Shape;63;p14"/>
          <p:cNvSpPr txBox="1"/>
          <p:nvPr>
            <p:ph idx="1" type="body"/>
          </p:nvPr>
        </p:nvSpPr>
        <p:spPr>
          <a:xfrm>
            <a:off x="311700" y="1228675"/>
            <a:ext cx="378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 un grafo acíclico en términos de estructuras de datos. Está compuesto por nodos y aristas. Un árbol enraizado tiene un nodo raíz inicial. Un árbol tiene h niveles, todos los nodos tienen al menos un nodo hijo excepto los que se encuentran en los hojas.</a:t>
            </a:r>
            <a:endParaRPr/>
          </a:p>
        </p:txBody>
      </p:sp>
      <p:pic>
        <p:nvPicPr>
          <p:cNvPr id="64" name="Google Shape;64;p14"/>
          <p:cNvPicPr preferRelativeResize="0"/>
          <p:nvPr/>
        </p:nvPicPr>
        <p:blipFill>
          <a:blip r:embed="rId3">
            <a:alphaModFix/>
          </a:blip>
          <a:stretch>
            <a:fillRect/>
          </a:stretch>
        </p:blipFill>
        <p:spPr>
          <a:xfrm>
            <a:off x="5181601" y="-19050"/>
            <a:ext cx="3380477" cy="2571750"/>
          </a:xfrm>
          <a:prstGeom prst="rect">
            <a:avLst/>
          </a:prstGeom>
          <a:noFill/>
          <a:ln>
            <a:noFill/>
          </a:ln>
        </p:spPr>
      </p:pic>
      <p:pic>
        <p:nvPicPr>
          <p:cNvPr id="65" name="Google Shape;65;p14"/>
          <p:cNvPicPr preferRelativeResize="0"/>
          <p:nvPr/>
        </p:nvPicPr>
        <p:blipFill>
          <a:blip r:embed="rId4">
            <a:alphaModFix/>
          </a:blip>
          <a:stretch>
            <a:fillRect/>
          </a:stretch>
        </p:blipFill>
        <p:spPr>
          <a:xfrm>
            <a:off x="4556400" y="2705101"/>
            <a:ext cx="4151262" cy="2285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decisión</a:t>
            </a:r>
            <a:endParaRPr/>
          </a:p>
        </p:txBody>
      </p:sp>
      <p:sp>
        <p:nvSpPr>
          <p:cNvPr id="71" name="Google Shape;71;p15"/>
          <p:cNvSpPr txBox="1"/>
          <p:nvPr>
            <p:ph idx="1" type="body"/>
          </p:nvPr>
        </p:nvSpPr>
        <p:spPr>
          <a:xfrm>
            <a:off x="311700" y="1228675"/>
            <a:ext cx="378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árboles de decisión usualmente son binarios, es decir cada nodo tiene 2 hijos.</a:t>
            </a:r>
            <a:endParaRPr/>
          </a:p>
          <a:p>
            <a:pPr indent="0" lvl="0" marL="0" rtl="0" algn="l">
              <a:spcBef>
                <a:spcPts val="1600"/>
              </a:spcBef>
              <a:spcAft>
                <a:spcPts val="1600"/>
              </a:spcAft>
              <a:buNone/>
            </a:pPr>
            <a:r>
              <a:rPr lang="es"/>
              <a:t>Son simples y útiles para interpretación</a:t>
            </a:r>
            <a:endParaRPr/>
          </a:p>
        </p:txBody>
      </p:sp>
      <p:pic>
        <p:nvPicPr>
          <p:cNvPr id="72" name="Google Shape;72;p15"/>
          <p:cNvPicPr preferRelativeResize="0"/>
          <p:nvPr/>
        </p:nvPicPr>
        <p:blipFill>
          <a:blip r:embed="rId3">
            <a:alphaModFix/>
          </a:blip>
          <a:stretch>
            <a:fillRect/>
          </a:stretch>
        </p:blipFill>
        <p:spPr>
          <a:xfrm>
            <a:off x="4251600" y="179450"/>
            <a:ext cx="4740000" cy="2617676"/>
          </a:xfrm>
          <a:prstGeom prst="rect">
            <a:avLst/>
          </a:prstGeom>
          <a:noFill/>
          <a:ln>
            <a:noFill/>
          </a:ln>
        </p:spPr>
      </p:pic>
      <p:pic>
        <p:nvPicPr>
          <p:cNvPr id="73" name="Google Shape;73;p15"/>
          <p:cNvPicPr preferRelativeResize="0"/>
          <p:nvPr/>
        </p:nvPicPr>
        <p:blipFill>
          <a:blip r:embed="rId4">
            <a:alphaModFix/>
          </a:blip>
          <a:stretch>
            <a:fillRect/>
          </a:stretch>
        </p:blipFill>
        <p:spPr>
          <a:xfrm>
            <a:off x="4251600" y="3025726"/>
            <a:ext cx="4739999" cy="17930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6.3.1	árboles de regresión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regresión</a:t>
            </a:r>
            <a:endParaRPr/>
          </a:p>
        </p:txBody>
      </p:sp>
      <p:sp>
        <p:nvSpPr>
          <p:cNvPr id="84" name="Google Shape;84;p17"/>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Predecir el salario de un jugador de baseball basado en el número de años que ha jugado en ligas profesionales y el número de hits que hizo el año pasado.</a:t>
            </a:r>
            <a:endParaRPr/>
          </a:p>
          <a:p>
            <a:pPr indent="0" lvl="0" marL="0" rtl="0" algn="l">
              <a:spcBef>
                <a:spcPts val="1600"/>
              </a:spcBef>
              <a:spcAft>
                <a:spcPts val="0"/>
              </a:spcAft>
              <a:buNone/>
            </a:pPr>
            <a:r>
              <a:rPr lang="es"/>
              <a:t>observa las regiones de partición de los salarios.</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5623198" y="86275"/>
            <a:ext cx="2375128" cy="2485475"/>
          </a:xfrm>
          <a:prstGeom prst="rect">
            <a:avLst/>
          </a:prstGeom>
          <a:noFill/>
          <a:ln>
            <a:noFill/>
          </a:ln>
        </p:spPr>
      </p:pic>
      <p:pic>
        <p:nvPicPr>
          <p:cNvPr id="86" name="Google Shape;86;p17"/>
          <p:cNvPicPr preferRelativeResize="0"/>
          <p:nvPr/>
        </p:nvPicPr>
        <p:blipFill>
          <a:blip r:embed="rId4">
            <a:alphaModFix/>
          </a:blip>
          <a:stretch>
            <a:fillRect/>
          </a:stretch>
        </p:blipFill>
        <p:spPr>
          <a:xfrm>
            <a:off x="5463257" y="2571750"/>
            <a:ext cx="2962294"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6.3.2	árboles de clasificación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clasificación</a:t>
            </a:r>
            <a:endParaRPr/>
          </a:p>
        </p:txBody>
      </p:sp>
      <p:pic>
        <p:nvPicPr>
          <p:cNvPr id="97" name="Google Shape;97;p19"/>
          <p:cNvPicPr preferRelativeResize="0"/>
          <p:nvPr/>
        </p:nvPicPr>
        <p:blipFill>
          <a:blip r:embed="rId3">
            <a:alphaModFix/>
          </a:blip>
          <a:stretch>
            <a:fillRect/>
          </a:stretch>
        </p:blipFill>
        <p:spPr>
          <a:xfrm>
            <a:off x="762000" y="2547007"/>
            <a:ext cx="3462000" cy="2596493"/>
          </a:xfrm>
          <a:prstGeom prst="rect">
            <a:avLst/>
          </a:prstGeom>
          <a:noFill/>
          <a:ln>
            <a:noFill/>
          </a:ln>
        </p:spPr>
      </p:pic>
      <p:sp>
        <p:nvSpPr>
          <p:cNvPr id="98" name="Google Shape;98;p19"/>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Ejemplo: Determinar qué tipo de Iris es la instancia dados su longitud y anchura de sépalo y pétalo.</a:t>
            </a:r>
            <a:endParaRPr/>
          </a:p>
        </p:txBody>
      </p:sp>
      <p:pic>
        <p:nvPicPr>
          <p:cNvPr id="99" name="Google Shape;99;p19"/>
          <p:cNvPicPr preferRelativeResize="0"/>
          <p:nvPr/>
        </p:nvPicPr>
        <p:blipFill>
          <a:blip r:embed="rId4">
            <a:alphaModFix/>
          </a:blip>
          <a:stretch>
            <a:fillRect/>
          </a:stretch>
        </p:blipFill>
        <p:spPr>
          <a:xfrm>
            <a:off x="4211651" y="632500"/>
            <a:ext cx="4779949" cy="375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6.3.3		algoritmo cart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determinan los nodos de decisión?</a:t>
            </a:r>
            <a:endParaRPr/>
          </a:p>
        </p:txBody>
      </p:sp>
      <p:sp>
        <p:nvSpPr>
          <p:cNvPr id="110" name="Google Shape;110;p21"/>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1" name="Google Shape;111;p21"/>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creación de un árbol binario de decisión es un proceso de dividir en espacio de entrada (variables predictoras). Usualmente se usa un enfoque voraz recursivo  para hacer la división del espacio de entrada. </a:t>
            </a:r>
            <a:endParaRPr/>
          </a:p>
          <a:p>
            <a:pPr indent="0" lvl="0" marL="0" rtl="0" algn="l">
              <a:spcBef>
                <a:spcPts val="1600"/>
              </a:spcBef>
              <a:spcAft>
                <a:spcPts val="0"/>
              </a:spcAft>
              <a:buNone/>
            </a:pPr>
            <a:r>
              <a:rPr lang="es"/>
              <a:t>Este procedimiento es numérico, el split con el menor costo es el seleccionado. Para regresión se usa una función de costo, para clasificación se usa el índice de Gini que indica la pureza de los nodos hoja.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