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Amatic SC"/>
      <p:regular r:id="rId13"/>
      <p:bold r:id="rId14"/>
    </p:embeddedFont>
    <p:embeddedFont>
      <p:font typeface="Source Code Pr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maticSC-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SourceCodePro-regular.fntdata"/><Relationship Id="rId14" Type="http://schemas.openxmlformats.org/officeDocument/2006/relationships/font" Target="fonts/AmaticSC-bold.fntdata"/><Relationship Id="rId17" Type="http://schemas.openxmlformats.org/officeDocument/2006/relationships/font" Target="fonts/SourceCodePro-italic.fntdata"/><Relationship Id="rId16" Type="http://schemas.openxmlformats.org/officeDocument/2006/relationships/font" Target="fonts/SourceCodePr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SourceCodePr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b04c3bac5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b04c3bac5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0b60e51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b0b60e51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0b60e51a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0b60e51a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b04c3bac5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b04c3bac5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b0b60e51a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b0b60e51a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0b60e51a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0b60e51a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6.1 Regresión lineal </a:t>
            </a:r>
            <a:r>
              <a:rPr lang="es"/>
              <a:t>múltiple</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Fecha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Regresión </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La regresión se refiere a modelar iterativamente la relación entre variables usando una medida de error en las predicciones hechas por el modelo.</a:t>
            </a:r>
            <a:endParaRPr/>
          </a:p>
          <a:p>
            <a:pPr indent="0" lvl="0" marL="0" rtl="0" algn="just">
              <a:spcBef>
                <a:spcPts val="1600"/>
              </a:spcBef>
              <a:spcAft>
                <a:spcPts val="1600"/>
              </a:spcAft>
              <a:buNone/>
            </a:pPr>
            <a:r>
              <a:rPr lang="es"/>
              <a:t>Una línea recta que se ajuste a ciertos datos es una regresión lineal**</a:t>
            </a:r>
            <a:endParaRPr/>
          </a:p>
        </p:txBody>
      </p:sp>
      <p:pic>
        <p:nvPicPr>
          <p:cNvPr id="64" name="Google Shape;64;p14"/>
          <p:cNvPicPr preferRelativeResize="0"/>
          <p:nvPr/>
        </p:nvPicPr>
        <p:blipFill rotWithShape="1">
          <a:blip r:embed="rId3">
            <a:alphaModFix/>
          </a:blip>
          <a:srcRect b="38815" l="70189" r="17845" t="40571"/>
          <a:stretch/>
        </p:blipFill>
        <p:spPr>
          <a:xfrm>
            <a:off x="3586924" y="2966525"/>
            <a:ext cx="1819776" cy="1763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idx="1" type="body"/>
          </p:nvPr>
        </p:nvSpPr>
        <p:spPr>
          <a:xfrm>
            <a:off x="311700" y="311425"/>
            <a:ext cx="8520600" cy="4257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En un regresor lineal lo que se busca es que su salida (predicción) sea una combinación lineal de las características de los datos. Sea ŷ la predicción.</a:t>
            </a:r>
            <a:endParaRPr/>
          </a:p>
          <a:p>
            <a:pPr indent="0" lvl="0" marL="0" rtl="0" algn="just">
              <a:spcBef>
                <a:spcPts val="1600"/>
              </a:spcBef>
              <a:spcAft>
                <a:spcPts val="0"/>
              </a:spcAft>
              <a:buNone/>
            </a:pPr>
            <a:r>
              <a:t/>
            </a:r>
            <a:endParaRPr/>
          </a:p>
          <a:p>
            <a:pPr indent="0" lvl="0" marL="0" rtl="0" algn="just">
              <a:spcBef>
                <a:spcPts val="1600"/>
              </a:spcBef>
              <a:spcAft>
                <a:spcPts val="0"/>
              </a:spcAft>
              <a:buNone/>
            </a:pPr>
            <a:r>
              <a:rPr lang="es"/>
              <a:t>donde ⍵=(⍵1,....,⍵p) son coeficientes para la combinación lineal, y ⍵0 es el valor de umbral.</a:t>
            </a:r>
            <a:endParaRPr/>
          </a:p>
          <a:p>
            <a:pPr indent="0" lvl="0" marL="0" rtl="0" algn="just">
              <a:spcBef>
                <a:spcPts val="1600"/>
              </a:spcBef>
              <a:spcAft>
                <a:spcPts val="0"/>
              </a:spcAft>
              <a:buNone/>
            </a:pPr>
            <a:r>
              <a:rPr lang="es"/>
              <a:t>En la biblioteca scikit-learn estos valores se obtienen en los atributos coef_ e intercep_ respectivamente. </a:t>
            </a:r>
            <a:endParaRPr/>
          </a:p>
          <a:p>
            <a:pPr indent="0" lvl="0" marL="0" rtl="0" algn="just">
              <a:spcBef>
                <a:spcPts val="1600"/>
              </a:spcBef>
              <a:spcAft>
                <a:spcPts val="0"/>
              </a:spcAft>
              <a:buNone/>
            </a:pPr>
            <a:r>
              <a:rPr lang="es"/>
              <a:t>El algoritmo busca minimizar la suma residual del error cuadrático entre las etiquetas predichas y las observadas. </a:t>
            </a:r>
            <a:endParaRPr/>
          </a:p>
          <a:p>
            <a:pPr indent="0" lvl="0" marL="0" rtl="0" algn="l">
              <a:spcBef>
                <a:spcPts val="1600"/>
              </a:spcBef>
              <a:spcAft>
                <a:spcPts val="1600"/>
              </a:spcAft>
              <a:buNone/>
            </a:pPr>
            <a:r>
              <a:t/>
            </a:r>
            <a:endParaRPr/>
          </a:p>
        </p:txBody>
      </p:sp>
      <p:pic>
        <p:nvPicPr>
          <p:cNvPr id="70" name="Google Shape;70;p15"/>
          <p:cNvPicPr preferRelativeResize="0"/>
          <p:nvPr/>
        </p:nvPicPr>
        <p:blipFill>
          <a:blip r:embed="rId3">
            <a:alphaModFix/>
          </a:blip>
          <a:stretch>
            <a:fillRect/>
          </a:stretch>
        </p:blipFill>
        <p:spPr>
          <a:xfrm>
            <a:off x="2369738" y="1358588"/>
            <a:ext cx="4143375" cy="638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Ejemplo de una Regresión lineal simple</a:t>
            </a:r>
            <a:endParaRPr/>
          </a:p>
        </p:txBody>
      </p:sp>
      <p:sp>
        <p:nvSpPr>
          <p:cNvPr id="76" name="Google Shape;76;p1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Dataset temperatura promedio anual de la Ciudad de  Nueva York</a:t>
            </a:r>
            <a:endParaRPr/>
          </a:p>
        </p:txBody>
      </p:sp>
      <p:pic>
        <p:nvPicPr>
          <p:cNvPr id="77" name="Google Shape;77;p16"/>
          <p:cNvPicPr preferRelativeResize="0"/>
          <p:nvPr/>
        </p:nvPicPr>
        <p:blipFill>
          <a:blip r:embed="rId3">
            <a:alphaModFix/>
          </a:blip>
          <a:stretch>
            <a:fillRect/>
          </a:stretch>
        </p:blipFill>
        <p:spPr>
          <a:xfrm>
            <a:off x="1129575" y="1737925"/>
            <a:ext cx="2115675" cy="3254875"/>
          </a:xfrm>
          <a:prstGeom prst="rect">
            <a:avLst/>
          </a:prstGeom>
          <a:noFill/>
          <a:ln>
            <a:noFill/>
          </a:ln>
        </p:spPr>
      </p:pic>
      <p:pic>
        <p:nvPicPr>
          <p:cNvPr id="78" name="Google Shape;78;p16"/>
          <p:cNvPicPr preferRelativeResize="0"/>
          <p:nvPr/>
        </p:nvPicPr>
        <p:blipFill>
          <a:blip r:embed="rId4">
            <a:alphaModFix/>
          </a:blip>
          <a:stretch>
            <a:fillRect/>
          </a:stretch>
        </p:blipFill>
        <p:spPr>
          <a:xfrm>
            <a:off x="3885548" y="2007450"/>
            <a:ext cx="4822126" cy="2985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Regresión lineal múltiple</a:t>
            </a:r>
            <a:endParaRPr/>
          </a:p>
        </p:txBody>
      </p:sp>
      <p:sp>
        <p:nvSpPr>
          <p:cNvPr id="84" name="Google Shape;84;p1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El ejemplo anterior es un ejemplo de un dataset sencillo, sin embargo, en el mundo real los conjuntos de datos suelen ser de una complejidad mayor, tanto en cantidad de datos como en sus características.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Ejemplo regresión lineal múltiple</a:t>
            </a:r>
            <a:endParaRPr/>
          </a:p>
        </p:txBody>
      </p:sp>
      <p:sp>
        <p:nvSpPr>
          <p:cNvPr id="90" name="Google Shape;90;p1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concreto es el material más importante en la ingeniería civil. La resistencia a la compresión del concreto es una función altamente no lineal de la edad y los ingredientes que se usaron.</a:t>
            </a:r>
            <a:endParaRPr/>
          </a:p>
          <a:p>
            <a:pPr indent="0" lvl="0" marL="0" rtl="0" algn="l">
              <a:spcBef>
                <a:spcPts val="1600"/>
              </a:spcBef>
              <a:spcAft>
                <a:spcPts val="1600"/>
              </a:spcAft>
              <a:buNone/>
            </a:pPr>
            <a:r>
              <a:t/>
            </a:r>
            <a:endParaRPr/>
          </a:p>
        </p:txBody>
      </p:sp>
      <p:pic>
        <p:nvPicPr>
          <p:cNvPr id="91" name="Google Shape;91;p18"/>
          <p:cNvPicPr preferRelativeResize="0"/>
          <p:nvPr/>
        </p:nvPicPr>
        <p:blipFill>
          <a:blip r:embed="rId3">
            <a:alphaModFix/>
          </a:blip>
          <a:stretch>
            <a:fillRect/>
          </a:stretch>
        </p:blipFill>
        <p:spPr>
          <a:xfrm>
            <a:off x="0" y="2943440"/>
            <a:ext cx="9144000" cy="1651819"/>
          </a:xfrm>
          <a:prstGeom prst="rect">
            <a:avLst/>
          </a:prstGeom>
          <a:noFill/>
          <a:ln>
            <a:noFill/>
          </a:ln>
        </p:spPr>
      </p:pic>
      <p:sp>
        <p:nvSpPr>
          <p:cNvPr id="92" name="Google Shape;92;p18"/>
          <p:cNvSpPr/>
          <p:nvPr/>
        </p:nvSpPr>
        <p:spPr>
          <a:xfrm>
            <a:off x="8318000" y="2943450"/>
            <a:ext cx="825900" cy="1651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Ejemplo de regresión lineal múltiple, SERIE DE TIEMPO</a:t>
            </a:r>
            <a:endParaRPr/>
          </a:p>
        </p:txBody>
      </p:sp>
      <p:sp>
        <p:nvSpPr>
          <p:cNvPr id="98" name="Google Shape;98;p1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Air quality </a:t>
            </a:r>
            <a:endParaRPr/>
          </a:p>
        </p:txBody>
      </p:sp>
      <p:pic>
        <p:nvPicPr>
          <p:cNvPr id="99" name="Google Shape;99;p19"/>
          <p:cNvPicPr preferRelativeResize="0"/>
          <p:nvPr/>
        </p:nvPicPr>
        <p:blipFill>
          <a:blip r:embed="rId3">
            <a:alphaModFix/>
          </a:blip>
          <a:stretch>
            <a:fillRect/>
          </a:stretch>
        </p:blipFill>
        <p:spPr>
          <a:xfrm>
            <a:off x="0" y="1752090"/>
            <a:ext cx="9143999" cy="1358020"/>
          </a:xfrm>
          <a:prstGeom prst="rect">
            <a:avLst/>
          </a:prstGeom>
          <a:noFill/>
          <a:ln>
            <a:noFill/>
          </a:ln>
        </p:spPr>
      </p:pic>
      <p:pic>
        <p:nvPicPr>
          <p:cNvPr id="100" name="Google Shape;100;p19"/>
          <p:cNvPicPr preferRelativeResize="0"/>
          <p:nvPr/>
        </p:nvPicPr>
        <p:blipFill>
          <a:blip r:embed="rId4">
            <a:alphaModFix/>
          </a:blip>
          <a:stretch>
            <a:fillRect/>
          </a:stretch>
        </p:blipFill>
        <p:spPr>
          <a:xfrm>
            <a:off x="1074900" y="3220601"/>
            <a:ext cx="7317351" cy="1843100"/>
          </a:xfrm>
          <a:prstGeom prst="rect">
            <a:avLst/>
          </a:prstGeom>
          <a:noFill/>
          <a:ln>
            <a:noFill/>
          </a:ln>
        </p:spPr>
      </p:pic>
      <p:sp>
        <p:nvSpPr>
          <p:cNvPr id="101" name="Google Shape;101;p19"/>
          <p:cNvSpPr/>
          <p:nvPr/>
        </p:nvSpPr>
        <p:spPr>
          <a:xfrm>
            <a:off x="7604750" y="1777100"/>
            <a:ext cx="384000" cy="1308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