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c6f59039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590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a1b166ed6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a1b166ed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a1b166ed6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a1b166ed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a1b166ed6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a1b166e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a1b166ed6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a1b166ed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a1b166ed6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a1b166ed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a1b166ed6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a1b166ed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b8be0720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b8be07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59039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590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a1b166ed6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a1b166e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b2b8be072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b2b8be07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2b8be0720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2b8be07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a1b166ed6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a1b166e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a1b166ed6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a1b166e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a1b166ed6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a1b166ed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a1b166ed6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a1b166ed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6.2 regresión logística</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Fecha: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repaso de probabilidad</a:t>
            </a:r>
            <a:endParaRPr/>
          </a:p>
        </p:txBody>
      </p:sp>
      <p:pic>
        <p:nvPicPr>
          <p:cNvPr descr="&lt;math xmlns=&quot;http://www.w3.org/1998/Math/MathML&quot;&gt;&lt;msub&gt;&lt;mi&gt;P&lt;/mi&gt;&lt;mrow&gt;&lt;mi&gt;c&lt;/mi&gt;&lt;mi&gt;a&lt;/mi&gt;&lt;mi&gt;r&lt;/mi&gt;&lt;mi&gt;a&lt;/mi&gt;&lt;mo&gt;&amp;#xA0;&lt;/mo&gt;&lt;/mrow&gt;&lt;/msub&gt;&lt;mo&gt;=&lt;/mo&gt;&lt;mo&gt;&amp;#xA0;&lt;/mo&gt;&lt;mfrac&gt;&lt;mn&gt;1&lt;/mn&gt;&lt;mn&gt;2&lt;/mn&gt;&lt;/mfrac&gt;&lt;mo&gt;=&lt;/mo&gt;&lt;mn&gt;0&lt;/mn&gt;&lt;mo&gt;.&lt;/mo&gt;&lt;mn&gt;5&lt;/mn&gt;&lt;mspace linebreak=&quot;newline&quot;/&gt;&lt;/math&gt;" id="126" name="Google Shape;126;p22" title="P subscript c a r a space end subscript equals space 1 half equals 0.5&#10;"/>
          <p:cNvPicPr preferRelativeResize="0"/>
          <p:nvPr/>
        </p:nvPicPr>
        <p:blipFill>
          <a:blip r:embed="rId3">
            <a:alphaModFix/>
          </a:blip>
          <a:stretch>
            <a:fillRect/>
          </a:stretch>
        </p:blipFill>
        <p:spPr>
          <a:xfrm>
            <a:off x="1437671" y="1562100"/>
            <a:ext cx="1752007" cy="583150"/>
          </a:xfrm>
          <a:prstGeom prst="rect">
            <a:avLst/>
          </a:prstGeom>
          <a:noFill/>
          <a:ln>
            <a:noFill/>
          </a:ln>
        </p:spPr>
      </p:pic>
      <p:sp>
        <p:nvSpPr>
          <p:cNvPr id="127" name="Google Shape;127;p22"/>
          <p:cNvSpPr txBox="1"/>
          <p:nvPr>
            <p:ph idx="1" type="body"/>
          </p:nvPr>
        </p:nvSpPr>
        <p:spPr>
          <a:xfrm>
            <a:off x="254850" y="2685425"/>
            <a:ext cx="3167100" cy="211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solidFill>
                <a:srgbClr val="1D2129"/>
              </a:solidFill>
              <a:highlight>
                <a:srgbClr val="FFFFFF"/>
              </a:highlight>
            </a:endParaRPr>
          </a:p>
          <a:p>
            <a:pPr indent="0" lvl="0" marL="0" rtl="0" algn="just">
              <a:spcBef>
                <a:spcPts val="1600"/>
              </a:spcBef>
              <a:spcAft>
                <a:spcPts val="0"/>
              </a:spcAft>
              <a:buNone/>
            </a:pPr>
            <a:r>
              <a:t/>
            </a:r>
            <a:endParaRPr sz="1500">
              <a:solidFill>
                <a:srgbClr val="1D2129"/>
              </a:solidFill>
              <a:highlight>
                <a:srgbClr val="FFFFFF"/>
              </a:highlight>
            </a:endParaRPr>
          </a:p>
          <a:p>
            <a:pPr indent="0" lvl="0" marL="0" rtl="0" algn="just">
              <a:spcBef>
                <a:spcPts val="1600"/>
              </a:spcBef>
              <a:spcAft>
                <a:spcPts val="1600"/>
              </a:spcAft>
              <a:buNone/>
            </a:pPr>
            <a:r>
              <a:t/>
            </a:r>
            <a:endParaRPr sz="1500">
              <a:solidFill>
                <a:srgbClr val="1D2129"/>
              </a:solidFill>
              <a:highlight>
                <a:srgbClr val="FFFFFF"/>
              </a:highlight>
            </a:endParaRPr>
          </a:p>
        </p:txBody>
      </p:sp>
      <p:pic>
        <p:nvPicPr>
          <p:cNvPr descr="&lt;math xmlns=&quot;http://www.w3.org/1998/Math/MathML&quot;&gt;&lt;msub&gt;&lt;mi&gt;P&lt;/mi&gt;&lt;mrow&gt;&lt;mn&gt;2&lt;/mn&gt;&lt;mo&gt;,&lt;/mo&gt;&lt;mn&gt;4&lt;/mn&gt;&lt;mo&gt;&amp;#xA0;&lt;/mo&gt;&lt;/mrow&gt;&lt;/msub&gt;&lt;mo&gt;=&lt;/mo&gt;&lt;mfrac&gt;&lt;mn&gt;2&lt;/mn&gt;&lt;mn&gt;6&lt;/mn&gt;&lt;/mfrac&gt;&lt;mo&gt;=&lt;/mo&gt;&lt;mn&gt;0&lt;/mn&gt;&lt;mo&gt;.&lt;/mo&gt;&lt;mn&gt;333&lt;/mn&gt;&lt;mo&gt;.&lt;/mo&gt;&lt;mo&gt;.&lt;/mo&gt;&lt;mo&gt;.&lt;/mo&gt;&lt;/math&gt;" id="128" name="Google Shape;128;p22" title="P subscript 2 comma 4 space end subscript equals 2 over 6 equals 0.333..."/>
          <p:cNvPicPr preferRelativeResize="0"/>
          <p:nvPr/>
        </p:nvPicPr>
        <p:blipFill>
          <a:blip r:embed="rId4">
            <a:alphaModFix/>
          </a:blip>
          <a:stretch>
            <a:fillRect/>
          </a:stretch>
        </p:blipFill>
        <p:spPr>
          <a:xfrm>
            <a:off x="5008560" y="1559550"/>
            <a:ext cx="2450166" cy="661900"/>
          </a:xfrm>
          <a:prstGeom prst="rect">
            <a:avLst/>
          </a:prstGeom>
          <a:noFill/>
          <a:ln>
            <a:noFill/>
          </a:ln>
        </p:spPr>
      </p:pic>
      <p:sp>
        <p:nvSpPr>
          <p:cNvPr id="129" name="Google Shape;129;p22"/>
          <p:cNvSpPr txBox="1"/>
          <p:nvPr>
            <p:ph type="title"/>
          </p:nvPr>
        </p:nvSpPr>
        <p:spPr>
          <a:xfrm>
            <a:off x="387900" y="27312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odds</a:t>
            </a:r>
            <a:endParaRPr/>
          </a:p>
        </p:txBody>
      </p:sp>
      <p:pic>
        <p:nvPicPr>
          <p:cNvPr descr="&lt;math xmlns=&quot;http://www.w3.org/1998/Math/MathML&quot;&gt;&lt;mi&gt;P&lt;/mi&gt;&lt;mfenced&gt;&lt;mrow&gt;&lt;mi&gt;e&lt;/mi&gt;&lt;mi&gt;v&lt;/mi&gt;&lt;mi&gt;e&lt;/mi&gt;&lt;mi&gt;n&lt;/mi&gt;&lt;mi&gt;t&lt;/mi&gt;&lt;mi&gt;o&lt;/mi&gt;&lt;/mrow&gt;&lt;/mfenced&gt;&lt;mo&gt;=&lt;/mo&gt;&lt;mfrac&gt;&lt;mrow&gt;&lt;mi&gt;s&lt;/mi&gt;&lt;mi&gt;a&lt;/mi&gt;&lt;mi&gt;l&lt;/mi&gt;&lt;mi&gt;i&lt;/mi&gt;&lt;mi&gt;d&lt;/mi&gt;&lt;mi&gt;a&lt;/mi&gt;&lt;mi&gt;s&lt;/mi&gt;&lt;mo&gt;&amp;#xA0;&lt;/mo&gt;&lt;mi&gt;i&lt;/mi&gt;&lt;mi&gt;g&lt;/mi&gt;&lt;mi&gt;u&lt;/mi&gt;&lt;mi&gt;a&lt;/mi&gt;&lt;mi&gt;l&lt;/mi&gt;&lt;mi&gt;e&lt;/mi&gt;&lt;mi&gt;s&lt;/mi&gt;&lt;mo&gt;&amp;#xA0;&lt;/mo&gt;&lt;mi&gt;a&lt;/mi&gt;&lt;mi&gt;l&lt;/mi&gt;&lt;mo&gt;&amp;#xA0;&lt;/mo&gt;&lt;mi&gt;e&lt;/mi&gt;&lt;mi&gt;v&lt;/mi&gt;&lt;mi&gt;e&lt;/mi&gt;&lt;mi&gt;n&lt;/mi&gt;&lt;mi&gt;t&lt;/mi&gt;&lt;mi&gt;o&lt;/mi&gt;&lt;/mrow&gt;&lt;mrow&gt;&lt;mi&gt;t&lt;/mi&gt;&lt;mi&gt;o&lt;/mi&gt;&lt;mi&gt;d&lt;/mi&gt;&lt;mi&gt;a&lt;/mi&gt;&lt;mi&gt;s&lt;/mi&gt;&lt;mo&gt;&amp;#xA0;&lt;/mo&gt;&lt;mi&gt;l&lt;/mi&gt;&lt;mi&gt;a&lt;/mi&gt;&lt;mi&gt;s&lt;/mi&gt;&lt;mo&gt;&amp;#xA0;&lt;/mo&gt;&lt;mi&gt;s&lt;/mi&gt;&lt;mi&gt;a&lt;/mi&gt;&lt;mi&gt;l&lt;/mi&gt;&lt;mi&gt;i&lt;/mi&gt;&lt;mi&gt;d&lt;/mi&gt;&lt;mi&gt;a&lt;/mi&gt;&lt;mi&gt;s&lt;/mi&gt;&lt;mo&gt;&amp;#xA0;&lt;/mo&gt;&lt;mi&gt;p&lt;/mi&gt;&lt;mi&gt;o&lt;/mi&gt;&lt;mi&gt;s&lt;/mi&gt;&lt;mi&gt;i&lt;/mi&gt;&lt;mi&gt;b&lt;/mi&gt;&lt;mi&gt;l&lt;/mi&gt;&lt;mi&gt;e&lt;/mi&gt;&lt;mi&gt;s&lt;/mi&gt;&lt;/mrow&gt;&lt;/mfrac&gt;&lt;/math&gt;" id="130" name="Google Shape;130;p22" title="P open parentheses e v e n t o close parentheses equals fraction numerator s a l i d a s space i g u a l e s space a l space e v e n t o over denominator t o d a s space l a s space s a l i d a s space p o s i b l e s end fraction"/>
          <p:cNvPicPr preferRelativeResize="0"/>
          <p:nvPr/>
        </p:nvPicPr>
        <p:blipFill>
          <a:blip r:embed="rId5">
            <a:alphaModFix/>
          </a:blip>
          <a:stretch>
            <a:fillRect/>
          </a:stretch>
        </p:blipFill>
        <p:spPr>
          <a:xfrm>
            <a:off x="4267201" y="429469"/>
            <a:ext cx="4343399" cy="659757"/>
          </a:xfrm>
          <a:prstGeom prst="rect">
            <a:avLst/>
          </a:prstGeom>
          <a:noFill/>
          <a:ln>
            <a:noFill/>
          </a:ln>
        </p:spPr>
      </p:pic>
      <p:pic>
        <p:nvPicPr>
          <p:cNvPr descr="&lt;math xmlns=&quot;http://www.w3.org/1998/Math/MathML&quot;&gt;&lt;mi&gt;O&lt;/mi&gt;&lt;mi&gt;d&lt;/mi&gt;&lt;msub&gt;&lt;mi&gt;d&lt;/mi&gt;&lt;mrow&gt;&lt;mi&gt;c&lt;/mi&gt;&lt;mi&gt;a&lt;/mi&gt;&lt;mi&gt;r&lt;/mi&gt;&lt;mi&gt;a&lt;/mi&gt;&lt;/mrow&gt;&lt;/msub&gt;&lt;mo&gt;=&lt;/mo&gt;&lt;mfrac&gt;&lt;mrow&gt;&lt;mn&gt;0&lt;/mn&gt;&lt;mo&gt;.&lt;/mo&gt;&lt;mn&gt;5&lt;/mn&gt;&lt;/mrow&gt;&lt;mrow&gt;&lt;mn&gt;0&lt;/mn&gt;&lt;mo&gt;.&lt;/mo&gt;&lt;mn&gt;5&lt;/mn&gt;&lt;/mrow&gt;&lt;/mfrac&gt;&lt;mo&gt;=&lt;/mo&gt;&lt;mn&gt;1&lt;/mn&gt;&lt;/math&gt;" id="131" name="Google Shape;131;p22" title="O d d subscript c a r a end subscript equals fraction numerator 0.5 over denominator 0.5 end fraction equals 1"/>
          <p:cNvPicPr preferRelativeResize="0"/>
          <p:nvPr/>
        </p:nvPicPr>
        <p:blipFill>
          <a:blip r:embed="rId6">
            <a:alphaModFix/>
          </a:blip>
          <a:stretch>
            <a:fillRect/>
          </a:stretch>
        </p:blipFill>
        <p:spPr>
          <a:xfrm>
            <a:off x="1335310" y="3907725"/>
            <a:ext cx="2169891" cy="661900"/>
          </a:xfrm>
          <a:prstGeom prst="rect">
            <a:avLst/>
          </a:prstGeom>
          <a:noFill/>
          <a:ln>
            <a:noFill/>
          </a:ln>
        </p:spPr>
      </p:pic>
      <p:pic>
        <p:nvPicPr>
          <p:cNvPr descr="&lt;math xmlns=&quot;http://www.w3.org/1998/Math/MathML&quot;&gt;&lt;mi&gt;O&lt;/mi&gt;&lt;mi&gt;d&lt;/mi&gt;&lt;msub&gt;&lt;mi&gt;d&lt;/mi&gt;&lt;mrow&gt;&lt;mn&gt;2&lt;/mn&gt;&lt;mo&gt;,&lt;/mo&gt;&lt;mn&gt;4&lt;/mn&gt;&lt;/mrow&gt;&lt;/msub&gt;&lt;mo&gt;=&lt;/mo&gt;&lt;mfrac&gt;&lt;mrow&gt;&lt;mn&gt;0&lt;/mn&gt;&lt;mo&gt;.&lt;/mo&gt;&lt;mn&gt;333&lt;/mn&gt;&lt;/mrow&gt;&lt;mrow&gt;&lt;mn&gt;0&lt;/mn&gt;&lt;mo&gt;.&lt;/mo&gt;&lt;mn&gt;666&lt;/mn&gt;&lt;/mrow&gt;&lt;/mfrac&gt;&lt;mo&gt;=&lt;/mo&gt;&lt;mn&gt;0&lt;/mn&gt;&lt;mo&gt;.&lt;/mo&gt;&lt;mn&gt;5&lt;/mn&gt;&lt;/math&gt;" id="132" name="Google Shape;132;p22" title="O d d subscript 2 comma 4 end subscript equals fraction numerator 0.333 over denominator 0.666 end fraction equals 0.5"/>
          <p:cNvPicPr preferRelativeResize="0"/>
          <p:nvPr/>
        </p:nvPicPr>
        <p:blipFill>
          <a:blip r:embed="rId7">
            <a:alphaModFix/>
          </a:blip>
          <a:stretch>
            <a:fillRect/>
          </a:stretch>
        </p:blipFill>
        <p:spPr>
          <a:xfrm>
            <a:off x="4831268" y="3954300"/>
            <a:ext cx="2641810" cy="661900"/>
          </a:xfrm>
          <a:prstGeom prst="rect">
            <a:avLst/>
          </a:prstGeom>
          <a:noFill/>
          <a:ln>
            <a:noFill/>
          </a:ln>
        </p:spPr>
      </p:pic>
      <p:pic>
        <p:nvPicPr>
          <p:cNvPr descr="&lt;math xmlns=&quot;http://www.w3.org/1998/Math/MathML&quot;&gt;&lt;mi&gt;o&lt;/mi&gt;&lt;mi&gt;d&lt;/mi&gt;&lt;mi&gt;d&lt;/mi&gt;&lt;mi&gt;s&lt;/mi&gt;&lt;mo&gt;&amp;#xA0;&lt;/mo&gt;&lt;mo&gt;=&lt;/mo&gt;&lt;mfrac&gt;&lt;mrow&gt;&lt;mi&gt;P&lt;/mi&gt;&lt;mfenced&gt;&lt;mrow&gt;&lt;mi&gt;e&lt;/mi&gt;&lt;mi&gt;v&lt;/mi&gt;&lt;mi&gt;e&lt;/mi&gt;&lt;mi&gt;n&lt;/mi&gt;&lt;mi&gt;t&lt;/mi&gt;&lt;mi&gt;o&lt;/mi&gt;&lt;mo&gt;&amp;#xA0;&lt;/mo&gt;&lt;mi&gt;o&lt;/mi&gt;&lt;mi&gt;c&lt;/mi&gt;&lt;mi&gt;u&lt;/mi&gt;&lt;mi&gt;r&lt;/mi&gt;&lt;mi&gt;r&lt;/mi&gt;&lt;mi&gt;e&lt;/mi&gt;&lt;/mrow&gt;&lt;/mfenced&gt;&lt;/mrow&gt;&lt;mrow&gt;&lt;mi&gt;P&lt;/mi&gt;&lt;mfenced&gt;&lt;mrow&gt;&lt;mi&gt;e&lt;/mi&gt;&lt;mi&gt;v&lt;/mi&gt;&lt;mi&gt;e&lt;/mi&gt;&lt;mi&gt;n&lt;/mi&gt;&lt;mi&gt;t&lt;/mi&gt;&lt;mi&gt;o&lt;/mi&gt;&lt;mo&gt;&amp;#xA0;&lt;/mo&gt;&lt;mi&gt;n&lt;/mi&gt;&lt;mi&gt;o&lt;/mi&gt;&lt;mo&gt;&amp;#xA0;&lt;/mo&gt;&lt;mi&gt;o&lt;/mi&gt;&lt;mi&gt;c&lt;/mi&gt;&lt;mi&gt;u&lt;/mi&gt;&lt;mi&gt;r&lt;/mi&gt;&lt;mi&gt;r&lt;/mi&gt;&lt;mi&gt;e&lt;/mi&gt;&lt;/mrow&gt;&lt;/mfenced&gt;&lt;/mrow&gt;&lt;/mfrac&gt;&lt;mo&gt;=&lt;/mo&gt;&lt;mo&gt;&amp;#xA0;&lt;/mo&gt;&lt;mfrac&gt;&lt;mrow&gt;&lt;mi&gt;P&lt;/mi&gt;&lt;mfenced&gt;&lt;mrow&gt;&lt;mi&gt;e&lt;/mi&gt;&lt;mi&gt;v&lt;/mi&gt;&lt;mi&gt;e&lt;/mi&gt;&lt;mi&gt;n&lt;/mi&gt;&lt;mi&gt;t&lt;/mi&gt;&lt;mi&gt;o&lt;/mi&gt;&lt;mo&gt;&amp;#xA0;&lt;/mo&gt;&lt;mi&gt;o&lt;/mi&gt;&lt;mi&gt;c&lt;/mi&gt;&lt;mi&gt;u&lt;/mi&gt;&lt;mi&gt;r&lt;/mi&gt;&lt;mi&gt;r&lt;/mi&gt;&lt;mi&gt;e&lt;/mi&gt;&lt;/mrow&gt;&lt;/mfenced&gt;&lt;/mrow&gt;&lt;mrow&gt;&lt;mn&gt;1&lt;/mn&gt;&lt;mo&gt;-&lt;/mo&gt;&lt;mi&gt;P&lt;/mi&gt;&lt;mfenced&gt;&lt;mrow&gt;&lt;mi&gt;e&lt;/mi&gt;&lt;mi&gt;v&lt;/mi&gt;&lt;mi&gt;e&lt;/mi&gt;&lt;mi&gt;n&lt;/mi&gt;&lt;mi&gt;t&lt;/mi&gt;&lt;mi&gt;o&lt;/mi&gt;&lt;mo&gt;&amp;#xA0;&lt;/mo&gt;&lt;mi&gt;o&lt;/mi&gt;&lt;mi&gt;c&lt;/mi&gt;&lt;mi&gt;u&lt;/mi&gt;&lt;mi&gt;r&lt;/mi&gt;&lt;mi&gt;r&lt;/mi&gt;&lt;mi&gt;e&lt;/mi&gt;&lt;/mrow&gt;&lt;/mfenced&gt;&lt;/mrow&gt;&lt;/mfrac&gt;&lt;mo&gt;=&lt;/mo&gt;&lt;mfrac&gt;&lt;mi&gt;p&lt;/mi&gt;&lt;mrow&gt;&lt;mn&gt;1&lt;/mn&gt;&lt;mo&gt;-&lt;/mo&gt;&lt;mi&gt;p&lt;/mi&gt;&lt;/mrow&gt;&lt;/mfrac&gt;&lt;/math&gt;" id="133" name="Google Shape;133;p22" title="o d d s space equals fraction numerator P open parentheses e v e n t o space o c u r r e close parentheses over denominator P open parentheses e v e n t o space n o space o c u r r e close parentheses end fraction equals space fraction numerator P open parentheses e v e n t o space o c u r r e close parentheses over denominator 1 minus P open parentheses e v e n t o space o c u r r e close parentheses end fraction equals fraction numerator p over denominator 1 minus p end fraction"/>
          <p:cNvPicPr preferRelativeResize="0"/>
          <p:nvPr/>
        </p:nvPicPr>
        <p:blipFill>
          <a:blip r:embed="rId8">
            <a:alphaModFix/>
          </a:blip>
          <a:stretch>
            <a:fillRect/>
          </a:stretch>
        </p:blipFill>
        <p:spPr>
          <a:xfrm>
            <a:off x="2133600" y="2762527"/>
            <a:ext cx="6968602" cy="66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distribución de bernoulli</a:t>
            </a:r>
            <a:endParaRPr/>
          </a:p>
        </p:txBody>
      </p:sp>
      <p:sp>
        <p:nvSpPr>
          <p:cNvPr id="139" name="Google Shape;139;p23"/>
          <p:cNvSpPr txBox="1"/>
          <p:nvPr>
            <p:ph idx="1" type="body"/>
          </p:nvPr>
        </p:nvSpPr>
        <p:spPr>
          <a:xfrm>
            <a:off x="254850" y="1290675"/>
            <a:ext cx="8520600" cy="358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Recordemos que la variable dependiente es 0 o 1 (binaria). ¿Cómo ligamos nuestra probabilidad (que varía entre 0 y 1) con nuestras variables independientes? </a:t>
            </a:r>
            <a:endParaRPr sz="17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La variable dependiente sigue una distribución de Bernoulli (caso especial de la distribución binomial con n=1, i.e. un solo ensayo),</a:t>
            </a:r>
            <a:endParaRPr sz="15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En la regresión logística estimamos una p desconocida para una combinación lineal de variables independientes dada.</a:t>
            </a:r>
            <a:endParaRPr sz="15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El enlace entre las variables independientes </a:t>
            </a:r>
            <a:endParaRPr sz="1500">
              <a:solidFill>
                <a:srgbClr val="1D2129"/>
              </a:solidFill>
              <a:highlight>
                <a:srgbClr val="FFFFFF"/>
              </a:highlight>
            </a:endParaRPr>
          </a:p>
          <a:p>
            <a:pPr indent="0" lvl="0" marL="0" rtl="0" algn="just">
              <a:spcBef>
                <a:spcPts val="1600"/>
              </a:spcBef>
              <a:spcAft>
                <a:spcPts val="1600"/>
              </a:spcAft>
              <a:buNone/>
            </a:pPr>
            <a:r>
              <a:rPr lang="es" sz="1500">
                <a:solidFill>
                  <a:srgbClr val="1D2129"/>
                </a:solidFill>
                <a:highlight>
                  <a:srgbClr val="FFFFFF"/>
                </a:highlight>
              </a:rPr>
              <a:t>y la distribución de Bernoulli es la </a:t>
            </a:r>
            <a:r>
              <a:rPr b="1" lang="es" sz="1500" u="sng">
                <a:solidFill>
                  <a:srgbClr val="1D2129"/>
                </a:solidFill>
                <a:highlight>
                  <a:srgbClr val="FFFFFF"/>
                </a:highlight>
              </a:rPr>
              <a:t>logit</a:t>
            </a:r>
            <a:endParaRPr b="1" sz="1500" u="sng">
              <a:solidFill>
                <a:srgbClr val="1D2129"/>
              </a:solidFill>
              <a:highlight>
                <a:srgbClr val="FFFFFF"/>
              </a:highlight>
            </a:endParaRPr>
          </a:p>
        </p:txBody>
      </p:sp>
      <p:pic>
        <p:nvPicPr>
          <p:cNvPr descr="&lt;math xmlns=&quot;http://www.w3.org/1998/Math/MathML&quot;&gt;&lt;mi&gt;&amp;#xC9;&lt;/mi&gt;&lt;mi&gt;x&lt;/mi&gt;&lt;mi&gt;i&lt;/mi&gt;&lt;mi&gt;t&lt;/mi&gt;&lt;mi&gt;o&lt;/mi&gt;&lt;mo&gt;&amp;#xA0;&lt;/mo&gt;&lt;mo&gt;=&lt;/mo&gt;&lt;mo&gt;&amp;#xA0;&lt;/mo&gt;&lt;mi&gt;p&lt;/mi&gt;&lt;mo&gt;&amp;#xA0;&lt;/mo&gt;&lt;mspace linebreak=&quot;newline&quot;/&gt;&lt;mi&gt;F&lt;/mi&gt;&lt;mi&gt;r&lt;/mi&gt;&lt;mi&gt;a&lt;/mi&gt;&lt;mi&gt;c&lt;/mi&gt;&lt;mi&gt;a&lt;/mi&gt;&lt;mi&gt;s&lt;/mi&gt;&lt;mi&gt;o&lt;/mi&gt;&lt;mo&gt;&amp;#xA0;&lt;/mo&gt;&lt;mo&gt;=&lt;/mo&gt;&lt;mo&gt;&amp;#x2009;&lt;/mo&gt;&lt;mi&gt;q&lt;/mi&gt;&lt;mo&gt;&amp;#xA0;&lt;/mo&gt;&lt;mo&gt;=&lt;/mo&gt;&lt;mo&gt;&amp;#xA0;&lt;/mo&gt;&lt;mn&gt;1&lt;/mn&gt;&lt;mo&gt;-&lt;/mo&gt;&lt;mi&gt;p&lt;/mi&gt;&lt;/math&gt;" id="140" name="Google Shape;140;p23" title="É x i t o space equals space p space&#10;F r a c a s o space equals thin space q space equals space 1 minus p"/>
          <p:cNvPicPr preferRelativeResize="0"/>
          <p:nvPr/>
        </p:nvPicPr>
        <p:blipFill>
          <a:blip r:embed="rId3">
            <a:alphaModFix/>
          </a:blip>
          <a:stretch>
            <a:fillRect/>
          </a:stretch>
        </p:blipFill>
        <p:spPr>
          <a:xfrm>
            <a:off x="5834072" y="3900497"/>
            <a:ext cx="2942199" cy="93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logit</a:t>
            </a:r>
            <a:endParaRPr/>
          </a:p>
        </p:txBody>
      </p:sp>
      <p:pic>
        <p:nvPicPr>
          <p:cNvPr id="146" name="Google Shape;146;p24"/>
          <p:cNvPicPr preferRelativeResize="0"/>
          <p:nvPr/>
        </p:nvPicPr>
        <p:blipFill>
          <a:blip r:embed="rId3">
            <a:alphaModFix/>
          </a:blip>
          <a:stretch>
            <a:fillRect/>
          </a:stretch>
        </p:blipFill>
        <p:spPr>
          <a:xfrm>
            <a:off x="4231971" y="1547326"/>
            <a:ext cx="4405303" cy="3324750"/>
          </a:xfrm>
          <a:prstGeom prst="rect">
            <a:avLst/>
          </a:prstGeom>
          <a:noFill/>
          <a:ln>
            <a:noFill/>
          </a:ln>
        </p:spPr>
      </p:pic>
      <p:pic>
        <p:nvPicPr>
          <p:cNvPr descr="&lt;math xmlns=&quot;http://www.w3.org/1998/Math/MathML&quot;&gt;&lt;mi&gt;log&lt;/mi&gt;&lt;mi&gt;i&lt;/mi&gt;&lt;mi&gt;t&lt;/mi&gt;&lt;mfenced&gt;&lt;mi&gt;p&lt;/mi&gt;&lt;/mfenced&gt;&lt;mo&gt;&amp;#xA0;&lt;/mo&gt;&lt;mo&gt;=&lt;/mo&gt;&lt;mi&gt;ln&lt;/mi&gt;&lt;mfenced&gt;&lt;mfrac&gt;&lt;mi&gt;p&lt;/mi&gt;&lt;mrow&gt;&lt;mn&gt;1&lt;/mn&gt;&lt;mo&gt;-&lt;/mo&gt;&lt;mi&gt;p&lt;/mi&gt;&lt;/mrow&gt;&lt;/mfrac&gt;&lt;/mfenced&gt;&lt;mo&gt;&amp;#x2009;&lt;/mo&gt;&lt;/math&gt;" id="147" name="Google Shape;147;p24" title="log i t open parentheses p close parentheses space equals ln open parentheses fraction numerator p over denominator 1 minus p end fraction close parentheses thin space"/>
          <p:cNvPicPr preferRelativeResize="0"/>
          <p:nvPr/>
        </p:nvPicPr>
        <p:blipFill>
          <a:blip r:embed="rId4">
            <a:alphaModFix/>
          </a:blip>
          <a:stretch>
            <a:fillRect/>
          </a:stretch>
        </p:blipFill>
        <p:spPr>
          <a:xfrm>
            <a:off x="5238563" y="426322"/>
            <a:ext cx="2732152" cy="801000"/>
          </a:xfrm>
          <a:prstGeom prst="rect">
            <a:avLst/>
          </a:prstGeom>
          <a:noFill/>
          <a:ln>
            <a:noFill/>
          </a:ln>
        </p:spPr>
      </p:pic>
      <p:sp>
        <p:nvSpPr>
          <p:cNvPr id="148" name="Google Shape;148;p24"/>
          <p:cNvSpPr txBox="1"/>
          <p:nvPr>
            <p:ph idx="1" type="body"/>
          </p:nvPr>
        </p:nvSpPr>
        <p:spPr>
          <a:xfrm>
            <a:off x="254850" y="1519275"/>
            <a:ext cx="3600300" cy="278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Esta función mapea la combinación lineal de variables independientes para que entre en un dominio de 0 a 1. El logaritmo natural de la tasa de odds es la función logit.</a:t>
            </a:r>
            <a:endParaRPr sz="1700">
              <a:solidFill>
                <a:srgbClr val="1D2129"/>
              </a:solidFill>
              <a:highlight>
                <a:srgbClr val="FFFFFF"/>
              </a:highlight>
            </a:endParaRPr>
          </a:p>
          <a:p>
            <a:pPr indent="0" lvl="0" marL="0" rtl="0" algn="just">
              <a:spcBef>
                <a:spcPts val="1600"/>
              </a:spcBef>
              <a:spcAft>
                <a:spcPts val="1600"/>
              </a:spcAft>
              <a:buNone/>
            </a:pPr>
            <a:r>
              <a:t/>
            </a:r>
            <a:endParaRPr sz="1700">
              <a:solidFill>
                <a:srgbClr val="1D212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función sigmoide</a:t>
            </a:r>
            <a:endParaRPr/>
          </a:p>
        </p:txBody>
      </p:sp>
      <p:pic>
        <p:nvPicPr>
          <p:cNvPr id="154" name="Google Shape;154;p25"/>
          <p:cNvPicPr preferRelativeResize="0"/>
          <p:nvPr/>
        </p:nvPicPr>
        <p:blipFill>
          <a:blip r:embed="rId3">
            <a:alphaModFix/>
          </a:blip>
          <a:stretch>
            <a:fillRect/>
          </a:stretch>
        </p:blipFill>
        <p:spPr>
          <a:xfrm>
            <a:off x="4006650" y="1246250"/>
            <a:ext cx="4961926" cy="3744850"/>
          </a:xfrm>
          <a:prstGeom prst="rect">
            <a:avLst/>
          </a:prstGeom>
          <a:noFill/>
          <a:ln>
            <a:noFill/>
          </a:ln>
        </p:spPr>
      </p:pic>
      <p:pic>
        <p:nvPicPr>
          <p:cNvPr descr="&lt;math xmlns=&quot;http://www.w3.org/1998/Math/MathML&quot;&gt;&lt;mi&gt;log&lt;/mi&gt;&lt;mi&gt;i&lt;/mi&gt;&lt;msup&gt;&lt;mi&gt;t&lt;/mi&gt;&lt;mrow&gt;&lt;mo&gt;-&lt;/mo&gt;&lt;mn&gt;1&lt;/mn&gt;&lt;/mrow&gt;&lt;/msup&gt;&lt;mfenced&gt;&lt;mi&gt;&amp;#x3B1;&lt;/mi&gt;&lt;/mfenced&gt;&lt;mo&gt;&amp;#xA0;&lt;/mo&gt;&lt;mo&gt;=&lt;/mo&gt;&lt;mfrac&gt;&lt;mrow&gt;&lt;mn&gt;1&lt;/mn&gt;&lt;mo&gt;&amp;#xA0;&lt;/mo&gt;&lt;/mrow&gt;&lt;mrow&gt;&lt;mn&gt;1&lt;/mn&gt;&lt;mo&gt;+&lt;/mo&gt;&lt;msup&gt;&lt;mi&gt;e&lt;/mi&gt;&lt;mrow&gt;&lt;mo&gt;-&lt;/mo&gt;&lt;mi&gt;&amp;#x3B1;&lt;/mi&gt;&lt;/mrow&gt;&lt;/msup&gt;&lt;/mrow&gt;&lt;/mfrac&gt;&lt;/math&gt;" id="155" name="Google Shape;155;p25" title="log i t to the power of negative 1 end exponent open parentheses alpha close parentheses space equals fraction numerator 1 space over denominator 1 plus e to the power of negative alpha end exponent end fraction"/>
          <p:cNvPicPr preferRelativeResize="0"/>
          <p:nvPr/>
        </p:nvPicPr>
        <p:blipFill>
          <a:blip r:embed="rId4">
            <a:alphaModFix/>
          </a:blip>
          <a:stretch>
            <a:fillRect/>
          </a:stretch>
        </p:blipFill>
        <p:spPr>
          <a:xfrm>
            <a:off x="4648200" y="320673"/>
            <a:ext cx="3304975" cy="801000"/>
          </a:xfrm>
          <a:prstGeom prst="rect">
            <a:avLst/>
          </a:prstGeom>
          <a:noFill/>
          <a:ln>
            <a:noFill/>
          </a:ln>
        </p:spPr>
      </p:pic>
      <p:sp>
        <p:nvSpPr>
          <p:cNvPr id="156" name="Google Shape;156;p25"/>
          <p:cNvSpPr txBox="1"/>
          <p:nvPr>
            <p:ph idx="1" type="body"/>
          </p:nvPr>
        </p:nvSpPr>
        <p:spPr>
          <a:xfrm>
            <a:off x="254850" y="2128875"/>
            <a:ext cx="3600300" cy="278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es la función inversa de logit. Alfa es la combinación lineal de las variables independientes. En y=0.5 existe un punto de inflexión, esto definirá si es más cercana la probabilidad a 0 ó 1.</a:t>
            </a:r>
            <a:endParaRPr sz="1700">
              <a:solidFill>
                <a:srgbClr val="1D2129"/>
              </a:solidFill>
              <a:highlight>
                <a:srgbClr val="FFFFFF"/>
              </a:highlight>
            </a:endParaRPr>
          </a:p>
          <a:p>
            <a:pPr indent="0" lvl="0" marL="0" rtl="0" algn="just">
              <a:spcBef>
                <a:spcPts val="1600"/>
              </a:spcBef>
              <a:spcAft>
                <a:spcPts val="1600"/>
              </a:spcAft>
              <a:buNone/>
            </a:pPr>
            <a:r>
              <a:t/>
            </a:r>
            <a:endParaRPr sz="1700">
              <a:solidFill>
                <a:srgbClr val="1D2129"/>
              </a:solidFill>
              <a:highlight>
                <a:srgbClr val="FFFFFF"/>
              </a:highlight>
            </a:endParaRPr>
          </a:p>
        </p:txBody>
      </p:sp>
      <p:pic>
        <p:nvPicPr>
          <p:cNvPr descr="&lt;math xmlns=&quot;http://www.w3.org/1998/Math/MathML&quot;&gt;&lt;mi&gt;&amp;#x3B1;&lt;/mi&gt;&lt;mo&gt;&amp;#xA0;&lt;/mo&gt;&lt;mo&gt;=&lt;/mo&gt;&lt;mo&gt;&amp;#xA0;&lt;/mo&gt;&lt;msub&gt;&lt;mi&gt;&amp;#x3B2;&lt;/mi&gt;&lt;mn&gt;0&lt;/mn&gt;&lt;/msub&gt;&lt;msub&gt;&lt;mi&gt;x&lt;/mi&gt;&lt;mrow&gt;&lt;mn&gt;0&lt;/mn&gt;&lt;mo&gt;&amp;#xA0;&lt;/mo&gt;&lt;/mrow&gt;&lt;/msub&gt;&lt;mo&gt;+&lt;/mo&gt;&lt;mo&gt;.&lt;/mo&gt;&lt;mo&gt;.&lt;/mo&gt;&lt;mo&gt;.&lt;/mo&gt;&lt;mo&gt;+&lt;/mo&gt;&lt;msub&gt;&lt;mi&gt;&amp;#x3B2;&lt;/mi&gt;&lt;mi&gt;n&lt;/mi&gt;&lt;/msub&gt;&lt;msub&gt;&lt;mi&gt;x&lt;/mi&gt;&lt;mi&gt;n&lt;/mi&gt;&lt;/msub&gt;&lt;/math&gt;" id="157" name="Google Shape;157;p25" title="alpha space equals space beta subscript 0 x subscript 0 space end subscript plus... plus beta subscript n x subscript n"/>
          <p:cNvPicPr preferRelativeResize="0"/>
          <p:nvPr/>
        </p:nvPicPr>
        <p:blipFill>
          <a:blip r:embed="rId5">
            <a:alphaModFix/>
          </a:blip>
          <a:stretch>
            <a:fillRect/>
          </a:stretch>
        </p:blipFill>
        <p:spPr>
          <a:xfrm>
            <a:off x="355477" y="1438275"/>
            <a:ext cx="3304974" cy="3834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se calculan los coeficientes beta?</a:t>
            </a:r>
            <a:endParaRPr/>
          </a:p>
        </p:txBody>
      </p:sp>
      <p:sp>
        <p:nvSpPr>
          <p:cNvPr id="163" name="Google Shape;163;p26"/>
          <p:cNvSpPr txBox="1"/>
          <p:nvPr>
            <p:ph idx="1" type="body"/>
          </p:nvPr>
        </p:nvSpPr>
        <p:spPr>
          <a:xfrm>
            <a:off x="407250" y="1290675"/>
            <a:ext cx="7902000" cy="278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Alfa es una combinación líneal entre las variables independientes (x_i) y sus respectivos coeficientes beta.</a:t>
            </a:r>
            <a:endParaRPr sz="1700">
              <a:solidFill>
                <a:srgbClr val="1D2129"/>
              </a:solidFill>
              <a:highlight>
                <a:srgbClr val="FFFFFF"/>
              </a:highlight>
            </a:endParaRPr>
          </a:p>
          <a:p>
            <a:pPr indent="0" lvl="0" marL="0" rtl="0" algn="just">
              <a:spcBef>
                <a:spcPts val="1600"/>
              </a:spcBef>
              <a:spcAft>
                <a:spcPts val="1600"/>
              </a:spcAft>
              <a:buNone/>
            </a:pPr>
            <a:r>
              <a:rPr lang="es" sz="1700">
                <a:solidFill>
                  <a:srgbClr val="1D2129"/>
                </a:solidFill>
                <a:highlight>
                  <a:srgbClr val="FFFFFF"/>
                </a:highlight>
              </a:rPr>
              <a:t>Estos coeficientes se calculan usando una estimación de máxima similitud. Recordemos que para la regresión lineal los coeficientes se calculan con mínimos cuadrados.</a:t>
            </a:r>
            <a:endParaRPr sz="1700">
              <a:solidFill>
                <a:srgbClr val="1D2129"/>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ecuación estimada</a:t>
            </a:r>
            <a:endParaRPr/>
          </a:p>
        </p:txBody>
      </p:sp>
      <p:pic>
        <p:nvPicPr>
          <p:cNvPr descr="&lt;math xmlns=&quot;http://www.w3.org/1998/Math/MathML&quot;&gt;&lt;mi&gt;e&lt;/mi&gt;&lt;mi&gt;s&lt;/mi&gt;&lt;mi&gt;t&lt;/mi&gt;&lt;mi&gt;i&lt;/mi&gt;&lt;mi&gt;m&lt;/mi&gt;&lt;mi&gt;a&lt;/mi&gt;&lt;mi&gt;n&lt;/mi&gt;&lt;mi&gt;d&lt;/mi&gt;&lt;mi&gt;o&lt;/mi&gt;&lt;mo&gt;&amp;#xA0;&lt;/mo&gt;&lt;mi&gt;p&lt;/mi&gt;&lt;mo&gt;.&lt;/mo&gt;&lt;mo&gt;.&lt;/mo&gt;&lt;mo&gt;.&lt;/mo&gt;&lt;mo&gt;.&lt;/mo&gt;&lt;mspace linebreak=&quot;newline&quot;/&gt;&lt;mfrac&gt;&lt;mi&gt;p&lt;/mi&gt;&lt;mrow&gt;&lt;mn&gt;1&lt;/mn&gt;&lt;mo&gt;-&lt;/mo&gt;&lt;mi&gt;p&lt;/mi&gt;&lt;/mrow&gt;&lt;/mfrac&gt;&lt;mo&gt;=&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space linebreak=&quot;newline&quot;/&gt;&lt;mi&gt;p&lt;/mi&gt;&lt;mo&gt;&amp;#xA0;&lt;/mo&gt;&lt;mo&gt;=&lt;/mo&gt;&lt;mo&gt;&amp;#xA0;&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o&gt;&amp;#xA0;&lt;/mo&gt;&lt;mo&gt;-&lt;/mo&gt;&lt;mo&gt;&amp;#xA0;&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i&gt;p&lt;/mi&gt;&lt;mspace linebreak=&quot;newline&quot;/&gt;&lt;mi&gt;p&lt;/mi&gt;&lt;mo&gt;&amp;#xA0;&lt;/mo&gt;&lt;mo&gt;=&lt;/mo&gt;&lt;mfrac&gt;&lt;mrow&gt;&lt;mo&gt;&amp;#xA0;&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o&gt;&amp;#xA0;&lt;/mo&gt;&lt;/mrow&gt;&lt;mrow&gt;&lt;mn&gt;1&lt;/mn&gt;&lt;mo&gt;+&lt;/mo&gt;&lt;mo&gt;&amp;#xA0;&lt;/mo&gt;&lt;msup&gt;&lt;mi&gt;e&lt;/mi&gt;&lt;mrow&gt;&lt;msub&gt;&lt;mi&gt;&amp;#x3B2;&lt;/mi&gt;&lt;mn&gt;0&lt;/mn&gt;&lt;/msub&gt;&lt;mo&gt;+&lt;/mo&gt;&lt;msub&gt;&lt;mi&gt;&amp;#x3B2;&lt;/mi&gt;&lt;mn&gt;1&lt;/mn&gt;&lt;/msub&gt;&lt;msub&gt;&lt;mi&gt;x&lt;/mi&gt;&lt;mn&gt;1&lt;/mn&gt;&lt;/msub&gt;&lt;mo&gt;+&lt;/mo&gt;&lt;mo&gt;.&lt;/mo&gt;&lt;mo&gt;.&lt;/mo&gt;&lt;mo&gt;+&lt;/mo&gt;&lt;msub&gt;&lt;mi&gt;&amp;#x3B2;&lt;/mi&gt;&lt;mi&gt;n&lt;/mi&gt;&lt;/msub&gt;&lt;msub&gt;&lt;mi&gt;x&lt;/mi&gt;&lt;mi&gt;n&lt;/mi&gt;&lt;/msub&gt;&lt;/mrow&gt;&lt;/msup&gt;&lt;/mrow&gt;&lt;/mfrac&gt;&lt;/math&gt;" id="169" name="Google Shape;169;p27" title="e s t i m a n d o space p....&#10;fraction numerator p over denominator 1 minus p end fraction equals e to the power of beta subscript 0 plus beta subscript 1 x subscript 1 plus.. plus beta subscript n x subscript n end exponent&#10;p space equals space e to the power of beta subscript 0 plus beta subscript 1 x subscript 1 plus.. plus beta subscript n x subscript n end exponent space minus space e to the power of beta subscript 0 plus beta subscript 1 x subscript 1 plus.. plus beta subscript n x subscript n end exponent p&#10;p space equals fraction numerator space e to the power of beta subscript 0 plus beta subscript 1 x subscript 1 plus.. plus beta subscript n x subscript n end exponent space over denominator 1 plus space e to the power of beta subscript 0 plus beta subscript 1 x subscript 1 plus.. plus beta subscript n x subscript n end exponent end fraction"/>
          <p:cNvPicPr preferRelativeResize="0"/>
          <p:nvPr/>
        </p:nvPicPr>
        <p:blipFill>
          <a:blip r:embed="rId3">
            <a:alphaModFix/>
          </a:blip>
          <a:stretch>
            <a:fillRect/>
          </a:stretch>
        </p:blipFill>
        <p:spPr>
          <a:xfrm>
            <a:off x="1364225" y="1322445"/>
            <a:ext cx="6452625" cy="3330675"/>
          </a:xfrm>
          <a:prstGeom prst="rect">
            <a:avLst/>
          </a:prstGeom>
          <a:noFill/>
          <a:ln>
            <a:noFill/>
          </a:ln>
        </p:spPr>
      </p:pic>
      <p:sp>
        <p:nvSpPr>
          <p:cNvPr id="170" name="Google Shape;170;p27"/>
          <p:cNvSpPr/>
          <p:nvPr/>
        </p:nvSpPr>
        <p:spPr>
          <a:xfrm>
            <a:off x="1200525" y="3510125"/>
            <a:ext cx="4203300" cy="120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umbral</a:t>
            </a:r>
            <a:endParaRPr/>
          </a:p>
        </p:txBody>
      </p:sp>
      <p:sp>
        <p:nvSpPr>
          <p:cNvPr id="176" name="Google Shape;176;p28"/>
          <p:cNvSpPr txBox="1"/>
          <p:nvPr>
            <p:ph idx="1" type="body"/>
          </p:nvPr>
        </p:nvSpPr>
        <p:spPr>
          <a:xfrm>
            <a:off x="254850" y="1214475"/>
            <a:ext cx="84528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500">
                <a:solidFill>
                  <a:srgbClr val="1D2129"/>
                </a:solidFill>
                <a:highlight>
                  <a:srgbClr val="FFFFFF"/>
                </a:highlight>
              </a:rPr>
              <a:t>Usualmente se decide en 0.5 pero depende del problema. </a:t>
            </a:r>
            <a:endParaRPr sz="2200"/>
          </a:p>
        </p:txBody>
      </p:sp>
      <p:pic>
        <p:nvPicPr>
          <p:cNvPr id="177" name="Google Shape;177;p28"/>
          <p:cNvPicPr preferRelativeResize="0"/>
          <p:nvPr/>
        </p:nvPicPr>
        <p:blipFill>
          <a:blip r:embed="rId3">
            <a:alphaModFix/>
          </a:blip>
          <a:stretch>
            <a:fillRect/>
          </a:stretch>
        </p:blipFill>
        <p:spPr>
          <a:xfrm>
            <a:off x="1004901" y="1752600"/>
            <a:ext cx="6831963" cy="257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resolver este problema?</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Supongamos que tenemos en una tabla las características de los tumores de ciertos pacientes (anchura, uniformidad del tamaño de célula, mitosis, adhesión marginal, etc) el doctor quiere determinar si el tumor es benigno o maligno de acuerdo a sus características. ¿Qué </a:t>
            </a:r>
            <a:r>
              <a:rPr lang="es"/>
              <a:t>estrategia</a:t>
            </a:r>
            <a:r>
              <a:rPr lang="es"/>
              <a:t> usamos para determinar esto con el menor número de falsos positivos posible?</a:t>
            </a:r>
            <a:endParaRPr/>
          </a:p>
        </p:txBody>
      </p:sp>
      <p:pic>
        <p:nvPicPr>
          <p:cNvPr id="64" name="Google Shape;64;p14"/>
          <p:cNvPicPr preferRelativeResize="0"/>
          <p:nvPr/>
        </p:nvPicPr>
        <p:blipFill>
          <a:blip r:embed="rId3">
            <a:alphaModFix/>
          </a:blip>
          <a:stretch>
            <a:fillRect/>
          </a:stretch>
        </p:blipFill>
        <p:spPr>
          <a:xfrm>
            <a:off x="0" y="3758550"/>
            <a:ext cx="9144000" cy="97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resolver este problema?</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Visualicemos nuestros datos en un scatter plot para ver </a:t>
            </a:r>
            <a:r>
              <a:rPr lang="es"/>
              <a:t>cómo</a:t>
            </a:r>
            <a:r>
              <a:rPr lang="es"/>
              <a:t> podemos aproximar este comportamiento...</a:t>
            </a:r>
            <a:endParaRPr/>
          </a:p>
        </p:txBody>
      </p:sp>
      <p:pic>
        <p:nvPicPr>
          <p:cNvPr id="71" name="Google Shape;71;p15"/>
          <p:cNvPicPr preferRelativeResize="0"/>
          <p:nvPr/>
        </p:nvPicPr>
        <p:blipFill>
          <a:blip r:embed="rId3">
            <a:alphaModFix/>
          </a:blip>
          <a:stretch>
            <a:fillRect/>
          </a:stretch>
        </p:blipFill>
        <p:spPr>
          <a:xfrm>
            <a:off x="1243013" y="2185988"/>
            <a:ext cx="6657975" cy="229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regresión lineal</a:t>
            </a:r>
            <a:endParaRPr/>
          </a:p>
        </p:txBody>
      </p:sp>
      <p:sp>
        <p:nvSpPr>
          <p:cNvPr id="77" name="Google Shape;77;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Intentemos con lo que ya conocemos… ¿Qué pasa?</a:t>
            </a:r>
            <a:endParaRPr/>
          </a:p>
        </p:txBody>
      </p:sp>
      <p:pic>
        <p:nvPicPr>
          <p:cNvPr id="78" name="Google Shape;78;p16"/>
          <p:cNvPicPr preferRelativeResize="0"/>
          <p:nvPr/>
        </p:nvPicPr>
        <p:blipFill>
          <a:blip r:embed="rId3">
            <a:alphaModFix/>
          </a:blip>
          <a:stretch>
            <a:fillRect/>
          </a:stretch>
        </p:blipFill>
        <p:spPr>
          <a:xfrm>
            <a:off x="1243013" y="2185988"/>
            <a:ext cx="6657975" cy="2295525"/>
          </a:xfrm>
          <a:prstGeom prst="rect">
            <a:avLst/>
          </a:prstGeom>
          <a:noFill/>
          <a:ln>
            <a:noFill/>
          </a:ln>
        </p:spPr>
      </p:pic>
      <p:cxnSp>
        <p:nvCxnSpPr>
          <p:cNvPr id="79" name="Google Shape;79;p16"/>
          <p:cNvCxnSpPr/>
          <p:nvPr/>
        </p:nvCxnSpPr>
        <p:spPr>
          <a:xfrm flipH="1" rot="10800000">
            <a:off x="3278650" y="2516075"/>
            <a:ext cx="4262700" cy="1634100"/>
          </a:xfrm>
          <a:prstGeom prst="straightConnector1">
            <a:avLst/>
          </a:prstGeom>
          <a:noFill/>
          <a:ln cap="flat" cmpd="sng" w="38100">
            <a:solidFill>
              <a:srgbClr val="FF00FF"/>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 una función de probabilidad</a:t>
            </a:r>
            <a:r>
              <a:rPr lang="es"/>
              <a:t>...</a:t>
            </a:r>
            <a:endParaRPr/>
          </a:p>
        </p:txBody>
      </p:sp>
      <p:sp>
        <p:nvSpPr>
          <p:cNvPr id="85" name="Google Shape;85;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¿Qué pasa?</a:t>
            </a:r>
            <a:endParaRPr/>
          </a:p>
        </p:txBody>
      </p:sp>
      <p:pic>
        <p:nvPicPr>
          <p:cNvPr id="86" name="Google Shape;86;p17"/>
          <p:cNvPicPr preferRelativeResize="0"/>
          <p:nvPr/>
        </p:nvPicPr>
        <p:blipFill>
          <a:blip r:embed="rId3">
            <a:alphaModFix/>
          </a:blip>
          <a:stretch>
            <a:fillRect/>
          </a:stretch>
        </p:blipFill>
        <p:spPr>
          <a:xfrm>
            <a:off x="1243013" y="2185988"/>
            <a:ext cx="6657975" cy="2295525"/>
          </a:xfrm>
          <a:prstGeom prst="rect">
            <a:avLst/>
          </a:prstGeom>
          <a:noFill/>
          <a:ln>
            <a:noFill/>
          </a:ln>
        </p:spPr>
      </p:pic>
      <p:pic>
        <p:nvPicPr>
          <p:cNvPr id="87" name="Google Shape;87;p17"/>
          <p:cNvPicPr preferRelativeResize="0"/>
          <p:nvPr/>
        </p:nvPicPr>
        <p:blipFill>
          <a:blip r:embed="rId4">
            <a:alphaModFix/>
          </a:blip>
          <a:stretch>
            <a:fillRect/>
          </a:stretch>
        </p:blipFill>
        <p:spPr>
          <a:xfrm>
            <a:off x="2609850" y="2571750"/>
            <a:ext cx="5448300" cy="134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la regresión logística?</a:t>
            </a:r>
            <a:endParaRPr/>
          </a:p>
        </p:txBody>
      </p:sp>
      <p:sp>
        <p:nvSpPr>
          <p:cNvPr id="93" name="Google Shape;93;p18"/>
          <p:cNvSpPr txBox="1"/>
          <p:nvPr>
            <p:ph idx="1" type="body"/>
          </p:nvPr>
        </p:nvSpPr>
        <p:spPr>
          <a:xfrm>
            <a:off x="254850" y="1214475"/>
            <a:ext cx="8520600" cy="358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500">
                <a:solidFill>
                  <a:srgbClr val="1D2129"/>
                </a:solidFill>
                <a:highlight>
                  <a:srgbClr val="FFFFFF"/>
                </a:highlight>
              </a:rPr>
              <a:t>Busca modelar la probabilidad de un evento dependiendo de los valores de sus variables independientes, que pueden ser categóricas o numéricas. </a:t>
            </a:r>
            <a:endParaRPr sz="15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Estima la probabilidad de que un evento ocurra para una observación aleatoria seleccionada versus la probabilidad  de que el evento no ocurra. </a:t>
            </a:r>
            <a:endParaRPr sz="1500">
              <a:solidFill>
                <a:srgbClr val="1D2129"/>
              </a:solidFill>
              <a:highlight>
                <a:srgbClr val="FFFFFF"/>
              </a:highlight>
            </a:endParaRPr>
          </a:p>
          <a:p>
            <a:pPr indent="0" lvl="0" marL="0" rtl="0" algn="just">
              <a:spcBef>
                <a:spcPts val="1600"/>
              </a:spcBef>
              <a:spcAft>
                <a:spcPts val="0"/>
              </a:spcAft>
              <a:buNone/>
            </a:pPr>
            <a:r>
              <a:rPr lang="es" sz="1500">
                <a:solidFill>
                  <a:srgbClr val="1D2129"/>
                </a:solidFill>
                <a:highlight>
                  <a:srgbClr val="FFFFFF"/>
                </a:highlight>
              </a:rPr>
              <a:t>Predice el efecto de una serie de </a:t>
            </a:r>
            <a:r>
              <a:rPr lang="es" sz="1500">
                <a:solidFill>
                  <a:srgbClr val="1D2129"/>
                </a:solidFill>
                <a:highlight>
                  <a:srgbClr val="FFFFFF"/>
                </a:highlight>
              </a:rPr>
              <a:t>características</a:t>
            </a:r>
            <a:r>
              <a:rPr lang="es" sz="1500">
                <a:solidFill>
                  <a:srgbClr val="1D2129"/>
                </a:solidFill>
                <a:highlight>
                  <a:srgbClr val="FFFFFF"/>
                </a:highlight>
              </a:rPr>
              <a:t> en una variable de respuesta binaria. Podemos decir que se comporta parecido a una regresión lineal múltiple.</a:t>
            </a:r>
            <a:endParaRPr sz="1500">
              <a:solidFill>
                <a:srgbClr val="1D2129"/>
              </a:solidFill>
              <a:highlight>
                <a:srgbClr val="FFFFFF"/>
              </a:highlight>
            </a:endParaRPr>
          </a:p>
          <a:p>
            <a:pPr indent="0" lvl="0" marL="0" rtl="0" algn="just">
              <a:spcBef>
                <a:spcPts val="1600"/>
              </a:spcBef>
              <a:spcAft>
                <a:spcPts val="1600"/>
              </a:spcAft>
              <a:buNone/>
            </a:pPr>
            <a:r>
              <a:rPr lang="es" sz="1500">
                <a:solidFill>
                  <a:srgbClr val="1D2129"/>
                </a:solidFill>
                <a:highlight>
                  <a:srgbClr val="FFFFFF"/>
                </a:highlight>
              </a:rPr>
              <a:t>Clasifica observaciones estimando la probabilidad de que una observación este en una </a:t>
            </a:r>
            <a:r>
              <a:rPr lang="es" sz="1500">
                <a:solidFill>
                  <a:srgbClr val="1D2129"/>
                </a:solidFill>
                <a:highlight>
                  <a:srgbClr val="FFFFFF"/>
                </a:highlight>
              </a:rPr>
              <a:t>categoría</a:t>
            </a:r>
            <a:r>
              <a:rPr lang="es" sz="1500">
                <a:solidFill>
                  <a:srgbClr val="1D2129"/>
                </a:solidFill>
                <a:highlight>
                  <a:srgbClr val="FFFFFF"/>
                </a:highlight>
              </a:rPr>
              <a:t> en particular (maligno o benigno).</a:t>
            </a:r>
            <a:endParaRPr sz="1500">
              <a:solidFill>
                <a:srgbClr val="1D212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es la regresión logística?</a:t>
            </a:r>
            <a:endParaRPr/>
          </a:p>
        </p:txBody>
      </p:sp>
      <p:pic>
        <p:nvPicPr>
          <p:cNvPr id="99" name="Google Shape;99;p19"/>
          <p:cNvPicPr preferRelativeResize="0"/>
          <p:nvPr/>
        </p:nvPicPr>
        <p:blipFill>
          <a:blip r:embed="rId3">
            <a:alphaModFix/>
          </a:blip>
          <a:stretch>
            <a:fillRect/>
          </a:stretch>
        </p:blipFill>
        <p:spPr>
          <a:xfrm>
            <a:off x="1575125" y="1172600"/>
            <a:ext cx="5993752" cy="641850"/>
          </a:xfrm>
          <a:prstGeom prst="rect">
            <a:avLst/>
          </a:prstGeom>
          <a:noFill/>
          <a:ln>
            <a:noFill/>
          </a:ln>
        </p:spPr>
      </p:pic>
      <p:sp>
        <p:nvSpPr>
          <p:cNvPr id="100" name="Google Shape;100;p19"/>
          <p:cNvSpPr/>
          <p:nvPr/>
        </p:nvSpPr>
        <p:spPr>
          <a:xfrm>
            <a:off x="3516300" y="2520075"/>
            <a:ext cx="2173800" cy="10941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nvSpPr>
        <p:spPr>
          <a:xfrm>
            <a:off x="3624800" y="2713825"/>
            <a:ext cx="18612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Source Code Pro"/>
                <a:ea typeface="Source Code Pro"/>
                <a:cs typeface="Source Code Pro"/>
                <a:sym typeface="Source Code Pro"/>
              </a:rPr>
              <a:t>Modelo de inferencia</a:t>
            </a:r>
            <a:endParaRPr b="1">
              <a:solidFill>
                <a:srgbClr val="FFFFFF"/>
              </a:solidFill>
              <a:latin typeface="Source Code Pro"/>
              <a:ea typeface="Source Code Pro"/>
              <a:cs typeface="Source Code Pro"/>
              <a:sym typeface="Source Code Pro"/>
            </a:endParaRPr>
          </a:p>
        </p:txBody>
      </p:sp>
      <p:sp>
        <p:nvSpPr>
          <p:cNvPr id="102" name="Google Shape;102;p19"/>
          <p:cNvSpPr txBox="1"/>
          <p:nvPr/>
        </p:nvSpPr>
        <p:spPr>
          <a:xfrm>
            <a:off x="1719800" y="4085425"/>
            <a:ext cx="18612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Source Code Pro"/>
                <a:ea typeface="Source Code Pro"/>
                <a:cs typeface="Source Code Pro"/>
                <a:sym typeface="Source Code Pro"/>
              </a:rPr>
              <a:t>Maligno</a:t>
            </a:r>
            <a:endParaRPr b="1">
              <a:latin typeface="Source Code Pro"/>
              <a:ea typeface="Source Code Pro"/>
              <a:cs typeface="Source Code Pro"/>
              <a:sym typeface="Source Code Pro"/>
            </a:endParaRPr>
          </a:p>
        </p:txBody>
      </p:sp>
      <p:sp>
        <p:nvSpPr>
          <p:cNvPr id="103" name="Google Shape;103;p19"/>
          <p:cNvSpPr txBox="1"/>
          <p:nvPr/>
        </p:nvSpPr>
        <p:spPr>
          <a:xfrm>
            <a:off x="5758400" y="4085425"/>
            <a:ext cx="1861200" cy="58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Source Code Pro"/>
                <a:ea typeface="Source Code Pro"/>
                <a:cs typeface="Source Code Pro"/>
                <a:sym typeface="Source Code Pro"/>
              </a:rPr>
              <a:t>Benigno</a:t>
            </a:r>
            <a:endParaRPr b="1">
              <a:latin typeface="Source Code Pro"/>
              <a:ea typeface="Source Code Pro"/>
              <a:cs typeface="Source Code Pro"/>
              <a:sym typeface="Source Code Pro"/>
            </a:endParaRPr>
          </a:p>
        </p:txBody>
      </p:sp>
      <p:cxnSp>
        <p:nvCxnSpPr>
          <p:cNvPr id="104" name="Google Shape;104;p19"/>
          <p:cNvCxnSpPr>
            <a:stCxn id="99" idx="2"/>
            <a:endCxn id="100" idx="0"/>
          </p:cNvCxnSpPr>
          <p:nvPr/>
        </p:nvCxnSpPr>
        <p:spPr>
          <a:xfrm>
            <a:off x="4572001" y="1814450"/>
            <a:ext cx="31200" cy="705600"/>
          </a:xfrm>
          <a:prstGeom prst="straightConnector1">
            <a:avLst/>
          </a:prstGeom>
          <a:noFill/>
          <a:ln cap="flat" cmpd="sng" w="38100">
            <a:solidFill>
              <a:schemeClr val="dk2"/>
            </a:solidFill>
            <a:prstDash val="solid"/>
            <a:round/>
            <a:headEnd len="med" w="med" type="none"/>
            <a:tailEnd len="med" w="med" type="triangle"/>
          </a:ln>
        </p:spPr>
      </p:cxnSp>
      <p:cxnSp>
        <p:nvCxnSpPr>
          <p:cNvPr id="105" name="Google Shape;105;p19"/>
          <p:cNvCxnSpPr>
            <a:stCxn id="100" idx="2"/>
            <a:endCxn id="102" idx="0"/>
          </p:cNvCxnSpPr>
          <p:nvPr/>
        </p:nvCxnSpPr>
        <p:spPr>
          <a:xfrm flipH="1">
            <a:off x="2650500" y="3614175"/>
            <a:ext cx="1952700" cy="471300"/>
          </a:xfrm>
          <a:prstGeom prst="straightConnector1">
            <a:avLst/>
          </a:prstGeom>
          <a:noFill/>
          <a:ln cap="flat" cmpd="sng" w="38100">
            <a:solidFill>
              <a:schemeClr val="dk2"/>
            </a:solidFill>
            <a:prstDash val="solid"/>
            <a:round/>
            <a:headEnd len="med" w="med" type="none"/>
            <a:tailEnd len="med" w="med" type="triangle"/>
          </a:ln>
        </p:spPr>
      </p:cxnSp>
      <p:cxnSp>
        <p:nvCxnSpPr>
          <p:cNvPr id="106" name="Google Shape;106;p19"/>
          <p:cNvCxnSpPr>
            <a:stCxn id="100" idx="2"/>
            <a:endCxn id="103" idx="0"/>
          </p:cNvCxnSpPr>
          <p:nvPr/>
        </p:nvCxnSpPr>
        <p:spPr>
          <a:xfrm>
            <a:off x="4603200" y="3614175"/>
            <a:ext cx="2085900" cy="471300"/>
          </a:xfrm>
          <a:prstGeom prst="straightConnector1">
            <a:avLst/>
          </a:prstGeom>
          <a:noFill/>
          <a:ln cap="flat" cmpd="sng" w="38100">
            <a:solidFill>
              <a:schemeClr val="dk2"/>
            </a:solidFill>
            <a:prstDash val="solid"/>
            <a:round/>
            <a:headEnd len="med" w="med" type="none"/>
            <a:tailEnd len="med" w="med" type="triangle"/>
          </a:ln>
        </p:spPr>
      </p:cxnSp>
      <p:sp>
        <p:nvSpPr>
          <p:cNvPr id="107" name="Google Shape;107;p19"/>
          <p:cNvSpPr txBox="1"/>
          <p:nvPr/>
        </p:nvSpPr>
        <p:spPr>
          <a:xfrm>
            <a:off x="152400" y="2259150"/>
            <a:ext cx="3194400" cy="1463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Source Code Pro"/>
                <a:ea typeface="Source Code Pro"/>
                <a:cs typeface="Source Code Pro"/>
                <a:sym typeface="Source Code Pro"/>
              </a:rPr>
              <a:t>¿Cuál es la probabilidad de que un tumor con clump thickness=3, cell size uniformity=3, ..., mitosis=1 sea maligno?</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 qué no usar regresión lineal?</a:t>
            </a:r>
            <a:endParaRPr/>
          </a:p>
        </p:txBody>
      </p:sp>
      <p:sp>
        <p:nvSpPr>
          <p:cNvPr id="113" name="Google Shape;113;p20"/>
          <p:cNvSpPr txBox="1"/>
          <p:nvPr>
            <p:ph idx="1" type="body"/>
          </p:nvPr>
        </p:nvSpPr>
        <p:spPr>
          <a:xfrm>
            <a:off x="254850" y="1214475"/>
            <a:ext cx="8520600" cy="358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rgbClr val="1D2129"/>
                </a:solidFill>
                <a:highlight>
                  <a:srgbClr val="FFFFFF"/>
                </a:highlight>
              </a:rPr>
              <a:t>Una regresión lineal univariada es una variable cuantitativa prediciendo otra cuantitativa. Una variable que solo puede tener 2 valores no se considera cuantitativa.</a:t>
            </a:r>
            <a:endParaRPr sz="1700">
              <a:solidFill>
                <a:srgbClr val="1D2129"/>
              </a:solidFill>
              <a:highlight>
                <a:srgbClr val="FFFFFF"/>
              </a:highlight>
            </a:endParaRPr>
          </a:p>
          <a:p>
            <a:pPr indent="0" lvl="0" marL="0" rtl="0" algn="just">
              <a:spcBef>
                <a:spcPts val="1600"/>
              </a:spcBef>
              <a:spcAft>
                <a:spcPts val="0"/>
              </a:spcAft>
              <a:buNone/>
            </a:pPr>
            <a:r>
              <a:rPr lang="es" sz="1700">
                <a:solidFill>
                  <a:srgbClr val="1D2129"/>
                </a:solidFill>
                <a:highlight>
                  <a:srgbClr val="FFFFFF"/>
                </a:highlight>
              </a:rPr>
              <a:t>La regresión multivariada es una regresión lineal simple con más variables independientes que es básicamente el mismo tipo de problema.</a:t>
            </a:r>
            <a:endParaRPr sz="1700">
              <a:solidFill>
                <a:srgbClr val="1D2129"/>
              </a:solidFill>
              <a:highlight>
                <a:srgbClr val="FFFFFF"/>
              </a:highlight>
            </a:endParaRPr>
          </a:p>
          <a:p>
            <a:pPr indent="0" lvl="0" marL="0" rtl="0" algn="just">
              <a:spcBef>
                <a:spcPts val="1600"/>
              </a:spcBef>
              <a:spcAft>
                <a:spcPts val="0"/>
              </a:spcAft>
              <a:buNone/>
            </a:pPr>
            <a:r>
              <a:rPr lang="es" sz="1700">
                <a:solidFill>
                  <a:srgbClr val="1D2129"/>
                </a:solidFill>
                <a:highlight>
                  <a:srgbClr val="FFFFFF"/>
                </a:highlight>
              </a:rPr>
              <a:t>Una regresión no lineal sigue siendo variables cuantitativas pero ahora los datos tienen tendencia de curva.</a:t>
            </a:r>
            <a:endParaRPr sz="1700">
              <a:solidFill>
                <a:srgbClr val="1D2129"/>
              </a:solidFill>
              <a:highlight>
                <a:srgbClr val="FFFFFF"/>
              </a:highlight>
            </a:endParaRPr>
          </a:p>
          <a:p>
            <a:pPr indent="0" lvl="0" marL="0" rtl="0" algn="just">
              <a:spcBef>
                <a:spcPts val="1600"/>
              </a:spcBef>
              <a:spcAft>
                <a:spcPts val="1600"/>
              </a:spcAft>
              <a:buNone/>
            </a:pPr>
            <a:r>
              <a:t/>
            </a:r>
            <a:endParaRPr sz="1500">
              <a:solidFill>
                <a:srgbClr val="1D212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292850"/>
            <a:ext cx="4104900" cy="1809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¿qué pasa si usamos una regresión lineal?</a:t>
            </a:r>
            <a:endParaRPr/>
          </a:p>
        </p:txBody>
      </p:sp>
      <p:sp>
        <p:nvSpPr>
          <p:cNvPr id="119" name="Google Shape;119;p21"/>
          <p:cNvSpPr txBox="1"/>
          <p:nvPr>
            <p:ph idx="1" type="body"/>
          </p:nvPr>
        </p:nvSpPr>
        <p:spPr>
          <a:xfrm>
            <a:off x="254850" y="2357475"/>
            <a:ext cx="8520600" cy="25392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rgbClr val="1D2129"/>
              </a:buClr>
              <a:buSzPts val="1700"/>
              <a:buChar char="●"/>
            </a:pPr>
            <a:r>
              <a:rPr lang="es" sz="1700">
                <a:solidFill>
                  <a:srgbClr val="1D2129"/>
                </a:solidFill>
                <a:highlight>
                  <a:srgbClr val="FFFFFF"/>
                </a:highlight>
              </a:rPr>
              <a:t>Los datos binarios NO tienen una distribución normal, que se asume para usar casi cualquier tipo de regresión.</a:t>
            </a:r>
            <a:endParaRPr sz="1700">
              <a:solidFill>
                <a:srgbClr val="1D2129"/>
              </a:solidFill>
              <a:highlight>
                <a:srgbClr val="FFFFFF"/>
              </a:highlight>
            </a:endParaRPr>
          </a:p>
          <a:p>
            <a:pPr indent="0" lvl="0" marL="0" rtl="0" algn="just">
              <a:spcBef>
                <a:spcPts val="1600"/>
              </a:spcBef>
              <a:spcAft>
                <a:spcPts val="0"/>
              </a:spcAft>
              <a:buNone/>
            </a:pPr>
            <a:r>
              <a:t/>
            </a:r>
            <a:endParaRPr sz="1700">
              <a:solidFill>
                <a:srgbClr val="1D2129"/>
              </a:solidFill>
              <a:highlight>
                <a:srgbClr val="FFFFFF"/>
              </a:highlight>
            </a:endParaRPr>
          </a:p>
          <a:p>
            <a:pPr indent="-336550" lvl="0" marL="457200" rtl="0" algn="just">
              <a:spcBef>
                <a:spcPts val="1600"/>
              </a:spcBef>
              <a:spcAft>
                <a:spcPts val="0"/>
              </a:spcAft>
              <a:buClr>
                <a:srgbClr val="1D2129"/>
              </a:buClr>
              <a:buSzPts val="1700"/>
              <a:buChar char="●"/>
            </a:pPr>
            <a:r>
              <a:rPr lang="es" sz="1700">
                <a:solidFill>
                  <a:srgbClr val="1D2129"/>
                </a:solidFill>
                <a:highlight>
                  <a:srgbClr val="FFFFFF"/>
                </a:highlight>
              </a:rPr>
              <a:t>Si corremos una regresión lineal los valores predichos pueden ser menores a 0 y mayores a 1, esto viola la definición de probabilidad.</a:t>
            </a:r>
            <a:endParaRPr sz="1700">
              <a:solidFill>
                <a:srgbClr val="1D2129"/>
              </a:solidFill>
              <a:highlight>
                <a:srgbClr val="FFFFFF"/>
              </a:highlight>
            </a:endParaRPr>
          </a:p>
          <a:p>
            <a:pPr indent="0" lvl="0" marL="0" rtl="0" algn="just">
              <a:spcBef>
                <a:spcPts val="1600"/>
              </a:spcBef>
              <a:spcAft>
                <a:spcPts val="0"/>
              </a:spcAft>
              <a:buNone/>
            </a:pPr>
            <a:r>
              <a:t/>
            </a:r>
            <a:endParaRPr sz="1500">
              <a:solidFill>
                <a:srgbClr val="1D2129"/>
              </a:solidFill>
              <a:highlight>
                <a:srgbClr val="FFFFFF"/>
              </a:highlight>
            </a:endParaRPr>
          </a:p>
          <a:p>
            <a:pPr indent="0" lvl="0" marL="0" rtl="0" algn="just">
              <a:spcBef>
                <a:spcPts val="1600"/>
              </a:spcBef>
              <a:spcAft>
                <a:spcPts val="1600"/>
              </a:spcAft>
              <a:buNone/>
            </a:pPr>
            <a:r>
              <a:t/>
            </a:r>
            <a:endParaRPr sz="1500">
              <a:solidFill>
                <a:srgbClr val="1D2129"/>
              </a:solidFill>
              <a:highlight>
                <a:srgbClr val="FFFFFF"/>
              </a:highlight>
            </a:endParaRPr>
          </a:p>
        </p:txBody>
      </p:sp>
      <p:pic>
        <p:nvPicPr>
          <p:cNvPr id="120" name="Google Shape;120;p21"/>
          <p:cNvPicPr preferRelativeResize="0"/>
          <p:nvPr/>
        </p:nvPicPr>
        <p:blipFill>
          <a:blip r:embed="rId3">
            <a:alphaModFix/>
          </a:blip>
          <a:stretch>
            <a:fillRect/>
          </a:stretch>
        </p:blipFill>
        <p:spPr>
          <a:xfrm>
            <a:off x="5251000" y="38100"/>
            <a:ext cx="2978599" cy="223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