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matic SC"/>
      <p:regular r:id="rId25"/>
      <p:bold r:id="rId26"/>
    </p:embeddedFont>
    <p:embeddedFont>
      <p:font typeface="Source Code Pr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maticSC-bold.fntdata"/><Relationship Id="rId25" Type="http://schemas.openxmlformats.org/officeDocument/2006/relationships/font" Target="fonts/AmaticSC-regular.fntdata"/><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078ea1e8c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078ea1e8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e10b1220e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e10b1220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e10b1220e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e10b1220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e10b1220e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e10b1220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e10b1220e_0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e10b1220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e10b1220e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e10b1220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e10b1220e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e10b1220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e10b1220e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e10b1220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078ea1e8c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078ea1e8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e10b1220e_0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e10b1220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59039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590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e10b1220e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e10b1220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078ea1e8c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078ea1e8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59039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5903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078ea1e8c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078ea1e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078ea1e8c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078ea1e8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078ea1e8c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078ea1e8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078ea1e8c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078ea1e8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6.3	árboles de decisión</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Fecha: 12-Febrero-2021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se determinan los nodos de decisión?</a:t>
            </a:r>
            <a:endParaRPr/>
          </a:p>
        </p:txBody>
      </p:sp>
      <p:sp>
        <p:nvSpPr>
          <p:cNvPr id="118" name="Google Shape;118;p22"/>
          <p:cNvSpPr txBox="1"/>
          <p:nvPr>
            <p:ph idx="1" type="body"/>
          </p:nvPr>
        </p:nvSpPr>
        <p:spPr>
          <a:xfrm>
            <a:off x="311700" y="1228675"/>
            <a:ext cx="4992000" cy="37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19" name="Google Shape;119;p22"/>
          <p:cNvSpPr txBox="1"/>
          <p:nvPr>
            <p:ph idx="1" type="body"/>
          </p:nvPr>
        </p:nvSpPr>
        <p:spPr>
          <a:xfrm>
            <a:off x="311700" y="1228675"/>
            <a:ext cx="8152500" cy="33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creación de un árbol binario de decisión es un proceso de dividir en espacio de entrada (variables predictoras). Usualmente se usa un enfoque voraz recursivo  para hacer la división del espacio de entrada. </a:t>
            </a:r>
            <a:endParaRPr/>
          </a:p>
          <a:p>
            <a:pPr indent="0" lvl="0" marL="0" rtl="0" algn="l">
              <a:spcBef>
                <a:spcPts val="1600"/>
              </a:spcBef>
              <a:spcAft>
                <a:spcPts val="0"/>
              </a:spcAft>
              <a:buNone/>
            </a:pPr>
            <a:r>
              <a:rPr lang="es"/>
              <a:t>Este procedimiento es numérico, el split con el menor costo es el seleccionado. Para regresión se usa una función de costo, para clasificación se usa el índice de Gini que indica la pureza de los nodos hoja.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construyo un árbol de decisión con mis datos?</a:t>
            </a:r>
            <a:endParaRPr/>
          </a:p>
        </p:txBody>
      </p:sp>
      <p:sp>
        <p:nvSpPr>
          <p:cNvPr id="125" name="Google Shape;125;p23"/>
          <p:cNvSpPr txBox="1"/>
          <p:nvPr>
            <p:ph idx="1" type="body"/>
          </p:nvPr>
        </p:nvSpPr>
        <p:spPr>
          <a:xfrm>
            <a:off x="76200" y="1228675"/>
            <a:ext cx="61347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Supongamos que yo tengo este dataset sobre especies animales, la misión es encontrar una forma de clasificar la especie dadas 4 características.</a:t>
            </a:r>
            <a:endParaRPr/>
          </a:p>
          <a:p>
            <a:pPr indent="0" lvl="0" marL="0" rtl="0" algn="l">
              <a:spcBef>
                <a:spcPts val="1600"/>
              </a:spcBef>
              <a:spcAft>
                <a:spcPts val="1600"/>
              </a:spcAft>
              <a:buNone/>
            </a:pPr>
            <a:r>
              <a:rPr lang="es"/>
              <a:t>Empecemos haciendo preguntas ¿?</a:t>
            </a:r>
            <a:endParaRPr/>
          </a:p>
        </p:txBody>
      </p:sp>
      <p:sp>
        <p:nvSpPr>
          <p:cNvPr id="126" name="Google Shape;126;p23"/>
          <p:cNvSpPr txBox="1"/>
          <p:nvPr/>
        </p:nvSpPr>
        <p:spPr>
          <a:xfrm>
            <a:off x="6801900" y="4568875"/>
            <a:ext cx="2342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t>https://towardsdatascience.com/machine-learning-basics-descision-tree-from-scratch-part-ii-dee664d46831</a:t>
            </a:r>
            <a:endParaRPr sz="900"/>
          </a:p>
        </p:txBody>
      </p:sp>
      <p:pic>
        <p:nvPicPr>
          <p:cNvPr id="127" name="Google Shape;127;p23"/>
          <p:cNvPicPr preferRelativeResize="0"/>
          <p:nvPr/>
        </p:nvPicPr>
        <p:blipFill>
          <a:blip r:embed="rId3">
            <a:alphaModFix/>
          </a:blip>
          <a:stretch>
            <a:fillRect/>
          </a:stretch>
        </p:blipFill>
        <p:spPr>
          <a:xfrm>
            <a:off x="6210900" y="1246250"/>
            <a:ext cx="2628300" cy="31351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construyo un árbol de decisión con mis datos?</a:t>
            </a:r>
            <a:endParaRPr/>
          </a:p>
        </p:txBody>
      </p:sp>
      <p:sp>
        <p:nvSpPr>
          <p:cNvPr id="133" name="Google Shape;133;p24"/>
          <p:cNvSpPr txBox="1"/>
          <p:nvPr>
            <p:ph idx="1" type="body"/>
          </p:nvPr>
        </p:nvSpPr>
        <p:spPr>
          <a:xfrm>
            <a:off x="5892900" y="1161275"/>
            <a:ext cx="32511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Si preguntamos ¿tiene dientes? podemos observar no hay tanta separabilidad entre especies con esta pregunta… Cuánta información estamos ganando a partir de la impureza de la característica... </a:t>
            </a:r>
            <a:endParaRPr/>
          </a:p>
        </p:txBody>
      </p:sp>
      <p:sp>
        <p:nvSpPr>
          <p:cNvPr id="134" name="Google Shape;134;p24"/>
          <p:cNvSpPr txBox="1"/>
          <p:nvPr/>
        </p:nvSpPr>
        <p:spPr>
          <a:xfrm>
            <a:off x="6801900" y="4568875"/>
            <a:ext cx="2342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t>https://towardsdatascience.com/machine-learning-basics-descision-tree-from-scratch-part-ii-dee664d46831</a:t>
            </a:r>
            <a:endParaRPr sz="900"/>
          </a:p>
        </p:txBody>
      </p:sp>
      <p:pic>
        <p:nvPicPr>
          <p:cNvPr id="135" name="Google Shape;135;p24"/>
          <p:cNvPicPr preferRelativeResize="0"/>
          <p:nvPr/>
        </p:nvPicPr>
        <p:blipFill>
          <a:blip r:embed="rId3">
            <a:alphaModFix/>
          </a:blip>
          <a:stretch>
            <a:fillRect/>
          </a:stretch>
        </p:blipFill>
        <p:spPr>
          <a:xfrm>
            <a:off x="10925" y="1140575"/>
            <a:ext cx="5819400" cy="3675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impureza de gini</a:t>
            </a:r>
            <a:endParaRPr/>
          </a:p>
        </p:txBody>
      </p:sp>
      <p:sp>
        <p:nvSpPr>
          <p:cNvPr id="141" name="Google Shape;141;p25"/>
          <p:cNvSpPr txBox="1"/>
          <p:nvPr>
            <p:ph idx="1" type="body"/>
          </p:nvPr>
        </p:nvSpPr>
        <p:spPr>
          <a:xfrm>
            <a:off x="239275" y="1161275"/>
            <a:ext cx="8904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índice de impureza se calcula como:</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
              <a:t>donde p_j es la probabilidad de la clase j-ésima, donde m es el número de clases. Este índice mide la probabilidad de que una instancia sea mal clasificada dado que seleccione cierta característica. En teoría queremos la característica con el índice de Gini más bajo. </a:t>
            </a:r>
            <a:endParaRPr/>
          </a:p>
        </p:txBody>
      </p:sp>
      <p:sp>
        <p:nvSpPr>
          <p:cNvPr id="142" name="Google Shape;142;p25"/>
          <p:cNvSpPr txBox="1"/>
          <p:nvPr/>
        </p:nvSpPr>
        <p:spPr>
          <a:xfrm>
            <a:off x="6801900" y="4568875"/>
            <a:ext cx="2342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t>https://towardsdatascience.com/machine-learning-basics-descision-tree-from-scratch-part-ii-dee664d46831</a:t>
            </a:r>
            <a:endParaRPr sz="900"/>
          </a:p>
        </p:txBody>
      </p:sp>
      <p:pic>
        <p:nvPicPr>
          <p:cNvPr descr="&lt;math xmlns=&quot;http://www.w3.org/1998/Math/MathML&quot;&gt;&lt;mi&gt;G&lt;/mi&gt;&lt;mi&gt;i&lt;/mi&gt;&lt;mi&gt;n&lt;/mi&gt;&lt;mi&gt;i&lt;/mi&gt;&lt;mi&gt;I&lt;/mi&gt;&lt;mi&gt;n&lt;/mi&gt;&lt;mi&gt;d&lt;/mi&gt;&lt;mi&gt;e&lt;/mi&gt;&lt;mi&gt;x&lt;/mi&gt;&lt;mo&gt;&amp;#xA0;&lt;/mo&gt;&lt;mo&gt;=&lt;/mo&gt;&lt;mo&gt;&amp;#xA0;&lt;/mo&gt;&lt;mn&gt;1&lt;/mn&gt;&lt;mo&gt;&amp;#xA0;&lt;/mo&gt;&lt;mo&gt;-&lt;/mo&gt;&lt;mo&gt;&amp;#xA0;&lt;/mo&gt;&lt;munderover&gt;&lt;mrow&gt;&lt;mo&gt;&amp;#x2211;&lt;/mo&gt;&lt;msup&gt;&lt;msub&gt;&lt;mi&gt;p&lt;/mi&gt;&lt;mi&gt;j&lt;/mi&gt;&lt;/msub&gt;&lt;mn&gt;2&lt;/mn&gt;&lt;/msup&gt;&lt;/mrow&gt;&lt;mrow&gt;&lt;mi&gt;j&lt;/mi&gt;&lt;mo&gt;=&lt;/mo&gt;&lt;mn&gt;1&lt;/mn&gt;&lt;/mrow&gt;&lt;mi&gt;m&lt;/mi&gt;&lt;/munderover&gt;&lt;/math&gt;" id="143" name="Google Shape;143;p25" title="G i n i I n d e x space equals space 1 space minus space stack sum p subscript j squared with j equals 1 below and m on top"/>
          <p:cNvPicPr preferRelativeResize="0"/>
          <p:nvPr/>
        </p:nvPicPr>
        <p:blipFill>
          <a:blip r:embed="rId3">
            <a:alphaModFix/>
          </a:blip>
          <a:stretch>
            <a:fillRect/>
          </a:stretch>
        </p:blipFill>
        <p:spPr>
          <a:xfrm>
            <a:off x="2799100" y="1586300"/>
            <a:ext cx="2342101" cy="771803"/>
          </a:xfrm>
          <a:prstGeom prst="rect">
            <a:avLst/>
          </a:prstGeom>
          <a:noFill/>
          <a:ln>
            <a:noFill/>
          </a:ln>
        </p:spPr>
      </p:pic>
      <p:pic>
        <p:nvPicPr>
          <p:cNvPr descr="&lt;math xmlns=&quot;http://www.w3.org/1998/Math/MathML&quot;&gt;&lt;mi&gt;M&lt;/mi&gt;&lt;mi&gt;e&lt;/mi&gt;&lt;mi&gt;j&lt;/mi&gt;&lt;mi&gt;o&lt;/mi&gt;&lt;mi&gt;r&lt;/mi&gt;&lt;mo&gt;&amp;#xA0;&lt;/mo&gt;&lt;mi&gt;c&lt;/mi&gt;&lt;mi&gt;a&lt;/mi&gt;&lt;mi&gt;s&lt;/mi&gt;&lt;mi&gt;o&lt;/mi&gt;&lt;mo&gt;:&lt;/mo&gt;&lt;mo&gt;&amp;#x2009;&lt;/mo&gt;&lt;mo&gt;&amp;#xA0;&lt;/mo&gt;&lt;mi&gt;G&lt;/mi&gt;&lt;mi&gt;i&lt;/mi&gt;&lt;mi&gt;n&lt;/mi&gt;&lt;mi&gt;i&lt;/mi&gt;&lt;mi&gt;I&lt;/mi&gt;&lt;mi&gt;n&lt;/mi&gt;&lt;mi&gt;d&lt;/mi&gt;&lt;mi&gt;e&lt;/mi&gt;&lt;mi&gt;x&lt;/mi&gt;&lt;mo&gt;&amp;#xA0;&lt;/mo&gt;&lt;mo&gt;=&lt;/mo&gt;&lt;mo&gt;&amp;#x2009;&lt;/mo&gt;&lt;mn&gt;1&lt;/mn&gt;&lt;mo&gt;-&lt;/mo&gt;&lt;mfenced&gt;&lt;mrow&gt;&lt;mn&gt;1&lt;/mn&gt;&lt;mo&gt;+&lt;/mo&gt;&lt;mn&gt;0&lt;/mn&gt;&lt;mo&gt;+&lt;/mo&gt;&lt;mo&gt;.&lt;/mo&gt;&lt;mo&gt;.&lt;/mo&gt;&lt;mo&gt;.&lt;/mo&gt;&lt;mo&gt;+&lt;/mo&gt;&lt;mn&gt;0&lt;/mn&gt;&lt;/mrow&gt;&lt;/mfenced&gt;&lt;mo&gt;&amp;#xA0;&lt;/mo&gt;&lt;mo&gt;=&lt;/mo&gt;&lt;mo&gt;&amp;#x2009;&lt;/mo&gt;&lt;mn&gt;0&lt;/mn&gt;&lt;mspace linebreak=&quot;newline&quot;/&gt;&lt;mi&gt;P&lt;/mi&gt;&lt;mi&gt;e&lt;/mi&gt;&lt;mi&gt;o&lt;/mi&gt;&lt;mi&gt;r&lt;/mi&gt;&lt;mo&gt;&amp;#xA0;&lt;/mo&gt;&lt;mi&gt;c&lt;/mi&gt;&lt;mi&gt;a&lt;/mi&gt;&lt;mi&gt;s&lt;/mi&gt;&lt;mi&gt;o&lt;/mi&gt;&lt;mo&gt;:&lt;/mo&gt;&lt;mo&gt;&amp;#x2009;&lt;/mo&gt;&lt;mi&gt;G&lt;/mi&gt;&lt;mi&gt;i&lt;/mi&gt;&lt;mi&gt;n&lt;/mi&gt;&lt;mi&gt;i&lt;/mi&gt;&lt;mi&gt;I&lt;/mi&gt;&lt;mi&gt;n&lt;/mi&gt;&lt;mi&gt;d&lt;/mi&gt;&lt;mi&gt;e&lt;/mi&gt;&lt;mi&gt;x&lt;/mi&gt;&lt;mo&gt;&amp;#xA0;&lt;/mo&gt;&lt;mo&gt;=&lt;/mo&gt;&lt;mo&gt;&amp;#x2009;&lt;/mo&gt;&lt;mn&gt;1&lt;/mn&gt;&lt;mo&gt;-&lt;/mo&gt;&lt;mfenced&gt;&lt;mfrac&gt;&lt;mn&gt;1&lt;/mn&gt;&lt;mi&gt;m&lt;/mi&gt;&lt;/mfrac&gt;&lt;/mfenced&gt;&lt;/math&gt;" id="144" name="Google Shape;144;p25" title="M e j o r space c a s o colon thin space space G i n i I n d e x space equals thin space 1 minus open parentheses 1 plus 0 plus... plus 0 close parentheses space equals thin space 0&#10;P e o r space c a s o colon thin space G i n i I n d e x space equals thin space 1 minus open parentheses 1 over m close parentheses"/>
          <p:cNvPicPr preferRelativeResize="0"/>
          <p:nvPr/>
        </p:nvPicPr>
        <p:blipFill>
          <a:blip r:embed="rId4">
            <a:alphaModFix/>
          </a:blip>
          <a:stretch>
            <a:fillRect/>
          </a:stretch>
        </p:blipFill>
        <p:spPr>
          <a:xfrm>
            <a:off x="569725" y="3941475"/>
            <a:ext cx="5452425" cy="1041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impureza de gini: toothed</a:t>
            </a:r>
            <a:endParaRPr/>
          </a:p>
        </p:txBody>
      </p:sp>
      <p:sp>
        <p:nvSpPr>
          <p:cNvPr id="150" name="Google Shape;150;p26"/>
          <p:cNvSpPr txBox="1"/>
          <p:nvPr/>
        </p:nvSpPr>
        <p:spPr>
          <a:xfrm>
            <a:off x="6801900" y="4568875"/>
            <a:ext cx="2342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t>https://towardsdatascience.com/machine-learning-basics-descision-tree-from-scratch-part-ii-dee664d46831</a:t>
            </a:r>
            <a:endParaRPr sz="900"/>
          </a:p>
        </p:txBody>
      </p:sp>
      <p:pic>
        <p:nvPicPr>
          <p:cNvPr id="151" name="Google Shape;151;p26"/>
          <p:cNvPicPr preferRelativeResize="0"/>
          <p:nvPr/>
        </p:nvPicPr>
        <p:blipFill>
          <a:blip r:embed="rId3">
            <a:alphaModFix/>
          </a:blip>
          <a:stretch>
            <a:fillRect/>
          </a:stretch>
        </p:blipFill>
        <p:spPr>
          <a:xfrm>
            <a:off x="3986525" y="1064375"/>
            <a:ext cx="5196599" cy="3282075"/>
          </a:xfrm>
          <a:prstGeom prst="rect">
            <a:avLst/>
          </a:prstGeom>
          <a:noFill/>
          <a:ln>
            <a:noFill/>
          </a:ln>
        </p:spPr>
      </p:pic>
      <p:sp>
        <p:nvSpPr>
          <p:cNvPr id="152" name="Google Shape;152;p26"/>
          <p:cNvSpPr/>
          <p:nvPr/>
        </p:nvSpPr>
        <p:spPr>
          <a:xfrm>
            <a:off x="239275" y="4660400"/>
            <a:ext cx="3173700" cy="445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t;math xmlns=&quot;http://www.w3.org/1998/Math/MathML&quot;&gt;&lt;mi&gt;P&lt;/mi&gt;&lt;mfenced&gt;&lt;mrow&gt;&lt;mi&gt;t&lt;/mi&gt;&lt;mi&gt;o&lt;/mi&gt;&lt;mi&gt;o&lt;/mi&gt;&lt;mi&gt;t&lt;/mi&gt;&lt;mi&gt;h&lt;/mi&gt;&lt;mi&gt;e&lt;/mi&gt;&lt;mi&gt;d&lt;/mi&gt;&lt;mo&gt;=&lt;/mo&gt;&lt;mo&gt;=&lt;/mo&gt;&lt;mi&gt;T&lt;/mi&gt;&lt;mi&gt;r&lt;/mi&gt;&lt;mi&gt;u&lt;/mi&gt;&lt;mi&gt;e&lt;/mi&gt;&lt;/mrow&gt;&lt;/mfenced&gt;&lt;mo&gt;&amp;#xA0;&lt;/mo&gt;&lt;mo&gt;=&lt;/mo&gt;&lt;mo&gt;&amp;#x2009;&lt;/mo&gt;&lt;mo&gt;&amp;#xA0;&lt;/mo&gt;&lt;mfrac&gt;&lt;mn&gt;8&lt;/mn&gt;&lt;mn&gt;10&lt;/mn&gt;&lt;/mfrac&gt;&lt;mo&gt;&amp;#xA0;&lt;/mo&gt;&lt;mo&gt;=&lt;/mo&gt;&lt;mo&gt;&amp;#x2009;&lt;/mo&gt;&lt;mn&gt;0&lt;/mn&gt;&lt;mo&gt;.&lt;/mo&gt;&lt;mn&gt;8&lt;/mn&gt;&lt;mspace linebreak=&quot;newline&quot;/&gt;&lt;mi&gt;P&lt;/mi&gt;&lt;mfenced&gt;&lt;mrow&gt;&lt;mi&gt;t&lt;/mi&gt;&lt;mi&gt;o&lt;/mi&gt;&lt;mi&gt;o&lt;/mi&gt;&lt;mi&gt;t&lt;/mi&gt;&lt;mi&gt;h&lt;/mi&gt;&lt;mi&gt;e&lt;/mi&gt;&lt;mi&gt;d&lt;/mi&gt;&lt;mo&gt;=&lt;/mo&gt;&lt;mo&gt;=&lt;/mo&gt;&lt;mi&gt;F&lt;/mi&gt;&lt;mi&gt;a&lt;/mi&gt;&lt;mi&gt;l&lt;/mi&gt;&lt;mi&gt;s&lt;/mi&gt;&lt;mi&gt;e&lt;/mi&gt;&lt;/mrow&gt;&lt;/mfenced&gt;&lt;mo&gt;&amp;#xA0;&lt;/mo&gt;&lt;mo&gt;=&lt;/mo&gt;&lt;mo&gt;&amp;#x2009;&lt;/mo&gt;&lt;mn&gt;0&lt;/mn&gt;&lt;mo&gt;.&lt;/mo&gt;&lt;mn&gt;2&lt;/mn&gt;&lt;mspace linebreak=&quot;newline&quot;/&gt;&lt;mi&gt;P&lt;/mi&gt;&lt;mfenced&gt;&lt;mrow&gt;&lt;mi&gt;t&lt;/mi&gt;&lt;mi&gt;o&lt;/mi&gt;&lt;mi&gt;o&lt;/mi&gt;&lt;mi&gt;t&lt;/mi&gt;&lt;mi&gt;h&lt;/mi&gt;&lt;mi&gt;e&lt;/mi&gt;&lt;mi&gt;d&lt;/mi&gt;&lt;mo&gt;=&lt;/mo&gt;&lt;mo&gt;=&lt;/mo&gt;&lt;mi&gt;T&lt;/mi&gt;&lt;mi&gt;r&lt;/mi&gt;&lt;mi&gt;u&lt;/mi&gt;&lt;mi&gt;e&lt;/mi&gt;&lt;mo&gt;&amp;#xA0;&lt;/mo&gt;&lt;mo&gt;&amp;amp;&lt;/mo&gt;&lt;mo&gt;&amp;#xA0;&lt;/mo&gt;&lt;mi&gt;s&lt;/mi&gt;&lt;mi&gt;p&lt;/mi&gt;&lt;mi&gt;e&lt;/mi&gt;&lt;mi&gt;c&lt;/mi&gt;&lt;mi&gt;i&lt;/mi&gt;&lt;mi&gt;e&lt;/mi&gt;&lt;mi&gt;s&lt;/mi&gt;&lt;mo&gt;=&lt;/mo&gt;&lt;mo&gt;=&lt;/mo&gt;&lt;mi&gt;M&lt;/mi&gt;&lt;mi&gt;a&lt;/mi&gt;&lt;mi&gt;m&lt;/mi&gt;&lt;mi&gt;m&lt;/mi&gt;&lt;mi&gt;a&lt;/mi&gt;&lt;mi&gt;l&lt;/mi&gt;&lt;/mrow&gt;&lt;/mfenced&gt;&lt;mo&gt;&amp;#xA0;&lt;/mo&gt;&lt;mo&gt;=&lt;/mo&gt;&lt;mo&gt;&amp;#x2009;&lt;/mo&gt;&lt;mfrac&gt;&lt;mn&gt;5&lt;/mn&gt;&lt;mn&gt;8&lt;/mn&gt;&lt;/mfrac&gt;&lt;mo&gt;=&lt;/mo&gt;&lt;mn&gt;0&lt;/mn&gt;&lt;mo&gt;.&lt;/mo&gt;&lt;mn&gt;625&lt;/mn&gt;&lt;mspace linebreak=&quot;newline&quot;/&gt;&lt;mi&gt;P&lt;/mi&gt;&lt;mfenced&gt;&lt;mrow&gt;&lt;mi&gt;t&lt;/mi&gt;&lt;mi&gt;o&lt;/mi&gt;&lt;mi&gt;o&lt;/mi&gt;&lt;mi&gt;t&lt;/mi&gt;&lt;mi&gt;h&lt;/mi&gt;&lt;mi&gt;e&lt;/mi&gt;&lt;mi&gt;d&lt;/mi&gt;&lt;mo&gt;=&lt;/mo&gt;&lt;mo&gt;=&lt;/mo&gt;&lt;mi&gt;T&lt;/mi&gt;&lt;mi&gt;r&lt;/mi&gt;&lt;mi&gt;u&lt;/mi&gt;&lt;mi&gt;e&lt;/mi&gt;&lt;mo&gt;&amp;#xA0;&lt;/mo&gt;&lt;mo&gt;&amp;amp;&lt;/mo&gt;&lt;mo&gt;&amp;#xA0;&lt;/mo&gt;&lt;mi&gt;s&lt;/mi&gt;&lt;mi&gt;p&lt;/mi&gt;&lt;mi&gt;e&lt;/mi&gt;&lt;mi&gt;c&lt;/mi&gt;&lt;mi&gt;i&lt;/mi&gt;&lt;mi&gt;e&lt;/mi&gt;&lt;mi&gt;s&lt;/mi&gt;&lt;mo&gt;=&lt;/mo&gt;&lt;mo&gt;=&lt;/mo&gt;&lt;mi&gt;R&lt;/mi&gt;&lt;mi&gt;e&lt;/mi&gt;&lt;mi&gt;p&lt;/mi&gt;&lt;mi&gt;t&lt;/mi&gt;&lt;mi&gt;i&lt;/mi&gt;&lt;mi&gt;l&lt;/mi&gt;&lt;mi&gt;e&lt;/mi&gt;&lt;/mrow&gt;&lt;/mfenced&gt;&lt;mo&gt;&amp;#xA0;&lt;/mo&gt;&lt;mo&gt;=&lt;/mo&gt;&lt;mo&gt;&amp;#x2009;&lt;/mo&gt;&lt;mfrac&gt;&lt;mrow&gt;&lt;mn&gt;3&lt;/mn&gt;&lt;mo&gt;&amp;#xA0;&lt;/mo&gt;&lt;/mrow&gt;&lt;mn&gt;8&lt;/mn&gt;&lt;/mfrac&gt;&lt;mo&gt;&amp;#xA0;&lt;/mo&gt;&lt;mo&gt;=&lt;/mo&gt;&lt;mo&gt;&amp;#xA0;&lt;/mo&gt;&lt;mn&gt;0&lt;/mn&gt;&lt;mo&gt;.&lt;/mo&gt;&lt;mn&gt;375&lt;/mn&gt;&lt;mspace linebreak=&quot;newline&quot;/&gt;&lt;mi&gt;G&lt;/mi&gt;&lt;mi&gt;i&lt;/mi&gt;&lt;mi&gt;n&lt;/mi&gt;&lt;mi&gt;i&lt;/mi&gt;&lt;mi&gt;I&lt;/mi&gt;&lt;mi&gt;n&lt;/mi&gt;&lt;mi&gt;d&lt;/mi&gt;&lt;mi&gt;e&lt;/mi&gt;&lt;msub&gt;&lt;mi&gt;x&lt;/mi&gt;&lt;mrow&gt;&lt;mi&gt;t&lt;/mi&gt;&lt;mi&gt;o&lt;/mi&gt;&lt;mi&gt;o&lt;/mi&gt;&lt;mi&gt;t&lt;/mi&gt;&lt;mi&gt;h&lt;/mi&gt;&lt;mi&gt;e&lt;/mi&gt;&lt;mi&gt;d&lt;/mi&gt;&lt;mo&gt;=&lt;/mo&gt;&lt;mo&gt;=&lt;/mo&gt;&lt;mi&gt;T&lt;/mi&gt;&lt;mi&gt;r&lt;/mi&gt;&lt;mi&gt;u&lt;/mi&gt;&lt;mi&gt;e&lt;/mi&gt;&lt;/mrow&gt;&lt;/msub&gt;&lt;mo&gt;=&lt;/mo&gt;&lt;mn&gt;1&lt;/mn&gt;&lt;mo&gt;-&lt;/mo&gt;&lt;mfenced&gt;&lt;mrow&gt;&lt;mn&gt;0&lt;/mn&gt;&lt;mo&gt;.&lt;/mo&gt;&lt;msup&gt;&lt;mn&gt;625&lt;/mn&gt;&lt;mn&gt;2&lt;/mn&gt;&lt;/msup&gt;&lt;mo&gt;+&lt;/mo&gt;&lt;mn&gt;0&lt;/mn&gt;&lt;mo&gt;.&lt;/mo&gt;&lt;msup&gt;&lt;mn&gt;375&lt;/mn&gt;&lt;mn&gt;2&lt;/mn&gt;&lt;/msup&gt;&lt;/mrow&gt;&lt;/mfenced&gt;&lt;mo&gt;&amp;#xA0;&lt;/mo&gt;&lt;mo&gt;=&lt;/mo&gt;&lt;mo&gt;&amp;#xA0;&lt;/mo&gt;&lt;mn&gt;0&lt;/mn&gt;&lt;mo&gt;.&lt;/mo&gt;&lt;mn&gt;469&lt;/mn&gt;&lt;mspace linebreak=&quot;newline&quot;/&gt;&lt;mspace linebreak=&quot;newline&quot;/&gt;&lt;mi&gt;P&lt;/mi&gt;&lt;mfenced&gt;&lt;mrow&gt;&lt;mi&gt;t&lt;/mi&gt;&lt;mi&gt;o&lt;/mi&gt;&lt;mi&gt;o&lt;/mi&gt;&lt;mi&gt;t&lt;/mi&gt;&lt;mi&gt;h&lt;/mi&gt;&lt;mi&gt;e&lt;/mi&gt;&lt;mi&gt;d&lt;/mi&gt;&lt;mo&gt;=&lt;/mo&gt;&lt;mo&gt;=&lt;/mo&gt;&lt;mi&gt;F&lt;/mi&gt;&lt;mi&gt;a&lt;/mi&gt;&lt;mi&gt;l&lt;/mi&gt;&lt;mi&gt;s&lt;/mi&gt;&lt;mi&gt;e&lt;/mi&gt;&lt;mo&gt;&amp;#xA0;&lt;/mo&gt;&lt;mo&gt;&amp;amp;&lt;/mo&gt;&lt;mo&gt;&amp;#xA0;&lt;/mo&gt;&lt;mi&gt;s&lt;/mi&gt;&lt;mi&gt;p&lt;/mi&gt;&lt;mi&gt;e&lt;/mi&gt;&lt;mi&gt;c&lt;/mi&gt;&lt;mi&gt;i&lt;/mi&gt;&lt;mi&gt;e&lt;/mi&gt;&lt;mi&gt;s&lt;/mi&gt;&lt;mo&gt;=&lt;/mo&gt;&lt;mo&gt;=&lt;/mo&gt;&lt;mi&gt;M&lt;/mi&gt;&lt;mi&gt;a&lt;/mi&gt;&lt;mi&gt;m&lt;/mi&gt;&lt;mi&gt;m&lt;/mi&gt;&lt;mi&gt;a&lt;/mi&gt;&lt;mi&gt;l&lt;/mi&gt;&lt;/mrow&gt;&lt;/mfenced&gt;&lt;mo&gt;&amp;#xA0;&lt;/mo&gt;&lt;mo&gt;=&lt;/mo&gt;&lt;mo&gt;&amp;#x2009;&lt;/mo&gt;&lt;mfrac&gt;&lt;mn&gt;1&lt;/mn&gt;&lt;mn&gt;2&lt;/mn&gt;&lt;/mfrac&gt;&lt;mo&gt;=&lt;/mo&gt;&lt;mn&gt;0&lt;/mn&gt;&lt;mo&gt;.&lt;/mo&gt;&lt;mn&gt;5&lt;/mn&gt;&lt;mspace linebreak=&quot;newline&quot;/&gt;&lt;mi&gt;P&lt;/mi&gt;&lt;mfenced&gt;&lt;mrow&gt;&lt;mi&gt;t&lt;/mi&gt;&lt;mi&gt;o&lt;/mi&gt;&lt;mi&gt;o&lt;/mi&gt;&lt;mi&gt;t&lt;/mi&gt;&lt;mi&gt;h&lt;/mi&gt;&lt;mi&gt;e&lt;/mi&gt;&lt;mi&gt;d&lt;/mi&gt;&lt;mo&gt;=&lt;/mo&gt;&lt;mo&gt;=&lt;/mo&gt;&lt;mi&gt;F&lt;/mi&gt;&lt;mi&gt;a&lt;/mi&gt;&lt;mi&gt;l&lt;/mi&gt;&lt;mi&gt;s&lt;/mi&gt;&lt;mi&gt;e&lt;/mi&gt;&lt;mo&gt;&amp;#xA0;&lt;/mo&gt;&lt;mo&gt;&amp;amp;&lt;/mo&gt;&lt;mo&gt;&amp;#xA0;&lt;/mo&gt;&lt;mi&gt;s&lt;/mi&gt;&lt;mi&gt;p&lt;/mi&gt;&lt;mi&gt;e&lt;/mi&gt;&lt;mi&gt;c&lt;/mi&gt;&lt;mi&gt;i&lt;/mi&gt;&lt;mi&gt;e&lt;/mi&gt;&lt;mi&gt;s&lt;/mi&gt;&lt;mo&gt;=&lt;/mo&gt;&lt;mo&gt;=&lt;/mo&gt;&lt;mi&gt;R&lt;/mi&gt;&lt;mi&gt;e&lt;/mi&gt;&lt;mi&gt;p&lt;/mi&gt;&lt;mi&gt;t&lt;/mi&gt;&lt;mi&gt;i&lt;/mi&gt;&lt;mi&gt;l&lt;/mi&gt;&lt;mi&gt;e&lt;/mi&gt;&lt;/mrow&gt;&lt;/mfenced&gt;&lt;mo&gt;&amp;#xA0;&lt;/mo&gt;&lt;mo&gt;=&lt;/mo&gt;&lt;mo&gt;&amp;#x2009;&lt;/mo&gt;&lt;mfrac&gt;&lt;mrow&gt;&lt;mn&gt;1&lt;/mn&gt;&lt;mo&gt;&amp;#xA0;&lt;/mo&gt;&lt;/mrow&gt;&lt;mn&gt;2&lt;/mn&gt;&lt;/mfrac&gt;&lt;mo&gt;&amp;#xA0;&lt;/mo&gt;&lt;mo&gt;=&lt;/mo&gt;&lt;mo&gt;&amp;#xA0;&lt;/mo&gt;&lt;mn&gt;0&lt;/mn&gt;&lt;mo&gt;.&lt;/mo&gt;&lt;mn&gt;5&lt;/mn&gt;&lt;mspace linebreak=&quot;newline&quot;/&gt;&lt;mi&gt;G&lt;/mi&gt;&lt;mi&gt;i&lt;/mi&gt;&lt;mi&gt;n&lt;/mi&gt;&lt;mi&gt;i&lt;/mi&gt;&lt;mi&gt;I&lt;/mi&gt;&lt;mi&gt;n&lt;/mi&gt;&lt;mi&gt;d&lt;/mi&gt;&lt;mi&gt;e&lt;/mi&gt;&lt;msub&gt;&lt;mi&gt;x&lt;/mi&gt;&lt;mrow&gt;&lt;mi&gt;t&lt;/mi&gt;&lt;mi&gt;o&lt;/mi&gt;&lt;mi&gt;o&lt;/mi&gt;&lt;mi&gt;t&lt;/mi&gt;&lt;mi&gt;h&lt;/mi&gt;&lt;mi&gt;e&lt;/mi&gt;&lt;mi&gt;d&lt;/mi&gt;&lt;mo&gt;=&lt;/mo&gt;&lt;mo&gt;=&lt;/mo&gt;&lt;mi&gt;F&lt;/mi&gt;&lt;mi&gt;a&lt;/mi&gt;&lt;mi&gt;l&lt;/mi&gt;&lt;mi&gt;s&lt;/mi&gt;&lt;mi&gt;e&lt;/mi&gt;&lt;/mrow&gt;&lt;/msub&gt;&lt;mo&gt;=&lt;/mo&gt;&lt;mn&gt;1&lt;/mn&gt;&lt;mo&gt;-&lt;/mo&gt;&lt;mfenced&gt;&lt;mrow&gt;&lt;mn&gt;0&lt;/mn&gt;&lt;mo&gt;.&lt;/mo&gt;&lt;msup&gt;&lt;mn&gt;5&lt;/mn&gt;&lt;mn&gt;2&lt;/mn&gt;&lt;/msup&gt;&lt;mo&gt;+&lt;/mo&gt;&lt;mn&gt;0&lt;/mn&gt;&lt;mo&gt;.&lt;/mo&gt;&lt;msup&gt;&lt;mn&gt;5&lt;/mn&gt;&lt;mn&gt;2&lt;/mn&gt;&lt;/msup&gt;&lt;/mrow&gt;&lt;/mfenced&gt;&lt;mo&gt;=&lt;/mo&gt;&lt;mn&gt;0&lt;/mn&gt;&lt;mo&gt;.&lt;/mo&gt;&lt;mn&gt;5&lt;/mn&gt;&lt;mspace linebreak=&quot;newline&quot;/&gt;&lt;mspace linebreak=&quot;newline&quot;/&gt;&lt;mi&gt;G&lt;/mi&gt;&lt;mi&gt;i&lt;/mi&gt;&lt;mi&gt;n&lt;/mi&gt;&lt;mi&gt;i&lt;/mi&gt;&lt;mi&gt;I&lt;/mi&gt;&lt;mi&gt;n&lt;/mi&gt;&lt;mi&gt;d&lt;/mi&gt;&lt;mi&gt;e&lt;/mi&gt;&lt;msub&gt;&lt;mi&gt;x&lt;/mi&gt;&lt;mrow&gt;&lt;mi&gt;t&lt;/mi&gt;&lt;mi&gt;o&lt;/mi&gt;&lt;mi&gt;o&lt;/mi&gt;&lt;mi&gt;t&lt;/mi&gt;&lt;mi&gt;h&lt;/mi&gt;&lt;mi&gt;e&lt;/mi&gt;&lt;mi&gt;d&lt;/mi&gt;&lt;/mrow&gt;&lt;/msub&gt;&lt;mo&gt;=&lt;/mo&gt;&lt;mo&gt;&amp;#xA0;&lt;/mo&gt;&lt;mfenced&gt;&lt;mfrac&gt;&lt;mn&gt;8&lt;/mn&gt;&lt;mn&gt;10&lt;/mn&gt;&lt;/mfrac&gt;&lt;/mfenced&gt;&lt;mn&gt;0&lt;/mn&gt;&lt;mo&gt;.&lt;/mo&gt;&lt;mn&gt;469&lt;/mn&gt;&lt;mo&gt;&amp;#xA0;&lt;/mo&gt;&lt;mo&gt;+&lt;/mo&gt;&lt;mo&gt;&amp;#xA0;&lt;/mo&gt;&lt;mfenced&gt;&lt;mfrac&gt;&lt;mn&gt;2&lt;/mn&gt;&lt;mn&gt;10&lt;/mn&gt;&lt;/mfrac&gt;&lt;/mfenced&gt;&lt;mn&gt;0&lt;/mn&gt;&lt;mo&gt;.&lt;/mo&gt;&lt;mn&gt;5&lt;/mn&gt;&lt;mo&gt;&amp;#xA0;&lt;/mo&gt;&lt;mo&gt;=&lt;/mo&gt;&lt;mo&gt;&amp;#xA0;&lt;/mo&gt;&lt;mn&gt;0&lt;/mn&gt;&lt;mo&gt;.&lt;/mo&gt;&lt;mn&gt;475&lt;/mn&gt;&lt;/math&gt;" id="153" name="Google Shape;153;p26" title="P open parentheses t o o t h e d equals equals T r u e close parentheses space equals thin space space 8 over 10 space equals thin space 0.8&#10;P open parentheses t o o t h e d equals equals F a l s e close parentheses space equals thin space 0.2&#10;P open parentheses t o o t h e d equals equals T r u e space &amp; space s p e c i e s equals equals M a m m a l close parentheses space equals thin space 5 over 8 equals 0.625&#10;P open parentheses t o o t h e d equals equals T r u e space &amp; space s p e c i e s equals equals R e p t i l e close parentheses space equals thin space fraction numerator 3 space over denominator 8 end fraction space equals space 0.375&#10;G i n i I n d e x subscript t o o t h e d equals equals T r u e end subscript equals 1 minus open parentheses 0.625 squared plus 0.375 squared close parentheses space equals space 0.469&#10;&#10;P open parentheses t o o t h e d equals equals F a l s e space &amp; space s p e c i e s equals equals M a m m a l close parentheses space equals thin space 1 half equals 0.5&#10;P open parentheses t o o t h e d equals equals F a l s e space &amp; space s p e c i e s equals equals R e p t i l e close parentheses space equals thin space fraction numerator 1 space over denominator 2 end fraction space equals space 0.5&#10;G i n i I n d e x subscript t o o t h e d equals equals F a l s e end subscript equals 1 minus open parentheses 0.5 squared plus 0.5 squared close parentheses equals 0.5&#10;&#10;G i n i I n d e x subscript t o o t h e d end subscript equals space open parentheses 8 over 10 close parentheses 0.469 space plus space open parentheses 2 over 10 close parentheses 0.5 space equals space 0.475"/>
          <p:cNvPicPr preferRelativeResize="0"/>
          <p:nvPr/>
        </p:nvPicPr>
        <p:blipFill>
          <a:blip r:embed="rId4">
            <a:alphaModFix/>
          </a:blip>
          <a:stretch>
            <a:fillRect/>
          </a:stretch>
        </p:blipFill>
        <p:spPr>
          <a:xfrm>
            <a:off x="304800" y="1093850"/>
            <a:ext cx="3525151" cy="3964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impureza de gini: legs</a:t>
            </a:r>
            <a:endParaRPr/>
          </a:p>
        </p:txBody>
      </p:sp>
      <p:sp>
        <p:nvSpPr>
          <p:cNvPr id="159" name="Google Shape;159;p27"/>
          <p:cNvSpPr txBox="1"/>
          <p:nvPr/>
        </p:nvSpPr>
        <p:spPr>
          <a:xfrm>
            <a:off x="6801900" y="4568875"/>
            <a:ext cx="2342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t>https://towardsdatascience.com/machine-learning-basics-descision-tree-from-scratch-part-ii-dee664d46831</a:t>
            </a:r>
            <a:endParaRPr sz="900"/>
          </a:p>
        </p:txBody>
      </p:sp>
      <p:pic>
        <p:nvPicPr>
          <p:cNvPr id="160" name="Google Shape;160;p27"/>
          <p:cNvPicPr preferRelativeResize="0"/>
          <p:nvPr/>
        </p:nvPicPr>
        <p:blipFill>
          <a:blip r:embed="rId3">
            <a:alphaModFix/>
          </a:blip>
          <a:stretch>
            <a:fillRect/>
          </a:stretch>
        </p:blipFill>
        <p:spPr>
          <a:xfrm>
            <a:off x="4302225" y="1322450"/>
            <a:ext cx="4765576" cy="2243900"/>
          </a:xfrm>
          <a:prstGeom prst="rect">
            <a:avLst/>
          </a:prstGeom>
          <a:noFill/>
          <a:ln>
            <a:noFill/>
          </a:ln>
        </p:spPr>
      </p:pic>
      <p:pic>
        <p:nvPicPr>
          <p:cNvPr descr="&lt;math xmlns=&quot;http://www.w3.org/1998/Math/MathML&quot;&gt;&lt;mi&gt;P&lt;/mi&gt;&lt;mfenced&gt;&lt;mrow&gt;&lt;mi&gt;L&lt;/mi&gt;&lt;mi&gt;e&lt;/mi&gt;&lt;mi&gt;g&lt;/mi&gt;&lt;mi&gt;s&lt;/mi&gt;&lt;mo&gt;=&lt;/mo&gt;&lt;mo&gt;=&lt;/mo&gt;&lt;mi&gt;T&lt;/mi&gt;&lt;mi&gt;r&lt;/mi&gt;&lt;mi&gt;u&lt;/mi&gt;&lt;mi&gt;e&lt;/mi&gt;&lt;/mrow&gt;&lt;/mfenced&gt;&lt;mo&gt;&amp;#xA0;&lt;/mo&gt;&lt;mo&gt;&amp;#xA0;&lt;/mo&gt;&lt;mo&gt;=&lt;/mo&gt;&lt;mo&gt;&amp;#x2009;&lt;/mo&gt;&lt;mn&gt;0&lt;/mn&gt;&lt;mo&gt;.&lt;/mo&gt;&lt;mn&gt;7&lt;/mn&gt;&lt;mspace linebreak=&quot;newline&quot;/&gt;&lt;mi&gt;P&lt;/mi&gt;&lt;mfenced&gt;&lt;mrow&gt;&lt;mi&gt;L&lt;/mi&gt;&lt;mi&gt;e&lt;/mi&gt;&lt;mi&gt;g&lt;/mi&gt;&lt;mi&gt;s&lt;/mi&gt;&lt;mo&gt;=&lt;/mo&gt;&lt;mo&gt;=&lt;/mo&gt;&lt;mi&gt;F&lt;/mi&gt;&lt;mi&gt;a&lt;/mi&gt;&lt;mi&gt;l&lt;/mi&gt;&lt;mi&gt;s&lt;/mi&gt;&lt;mi&gt;e&lt;/mi&gt;&lt;/mrow&gt;&lt;/mfenced&gt;&lt;mo&gt;&amp;#xA0;&lt;/mo&gt;&lt;mo&gt;=&lt;/mo&gt;&lt;mo&gt;&amp;#x2009;&lt;/mo&gt;&lt;mn&gt;0&lt;/mn&gt;&lt;mo&gt;.&lt;/mo&gt;&lt;mn&gt;3&lt;/mn&gt;&lt;mspace linebreak=&quot;newline&quot;/&gt;&lt;mi&gt;P&lt;/mi&gt;&lt;mfenced&gt;&lt;mrow&gt;&lt;mi&gt;L&lt;/mi&gt;&lt;mi&gt;e&lt;/mi&gt;&lt;mi&gt;g&lt;/mi&gt;&lt;mi&gt;s&lt;/mi&gt;&lt;mo&gt;=&lt;/mo&gt;&lt;mo&gt;=&lt;/mo&gt;&lt;mi&gt;T&lt;/mi&gt;&lt;mi&gt;r&lt;/mi&gt;&lt;mi&gt;u&lt;/mi&gt;&lt;mi&gt;e&lt;/mi&gt;&lt;mo&gt;&amp;#xA0;&lt;/mo&gt;&lt;mo&gt;&amp;amp;&lt;/mo&gt;&lt;mo&gt;&amp;#xA0;&lt;/mo&gt;&lt;mi&gt;s&lt;/mi&gt;&lt;mi&gt;p&lt;/mi&gt;&lt;mi&gt;e&lt;/mi&gt;&lt;mi&gt;c&lt;/mi&gt;&lt;mi&gt;i&lt;/mi&gt;&lt;mi&gt;e&lt;/mi&gt;&lt;mi&gt;s&lt;/mi&gt;&lt;mo&gt;=&lt;/mo&gt;&lt;mo&gt;=&lt;/mo&gt;&lt;mi&gt;M&lt;/mi&gt;&lt;mi&gt;a&lt;/mi&gt;&lt;mi&gt;m&lt;/mi&gt;&lt;mi&gt;m&lt;/mi&gt;&lt;mi&gt;a&lt;/mi&gt;&lt;mi&gt;l&lt;/mi&gt;&lt;/mrow&gt;&lt;/mfenced&gt;&lt;mo&gt;&amp;#xA0;&lt;/mo&gt;&lt;mo&gt;=&lt;/mo&gt;&lt;mo&gt;&amp;#x2009;&lt;/mo&gt;&lt;mfrac&gt;&lt;mn&gt;6&lt;/mn&gt;&lt;mn&gt;7&lt;/mn&gt;&lt;/mfrac&gt;&lt;mo&gt;=&lt;/mo&gt;&lt;mn&gt;0&lt;/mn&gt;&lt;mo&gt;.&lt;/mo&gt;&lt;mn&gt;8571&lt;/mn&gt;&lt;mspace linebreak=&quot;newline&quot;/&gt;&lt;mi&gt;P&lt;/mi&gt;&lt;mfenced&gt;&lt;mrow&gt;&lt;mi&gt;L&lt;/mi&gt;&lt;mi&gt;e&lt;/mi&gt;&lt;mi&gt;g&lt;/mi&gt;&lt;mi&gt;s&lt;/mi&gt;&lt;mo&gt;=&lt;/mo&gt;&lt;mo&gt;=&lt;/mo&gt;&lt;mi&gt;T&lt;/mi&gt;&lt;mi&gt;r&lt;/mi&gt;&lt;mi&gt;u&lt;/mi&gt;&lt;mi&gt;e&lt;/mi&gt;&lt;mo&gt;&amp;#xA0;&lt;/mo&gt;&lt;mo&gt;&amp;#x2229;&lt;/mo&gt;&lt;mo&gt;&amp;#xA0;&lt;/mo&gt;&lt;mi&gt;s&lt;/mi&gt;&lt;mi&gt;p&lt;/mi&gt;&lt;mi&gt;e&lt;/mi&gt;&lt;mi&gt;c&lt;/mi&gt;&lt;mi&gt;i&lt;/mi&gt;&lt;mi&gt;e&lt;/mi&gt;&lt;mi&gt;s&lt;/mi&gt;&lt;mo&gt;=&lt;/mo&gt;&lt;mo&gt;=&lt;/mo&gt;&lt;mi&gt;R&lt;/mi&gt;&lt;mi&gt;e&lt;/mi&gt;&lt;mi&gt;p&lt;/mi&gt;&lt;mi&gt;t&lt;/mi&gt;&lt;mi&gt;i&lt;/mi&gt;&lt;mi&gt;l&lt;/mi&gt;&lt;mi&gt;e&lt;/mi&gt;&lt;/mrow&gt;&lt;/mfenced&gt;&lt;mo&gt;&amp;#xA0;&lt;/mo&gt;&lt;mo&gt;=&lt;/mo&gt;&lt;mo&gt;&amp;#x2009;&lt;/mo&gt;&lt;mfrac&gt;&lt;mrow&gt;&lt;mn&gt;1&lt;/mn&gt;&lt;mo&gt;&amp;#xA0;&lt;/mo&gt;&lt;/mrow&gt;&lt;mn&gt;7&lt;/mn&gt;&lt;/mfrac&gt;&lt;mo&gt;&amp;#xA0;&lt;/mo&gt;&lt;mo&gt;=&lt;/mo&gt;&lt;mo&gt;&amp;#xA0;&lt;/mo&gt;&lt;mn&gt;0&lt;/mn&gt;&lt;mo&gt;.&lt;/mo&gt;&lt;mn&gt;1429&lt;/mn&gt;&lt;mspace linebreak=&quot;newline&quot;/&gt;&lt;mi&gt;G&lt;/mi&gt;&lt;mi&gt;i&lt;/mi&gt;&lt;mi&gt;n&lt;/mi&gt;&lt;mi&gt;i&lt;/mi&gt;&lt;mi&gt;I&lt;/mi&gt;&lt;mi&gt;n&lt;/mi&gt;&lt;mi&gt;d&lt;/mi&gt;&lt;mi&gt;e&lt;/mi&gt;&lt;msub&gt;&lt;mi&gt;x&lt;/mi&gt;&lt;mrow&gt;&lt;mi&gt;L&lt;/mi&gt;&lt;mi&gt;e&lt;/mi&gt;&lt;mi&gt;g&lt;/mi&gt;&lt;mi&gt;s&lt;/mi&gt;&lt;mo&gt;=&lt;/mo&gt;&lt;mo&gt;=&lt;/mo&gt;&lt;mi&gt;T&lt;/mi&gt;&lt;mi&gt;r&lt;/mi&gt;&lt;mi&gt;u&lt;/mi&gt;&lt;mi&gt;e&lt;/mi&gt;&lt;/mrow&gt;&lt;/msub&gt;&lt;mo&gt;=&lt;/mo&gt;&lt;mn&gt;1&lt;/mn&gt;&lt;mo&gt;-&lt;/mo&gt;&lt;mfenced&gt;&lt;mrow&gt;&lt;mn&gt;0&lt;/mn&gt;&lt;mo&gt;.&lt;/mo&gt;&lt;msup&gt;&lt;mn&gt;8571&lt;/mn&gt;&lt;mn&gt;2&lt;/mn&gt;&lt;/msup&gt;&lt;mo&gt;+&lt;/mo&gt;&lt;mn&gt;0&lt;/mn&gt;&lt;mo&gt;.&lt;/mo&gt;&lt;msup&gt;&lt;mn&gt;1429&lt;/mn&gt;&lt;mn&gt;2&lt;/mn&gt;&lt;/msup&gt;&lt;/mrow&gt;&lt;/mfenced&gt;&lt;mo&gt;&amp;#xA0;&lt;/mo&gt;&lt;mo&gt;=&lt;/mo&gt;&lt;mo&gt;&amp;#xA0;&lt;/mo&gt;&lt;mn&gt;0&lt;/mn&gt;&lt;mo&gt;.&lt;/mo&gt;&lt;mn&gt;2449&lt;/mn&gt;&lt;mspace linebreak=&quot;newline&quot;/&gt;&lt;mspace linebreak=&quot;newline&quot;/&gt;&lt;mi&gt;P&lt;/mi&gt;&lt;mfenced&gt;&lt;mrow&gt;&lt;mi&gt;L&lt;/mi&gt;&lt;mi&gt;e&lt;/mi&gt;&lt;mi&gt;g&lt;/mi&gt;&lt;mi&gt;s&lt;/mi&gt;&lt;mo&gt;=&lt;/mo&gt;&lt;mo&gt;=&lt;/mo&gt;&lt;mi&gt;F&lt;/mi&gt;&lt;mi&gt;a&lt;/mi&gt;&lt;mi&gt;l&lt;/mi&gt;&lt;mi&gt;s&lt;/mi&gt;&lt;mi&gt;e&lt;/mi&gt;&lt;mo&gt;&amp;#xA0;&lt;/mo&gt;&lt;mo&gt;&amp;#x2229;&lt;/mo&gt;&lt;mo&gt;&amp;#xA0;&lt;/mo&gt;&lt;mi&gt;s&lt;/mi&gt;&lt;mi&gt;p&lt;/mi&gt;&lt;mi&gt;e&lt;/mi&gt;&lt;mi&gt;c&lt;/mi&gt;&lt;mi&gt;i&lt;/mi&gt;&lt;mi&gt;e&lt;/mi&gt;&lt;mi&gt;s&lt;/mi&gt;&lt;mo&gt;=&lt;/mo&gt;&lt;mo&gt;=&lt;/mo&gt;&lt;mi&gt;M&lt;/mi&gt;&lt;mi&gt;a&lt;/mi&gt;&lt;mi&gt;m&lt;/mi&gt;&lt;mi&gt;m&lt;/mi&gt;&lt;mi&gt;a&lt;/mi&gt;&lt;mi&gt;l&lt;/mi&gt;&lt;/mrow&gt;&lt;/mfenced&gt;&lt;mo&gt;&amp;#xA0;&lt;/mo&gt;&lt;mo&gt;=&lt;/mo&gt;&lt;mo&gt;&amp;#x2009;&lt;/mo&gt;&lt;mn&gt;0&lt;/mn&gt;&lt;mspace linebreak=&quot;newline&quot;/&gt;&lt;mi&gt;P&lt;/mi&gt;&lt;mfenced&gt;&lt;mrow&gt;&lt;mi&gt;L&lt;/mi&gt;&lt;mi&gt;e&lt;/mi&gt;&lt;mi&gt;g&lt;/mi&gt;&lt;mi&gt;s&lt;/mi&gt;&lt;mo&gt;=&lt;/mo&gt;&lt;mo&gt;=&lt;/mo&gt;&lt;mi&gt;F&lt;/mi&gt;&lt;mi&gt;a&lt;/mi&gt;&lt;mi&gt;l&lt;/mi&gt;&lt;mi&gt;s&lt;/mi&gt;&lt;mi&gt;e&lt;/mi&gt;&lt;mo&gt;&amp;#xA0;&lt;/mo&gt;&lt;mo&gt;&amp;#x2229;&lt;/mo&gt;&lt;mo&gt;&amp;#xA0;&lt;/mo&gt;&lt;mi&gt;s&lt;/mi&gt;&lt;mi&gt;p&lt;/mi&gt;&lt;mi&gt;e&lt;/mi&gt;&lt;mi&gt;c&lt;/mi&gt;&lt;mi&gt;i&lt;/mi&gt;&lt;mi&gt;e&lt;/mi&gt;&lt;mi&gt;s&lt;/mi&gt;&lt;mo&gt;=&lt;/mo&gt;&lt;mo&gt;=&lt;/mo&gt;&lt;mi&gt;R&lt;/mi&gt;&lt;mi&gt;e&lt;/mi&gt;&lt;mi&gt;p&lt;/mi&gt;&lt;mi&gt;t&lt;/mi&gt;&lt;mi&gt;i&lt;/mi&gt;&lt;mi&gt;l&lt;/mi&gt;&lt;mi&gt;e&lt;/mi&gt;&lt;/mrow&gt;&lt;/mfenced&gt;&lt;mo&gt;&amp;#xA0;&lt;/mo&gt;&lt;mo&gt;=&lt;/mo&gt;&lt;mo&gt;&amp;#x2009;&lt;/mo&gt;&lt;mn&gt;1&lt;/mn&gt;&lt;mspace linebreak=&quot;newline&quot;/&gt;&lt;mi&gt;G&lt;/mi&gt;&lt;mi&gt;i&lt;/mi&gt;&lt;mi&gt;n&lt;/mi&gt;&lt;mi&gt;i&lt;/mi&gt;&lt;mi&gt;I&lt;/mi&gt;&lt;mi&gt;n&lt;/mi&gt;&lt;mi&gt;d&lt;/mi&gt;&lt;mi&gt;e&lt;/mi&gt;&lt;msub&gt;&lt;mi&gt;x&lt;/mi&gt;&lt;mrow&gt;&lt;mi&gt;L&lt;/mi&gt;&lt;mi&gt;e&lt;/mi&gt;&lt;mi&gt;g&lt;/mi&gt;&lt;mi&gt;s&lt;/mi&gt;&lt;mo&gt;=&lt;/mo&gt;&lt;mo&gt;=&lt;/mo&gt;&lt;mi&gt;F&lt;/mi&gt;&lt;mi&gt;a&lt;/mi&gt;&lt;mi&gt;l&lt;/mi&gt;&lt;mi&gt;s&lt;/mi&gt;&lt;mi&gt;e&lt;/mi&gt;&lt;/mrow&gt;&lt;/msub&gt;&lt;mo&gt;=&lt;/mo&gt;&lt;mn&gt;1&lt;/mn&gt;&lt;mo&gt;-&lt;/mo&gt;&lt;mfenced&gt;&lt;mrow&gt;&lt;msup&gt;&lt;mn&gt;0&lt;/mn&gt;&lt;mn&gt;2&lt;/mn&gt;&lt;/msup&gt;&lt;mo&gt;+&lt;/mo&gt;&lt;msup&gt;&lt;mn&gt;1&lt;/mn&gt;&lt;mn&gt;2&lt;/mn&gt;&lt;/msup&gt;&lt;/mrow&gt;&lt;/mfenced&gt;&lt;mo&gt;=&lt;/mo&gt;&lt;mn&gt;0&lt;/mn&gt;&lt;mspace linebreak=&quot;newline&quot;/&gt;&lt;mspace linebreak=&quot;newline&quot;/&gt;&lt;mi&gt;G&lt;/mi&gt;&lt;mi&gt;i&lt;/mi&gt;&lt;mi&gt;n&lt;/mi&gt;&lt;mi&gt;i&lt;/mi&gt;&lt;mi&gt;I&lt;/mi&gt;&lt;mi&gt;n&lt;/mi&gt;&lt;mi&gt;d&lt;/mi&gt;&lt;mi&gt;e&lt;/mi&gt;&lt;msub&gt;&lt;mi&gt;x&lt;/mi&gt;&lt;mrow&gt;&lt;mi&gt;L&lt;/mi&gt;&lt;mi&gt;e&lt;/mi&gt;&lt;mi&gt;g&lt;/mi&gt;&lt;mi&gt;s&lt;/mi&gt;&lt;/mrow&gt;&lt;/msub&gt;&lt;mo&gt;=&lt;/mo&gt;&lt;mo&gt;&amp;#xA0;&lt;/mo&gt;&lt;mfenced&gt;&lt;mfrac&gt;&lt;mn&gt;7&lt;/mn&gt;&lt;mn&gt;10&lt;/mn&gt;&lt;/mfrac&gt;&lt;/mfenced&gt;&lt;mn&gt;0&lt;/mn&gt;&lt;mo&gt;.&lt;/mo&gt;&lt;mn&gt;2449&lt;/mn&gt;&lt;mo&gt;&amp;#xA0;&lt;/mo&gt;&lt;mo&gt;+&lt;/mo&gt;&lt;mo&gt;&amp;#xA0;&lt;/mo&gt;&lt;mfenced&gt;&lt;mfrac&gt;&lt;mn&gt;3&lt;/mn&gt;&lt;mn&gt;10&lt;/mn&gt;&lt;/mfrac&gt;&lt;/mfenced&gt;&lt;mn&gt;0&lt;/mn&gt;&lt;mo&gt;&amp;#xA0;&lt;/mo&gt;&lt;mo&gt;=&lt;/mo&gt;&lt;mo&gt;&amp;#xA0;&lt;/mo&gt;&lt;mn&gt;0&lt;/mn&gt;&lt;mo&gt;.&lt;/mo&gt;&lt;mn&gt;2449&lt;/mn&gt;&lt;/math&gt;" id="161" name="Google Shape;161;p27" title="P open parentheses L e g s equals equals T r u e close parentheses space space equals thin space 0.7&#10;P open parentheses L e g s equals equals F a l s e close parentheses space equals thin space 0.3&#10;P open parentheses L e g s equals equals T r u e space &amp; space s p e c i e s equals equals M a m m a l close parentheses space equals thin space 6 over 7 equals 0.8571&#10;P open parentheses L e g s equals equals T r u e space intersection space s p e c i e s equals equals R e p t i l e close parentheses space equals thin space fraction numerator 1 space over denominator 7 end fraction space equals space 0.1429&#10;G i n i I n d e x subscript L e g s equals equals T r u e end subscript equals 1 minus open parentheses 0.8571 squared plus 0.1429 squared close parentheses space equals space 0.2449&#10;&#10;P open parentheses L e g s equals equals F a l s e space intersection space s p e c i e s equals equals M a m m a l close parentheses space equals thin space 0&#10;P open parentheses L e g s equals equals F a l s e space intersection space s p e c i e s equals equals R e p t i l e close parentheses space equals thin space 1&#10;G i n i I n d e x subscript L e g s equals equals F a l s e end subscript equals 1 minus open parentheses 0 squared plus 1 squared close parentheses equals 0&#10;&#10;G i n i I n d e x subscript L e g s end subscript equals space open parentheses 7 over 10 close parentheses 0.2449 space plus space open parentheses 3 over 10 close parentheses 0 space equals space 0.2449"/>
          <p:cNvPicPr preferRelativeResize="0"/>
          <p:nvPr/>
        </p:nvPicPr>
        <p:blipFill>
          <a:blip r:embed="rId4">
            <a:alphaModFix/>
          </a:blip>
          <a:stretch>
            <a:fillRect/>
          </a:stretch>
        </p:blipFill>
        <p:spPr>
          <a:xfrm>
            <a:off x="152400" y="1246250"/>
            <a:ext cx="4008049" cy="3765474"/>
          </a:xfrm>
          <a:prstGeom prst="rect">
            <a:avLst/>
          </a:prstGeom>
          <a:noFill/>
          <a:ln>
            <a:noFill/>
          </a:ln>
        </p:spPr>
      </p:pic>
      <p:sp>
        <p:nvSpPr>
          <p:cNvPr id="162" name="Google Shape;162;p27"/>
          <p:cNvSpPr/>
          <p:nvPr/>
        </p:nvSpPr>
        <p:spPr>
          <a:xfrm>
            <a:off x="101075" y="4513175"/>
            <a:ext cx="3647700" cy="498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impureza de gini: breathes</a:t>
            </a:r>
            <a:endParaRPr/>
          </a:p>
        </p:txBody>
      </p:sp>
      <p:sp>
        <p:nvSpPr>
          <p:cNvPr id="168" name="Google Shape;168;p28"/>
          <p:cNvSpPr txBox="1"/>
          <p:nvPr/>
        </p:nvSpPr>
        <p:spPr>
          <a:xfrm>
            <a:off x="6801900" y="4568875"/>
            <a:ext cx="2342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t>https://towardsdatascience.com/machine-learning-basics-descision-tree-from-scratch-part-ii-dee664d46831</a:t>
            </a:r>
            <a:endParaRPr sz="900"/>
          </a:p>
        </p:txBody>
      </p:sp>
      <p:pic>
        <p:nvPicPr>
          <p:cNvPr id="169" name="Google Shape;169;p28"/>
          <p:cNvPicPr preferRelativeResize="0"/>
          <p:nvPr/>
        </p:nvPicPr>
        <p:blipFill>
          <a:blip r:embed="rId3">
            <a:alphaModFix/>
          </a:blip>
          <a:stretch>
            <a:fillRect/>
          </a:stretch>
        </p:blipFill>
        <p:spPr>
          <a:xfrm>
            <a:off x="5906100" y="1093850"/>
            <a:ext cx="2628300" cy="3135103"/>
          </a:xfrm>
          <a:prstGeom prst="rect">
            <a:avLst/>
          </a:prstGeom>
          <a:noFill/>
          <a:ln>
            <a:noFill/>
          </a:ln>
        </p:spPr>
      </p:pic>
      <p:pic>
        <p:nvPicPr>
          <p:cNvPr descr="&lt;math xmlns=&quot;http://www.w3.org/1998/Math/MathML&quot;&gt;&lt;mi&gt;P&lt;/mi&gt;&lt;mfenced&gt;&lt;mrow&gt;&lt;mi&gt;B&lt;/mi&gt;&lt;mi&gt;r&lt;/mi&gt;&lt;mi&gt;e&lt;/mi&gt;&lt;mi&gt;a&lt;/mi&gt;&lt;mi&gt;t&lt;/mi&gt;&lt;mi&gt;h&lt;/mi&gt;&lt;mi&gt;e&lt;/mi&gt;&lt;mi&gt;s&lt;/mi&gt;&lt;mo&gt;=&lt;/mo&gt;&lt;mo&gt;=&lt;/mo&gt;&lt;mi&gt;T&lt;/mi&gt;&lt;mi&gt;r&lt;/mi&gt;&lt;mi&gt;u&lt;/mi&gt;&lt;mi&gt;e&lt;/mi&gt;&lt;/mrow&gt;&lt;/mfenced&gt;&lt;mo&gt;&amp;#xA0;&lt;/mo&gt;&lt;mo&gt;&amp;#xA0;&lt;/mo&gt;&lt;mo&gt;=&lt;/mo&gt;&lt;mo&gt;&amp;#x2009;&lt;/mo&gt;&lt;mn&gt;0&lt;/mn&gt;&lt;mo&gt;.&lt;/mo&gt;&lt;mn&gt;9&lt;/mn&gt;&lt;mspace linebreak=&quot;newline&quot;/&gt;&lt;mi&gt;P&lt;/mi&gt;&lt;mfenced&gt;&lt;mrow&gt;&lt;mi&gt;B&lt;/mi&gt;&lt;mi&gt;r&lt;/mi&gt;&lt;mi&gt;e&lt;/mi&gt;&lt;mi&gt;a&lt;/mi&gt;&lt;mi&gt;t&lt;/mi&gt;&lt;mi&gt;h&lt;/mi&gt;&lt;mi&gt;e&lt;/mi&gt;&lt;mi&gt;s&lt;/mi&gt;&lt;mo&gt;=&lt;/mo&gt;&lt;mo&gt;=&lt;/mo&gt;&lt;mi&gt;F&lt;/mi&gt;&lt;mi&gt;a&lt;/mi&gt;&lt;mi&gt;l&lt;/mi&gt;&lt;mi&gt;s&lt;/mi&gt;&lt;mi&gt;e&lt;/mi&gt;&lt;/mrow&gt;&lt;/mfenced&gt;&lt;mo&gt;&amp;#xA0;&lt;/mo&gt;&lt;mo&gt;=&lt;/mo&gt;&lt;mo&gt;&amp;#x2009;&lt;/mo&gt;&lt;mn&gt;0&lt;/mn&gt;&lt;mo&gt;.&lt;/mo&gt;&lt;mn&gt;1&lt;/mn&gt;&lt;mspace linebreak=&quot;newline&quot;/&gt;&lt;mi&gt;P&lt;/mi&gt;&lt;mfenced&gt;&lt;mrow&gt;&lt;mi&gt;B&lt;/mi&gt;&lt;mi&gt;r&lt;/mi&gt;&lt;mi&gt;e&lt;/mi&gt;&lt;mi&gt;a&lt;/mi&gt;&lt;mi&gt;t&lt;/mi&gt;&lt;mi&gt;h&lt;/mi&gt;&lt;mi&gt;e&lt;/mi&gt;&lt;mi&gt;s&lt;/mi&gt;&lt;mo&gt;=&lt;/mo&gt;&lt;mo&gt;=&lt;/mo&gt;&lt;mi&gt;T&lt;/mi&gt;&lt;mi&gt;r&lt;/mi&gt;&lt;mi&gt;u&lt;/mi&gt;&lt;mi&gt;e&lt;/mi&gt;&lt;mo&gt;&amp;#xA0;&lt;/mo&gt;&lt;mo&gt;&amp;amp;&lt;/mo&gt;&lt;mo&gt;&amp;#xA0;&lt;/mo&gt;&lt;mi&gt;s&lt;/mi&gt;&lt;mi&gt;p&lt;/mi&gt;&lt;mi&gt;e&lt;/mi&gt;&lt;mi&gt;c&lt;/mi&gt;&lt;mi&gt;i&lt;/mi&gt;&lt;mi&gt;e&lt;/mi&gt;&lt;mi&gt;s&lt;/mi&gt;&lt;mo&gt;=&lt;/mo&gt;&lt;mo&gt;=&lt;/mo&gt;&lt;mi&gt;M&lt;/mi&gt;&lt;mi&gt;a&lt;/mi&gt;&lt;mi&gt;m&lt;/mi&gt;&lt;mi&gt;m&lt;/mi&gt;&lt;mi&gt;a&lt;/mi&gt;&lt;mi&gt;l&lt;/mi&gt;&lt;/mrow&gt;&lt;/mfenced&gt;&lt;mo&gt;&amp;#xA0;&lt;/mo&gt;&lt;mo&gt;=&lt;/mo&gt;&lt;mo&gt;&amp;#x2009;&lt;/mo&gt;&lt;mfrac&gt;&lt;mn&gt;6&lt;/mn&gt;&lt;mn&gt;9&lt;/mn&gt;&lt;/mfrac&gt;&lt;mspace linebreak=&quot;newline&quot;/&gt;&lt;mi&gt;P&lt;/mi&gt;&lt;mfenced&gt;&lt;mrow&gt;&lt;mi&gt;B&lt;/mi&gt;&lt;mi&gt;r&lt;/mi&gt;&lt;mi&gt;e&lt;/mi&gt;&lt;mi&gt;a&lt;/mi&gt;&lt;mi&gt;t&lt;/mi&gt;&lt;mi&gt;h&lt;/mi&gt;&lt;mi&gt;e&lt;/mi&gt;&lt;mi&gt;s&lt;/mi&gt;&lt;mo&gt;=&lt;/mo&gt;&lt;mo&gt;=&lt;/mo&gt;&lt;mi&gt;T&lt;/mi&gt;&lt;mi&gt;r&lt;/mi&gt;&lt;mi&gt;u&lt;/mi&gt;&lt;mi&gt;e&lt;/mi&gt;&lt;mo&gt;&amp;#xA0;&lt;/mo&gt;&lt;mo&gt;&amp;#x2229;&lt;/mo&gt;&lt;mo&gt;&amp;#xA0;&lt;/mo&gt;&lt;mi&gt;s&lt;/mi&gt;&lt;mi&gt;p&lt;/mi&gt;&lt;mi&gt;e&lt;/mi&gt;&lt;mi&gt;c&lt;/mi&gt;&lt;mi&gt;i&lt;/mi&gt;&lt;mi&gt;e&lt;/mi&gt;&lt;mi&gt;s&lt;/mi&gt;&lt;mo&gt;=&lt;/mo&gt;&lt;mo&gt;=&lt;/mo&gt;&lt;mi&gt;R&lt;/mi&gt;&lt;mi&gt;e&lt;/mi&gt;&lt;mi&gt;p&lt;/mi&gt;&lt;mi&gt;t&lt;/mi&gt;&lt;mi&gt;i&lt;/mi&gt;&lt;mi&gt;l&lt;/mi&gt;&lt;mi&gt;e&lt;/mi&gt;&lt;/mrow&gt;&lt;/mfenced&gt;&lt;mo&gt;&amp;#xA0;&lt;/mo&gt;&lt;mo&gt;=&lt;/mo&gt;&lt;mo&gt;&amp;#x2009;&lt;/mo&gt;&lt;mfrac&gt;&lt;mrow&gt;&lt;mn&gt;3&lt;/mn&gt;&lt;mo&gt;&amp;#xA0;&lt;/mo&gt;&lt;/mrow&gt;&lt;mn&gt;9&lt;/mn&gt;&lt;/mfrac&gt;&lt;mo&gt;&amp;#xA0;&lt;/mo&gt;&lt;mspace linebreak=&quot;newline&quot;/&gt;&lt;mi&gt;G&lt;/mi&gt;&lt;mi&gt;i&lt;/mi&gt;&lt;mi&gt;n&lt;/mi&gt;&lt;mi&gt;i&lt;/mi&gt;&lt;mi&gt;I&lt;/mi&gt;&lt;mi&gt;n&lt;/mi&gt;&lt;mi&gt;d&lt;/mi&gt;&lt;mi&gt;e&lt;/mi&gt;&lt;msub&gt;&lt;mi&gt;x&lt;/mi&gt;&lt;mrow&gt;&lt;mi&gt;B&lt;/mi&gt;&lt;mi&gt;r&lt;/mi&gt;&lt;mi&gt;e&lt;/mi&gt;&lt;mi&gt;a&lt;/mi&gt;&lt;mi&gt;t&lt;/mi&gt;&lt;mi&gt;h&lt;/mi&gt;&lt;mi&gt;e&lt;/mi&gt;&lt;mi&gt;s&lt;/mi&gt;&lt;mo&gt;=&lt;/mo&gt;&lt;mo&gt;=&lt;/mo&gt;&lt;mi&gt;T&lt;/mi&gt;&lt;mi&gt;r&lt;/mi&gt;&lt;mi&gt;u&lt;/mi&gt;&lt;mi&gt;e&lt;/mi&gt;&lt;/mrow&gt;&lt;/msub&gt;&lt;mo&gt;=&lt;/mo&gt;&lt;mn&gt;1&lt;/mn&gt;&lt;mo&gt;-&lt;/mo&gt;&lt;mfenced&gt;&lt;mrow&gt;&lt;msup&gt;&lt;mfenced&gt;&lt;mfrac&gt;&lt;mn&gt;6&lt;/mn&gt;&lt;mn&gt;9&lt;/mn&gt;&lt;/mfrac&gt;&lt;/mfenced&gt;&lt;mn&gt;2&lt;/mn&gt;&lt;/msup&gt;&lt;mo&gt;+&lt;/mo&gt;&lt;msup&gt;&lt;mfenced&gt;&lt;mfrac&gt;&lt;mn&gt;3&lt;/mn&gt;&lt;mn&gt;9&lt;/mn&gt;&lt;/mfrac&gt;&lt;/mfenced&gt;&lt;mn&gt;2&lt;/mn&gt;&lt;/msup&gt;&lt;/mrow&gt;&lt;/mfenced&gt;&lt;mo&gt;&amp;#xA0;&lt;/mo&gt;&lt;mo&gt;=&lt;/mo&gt;&lt;mo&gt;&amp;#xA0;&lt;/mo&gt;&lt;mn&gt;0&lt;/mn&gt;&lt;mo&gt;.&lt;/mo&gt;&lt;mn&gt;4445&lt;/mn&gt;&lt;mspace linebreak=&quot;newline&quot;/&gt;&lt;mspace linebreak=&quot;newline&quot;/&gt;&lt;mi&gt;P&lt;/mi&gt;&lt;mfenced&gt;&lt;mrow&gt;&lt;mi&gt;B&lt;/mi&gt;&lt;mi&gt;r&lt;/mi&gt;&lt;mi&gt;e&lt;/mi&gt;&lt;mi&gt;a&lt;/mi&gt;&lt;mi&gt;t&lt;/mi&gt;&lt;mi&gt;h&lt;/mi&gt;&lt;mi&gt;e&lt;/mi&gt;&lt;mi&gt;s&lt;/mi&gt;&lt;mo&gt;=&lt;/mo&gt;&lt;mo&gt;=&lt;/mo&gt;&lt;mi&gt;F&lt;/mi&gt;&lt;mi&gt;a&lt;/mi&gt;&lt;mi&gt;l&lt;/mi&gt;&lt;mi&gt;s&lt;/mi&gt;&lt;mi&gt;e&lt;/mi&gt;&lt;mo&gt;&amp;#xA0;&lt;/mo&gt;&lt;mo&gt;&amp;#x2229;&lt;/mo&gt;&lt;mo&gt;&amp;#xA0;&lt;/mo&gt;&lt;mi&gt;s&lt;/mi&gt;&lt;mi&gt;p&lt;/mi&gt;&lt;mi&gt;e&lt;/mi&gt;&lt;mi&gt;c&lt;/mi&gt;&lt;mi&gt;i&lt;/mi&gt;&lt;mi&gt;e&lt;/mi&gt;&lt;mi&gt;s&lt;/mi&gt;&lt;mo&gt;=&lt;/mo&gt;&lt;mo&gt;=&lt;/mo&gt;&lt;mi&gt;M&lt;/mi&gt;&lt;mi&gt;a&lt;/mi&gt;&lt;mi&gt;m&lt;/mi&gt;&lt;mi&gt;m&lt;/mi&gt;&lt;mi&gt;a&lt;/mi&gt;&lt;mi&gt;l&lt;/mi&gt;&lt;/mrow&gt;&lt;/mfenced&gt;&lt;mo&gt;&amp;#xA0;&lt;/mo&gt;&lt;mo&gt;=&lt;/mo&gt;&lt;mo&gt;&amp;#x2009;&lt;/mo&gt;&lt;mn&gt;0&lt;/mn&gt;&lt;mspace linebreak=&quot;newline&quot;/&gt;&lt;mi&gt;P&lt;/mi&gt;&lt;mfenced&gt;&lt;mrow&gt;&lt;mi&gt;B&lt;/mi&gt;&lt;mi&gt;r&lt;/mi&gt;&lt;mi&gt;e&lt;/mi&gt;&lt;mi&gt;a&lt;/mi&gt;&lt;mi&gt;t&lt;/mi&gt;&lt;mi&gt;h&lt;/mi&gt;&lt;mi&gt;e&lt;/mi&gt;&lt;mi&gt;s&lt;/mi&gt;&lt;mo&gt;=&lt;/mo&gt;&lt;mo&gt;=&lt;/mo&gt;&lt;mi&gt;F&lt;/mi&gt;&lt;mi&gt;a&lt;/mi&gt;&lt;mi&gt;l&lt;/mi&gt;&lt;mi&gt;s&lt;/mi&gt;&lt;mi&gt;e&lt;/mi&gt;&lt;mo&gt;&amp;#xA0;&lt;/mo&gt;&lt;mo&gt;&amp;#x2229;&lt;/mo&gt;&lt;mo&gt;&amp;#xA0;&lt;/mo&gt;&lt;mi&gt;s&lt;/mi&gt;&lt;mi&gt;p&lt;/mi&gt;&lt;mi&gt;e&lt;/mi&gt;&lt;mi&gt;c&lt;/mi&gt;&lt;mi&gt;i&lt;/mi&gt;&lt;mi&gt;e&lt;/mi&gt;&lt;mi&gt;s&lt;/mi&gt;&lt;mo&gt;=&lt;/mo&gt;&lt;mo&gt;=&lt;/mo&gt;&lt;mi&gt;R&lt;/mi&gt;&lt;mi&gt;e&lt;/mi&gt;&lt;mi&gt;p&lt;/mi&gt;&lt;mi&gt;t&lt;/mi&gt;&lt;mi&gt;i&lt;/mi&gt;&lt;mi&gt;l&lt;/mi&gt;&lt;mi&gt;e&lt;/mi&gt;&lt;/mrow&gt;&lt;/mfenced&gt;&lt;mo&gt;&amp;#xA0;&lt;/mo&gt;&lt;mo&gt;=&lt;/mo&gt;&lt;mo&gt;&amp;#x2009;&lt;/mo&gt;&lt;mn&gt;1&lt;/mn&gt;&lt;mspace linebreak=&quot;newline&quot;/&gt;&lt;mi&gt;G&lt;/mi&gt;&lt;mi&gt;i&lt;/mi&gt;&lt;mi&gt;n&lt;/mi&gt;&lt;mi&gt;i&lt;/mi&gt;&lt;mi&gt;I&lt;/mi&gt;&lt;mi&gt;n&lt;/mi&gt;&lt;mi&gt;d&lt;/mi&gt;&lt;mi&gt;e&lt;/mi&gt;&lt;msub&gt;&lt;mi&gt;x&lt;/mi&gt;&lt;mrow&gt;&lt;mi&gt;B&lt;/mi&gt;&lt;mi&gt;r&lt;/mi&gt;&lt;mi&gt;e&lt;/mi&gt;&lt;mi&gt;a&lt;/mi&gt;&lt;mi&gt;t&lt;/mi&gt;&lt;mi&gt;h&lt;/mi&gt;&lt;mi&gt;e&lt;/mi&gt;&lt;mi&gt;s&lt;/mi&gt;&lt;mo&gt;=&lt;/mo&gt;&lt;mo&gt;=&lt;/mo&gt;&lt;mi&gt;F&lt;/mi&gt;&lt;mi&gt;a&lt;/mi&gt;&lt;mi&gt;l&lt;/mi&gt;&lt;mi&gt;s&lt;/mi&gt;&lt;mi&gt;e&lt;/mi&gt;&lt;/mrow&gt;&lt;/msub&gt;&lt;mo&gt;=&lt;/mo&gt;&lt;mn&gt;1&lt;/mn&gt;&lt;mo&gt;-&lt;/mo&gt;&lt;mfenced&gt;&lt;mrow&gt;&lt;msup&gt;&lt;mn&gt;0&lt;/mn&gt;&lt;mn&gt;2&lt;/mn&gt;&lt;/msup&gt;&lt;mo&gt;+&lt;/mo&gt;&lt;msup&gt;&lt;mn&gt;1&lt;/mn&gt;&lt;mn&gt;2&lt;/mn&gt;&lt;/msup&gt;&lt;/mrow&gt;&lt;/mfenced&gt;&lt;mo&gt;=&lt;/mo&gt;&lt;mn&gt;0&lt;/mn&gt;&lt;mspace linebreak=&quot;newline&quot;/&gt;&lt;mspace linebreak=&quot;newline&quot;/&gt;&lt;mi&gt;G&lt;/mi&gt;&lt;mi&gt;i&lt;/mi&gt;&lt;mi&gt;n&lt;/mi&gt;&lt;mi&gt;i&lt;/mi&gt;&lt;mi&gt;I&lt;/mi&gt;&lt;mi&gt;n&lt;/mi&gt;&lt;mi&gt;d&lt;/mi&gt;&lt;mi&gt;e&lt;/mi&gt;&lt;msub&gt;&lt;mi&gt;x&lt;/mi&gt;&lt;mrow&gt;&lt;mi&gt;B&lt;/mi&gt;&lt;mi&gt;r&lt;/mi&gt;&lt;mi&gt;e&lt;/mi&gt;&lt;mi&gt;a&lt;/mi&gt;&lt;mi&gt;t&lt;/mi&gt;&lt;mi&gt;h&lt;/mi&gt;&lt;mi&gt;e&lt;/mi&gt;&lt;mi&gt;s&lt;/mi&gt;&lt;/mrow&gt;&lt;/msub&gt;&lt;mo&gt;=&lt;/mo&gt;&lt;mo&gt;&amp;#xA0;&lt;/mo&gt;&lt;mfenced&gt;&lt;mfrac&gt;&lt;mn&gt;9&lt;/mn&gt;&lt;mn&gt;10&lt;/mn&gt;&lt;/mfrac&gt;&lt;/mfenced&gt;&lt;mn&gt;0&lt;/mn&gt;&lt;mo&gt;.&lt;/mo&gt;&lt;mn&gt;4445&lt;/mn&gt;&lt;mo&gt;+&lt;/mo&gt;&lt;mo&gt;&amp;#xA0;&lt;/mo&gt;&lt;mfenced&gt;&lt;mfrac&gt;&lt;mn&gt;1&lt;/mn&gt;&lt;mn&gt;10&lt;/mn&gt;&lt;/mfrac&gt;&lt;/mfenced&gt;&lt;mn&gt;0&lt;/mn&gt;&lt;mo&gt;&amp;#xA0;&lt;/mo&gt;&lt;mo&gt;=&lt;/mo&gt;&lt;mo&gt;&amp;#xA0;&lt;/mo&gt;&lt;mn&gt;0&lt;/mn&gt;&lt;mo&gt;.&lt;/mo&gt;&lt;mn&gt;4&lt;/mn&gt;&lt;/math&gt;" id="170" name="Google Shape;170;p28" title="P open parentheses B r e a t h e s equals equals T r u e close parentheses space space equals thin space 0.9&#10;P open parentheses B r e a t h e s equals equals F a l s e close parentheses space equals thin space 0.1&#10;P open parentheses B r e a t h e s equals equals T r u e space &amp; space s p e c i e s equals equals M a m m a l close parentheses space equals thin space 6 over 9&#10;P open parentheses B r e a t h e s equals equals T r u e space intersection space s p e c i e s equals equals R e p t i l e close parentheses space equals thin space fraction numerator 3 space over denominator 9 end fraction space&#10;G i n i I n d e x subscript B r e a t h e s equals equals T r u e end subscript equals 1 minus open parentheses open parentheses 6 over 9 close parentheses squared plus open parentheses 3 over 9 close parentheses squared close parentheses space equals space 0.4445&#10;&#10;P open parentheses B r e a t h e s equals equals F a l s e space intersection space s p e c i e s equals equals M a m m a l close parentheses space equals thin space 0&#10;P open parentheses B r e a t h e s equals equals F a l s e space intersection space s p e c i e s equals equals R e p t i l e close parentheses space equals thin space 1&#10;G i n i I n d e x subscript B r e a t h e s equals equals F a l s e end subscript equals 1 minus open parentheses 0 squared plus 1 squared close parentheses equals 0&#10;&#10;G i n i I n d e x subscript B r e a t h e s end subscript equals space open parentheses 9 over 10 close parentheses 0.4445 plus space open parentheses 1 over 10 close parentheses 0 space equals space 0.4"/>
          <p:cNvPicPr preferRelativeResize="0"/>
          <p:nvPr/>
        </p:nvPicPr>
        <p:blipFill>
          <a:blip r:embed="rId4">
            <a:alphaModFix/>
          </a:blip>
          <a:stretch>
            <a:fillRect/>
          </a:stretch>
        </p:blipFill>
        <p:spPr>
          <a:xfrm>
            <a:off x="609600" y="1170050"/>
            <a:ext cx="3818154" cy="3922926"/>
          </a:xfrm>
          <a:prstGeom prst="rect">
            <a:avLst/>
          </a:prstGeom>
          <a:noFill/>
          <a:ln>
            <a:noFill/>
          </a:ln>
        </p:spPr>
      </p:pic>
      <p:sp>
        <p:nvSpPr>
          <p:cNvPr id="171" name="Google Shape;171;p28"/>
          <p:cNvSpPr/>
          <p:nvPr/>
        </p:nvSpPr>
        <p:spPr>
          <a:xfrm>
            <a:off x="558275" y="4589375"/>
            <a:ext cx="3489000" cy="554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5240675" y="292850"/>
            <a:ext cx="35919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construcción del árbol</a:t>
            </a:r>
            <a:endParaRPr/>
          </a:p>
        </p:txBody>
      </p:sp>
      <p:sp>
        <p:nvSpPr>
          <p:cNvPr id="177" name="Google Shape;177;p29"/>
          <p:cNvSpPr txBox="1"/>
          <p:nvPr/>
        </p:nvSpPr>
        <p:spPr>
          <a:xfrm>
            <a:off x="6801900" y="4568875"/>
            <a:ext cx="2342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t>https://towardsdatascience.com/machine-learning-basics-descision-tree-from-scratch-part-ii-dee664d46831</a:t>
            </a:r>
            <a:endParaRPr sz="900"/>
          </a:p>
        </p:txBody>
      </p:sp>
      <p:pic>
        <p:nvPicPr>
          <p:cNvPr id="178" name="Google Shape;178;p29"/>
          <p:cNvPicPr preferRelativeResize="0"/>
          <p:nvPr/>
        </p:nvPicPr>
        <p:blipFill>
          <a:blip r:embed="rId3">
            <a:alphaModFix/>
          </a:blip>
          <a:stretch>
            <a:fillRect/>
          </a:stretch>
        </p:blipFill>
        <p:spPr>
          <a:xfrm>
            <a:off x="370065" y="76200"/>
            <a:ext cx="4621385" cy="4991100"/>
          </a:xfrm>
          <a:prstGeom prst="rect">
            <a:avLst/>
          </a:prstGeom>
          <a:noFill/>
          <a:ln>
            <a:noFill/>
          </a:ln>
        </p:spPr>
      </p:pic>
      <p:sp>
        <p:nvSpPr>
          <p:cNvPr id="179" name="Google Shape;179;p29"/>
          <p:cNvSpPr txBox="1"/>
          <p:nvPr>
            <p:ph idx="1" type="body"/>
          </p:nvPr>
        </p:nvSpPr>
        <p:spPr>
          <a:xfrm>
            <a:off x="5088275" y="1814800"/>
            <a:ext cx="3903300" cy="283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Si repetimos este proceso hasta llegar a todas las hojas (clases) tendremos nuestro esqueleto de árbol de decisión listo para los datos de prueba.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poda</a:t>
            </a:r>
            <a:endParaRPr/>
          </a:p>
        </p:txBody>
      </p:sp>
      <p:sp>
        <p:nvSpPr>
          <p:cNvPr id="185" name="Google Shape;185;p30"/>
          <p:cNvSpPr txBox="1"/>
          <p:nvPr>
            <p:ph idx="1" type="body"/>
          </p:nvPr>
        </p:nvSpPr>
        <p:spPr>
          <a:xfrm>
            <a:off x="311700" y="1228675"/>
            <a:ext cx="8152500" cy="33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criterio de paro (de generación de nodos de decisión) influye en el rendimiento del modelo. Usualmente se prefieren árboles con pocos niveles. </a:t>
            </a:r>
            <a:endParaRPr/>
          </a:p>
          <a:p>
            <a:pPr indent="0" lvl="0" marL="0" rtl="0" algn="l">
              <a:spcBef>
                <a:spcPts val="1600"/>
              </a:spcBef>
              <a:spcAft>
                <a:spcPts val="1600"/>
              </a:spcAft>
              <a:buNone/>
            </a:pPr>
            <a:r>
              <a:t/>
            </a:r>
            <a:endParaRPr/>
          </a:p>
        </p:txBody>
      </p:sp>
      <p:pic>
        <p:nvPicPr>
          <p:cNvPr id="186" name="Google Shape;186;p30"/>
          <p:cNvPicPr preferRelativeResize="0"/>
          <p:nvPr/>
        </p:nvPicPr>
        <p:blipFill>
          <a:blip r:embed="rId3">
            <a:alphaModFix/>
          </a:blip>
          <a:stretch>
            <a:fillRect/>
          </a:stretch>
        </p:blipFill>
        <p:spPr>
          <a:xfrm>
            <a:off x="946575" y="2829697"/>
            <a:ext cx="3102300" cy="1119410"/>
          </a:xfrm>
          <a:prstGeom prst="rect">
            <a:avLst/>
          </a:prstGeom>
          <a:noFill/>
          <a:ln>
            <a:noFill/>
          </a:ln>
        </p:spPr>
      </p:pic>
      <p:pic>
        <p:nvPicPr>
          <p:cNvPr id="187" name="Google Shape;187;p30"/>
          <p:cNvPicPr preferRelativeResize="0"/>
          <p:nvPr/>
        </p:nvPicPr>
        <p:blipFill>
          <a:blip r:embed="rId4">
            <a:alphaModFix/>
          </a:blip>
          <a:stretch>
            <a:fillRect/>
          </a:stretch>
        </p:blipFill>
        <p:spPr>
          <a:xfrm>
            <a:off x="5469888" y="2416575"/>
            <a:ext cx="2632226" cy="2053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varianza vs. sesgo</a:t>
            </a:r>
            <a:endParaRPr/>
          </a:p>
        </p:txBody>
      </p:sp>
      <p:pic>
        <p:nvPicPr>
          <p:cNvPr id="193" name="Google Shape;193;p31"/>
          <p:cNvPicPr preferRelativeResize="0"/>
          <p:nvPr/>
        </p:nvPicPr>
        <p:blipFill>
          <a:blip r:embed="rId3">
            <a:alphaModFix/>
          </a:blip>
          <a:stretch>
            <a:fillRect/>
          </a:stretch>
        </p:blipFill>
        <p:spPr>
          <a:xfrm>
            <a:off x="1905000" y="1246250"/>
            <a:ext cx="5220544" cy="3744850"/>
          </a:xfrm>
          <a:prstGeom prst="rect">
            <a:avLst/>
          </a:prstGeom>
          <a:noFill/>
          <a:ln>
            <a:noFill/>
          </a:ln>
        </p:spPr>
      </p:pic>
      <p:pic>
        <p:nvPicPr>
          <p:cNvPr id="194" name="Google Shape;194;p31"/>
          <p:cNvPicPr preferRelativeResize="0"/>
          <p:nvPr/>
        </p:nvPicPr>
        <p:blipFill>
          <a:blip r:embed="rId4">
            <a:alphaModFix/>
          </a:blip>
          <a:stretch>
            <a:fillRect/>
          </a:stretch>
        </p:blipFill>
        <p:spPr>
          <a:xfrm>
            <a:off x="108375" y="2067699"/>
            <a:ext cx="2219889" cy="801000"/>
          </a:xfrm>
          <a:prstGeom prst="rect">
            <a:avLst/>
          </a:prstGeom>
          <a:noFill/>
          <a:ln>
            <a:noFill/>
          </a:ln>
        </p:spPr>
      </p:pic>
      <p:pic>
        <p:nvPicPr>
          <p:cNvPr id="195" name="Google Shape;195;p31"/>
          <p:cNvPicPr preferRelativeResize="0"/>
          <p:nvPr/>
        </p:nvPicPr>
        <p:blipFill>
          <a:blip r:embed="rId5">
            <a:alphaModFix/>
          </a:blip>
          <a:stretch>
            <a:fillRect/>
          </a:stretch>
        </p:blipFill>
        <p:spPr>
          <a:xfrm>
            <a:off x="6958650" y="1730775"/>
            <a:ext cx="2134076" cy="1665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es un árbol?</a:t>
            </a:r>
            <a:endParaRPr/>
          </a:p>
        </p:txBody>
      </p:sp>
      <p:pic>
        <p:nvPicPr>
          <p:cNvPr id="63" name="Google Shape;63;p14"/>
          <p:cNvPicPr preferRelativeResize="0"/>
          <p:nvPr/>
        </p:nvPicPr>
        <p:blipFill>
          <a:blip r:embed="rId3">
            <a:alphaModFix/>
          </a:blip>
          <a:stretch>
            <a:fillRect/>
          </a:stretch>
        </p:blipFill>
        <p:spPr>
          <a:xfrm>
            <a:off x="6090609" y="285750"/>
            <a:ext cx="3004865" cy="2286001"/>
          </a:xfrm>
          <a:prstGeom prst="rect">
            <a:avLst/>
          </a:prstGeom>
          <a:noFill/>
          <a:ln>
            <a:noFill/>
          </a:ln>
        </p:spPr>
      </p:pic>
      <p:pic>
        <p:nvPicPr>
          <p:cNvPr id="64" name="Google Shape;64;p14"/>
          <p:cNvPicPr preferRelativeResize="0"/>
          <p:nvPr/>
        </p:nvPicPr>
        <p:blipFill>
          <a:blip r:embed="rId4">
            <a:alphaModFix/>
          </a:blip>
          <a:stretch>
            <a:fillRect/>
          </a:stretch>
        </p:blipFill>
        <p:spPr>
          <a:xfrm>
            <a:off x="291925" y="1246250"/>
            <a:ext cx="3627375" cy="3627375"/>
          </a:xfrm>
          <a:prstGeom prst="rect">
            <a:avLst/>
          </a:prstGeom>
          <a:noFill/>
          <a:ln>
            <a:noFill/>
          </a:ln>
        </p:spPr>
      </p:pic>
      <p:pic>
        <p:nvPicPr>
          <p:cNvPr id="65" name="Google Shape;65;p14"/>
          <p:cNvPicPr preferRelativeResize="0"/>
          <p:nvPr/>
        </p:nvPicPr>
        <p:blipFill>
          <a:blip r:embed="rId5">
            <a:alphaModFix/>
          </a:blip>
          <a:stretch>
            <a:fillRect/>
          </a:stretch>
        </p:blipFill>
        <p:spPr>
          <a:xfrm>
            <a:off x="4833700" y="2781300"/>
            <a:ext cx="3388757" cy="2209800"/>
          </a:xfrm>
          <a:prstGeom prst="rect">
            <a:avLst/>
          </a:prstGeom>
          <a:noFill/>
          <a:ln>
            <a:noFill/>
          </a:ln>
        </p:spPr>
      </p:pic>
      <p:pic>
        <p:nvPicPr>
          <p:cNvPr id="66" name="Google Shape;66;p14"/>
          <p:cNvPicPr preferRelativeResize="0"/>
          <p:nvPr/>
        </p:nvPicPr>
        <p:blipFill>
          <a:blip r:embed="rId6">
            <a:alphaModFix/>
          </a:blip>
          <a:stretch>
            <a:fillRect/>
          </a:stretch>
        </p:blipFill>
        <p:spPr>
          <a:xfrm>
            <a:off x="3527495" y="94325"/>
            <a:ext cx="2456229" cy="257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es un árbol?</a:t>
            </a:r>
            <a:endParaRPr/>
          </a:p>
        </p:txBody>
      </p:sp>
      <p:sp>
        <p:nvSpPr>
          <p:cNvPr id="72" name="Google Shape;72;p15"/>
          <p:cNvSpPr txBox="1"/>
          <p:nvPr>
            <p:ph idx="1" type="body"/>
          </p:nvPr>
        </p:nvSpPr>
        <p:spPr>
          <a:xfrm>
            <a:off x="311700" y="1228675"/>
            <a:ext cx="37875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Es un grafo acíclico en términos de estructuras de datos. Está compuesto por nodos y aristas. Un árbol enraizado tiene un nodo raíz inicial. Un árbol tiene h niveles, todos los nodos tienen al menos un nodo hijo excepto los que se encuentran en los hojas.</a:t>
            </a:r>
            <a:endParaRPr/>
          </a:p>
        </p:txBody>
      </p:sp>
      <p:pic>
        <p:nvPicPr>
          <p:cNvPr id="73" name="Google Shape;73;p15"/>
          <p:cNvPicPr preferRelativeResize="0"/>
          <p:nvPr/>
        </p:nvPicPr>
        <p:blipFill>
          <a:blip r:embed="rId3">
            <a:alphaModFix/>
          </a:blip>
          <a:stretch>
            <a:fillRect/>
          </a:stretch>
        </p:blipFill>
        <p:spPr>
          <a:xfrm>
            <a:off x="4556400" y="1333501"/>
            <a:ext cx="4151262" cy="2285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Árbol de decisión</a:t>
            </a:r>
            <a:endParaRPr/>
          </a:p>
        </p:txBody>
      </p:sp>
      <p:sp>
        <p:nvSpPr>
          <p:cNvPr id="79" name="Google Shape;79;p16"/>
          <p:cNvSpPr txBox="1"/>
          <p:nvPr>
            <p:ph idx="1" type="body"/>
          </p:nvPr>
        </p:nvSpPr>
        <p:spPr>
          <a:xfrm>
            <a:off x="311700" y="1228675"/>
            <a:ext cx="3294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árboles de decisión usualmente son binarios, es decir cada nodo tiene 2 hijos.</a:t>
            </a:r>
            <a:endParaRPr/>
          </a:p>
          <a:p>
            <a:pPr indent="0" lvl="0" marL="0" rtl="0" algn="l">
              <a:spcBef>
                <a:spcPts val="1600"/>
              </a:spcBef>
              <a:spcAft>
                <a:spcPts val="1600"/>
              </a:spcAft>
              <a:buNone/>
            </a:pPr>
            <a:r>
              <a:rPr lang="es"/>
              <a:t>Son simples y útiles para interpretación</a:t>
            </a:r>
            <a:endParaRPr/>
          </a:p>
        </p:txBody>
      </p:sp>
      <p:pic>
        <p:nvPicPr>
          <p:cNvPr id="80" name="Google Shape;80;p16"/>
          <p:cNvPicPr preferRelativeResize="0"/>
          <p:nvPr/>
        </p:nvPicPr>
        <p:blipFill>
          <a:blip r:embed="rId3">
            <a:alphaModFix/>
          </a:blip>
          <a:stretch>
            <a:fillRect/>
          </a:stretch>
        </p:blipFill>
        <p:spPr>
          <a:xfrm>
            <a:off x="4251600" y="179450"/>
            <a:ext cx="4740000" cy="2617676"/>
          </a:xfrm>
          <a:prstGeom prst="rect">
            <a:avLst/>
          </a:prstGeom>
          <a:noFill/>
          <a:ln>
            <a:noFill/>
          </a:ln>
        </p:spPr>
      </p:pic>
      <p:pic>
        <p:nvPicPr>
          <p:cNvPr id="81" name="Google Shape;81;p16"/>
          <p:cNvPicPr preferRelativeResize="0"/>
          <p:nvPr/>
        </p:nvPicPr>
        <p:blipFill>
          <a:blip r:embed="rId4">
            <a:alphaModFix/>
          </a:blip>
          <a:stretch>
            <a:fillRect/>
          </a:stretch>
        </p:blipFill>
        <p:spPr>
          <a:xfrm>
            <a:off x="4251600" y="3025726"/>
            <a:ext cx="4739999" cy="17930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490250" y="526350"/>
            <a:ext cx="8159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6.3.1	árboles de regresión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Árbol de regresión</a:t>
            </a:r>
            <a:endParaRPr/>
          </a:p>
        </p:txBody>
      </p:sp>
      <p:sp>
        <p:nvSpPr>
          <p:cNvPr id="92" name="Google Shape;92;p18"/>
          <p:cNvSpPr txBox="1"/>
          <p:nvPr>
            <p:ph idx="1" type="body"/>
          </p:nvPr>
        </p:nvSpPr>
        <p:spPr>
          <a:xfrm>
            <a:off x="311700" y="1228675"/>
            <a:ext cx="4992000" cy="37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Predecir el salario de un jugador de baseball basado en el número de años que ha jugado en ligas profesionales y el número de hits que hizo el año pasado.</a:t>
            </a:r>
            <a:endParaRPr/>
          </a:p>
          <a:p>
            <a:pPr indent="0" lvl="0" marL="0" rtl="0" algn="l">
              <a:spcBef>
                <a:spcPts val="1600"/>
              </a:spcBef>
              <a:spcAft>
                <a:spcPts val="0"/>
              </a:spcAft>
              <a:buNone/>
            </a:pPr>
            <a:r>
              <a:rPr lang="es"/>
              <a:t>observa las regiones de partición de los salarios.</a:t>
            </a:r>
            <a:endParaRPr/>
          </a:p>
          <a:p>
            <a:pPr indent="0" lvl="0" marL="0" rtl="0" algn="l">
              <a:spcBef>
                <a:spcPts val="1600"/>
              </a:spcBef>
              <a:spcAft>
                <a:spcPts val="1600"/>
              </a:spcAft>
              <a:buNone/>
            </a:pPr>
            <a:r>
              <a:t/>
            </a:r>
            <a:endParaRPr/>
          </a:p>
        </p:txBody>
      </p:sp>
      <p:pic>
        <p:nvPicPr>
          <p:cNvPr id="93" name="Google Shape;93;p18"/>
          <p:cNvPicPr preferRelativeResize="0"/>
          <p:nvPr/>
        </p:nvPicPr>
        <p:blipFill>
          <a:blip r:embed="rId3">
            <a:alphaModFix/>
          </a:blip>
          <a:stretch>
            <a:fillRect/>
          </a:stretch>
        </p:blipFill>
        <p:spPr>
          <a:xfrm>
            <a:off x="5623198" y="86275"/>
            <a:ext cx="2375128" cy="2485475"/>
          </a:xfrm>
          <a:prstGeom prst="rect">
            <a:avLst/>
          </a:prstGeom>
          <a:noFill/>
          <a:ln>
            <a:noFill/>
          </a:ln>
        </p:spPr>
      </p:pic>
      <p:pic>
        <p:nvPicPr>
          <p:cNvPr id="94" name="Google Shape;94;p18"/>
          <p:cNvPicPr preferRelativeResize="0"/>
          <p:nvPr/>
        </p:nvPicPr>
        <p:blipFill>
          <a:blip r:embed="rId4">
            <a:alphaModFix/>
          </a:blip>
          <a:stretch>
            <a:fillRect/>
          </a:stretch>
        </p:blipFill>
        <p:spPr>
          <a:xfrm>
            <a:off x="5463257" y="2571750"/>
            <a:ext cx="2962294" cy="257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490250" y="526350"/>
            <a:ext cx="8159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6.3.2	árboles de clasificación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Árbol de clasificación</a:t>
            </a:r>
            <a:endParaRPr/>
          </a:p>
        </p:txBody>
      </p:sp>
      <p:pic>
        <p:nvPicPr>
          <p:cNvPr id="105" name="Google Shape;105;p20"/>
          <p:cNvPicPr preferRelativeResize="0"/>
          <p:nvPr/>
        </p:nvPicPr>
        <p:blipFill>
          <a:blip r:embed="rId3">
            <a:alphaModFix/>
          </a:blip>
          <a:stretch>
            <a:fillRect/>
          </a:stretch>
        </p:blipFill>
        <p:spPr>
          <a:xfrm>
            <a:off x="762000" y="2547007"/>
            <a:ext cx="3462000" cy="2596493"/>
          </a:xfrm>
          <a:prstGeom prst="rect">
            <a:avLst/>
          </a:prstGeom>
          <a:noFill/>
          <a:ln>
            <a:noFill/>
          </a:ln>
        </p:spPr>
      </p:pic>
      <p:sp>
        <p:nvSpPr>
          <p:cNvPr id="106" name="Google Shape;106;p20"/>
          <p:cNvSpPr txBox="1"/>
          <p:nvPr>
            <p:ph idx="1" type="body"/>
          </p:nvPr>
        </p:nvSpPr>
        <p:spPr>
          <a:xfrm>
            <a:off x="311700" y="1228675"/>
            <a:ext cx="4992000" cy="375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Ejemplo: Determinar qué tipo de Iris es la instancia dados su longitud y anchura de sépalo y pétalo.</a:t>
            </a:r>
            <a:endParaRPr/>
          </a:p>
        </p:txBody>
      </p:sp>
      <p:pic>
        <p:nvPicPr>
          <p:cNvPr id="107" name="Google Shape;107;p20"/>
          <p:cNvPicPr preferRelativeResize="0"/>
          <p:nvPr/>
        </p:nvPicPr>
        <p:blipFill>
          <a:blip r:embed="rId4">
            <a:alphaModFix/>
          </a:blip>
          <a:stretch>
            <a:fillRect/>
          </a:stretch>
        </p:blipFill>
        <p:spPr>
          <a:xfrm>
            <a:off x="4211651" y="708700"/>
            <a:ext cx="4779949" cy="3752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490250" y="526350"/>
            <a:ext cx="8159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6.3.3		algoritmo cart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