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c0554b78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1c0554b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7016c5331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7016c53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024cd2f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024cd2f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c86f8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c86f8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024cd2ff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024cd2ff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c86f85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c86f85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24cd2f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24cd2f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24cd2ff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24cd2ff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8c86f85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c86f85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7016c53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7016c53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7016c533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7016c533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7016c533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7016c533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8c86f85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c86f85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7016c5331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7016c533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24cd2f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24cd2f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7016c53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7016c533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016c533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016c533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hyperlink" Target="https://www.youtube.com/watch?v=V6lWLUGSPf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 Técnicas de validación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 18-enero-2021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210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variance bias tradeoff</a:t>
            </a:r>
            <a:endParaRPr/>
          </a:p>
        </p:txBody>
      </p:sp>
      <p:sp>
        <p:nvSpPr>
          <p:cNvPr id="124" name="Google Shape;124;p22"/>
          <p:cNvSpPr txBox="1"/>
          <p:nvPr>
            <p:ph idx="1" type="body"/>
          </p:nvPr>
        </p:nvSpPr>
        <p:spPr>
          <a:xfrm>
            <a:off x="311700" y="9431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modelo es mejor?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5" name="Google Shape;125;p22"/>
          <p:cNvPicPr preferRelativeResize="0"/>
          <p:nvPr/>
        </p:nvPicPr>
        <p:blipFill>
          <a:blip r:embed="rId3">
            <a:alphaModFix/>
          </a:blip>
          <a:stretch>
            <a:fillRect/>
          </a:stretch>
        </p:blipFill>
        <p:spPr>
          <a:xfrm>
            <a:off x="4523000" y="1682500"/>
            <a:ext cx="4324300" cy="3232399"/>
          </a:xfrm>
          <a:prstGeom prst="rect">
            <a:avLst/>
          </a:prstGeom>
          <a:noFill/>
          <a:ln>
            <a:noFill/>
          </a:ln>
        </p:spPr>
      </p:pic>
      <p:pic>
        <p:nvPicPr>
          <p:cNvPr id="126" name="Google Shape;126;p22"/>
          <p:cNvPicPr preferRelativeResize="0"/>
          <p:nvPr/>
        </p:nvPicPr>
        <p:blipFill rotWithShape="1">
          <a:blip r:embed="rId4">
            <a:alphaModFix/>
          </a:blip>
          <a:srcRect b="7097" l="0" r="0" t="0"/>
          <a:stretch/>
        </p:blipFill>
        <p:spPr>
          <a:xfrm>
            <a:off x="361925" y="1466700"/>
            <a:ext cx="3857351" cy="3581876"/>
          </a:xfrm>
          <a:prstGeom prst="rect">
            <a:avLst/>
          </a:prstGeom>
          <a:noFill/>
          <a:ln>
            <a:noFill/>
          </a:ln>
        </p:spPr>
      </p:pic>
      <p:sp>
        <p:nvSpPr>
          <p:cNvPr id="127" name="Google Shape;127;p22"/>
          <p:cNvSpPr txBox="1"/>
          <p:nvPr/>
        </p:nvSpPr>
        <p:spPr>
          <a:xfrm>
            <a:off x="4359600" y="221000"/>
            <a:ext cx="47844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dk2"/>
                </a:solidFill>
                <a:latin typeface="Source Code Pro"/>
                <a:ea typeface="Source Code Pro"/>
                <a:cs typeface="Source Code Pro"/>
                <a:sym typeface="Source Code Pro"/>
              </a:rPr>
              <a:t>Se recomienda ver:</a:t>
            </a:r>
            <a:endParaRPr sz="1500"/>
          </a:p>
          <a:p>
            <a:pPr indent="0" lvl="0" marL="0" rtl="0" algn="l">
              <a:spcBef>
                <a:spcPts val="0"/>
              </a:spcBef>
              <a:spcAft>
                <a:spcPts val="0"/>
              </a:spcAft>
              <a:buNone/>
            </a:pPr>
            <a:r>
              <a:rPr lang="es" u="sng">
                <a:solidFill>
                  <a:schemeClr val="hlink"/>
                </a:solidFill>
                <a:latin typeface="Source Code Pro"/>
                <a:ea typeface="Source Code Pro"/>
                <a:cs typeface="Source Code Pro"/>
                <a:sym typeface="Source Code Pro"/>
                <a:hlinkClick r:id="rId5"/>
              </a:rPr>
              <a:t>https://www.youtube.com/watch?v=V6lWLUGSPf4</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	ESTRATEGIAS DE VALIDACIÓN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Hold out Validation</a:t>
            </a:r>
            <a:endParaRPr/>
          </a:p>
        </p:txBody>
      </p:sp>
      <p:sp>
        <p:nvSpPr>
          <p:cNvPr id="138" name="Google Shape;138;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t>Dado un dataset se particiona aleatoriamente en dos conjuntos independientes:</a:t>
            </a:r>
            <a:endParaRPr sz="1500"/>
          </a:p>
          <a:p>
            <a:pPr indent="-323850" lvl="0" marL="457200" rtl="0" algn="just">
              <a:spcBef>
                <a:spcPts val="1600"/>
              </a:spcBef>
              <a:spcAft>
                <a:spcPts val="0"/>
              </a:spcAft>
              <a:buSzPts val="1500"/>
              <a:buChar char="●"/>
            </a:pPr>
            <a:r>
              <a:rPr lang="es" sz="1500"/>
              <a:t>Train set: Para la construcción del modelo estadístico, i.e. construcción del clasificador, (e.g. ⅔ del conjunto de datos).</a:t>
            </a:r>
            <a:endParaRPr sz="1500"/>
          </a:p>
          <a:p>
            <a:pPr indent="-323850" lvl="0" marL="457200" rtl="0" algn="just">
              <a:spcBef>
                <a:spcPts val="0"/>
              </a:spcBef>
              <a:spcAft>
                <a:spcPts val="0"/>
              </a:spcAft>
              <a:buSzPts val="1500"/>
              <a:buChar char="●"/>
            </a:pPr>
            <a:r>
              <a:rPr lang="es" sz="1500"/>
              <a:t>Test set: Se utiliza para la estimación de la precisión del clasificador entrenado, (e.g. ⅓ del conjunto de datos).</a:t>
            </a:r>
            <a:endParaRPr sz="1500"/>
          </a:p>
        </p:txBody>
      </p:sp>
      <p:pic>
        <p:nvPicPr>
          <p:cNvPr id="139" name="Google Shape;139;p24"/>
          <p:cNvPicPr preferRelativeResize="0"/>
          <p:nvPr/>
        </p:nvPicPr>
        <p:blipFill rotWithShape="1">
          <a:blip r:embed="rId3">
            <a:alphaModFix/>
          </a:blip>
          <a:srcRect b="57619" l="0" r="51090" t="6278"/>
          <a:stretch/>
        </p:blipFill>
        <p:spPr>
          <a:xfrm>
            <a:off x="3169275" y="3225575"/>
            <a:ext cx="3029074" cy="1856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Hold out Validation</a:t>
            </a:r>
            <a:endParaRPr/>
          </a:p>
          <a:p>
            <a:pPr indent="0" lvl="0" marL="0" rtl="0" algn="l">
              <a:spcBef>
                <a:spcPts val="0"/>
              </a:spcBef>
              <a:spcAft>
                <a:spcPts val="0"/>
              </a:spcAft>
              <a:buNone/>
            </a:pPr>
            <a:r>
              <a:t/>
            </a:r>
            <a:endParaRPr/>
          </a:p>
        </p:txBody>
      </p:sp>
      <p:sp>
        <p:nvSpPr>
          <p:cNvPr id="145" name="Google Shape;145;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5"/>
          <p:cNvPicPr preferRelativeResize="0"/>
          <p:nvPr/>
        </p:nvPicPr>
        <p:blipFill>
          <a:blip r:embed="rId3">
            <a:alphaModFix/>
          </a:blip>
          <a:stretch>
            <a:fillRect/>
          </a:stretch>
        </p:blipFill>
        <p:spPr>
          <a:xfrm>
            <a:off x="1265787" y="1117776"/>
            <a:ext cx="6612426" cy="356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k-fold cross validation </a:t>
            </a:r>
            <a:endParaRPr/>
          </a:p>
        </p:txBody>
      </p:sp>
      <p:sp>
        <p:nvSpPr>
          <p:cNvPr id="152" name="Google Shape;152;p26"/>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 sz="1500"/>
              <a:t>El conjunto de entrenamiento es dividido aleatoriamente en k subconjuntos de igual tamaño.</a:t>
            </a:r>
            <a:endParaRPr sz="1500"/>
          </a:p>
          <a:p>
            <a:pPr indent="-323850" lvl="0" marL="457200" rtl="0" algn="l">
              <a:spcBef>
                <a:spcPts val="0"/>
              </a:spcBef>
              <a:spcAft>
                <a:spcPts val="0"/>
              </a:spcAft>
              <a:buSzPts val="1500"/>
              <a:buChar char="●"/>
            </a:pPr>
            <a:r>
              <a:rPr lang="es" sz="1500"/>
              <a:t>El clasificador es entrenado k veces, cada vez con un diferente conjunto de prueba.</a:t>
            </a:r>
            <a:endParaRPr sz="1500"/>
          </a:p>
          <a:p>
            <a:pPr indent="-323850" lvl="0" marL="457200" rtl="0" algn="l">
              <a:spcBef>
                <a:spcPts val="0"/>
              </a:spcBef>
              <a:spcAft>
                <a:spcPts val="0"/>
              </a:spcAft>
              <a:buSzPts val="1500"/>
              <a:buChar char="●"/>
            </a:pPr>
            <a:r>
              <a:rPr lang="es" sz="1500"/>
              <a:t>El desempeño del clasificador es la media de los k pliegues.</a:t>
            </a:r>
            <a:endParaRPr sz="1500"/>
          </a:p>
        </p:txBody>
      </p:sp>
      <p:pic>
        <p:nvPicPr>
          <p:cNvPr id="153" name="Google Shape;153;p26"/>
          <p:cNvPicPr preferRelativeResize="0"/>
          <p:nvPr/>
        </p:nvPicPr>
        <p:blipFill rotWithShape="1">
          <a:blip r:embed="rId3">
            <a:alphaModFix/>
          </a:blip>
          <a:srcRect b="0" l="0" r="0" t="6437"/>
          <a:stretch/>
        </p:blipFill>
        <p:spPr>
          <a:xfrm>
            <a:off x="2286000" y="2571750"/>
            <a:ext cx="4572001" cy="257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k-fold cross validation </a:t>
            </a:r>
            <a:endParaRPr/>
          </a:p>
          <a:p>
            <a:pPr indent="0" lvl="0" marL="0" rtl="0" algn="l">
              <a:spcBef>
                <a:spcPts val="0"/>
              </a:spcBef>
              <a:spcAft>
                <a:spcPts val="0"/>
              </a:spcAft>
              <a:buNone/>
            </a:pPr>
            <a:r>
              <a:t/>
            </a:r>
            <a:endParaRPr/>
          </a:p>
        </p:txBody>
      </p:sp>
      <p:pic>
        <p:nvPicPr>
          <p:cNvPr id="159" name="Google Shape;159;p27"/>
          <p:cNvPicPr preferRelativeResize="0"/>
          <p:nvPr/>
        </p:nvPicPr>
        <p:blipFill>
          <a:blip r:embed="rId3">
            <a:alphaModFix/>
          </a:blip>
          <a:stretch>
            <a:fillRect/>
          </a:stretch>
        </p:blipFill>
        <p:spPr>
          <a:xfrm>
            <a:off x="969425" y="1228674"/>
            <a:ext cx="7205151" cy="355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Leave-one-out validation </a:t>
            </a:r>
            <a:endParaRPr/>
          </a:p>
        </p:txBody>
      </p:sp>
      <p:sp>
        <p:nvSpPr>
          <p:cNvPr id="165" name="Google Shape;165;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trata de una variante del k-cross fold validation, donde </a:t>
            </a:r>
            <a:r>
              <a:rPr i="1" lang="es"/>
              <a:t>k=n</a:t>
            </a:r>
            <a:r>
              <a:rPr lang="es"/>
              <a:t>, </a:t>
            </a:r>
            <a:r>
              <a:rPr i="1" lang="es"/>
              <a:t>n </a:t>
            </a:r>
            <a:r>
              <a:rPr lang="es"/>
              <a:t>es el número total de muestras en el dataset.</a:t>
            </a:r>
            <a:endParaRPr/>
          </a:p>
          <a:p>
            <a:pPr indent="-342900" lvl="0" marL="457200" rtl="0" algn="l">
              <a:spcBef>
                <a:spcPts val="0"/>
              </a:spcBef>
              <a:spcAft>
                <a:spcPts val="0"/>
              </a:spcAft>
              <a:buSzPts val="1800"/>
              <a:buChar char="●"/>
            </a:pPr>
            <a:r>
              <a:rPr lang="es"/>
              <a:t>Se realizan </a:t>
            </a:r>
            <a:r>
              <a:rPr i="1" lang="es"/>
              <a:t>n</a:t>
            </a:r>
            <a:r>
              <a:rPr lang="es"/>
              <a:t> experimentos usando </a:t>
            </a:r>
            <a:r>
              <a:rPr i="1" lang="es"/>
              <a:t>n-1</a:t>
            </a:r>
            <a:r>
              <a:rPr lang="es"/>
              <a:t> muestras como </a:t>
            </a:r>
            <a:r>
              <a:rPr lang="es"/>
              <a:t>entrenamiento</a:t>
            </a:r>
            <a:r>
              <a:rPr lang="es"/>
              <a:t> y el restante como prueba.</a:t>
            </a:r>
            <a:endParaRPr/>
          </a:p>
          <a:p>
            <a:pPr indent="-342900" lvl="0" marL="457200" rtl="0" algn="l">
              <a:spcBef>
                <a:spcPts val="0"/>
              </a:spcBef>
              <a:spcAft>
                <a:spcPts val="0"/>
              </a:spcAft>
              <a:buSzPts val="1800"/>
              <a:buChar char="●"/>
            </a:pPr>
            <a:r>
              <a:rPr lang="es"/>
              <a:t>Es muy costoso computacionalmente.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Bootstrap aggregation (bagging)</a:t>
            </a:r>
            <a:endParaRPr/>
          </a:p>
        </p:txBody>
      </p:sp>
      <p:sp>
        <p:nvSpPr>
          <p:cNvPr id="171" name="Google Shape;171;p29"/>
          <p:cNvSpPr txBox="1"/>
          <p:nvPr>
            <p:ph idx="1" type="body"/>
          </p:nvPr>
        </p:nvSpPr>
        <p:spPr>
          <a:xfrm>
            <a:off x="311700" y="1211275"/>
            <a:ext cx="8520600" cy="3340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 sz="1500"/>
              <a:t>Es un tipo de re-muestreo aleatorio con reemplazo.</a:t>
            </a:r>
            <a:endParaRPr sz="1500"/>
          </a:p>
          <a:p>
            <a:pPr indent="-323850" lvl="0" marL="457200" rtl="0" algn="just">
              <a:spcBef>
                <a:spcPts val="0"/>
              </a:spcBef>
              <a:spcAft>
                <a:spcPts val="0"/>
              </a:spcAft>
              <a:buSzPts val="1500"/>
              <a:buChar char="●"/>
            </a:pPr>
            <a:r>
              <a:rPr lang="es" sz="1500"/>
              <a:t>Para un conjunto de entrenamiento </a:t>
            </a:r>
            <a:r>
              <a:rPr i="1" lang="es" sz="1500"/>
              <a:t>T</a:t>
            </a:r>
            <a:r>
              <a:rPr lang="es" sz="1500"/>
              <a:t> de tamaño </a:t>
            </a:r>
            <a:r>
              <a:rPr i="1" lang="es" sz="1500"/>
              <a:t>n</a:t>
            </a:r>
            <a:r>
              <a:rPr lang="es" sz="1500"/>
              <a:t>, se generan m nuevos conjuntos de entrenamiento </a:t>
            </a:r>
            <a:r>
              <a:rPr i="1" lang="es" sz="1500"/>
              <a:t>T’</a:t>
            </a:r>
            <a:r>
              <a:rPr lang="es" sz="1500"/>
              <a:t>, cada uno de tamaño </a:t>
            </a:r>
            <a:r>
              <a:rPr i="1" lang="es" sz="1500"/>
              <a:t>n’&lt;n</a:t>
            </a:r>
            <a:r>
              <a:rPr lang="es" sz="1500"/>
              <a:t> a través del muestreo de uniforme de </a:t>
            </a:r>
            <a:r>
              <a:rPr i="1" lang="es" sz="1500"/>
              <a:t>T</a:t>
            </a:r>
            <a:r>
              <a:rPr lang="es" sz="1500"/>
              <a:t>.</a:t>
            </a:r>
            <a:endParaRPr sz="1500"/>
          </a:p>
          <a:p>
            <a:pPr indent="-323850" lvl="0" marL="457200" rtl="0" algn="just">
              <a:spcBef>
                <a:spcPts val="0"/>
              </a:spcBef>
              <a:spcAft>
                <a:spcPts val="0"/>
              </a:spcAft>
              <a:buSzPts val="1500"/>
              <a:buChar char="●"/>
            </a:pPr>
            <a:r>
              <a:rPr lang="es" sz="1500"/>
              <a:t>Como consecuencia del remuestreo se pueden tener entradas repetidas. </a:t>
            </a:r>
            <a:endParaRPr sz="1500"/>
          </a:p>
          <a:p>
            <a:pPr indent="-323850" lvl="0" marL="457200" rtl="0" algn="just">
              <a:spcBef>
                <a:spcPts val="0"/>
              </a:spcBef>
              <a:spcAft>
                <a:spcPts val="0"/>
              </a:spcAft>
              <a:buSzPts val="1500"/>
              <a:buChar char="●"/>
            </a:pPr>
            <a:r>
              <a:rPr lang="es" sz="1500"/>
              <a:t>Se entrenan los </a:t>
            </a:r>
            <a:r>
              <a:rPr i="1" lang="es" sz="1500"/>
              <a:t>m</a:t>
            </a:r>
            <a:r>
              <a:rPr lang="es" sz="1500"/>
              <a:t> modelos estadísticos (clasificadores o regresores), finalmente los modelos son combinados por promediando o por votando.</a:t>
            </a:r>
            <a:endParaRPr sz="1500"/>
          </a:p>
          <a:p>
            <a:pPr indent="0" lvl="0" marL="0" rtl="0" algn="l">
              <a:spcBef>
                <a:spcPts val="1600"/>
              </a:spcBef>
              <a:spcAft>
                <a:spcPts val="1600"/>
              </a:spcAft>
              <a:buNone/>
            </a:pPr>
            <a:r>
              <a:t/>
            </a:r>
            <a:endParaRPr/>
          </a:p>
        </p:txBody>
      </p:sp>
      <p:pic>
        <p:nvPicPr>
          <p:cNvPr id="172" name="Google Shape;172;p29"/>
          <p:cNvPicPr preferRelativeResize="0"/>
          <p:nvPr/>
        </p:nvPicPr>
        <p:blipFill rotWithShape="1">
          <a:blip r:embed="rId3">
            <a:alphaModFix/>
          </a:blip>
          <a:srcRect b="9305" l="37117" r="37755" t="65483"/>
          <a:stretch/>
        </p:blipFill>
        <p:spPr>
          <a:xfrm>
            <a:off x="2950325" y="3225275"/>
            <a:ext cx="3306226" cy="186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Bootstrap aggregation </a:t>
            </a:r>
            <a:endParaRPr/>
          </a:p>
          <a:p>
            <a:pPr indent="0" lvl="0" marL="0" rtl="0" algn="l">
              <a:spcBef>
                <a:spcPts val="0"/>
              </a:spcBef>
              <a:spcAft>
                <a:spcPts val="0"/>
              </a:spcAft>
              <a:buNone/>
            </a:pPr>
            <a:r>
              <a:t/>
            </a:r>
            <a:endParaRPr/>
          </a:p>
        </p:txBody>
      </p:sp>
      <p:pic>
        <p:nvPicPr>
          <p:cNvPr id="178" name="Google Shape;178;p30"/>
          <p:cNvPicPr preferRelativeResize="0"/>
          <p:nvPr/>
        </p:nvPicPr>
        <p:blipFill>
          <a:blip r:embed="rId3">
            <a:alphaModFix/>
          </a:blip>
          <a:stretch>
            <a:fillRect/>
          </a:stretch>
        </p:blipFill>
        <p:spPr>
          <a:xfrm>
            <a:off x="1836364" y="1228675"/>
            <a:ext cx="5926161" cy="33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Recordando...</a:t>
            </a:r>
            <a:endParaRPr/>
          </a:p>
        </p:txBody>
      </p:sp>
      <p:sp>
        <p:nvSpPr>
          <p:cNvPr id="63" name="Google Shape;63;p14"/>
          <p:cNvSpPr txBox="1"/>
          <p:nvPr>
            <p:ph idx="1" type="body"/>
          </p:nvPr>
        </p:nvSpPr>
        <p:spPr>
          <a:xfrm>
            <a:off x="311700" y="994550"/>
            <a:ext cx="4580700" cy="3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aprendizaje de máquina (ML) es un subcampo de la inteligencia artificial que permite a las máquinas tener la habilidad de </a:t>
            </a:r>
            <a:r>
              <a:rPr b="1" lang="es"/>
              <a:t>aprender</a:t>
            </a:r>
            <a:r>
              <a:rPr lang="es"/>
              <a:t> sin ser programadas explícitamente para ello.</a:t>
            </a:r>
            <a:endParaRPr/>
          </a:p>
          <a:p>
            <a:pPr indent="0" lvl="0" marL="0" rtl="0" algn="l">
              <a:spcBef>
                <a:spcPts val="1600"/>
              </a:spcBef>
              <a:spcAft>
                <a:spcPts val="0"/>
              </a:spcAft>
              <a:buNone/>
            </a:pPr>
            <a:r>
              <a:rPr lang="es"/>
              <a:t>Se basan en la experiencia y con experiencia nos referimos a su </a:t>
            </a:r>
            <a:r>
              <a:rPr lang="es" u="sng"/>
              <a:t>exposición a más variedad de datos.</a:t>
            </a:r>
            <a:endParaRPr u="sng"/>
          </a:p>
          <a:p>
            <a:pPr indent="0" lvl="0" marL="0" rtl="0" algn="l">
              <a:spcBef>
                <a:spcPts val="1600"/>
              </a:spcBef>
              <a:spcAft>
                <a:spcPts val="0"/>
              </a:spcAft>
              <a:buNone/>
            </a:pPr>
            <a:r>
              <a:t/>
            </a:r>
            <a:endParaRPr/>
          </a:p>
          <a:p>
            <a:pPr indent="0" lvl="0" marL="0" rtl="0" algn="just">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5080400" y="1093850"/>
            <a:ext cx="4019750" cy="281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	¿cuántos y cuáles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762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500"/>
              <a:t>¿cómo funcionan los algoritmos de aprendizaje?</a:t>
            </a:r>
            <a:endParaRPr sz="3500"/>
          </a:p>
          <a:p>
            <a:pPr indent="0" lvl="0" marL="0" rtl="0" algn="l">
              <a:spcBef>
                <a:spcPts val="0"/>
              </a:spcBef>
              <a:spcAft>
                <a:spcPts val="0"/>
              </a:spcAft>
              <a:buNone/>
            </a:pPr>
            <a:r>
              <a:t/>
            </a:r>
            <a:endParaRPr/>
          </a:p>
        </p:txBody>
      </p:sp>
      <p:sp>
        <p:nvSpPr>
          <p:cNvPr id="75" name="Google Shape;75;p16"/>
          <p:cNvSpPr txBox="1"/>
          <p:nvPr>
            <p:ph idx="1" type="body"/>
          </p:nvPr>
        </p:nvSpPr>
        <p:spPr>
          <a:xfrm>
            <a:off x="311700" y="3913250"/>
            <a:ext cx="2442600" cy="95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Características</a:t>
            </a:r>
            <a:endParaRPr/>
          </a:p>
          <a:p>
            <a:pPr indent="0" lvl="0" marL="0" rtl="0" algn="just">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6" name="Google Shape;76;p16"/>
          <p:cNvSpPr/>
          <p:nvPr/>
        </p:nvSpPr>
        <p:spPr>
          <a:xfrm>
            <a:off x="3309575" y="917125"/>
            <a:ext cx="2003400" cy="1562976"/>
          </a:xfrm>
          <a:prstGeom prst="flowChartMultidocumen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3423250" y="1339500"/>
            <a:ext cx="1662300" cy="9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Source Code Pro"/>
                <a:ea typeface="Source Code Pro"/>
                <a:cs typeface="Source Code Pro"/>
                <a:sym typeface="Source Code Pro"/>
              </a:rPr>
              <a:t>dataset de entrenamiento</a:t>
            </a:r>
            <a:endParaRPr>
              <a:solidFill>
                <a:srgbClr val="FFFFFF"/>
              </a:solidFill>
              <a:latin typeface="Source Code Pro"/>
              <a:ea typeface="Source Code Pro"/>
              <a:cs typeface="Source Code Pro"/>
              <a:sym typeface="Source Code Pro"/>
            </a:endParaRPr>
          </a:p>
        </p:txBody>
      </p:sp>
      <p:sp>
        <p:nvSpPr>
          <p:cNvPr id="78" name="Google Shape;78;p16"/>
          <p:cNvSpPr/>
          <p:nvPr/>
        </p:nvSpPr>
        <p:spPr>
          <a:xfrm>
            <a:off x="2862700" y="2889500"/>
            <a:ext cx="2983800" cy="483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3728050" y="2787300"/>
            <a:ext cx="1662300" cy="9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Source Code Pro"/>
                <a:ea typeface="Source Code Pro"/>
                <a:cs typeface="Source Code Pro"/>
                <a:sym typeface="Source Code Pro"/>
              </a:rPr>
              <a:t>algoritmo de aprendizaje</a:t>
            </a:r>
            <a:endParaRPr>
              <a:solidFill>
                <a:srgbClr val="FFFFFF"/>
              </a:solidFill>
              <a:latin typeface="Source Code Pro"/>
              <a:ea typeface="Source Code Pro"/>
              <a:cs typeface="Source Code Pro"/>
              <a:sym typeface="Source Code Pro"/>
            </a:endParaRPr>
          </a:p>
        </p:txBody>
      </p:sp>
      <p:sp>
        <p:nvSpPr>
          <p:cNvPr id="80" name="Google Shape;80;p16"/>
          <p:cNvSpPr/>
          <p:nvPr/>
        </p:nvSpPr>
        <p:spPr>
          <a:xfrm>
            <a:off x="3564075" y="3850525"/>
            <a:ext cx="1662300" cy="724500"/>
          </a:xfrm>
          <a:prstGeom prst="snip1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3728050" y="4006500"/>
            <a:ext cx="1205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Source Code Pro"/>
                <a:ea typeface="Source Code Pro"/>
                <a:cs typeface="Source Code Pro"/>
                <a:sym typeface="Source Code Pro"/>
              </a:rPr>
              <a:t>hipótesis</a:t>
            </a:r>
            <a:endParaRPr>
              <a:solidFill>
                <a:srgbClr val="FFFFFF"/>
              </a:solidFill>
              <a:latin typeface="Source Code Pro"/>
              <a:ea typeface="Source Code Pro"/>
              <a:cs typeface="Source Code Pro"/>
              <a:sym typeface="Source Code Pro"/>
            </a:endParaRPr>
          </a:p>
        </p:txBody>
      </p:sp>
      <p:sp>
        <p:nvSpPr>
          <p:cNvPr id="82" name="Google Shape;82;p16"/>
          <p:cNvSpPr txBox="1"/>
          <p:nvPr>
            <p:ph idx="1" type="body"/>
          </p:nvPr>
        </p:nvSpPr>
        <p:spPr>
          <a:xfrm>
            <a:off x="6331500" y="3760850"/>
            <a:ext cx="2442600" cy="95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Output: predicción</a:t>
            </a:r>
            <a:endParaRPr/>
          </a:p>
          <a:p>
            <a:pPr indent="0" lvl="0" marL="0" rtl="0" algn="just">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83" name="Google Shape;83;p16"/>
          <p:cNvCxnSpPr/>
          <p:nvPr/>
        </p:nvCxnSpPr>
        <p:spPr>
          <a:xfrm flipH="1">
            <a:off x="4303000" y="2291400"/>
            <a:ext cx="27600" cy="578700"/>
          </a:xfrm>
          <a:prstGeom prst="straightConnector1">
            <a:avLst/>
          </a:prstGeom>
          <a:noFill/>
          <a:ln cap="flat" cmpd="sng" w="28575">
            <a:solidFill>
              <a:schemeClr val="dk2"/>
            </a:solidFill>
            <a:prstDash val="solid"/>
            <a:round/>
            <a:headEnd len="med" w="med" type="none"/>
            <a:tailEnd len="med" w="med" type="triangle"/>
          </a:ln>
        </p:spPr>
      </p:cxnSp>
      <p:cxnSp>
        <p:nvCxnSpPr>
          <p:cNvPr id="84" name="Google Shape;84;p16"/>
          <p:cNvCxnSpPr/>
          <p:nvPr/>
        </p:nvCxnSpPr>
        <p:spPr>
          <a:xfrm flipH="1">
            <a:off x="4318425" y="3358225"/>
            <a:ext cx="71100" cy="525900"/>
          </a:xfrm>
          <a:prstGeom prst="straightConnector1">
            <a:avLst/>
          </a:prstGeom>
          <a:noFill/>
          <a:ln cap="flat" cmpd="sng" w="28575">
            <a:solidFill>
              <a:schemeClr val="dk2"/>
            </a:solidFill>
            <a:prstDash val="solid"/>
            <a:round/>
            <a:headEnd len="med" w="med" type="none"/>
            <a:tailEnd len="med" w="med" type="triangle"/>
          </a:ln>
        </p:spPr>
      </p:cxnSp>
      <p:cxnSp>
        <p:nvCxnSpPr>
          <p:cNvPr id="85" name="Google Shape;85;p16"/>
          <p:cNvCxnSpPr>
            <a:endCxn id="80" idx="2"/>
          </p:cNvCxnSpPr>
          <p:nvPr/>
        </p:nvCxnSpPr>
        <p:spPr>
          <a:xfrm>
            <a:off x="2526975" y="4177375"/>
            <a:ext cx="1037100" cy="35400"/>
          </a:xfrm>
          <a:prstGeom prst="straightConnector1">
            <a:avLst/>
          </a:prstGeom>
          <a:noFill/>
          <a:ln cap="flat" cmpd="sng" w="28575">
            <a:solidFill>
              <a:schemeClr val="dk2"/>
            </a:solidFill>
            <a:prstDash val="solid"/>
            <a:round/>
            <a:headEnd len="med" w="med" type="none"/>
            <a:tailEnd len="med" w="med" type="triangle"/>
          </a:ln>
        </p:spPr>
      </p:cxnSp>
      <p:cxnSp>
        <p:nvCxnSpPr>
          <p:cNvPr id="86" name="Google Shape;86;p16"/>
          <p:cNvCxnSpPr>
            <a:stCxn id="80" idx="0"/>
            <a:endCxn id="82" idx="1"/>
          </p:cNvCxnSpPr>
          <p:nvPr/>
        </p:nvCxnSpPr>
        <p:spPr>
          <a:xfrm>
            <a:off x="5226375" y="4212775"/>
            <a:ext cx="1105200" cy="24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Definiciones</a:t>
            </a:r>
            <a:endParaRPr/>
          </a:p>
        </p:txBody>
      </p:sp>
      <p:sp>
        <p:nvSpPr>
          <p:cNvPr id="92" name="Google Shape;9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t>Conjunto de entrenamiento </a:t>
            </a:r>
            <a:r>
              <a:rPr b="1" lang="es" sz="1500"/>
              <a:t>(training set)</a:t>
            </a:r>
            <a:r>
              <a:rPr lang="es" sz="1500"/>
              <a:t>: datos/observaciones con las que se entrena el modelo.</a:t>
            </a:r>
            <a:endParaRPr sz="1500"/>
          </a:p>
          <a:p>
            <a:pPr indent="0" lvl="0" marL="0" rtl="0" algn="just">
              <a:spcBef>
                <a:spcPts val="800"/>
              </a:spcBef>
              <a:spcAft>
                <a:spcPts val="0"/>
              </a:spcAft>
              <a:buNone/>
            </a:pPr>
            <a:r>
              <a:t/>
            </a:r>
            <a:endParaRPr sz="1500"/>
          </a:p>
          <a:p>
            <a:pPr indent="0" lvl="0" marL="0" rtl="0" algn="just">
              <a:spcBef>
                <a:spcPts val="800"/>
              </a:spcBef>
              <a:spcAft>
                <a:spcPts val="0"/>
              </a:spcAft>
              <a:buNone/>
            </a:pPr>
            <a:r>
              <a:rPr lang="es" sz="1500"/>
              <a:t>Conjunto de validación y conjunto de prueba </a:t>
            </a:r>
            <a:r>
              <a:rPr b="1" lang="es" sz="1500"/>
              <a:t>(validation set y test set)</a:t>
            </a:r>
            <a:r>
              <a:rPr lang="es" sz="1500"/>
              <a:t>: datos/observaciones del mismo tipo que las que forman el conjunto de entrenamiento pero que no se han empleado en la creación del modelo. Son datos que el modelo no ha “visto”.</a:t>
            </a:r>
            <a:endParaRPr sz="1500"/>
          </a:p>
          <a:p>
            <a:pPr indent="0" lvl="0" marL="0" rtl="0" algn="just">
              <a:spcBef>
                <a:spcPts val="800"/>
              </a:spcBef>
              <a:spcAft>
                <a:spcPts val="0"/>
              </a:spcAft>
              <a:buNone/>
            </a:pPr>
            <a:r>
              <a:t/>
            </a:r>
            <a:endParaRPr sz="1500"/>
          </a:p>
          <a:p>
            <a:pPr indent="0" lvl="0" marL="0" rtl="0" algn="just">
              <a:spcBef>
                <a:spcPts val="800"/>
              </a:spcBef>
              <a:spcAft>
                <a:spcPts val="0"/>
              </a:spcAft>
              <a:buNone/>
            </a:pPr>
            <a:r>
              <a:rPr lang="es" sz="1500"/>
              <a:t>¿Qué pasaría si entrenamos con todos los datos disponibles?</a:t>
            </a:r>
            <a:endParaRPr sz="1500"/>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OVERFITTING VS UNDERFITTING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Overfitting VS UNDERFITTING </a:t>
            </a:r>
            <a:endParaRPr/>
          </a:p>
        </p:txBody>
      </p:sp>
      <p:sp>
        <p:nvSpPr>
          <p:cNvPr id="103" name="Google Shape;10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objetivo es obtener un clasificador robusto y generalizable. </a:t>
            </a:r>
            <a:endParaRPr/>
          </a:p>
        </p:txBody>
      </p:sp>
      <p:pic>
        <p:nvPicPr>
          <p:cNvPr id="104" name="Google Shape;104;p19"/>
          <p:cNvPicPr preferRelativeResize="0"/>
          <p:nvPr/>
        </p:nvPicPr>
        <p:blipFill rotWithShape="1">
          <a:blip r:embed="rId3">
            <a:alphaModFix/>
          </a:blip>
          <a:srcRect b="15792" l="26976" r="25902" t="52742"/>
          <a:stretch/>
        </p:blipFill>
        <p:spPr>
          <a:xfrm>
            <a:off x="1414601" y="2109625"/>
            <a:ext cx="6173026" cy="2318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1647550" y="270762"/>
            <a:ext cx="6219100" cy="460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482475" y="801200"/>
            <a:ext cx="45807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700"/>
              <a:t>De manera general un alto sesgo o bias indican que el modelo sufre de underfitting y una alta varianza indica que el modelo sufre de overfitting.</a:t>
            </a:r>
            <a:endParaRPr sz="1700"/>
          </a:p>
        </p:txBody>
      </p:sp>
      <p:pic>
        <p:nvPicPr>
          <p:cNvPr id="117" name="Google Shape;117;p21"/>
          <p:cNvPicPr preferRelativeResize="0"/>
          <p:nvPr/>
        </p:nvPicPr>
        <p:blipFill rotWithShape="1">
          <a:blip r:embed="rId3">
            <a:alphaModFix/>
          </a:blip>
          <a:srcRect b="24299" l="0" r="0" t="0"/>
          <a:stretch/>
        </p:blipFill>
        <p:spPr>
          <a:xfrm>
            <a:off x="1329775" y="2780450"/>
            <a:ext cx="6484450" cy="1910275"/>
          </a:xfrm>
          <a:prstGeom prst="rect">
            <a:avLst/>
          </a:prstGeom>
          <a:noFill/>
          <a:ln>
            <a:noFill/>
          </a:ln>
        </p:spPr>
      </p:pic>
      <p:pic>
        <p:nvPicPr>
          <p:cNvPr id="118" name="Google Shape;118;p21"/>
          <p:cNvPicPr preferRelativeResize="0"/>
          <p:nvPr/>
        </p:nvPicPr>
        <p:blipFill>
          <a:blip r:embed="rId4">
            <a:alphaModFix/>
          </a:blip>
          <a:stretch>
            <a:fillRect/>
          </a:stretch>
        </p:blipFill>
        <p:spPr>
          <a:xfrm>
            <a:off x="5434075" y="572625"/>
            <a:ext cx="3227924" cy="199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