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16706e8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16706e8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04c3bac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04c3bac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c16706e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c16706e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b60e51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b60e51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c16706e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c16706e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c16706e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c16706e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c16706e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c16706e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c16706e8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c16706e8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16706e8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16706e8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6.1.2 SERIES DE TIEMPO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05-febrero-21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09775" y="292850"/>
            <a:ext cx="8539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ARIMA (Auto-regressive integrated moving average)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350" y="1228675"/>
            <a:ext cx="26860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376950" y="1299375"/>
            <a:ext cx="510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Es la mezcla de los 3 modelos anteriores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53150" y="2442375"/>
            <a:ext cx="510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p -&gt; periodos de la regresión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d -&gt; orden de diferenciación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q -&gt; periodos del ma.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2331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serie de tiempo?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661" y="0"/>
            <a:ext cx="41429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09775" y="292850"/>
            <a:ext cx="3393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serie de tiempo?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350" y="1228675"/>
            <a:ext cx="26860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1050"/>
            <a:ext cx="5354549" cy="19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53150" y="3890175"/>
            <a:ext cx="423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Es una serie de observaciones en donde la variable Y toma diferentes valores en diferentes tiempos...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regresión lineal múltiple, SERIE DE TIEMPO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490"/>
            <a:ext cx="9143999" cy="135802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7604750" y="1091300"/>
            <a:ext cx="384000" cy="130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585" y="2571750"/>
            <a:ext cx="396849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09775" y="292850"/>
            <a:ext cx="5077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en las series de tiempo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53150" y="1146975"/>
            <a:ext cx="532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tendencia, estacionalidad, white noise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100375"/>
            <a:ext cx="6274909" cy="28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62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regresión lineal múltiple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i&gt;&amp;#x3B2;&lt;/mi&gt;&lt;mo&gt;&amp;#xA0;&lt;/mo&gt;&lt;mo&gt;=&lt;/mo&gt;&lt;mfenced open=&quot;[&quot; close=&quot;]&quot;&gt;&lt;mtable&gt;&lt;mtr&gt;&lt;mtd&gt;&lt;msub&gt;&lt;mi&gt;&amp;#x3B2;&lt;/mi&gt;&lt;mn&gt;0&lt;/mn&gt;&lt;/msub&gt;&lt;/mtd&gt;&lt;/mtr&gt;&lt;mtr&gt;&lt;mtd&gt;&lt;mo&gt;&amp;#x22EE;&lt;/mo&gt;&lt;/mtd&gt;&lt;/mtr&gt;&lt;mtr&gt;&lt;mtd&gt;&lt;msub&gt;&lt;mi&gt;&amp;#x3B2;&lt;/mi&gt;&lt;mi&gt;n&lt;/mi&gt;&lt;/msub&gt;&lt;/mtd&gt;&lt;/mtr&gt;&lt;/mtable&gt;&lt;/mfenced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i&gt;x&lt;/mi&gt;&lt;mo&gt;&amp;#xA0;&lt;/mo&gt;&lt;mo&gt;=&lt;/mo&gt;&lt;mfenced open=&quot;[&quot; close=&quot;]&quot;&gt;&lt;mtable&gt;&lt;mtr&gt;&lt;mtd&gt;&lt;msub&gt;&lt;mi&gt;x&lt;/mi&gt;&lt;mn&gt;0&lt;/mn&gt;&lt;/msub&gt;&lt;/mtd&gt;&lt;/mtr&gt;&lt;mtr&gt;&lt;mtd&gt;&lt;mo&gt;&amp;#x22EE;&lt;/mo&gt;&lt;/mtd&gt;&lt;/mtr&gt;&lt;mtr&gt;&lt;mtd&gt;&lt;msub&gt;&lt;mi&gt;x&lt;/mi&gt;&lt;mi&gt;n&lt;/mi&gt;&lt;/msub&gt;&lt;/mtd&gt;&lt;/mtr&gt;&lt;/mtable&gt;&lt;/mfenced&gt;&lt;/math&gt;" id="92" name="Google Shape;92;p18" title="beta space equals open square brackets table row cell beta subscript 0 end cell row vertical ellipsis row cell beta subscript n end cell end table close square brackets space space space space space space space space space space x space equals open square brackets table row cell x subscript 0 end cell row vertical ellipsis row cell x subscript n end cell end table close square bracke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219672"/>
            <a:ext cx="3265701" cy="160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h&lt;/mi&gt;&lt;mfenced&gt;&lt;mi&gt;x&lt;/mi&gt;&lt;/mfenced&gt;&lt;mo&gt;&amp;#xA0;&lt;/mo&gt;&lt;mo&gt;=&lt;/mo&gt;&lt;mo&gt;&amp;#x2009;&lt;/mo&gt;&lt;munderover&gt;&lt;mrow&gt;&lt;mo&gt;&amp;#x2211;&lt;/mo&gt;&lt;msub&gt;&lt;mi&gt;&amp;#x3B2;&lt;/mi&gt;&lt;mrow&gt;&lt;mi&gt;i&lt;/mi&gt;&lt;mo&gt;&amp;#xA0;&lt;/mo&gt;&lt;/mrow&gt;&lt;/msub&gt;&lt;msub&gt;&lt;mi&gt;x&lt;/mi&gt;&lt;mi&gt;i&lt;/mi&gt;&lt;/msub&gt;&lt;/mrow&gt;&lt;mrow&gt;&lt;mi&gt;i&lt;/mi&gt;&lt;mo&gt;=&lt;/mo&gt;&lt;mn&gt;0&lt;/mn&gt;&lt;/mrow&gt;&lt;mi&gt;n&lt;/mi&gt;&lt;/munderover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i&gt;d&lt;/mi&gt;&lt;mi&gt;o&lt;/mi&gt;&lt;mi&gt;n&lt;/mi&gt;&lt;mi&gt;d&lt;/mi&gt;&lt;mi&gt;e&lt;/mi&gt;&lt;mo&gt;&amp;#xA0;&lt;/mo&gt;&lt;msub&gt;&lt;mi&gt;x&lt;/mi&gt;&lt;mi&gt;o&lt;/mi&gt;&lt;/msub&gt;&lt;mo&gt;=&lt;/mo&gt;&lt;mn&gt;1&lt;/mn&gt;&lt;/math&gt;" id="93" name="Google Shape;93;p18" title="h open parentheses x close parentheses space equals thin space stack sum beta subscript i space end subscript x subscript i with i equals 0 below and n on top space space space space space space space space space d o n d e space x subscript o equals 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9" y="1960129"/>
            <a:ext cx="4343399" cy="99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036600" y="1095325"/>
            <a:ext cx="21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Donde: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&lt;math xmlns=&quot;http://www.w3.org/1998/Math/MathML&quot;&gt;&lt;mi&gt;Y&lt;/mi&gt;&lt;mo&gt;&amp;#xA0;&lt;/mo&gt;&lt;mo&gt;=&lt;/mo&gt;&lt;mo&gt;&amp;#xA0;&lt;/mo&gt;&lt;msub&gt;&lt;mi&gt;&amp;#x3B2;&lt;/mi&gt;&lt;mn&gt;0&lt;/mn&gt;&lt;/msub&gt;&lt;mo&gt;+&lt;/mo&gt;&lt;msub&gt;&lt;mi&gt;&amp;#x3B2;&lt;/mi&gt;&lt;mn&gt;1&lt;/mn&gt;&lt;/msub&gt;&lt;msub&gt;&lt;mi&gt;x&lt;/mi&gt;&lt;mn&gt;1&lt;/mn&gt;&lt;/msub&gt;&lt;mo&gt;+&lt;/mo&gt;&lt;mo&gt;&amp;#xA0;&lt;/mo&gt;&lt;mo&gt;.&lt;/mo&gt;&lt;mo&gt;.&lt;/mo&gt;&lt;mo&gt;.&lt;/mo&gt;&lt;mo&gt;&amp;#xA0;&lt;/mo&gt;&lt;mo&gt;+&lt;/mo&gt;&lt;msub&gt;&lt;mi&gt;&amp;#x3B2;&lt;/mi&gt;&lt;mi&gt;n&lt;/mi&gt;&lt;/msub&gt;&lt;msub&gt;&lt;mi&gt;x&lt;/mi&gt;&lt;mi&gt;n&lt;/mi&gt;&lt;/msub&gt;&lt;/math&gt;" id="95" name="Google Shape;95;p18" title="Y space equals space beta subscript 0 plus beta subscript 1 x subscript 1 plus space... space plus beta subscript n x subscript 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1" y="1376165"/>
            <a:ext cx="4343399" cy="402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&amp;#x3B2;&lt;/mi&gt;&lt;mo&gt;&amp;#xA0;&lt;/mo&gt;&lt;mo&gt;&amp;#x2192;&lt;/mo&gt;&lt;mo&gt;&amp;#xA0;&lt;/mo&gt;&lt;mi&gt;p&lt;/mi&gt;&lt;mi&gt;a&lt;/mi&gt;&lt;mi&gt;r&lt;/mi&gt;&lt;mi&gt;&amp;#xE1;&lt;/mi&gt;&lt;mi&gt;m&lt;/mi&gt;&lt;mi&gt;e&lt;/mi&gt;&lt;mi&gt;t&lt;/mi&gt;&lt;mi&gt;r&lt;/mi&gt;&lt;mi&gt;o&lt;/mi&gt;&lt;mi&gt;s&lt;/mi&gt;&lt;mo&gt;&amp;#xA0;&lt;/mo&gt;&lt;mi&gt;d&lt;/mi&gt;&lt;mi&gt;e&lt;/mi&gt;&lt;mo&gt;&amp;#xA0;&lt;/mo&gt;&lt;mi&gt;a&lt;/mi&gt;&lt;mi&gt;p&lt;/mi&gt;&lt;mi&gt;r&lt;/mi&gt;&lt;mi&gt;e&lt;/mi&gt;&lt;mi&gt;n&lt;/mi&gt;&lt;mi&gt;d&lt;/mi&gt;&lt;mi&gt;i&lt;/mi&gt;&lt;mi&gt;z&lt;/mi&gt;&lt;mi&gt;a&lt;/mi&gt;&lt;mi&gt;j&lt;/mi&gt;&lt;mi&gt;e&lt;/mi&gt;&lt;mspace linebreak=&quot;newline&quot;/&gt;&lt;mi&gt;x&lt;/mi&gt;&lt;mo&gt;&amp;#xA0;&lt;/mo&gt;&lt;mo&gt;&amp;#x2192;&lt;/mo&gt;&lt;mo&gt;&amp;#xA0;&lt;/mo&gt;&lt;mi&gt;c&lt;/mi&gt;&lt;mi&gt;a&lt;/mi&gt;&lt;mi&gt;r&lt;/mi&gt;&lt;mi&gt;a&lt;/mi&gt;&lt;mi&gt;c&lt;/mi&gt;&lt;mi&gt;t&lt;/mi&gt;&lt;mi&gt;e&lt;/mi&gt;&lt;mi&gt;r&lt;/mi&gt;&lt;mi&gt;&amp;#xED;&lt;/mi&gt;&lt;mi&gt;s&lt;/mi&gt;&lt;mi&gt;t&lt;/mi&gt;&lt;mi&gt;i&lt;/mi&gt;&lt;mi&gt;c&lt;/mi&gt;&lt;mi&gt;a&lt;/mi&gt;&lt;mi&gt;s&lt;/mi&gt;&lt;mo&gt;&amp;#xA0;&lt;/mo&gt;&lt;mfenced&gt;&lt;mrow&gt;&lt;mi&gt;v&lt;/mi&gt;&lt;mi&gt;a&lt;/mi&gt;&lt;mi&gt;r&lt;/mi&gt;&lt;mi&gt;i&lt;/mi&gt;&lt;mi&gt;a&lt;/mi&gt;&lt;mi&gt;b&lt;/mi&gt;&lt;mi&gt;l&lt;/mi&gt;&lt;mi&gt;e&lt;/mi&gt;&lt;mi&gt;s&lt;/mi&gt;&lt;mo&gt;&amp;#xA0;&lt;/mo&gt;&lt;mi&gt;i&lt;/mi&gt;&lt;mi&gt;n&lt;/mi&gt;&lt;mi&gt;d&lt;/mi&gt;&lt;mi&gt;e&lt;/mi&gt;&lt;mi&gt;p&lt;/mi&gt;&lt;mi&gt;e&lt;/mi&gt;&lt;mi&gt;n&lt;/mi&gt;&lt;mi&gt;d&lt;/mi&gt;&lt;mi&gt;i&lt;/mi&gt;&lt;mi&gt;e&lt;/mi&gt;&lt;mi&gt;n&lt;/mi&gt;&lt;mi&gt;t&lt;/mi&gt;&lt;mi&gt;e&lt;/mi&gt;&lt;mi&gt;s&lt;/mi&gt;&lt;/mrow&gt;&lt;/mfenced&gt;&lt;mspace linebreak=&quot;newline&quot;/&gt;&lt;mi&gt;y&lt;/mi&gt;&lt;mo&gt;&amp;#xA0;&lt;/mo&gt;&lt;mo&gt;&amp;#x2192;&lt;/mo&gt;&lt;mo&gt;&amp;#xA0;&lt;/mo&gt;&lt;mi&gt;v&lt;/mi&gt;&lt;mi&gt;a&lt;/mi&gt;&lt;mi&gt;r&lt;/mi&gt;&lt;mi&gt;i&lt;/mi&gt;&lt;mi&gt;a&lt;/mi&gt;&lt;mi&gt;b&lt;/mi&gt;&lt;mi&gt;l&lt;/mi&gt;&lt;mi&gt;e&lt;/mi&gt;&lt;mo&gt;&amp;#xA0;&lt;/mo&gt;&lt;mi&gt;o&lt;/mi&gt;&lt;mi&gt;b&lt;/mi&gt;&lt;mi&gt;j&lt;/mi&gt;&lt;mi&gt;e&lt;/mi&gt;&lt;mi&gt;t&lt;/mi&gt;&lt;mi&gt;i&lt;/mi&gt;&lt;mi&gt;v&lt;/mi&gt;&lt;mi&gt;o&lt;/mi&gt;&lt;mo&gt;&amp;#xA0;&lt;/mo&gt;&lt;mfenced&gt;&lt;mrow&gt;&lt;mi&gt;v&lt;/mi&gt;&lt;mi&gt;a&lt;/mi&gt;&lt;mi&gt;r&lt;/mi&gt;&lt;mi&gt;i&lt;/mi&gt;&lt;mi&gt;a&lt;/mi&gt;&lt;mi&gt;b&lt;/mi&gt;&lt;mi&gt;l&lt;/mi&gt;&lt;mi&gt;e&lt;/mi&gt;&lt;mo&gt;&amp;#xA0;&lt;/mo&gt;&lt;mi&gt;d&lt;/mi&gt;&lt;mi&gt;e&lt;/mi&gt;&lt;mi&gt;p&lt;/mi&gt;&lt;mi&gt;e&lt;/mi&gt;&lt;mi&gt;n&lt;/mi&gt;&lt;mi&gt;d&lt;/mi&gt;&lt;mi&gt;i&lt;/mi&gt;&lt;mi&gt;e&lt;/mi&gt;&lt;mi&gt;n&lt;/mi&gt;&lt;mi&gt;t&lt;/mi&gt;&lt;mi&gt;e&lt;/mi&gt;&lt;/mrow&gt;&lt;/mfenced&gt;&lt;mo&gt;,&lt;/mo&gt;&lt;mspace linebreak=&quot;newline&quot;/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i&gt;e&lt;/mi&gt;&lt;mi&gt;s&lt;/mi&gt;&lt;mo&gt;&amp;#xA0;&lt;/mo&gt;&lt;mi&gt;l&lt;/mi&gt;&lt;mi&gt;a&lt;/mi&gt;&lt;mo&gt;&amp;#xA0;&lt;/mo&gt;&lt;mi&gt;d&lt;/mi&gt;&lt;mi&gt;e&lt;/mi&gt;&lt;mo&gt;&amp;#xA0;&lt;/mo&gt;&lt;mi&gt;e&lt;/mi&gt;&lt;mi&gt;n&lt;/mi&gt;&lt;mi&gt;t&lt;/mi&gt;&lt;mi&gt;r&lt;/mi&gt;&lt;mi&gt;e&lt;/mi&gt;&lt;mi&gt;n&lt;/mi&gt;&lt;mi&gt;a&lt;/mi&gt;&lt;mi&gt;m&lt;/mi&gt;&lt;mi&gt;i&lt;/mi&gt;&lt;mi&gt;e&lt;/mi&gt;&lt;mi&gt;n&lt;/mi&gt;&lt;mi&gt;t&lt;/mi&gt;&lt;mi&gt;o&lt;/mi&gt;&lt;mspace linebreak=&quot;newline&quot;/&gt;&lt;mi&gt;n&lt;/mi&gt;&lt;mo&gt;&amp;#xA0;&lt;/mo&gt;&lt;mo&gt;&amp;#x2192;&lt;/mo&gt;&lt;mo&gt;&amp;#xA0;&lt;/mo&gt;&lt;mo&gt;#&lt;/mo&gt;&lt;mo&gt;&amp;#xA0;&lt;/mo&gt;&lt;mi&gt;d&lt;/mi&gt;&lt;mi&gt;e&lt;/mi&gt;&lt;mo&gt;&amp;#xA0;&lt;/mo&gt;&lt;mi&gt;c&lt;/mi&gt;&lt;mi&gt;a&lt;/mi&gt;&lt;mi&gt;r&lt;/mi&gt;&lt;mi&gt;a&lt;/mi&gt;&lt;mi&gt;c&lt;/mi&gt;&lt;mi&gt;t&lt;/mi&gt;&lt;mi&gt;e&lt;/mi&gt;&lt;mi&gt;r&lt;/mi&gt;&lt;mi&gt;&amp;#xED;&lt;/mi&gt;&lt;mi&gt;s&lt;/mi&gt;&lt;mi&gt;t&lt;/mi&gt;&lt;mi&gt;i&lt;/mi&gt;&lt;mi&gt;c&lt;/mi&gt;&lt;mi&gt;a&lt;/mi&gt;&lt;mi&gt;s&lt;/mi&gt;&lt;mspace linebreak=&quot;newline&quot;/&gt;&lt;mi&gt;m&lt;/mi&gt;&lt;mo&gt;&amp;#xA0;&lt;/mo&gt;&lt;mo&gt;&amp;#x2192;&lt;/mo&gt;&lt;mo&gt;#&lt;/mo&gt;&lt;mo&gt;&amp;#xA0;&lt;/mo&gt;&lt;mi&gt;d&lt;/mi&gt;&lt;mi&gt;e&lt;/mi&gt;&lt;mo&gt;&amp;#xA0;&lt;/mo&gt;&lt;mi&gt;e&lt;/mi&gt;&lt;mi&gt;j&lt;/mi&gt;&lt;mi&gt;e&lt;/mi&gt;&lt;mi&gt;m&lt;/mi&gt;&lt;mi&gt;p&lt;/mi&gt;&lt;mi&gt;l&lt;/mi&gt;&lt;mi&gt;o&lt;/mi&gt;&lt;mi&gt;s&lt;/mi&gt;&lt;mo&gt;&amp;#xA0;&lt;/mo&gt;&lt;mi&gt;d&lt;/mi&gt;&lt;mi&gt;e&lt;/mi&gt;&lt;mo&gt;&amp;#xA0;&lt;/mo&gt;&lt;mi&gt;e&lt;/mi&gt;&lt;mi&gt;n&lt;/mi&gt;&lt;mi&gt;t&lt;/mi&gt;&lt;mi&gt;r&lt;/mi&gt;&lt;mi&gt;e&lt;/mi&gt;&lt;mi&gt;n&lt;/mi&gt;&lt;mi&gt;a&lt;/mi&gt;&lt;mi&gt;m&lt;/mi&gt;&lt;mi&gt;i&lt;/mi&gt;&lt;mi&gt;e&lt;/mi&gt;&lt;mi&gt;n&lt;/mi&gt;&lt;mi&gt;t&lt;/mi&gt;&lt;mi&gt;o&lt;/mi&gt;&lt;mspace linebreak=&quot;newline&quot;/&gt;&lt;mfenced&gt;&lt;mrow&gt;&lt;mi&gt;x&lt;/mi&gt;&lt;mo&gt;,&lt;/mo&gt;&lt;mi&gt;y&lt;/mi&gt;&lt;/mrow&gt;&lt;/mfenced&gt;&lt;mo&gt;&amp;#xA0;&lt;/mo&gt;&lt;mo&gt;&amp;#x2192;&lt;/mo&gt;&lt;mo&gt;&amp;#xA0;&lt;/mo&gt;&lt;mi&gt;t&lt;/mi&gt;&lt;mi&gt;u&lt;/mi&gt;&lt;mi&gt;p&lt;/mi&gt;&lt;mi&gt;l&lt;/mi&gt;&lt;mi&gt;a&lt;/mi&gt;&lt;mo&gt;&amp;#xA0;&lt;/mo&gt;&lt;mi&gt;q&lt;/mi&gt;&lt;mi&gt;u&lt;/mi&gt;&lt;mi&gt;e&lt;/mi&gt;&lt;mo&gt;&amp;#xA0;&lt;/mo&gt;&lt;mi&gt;r&lt;/mi&gt;&lt;mi&gt;e&lt;/mi&gt;&lt;mi&gt;p&lt;/mi&gt;&lt;mi&gt;r&lt;/mi&gt;&lt;mi&gt;e&lt;/mi&gt;&lt;mi&gt;s&lt;/mi&gt;&lt;mi&gt;e&lt;/mi&gt;&lt;mi&gt;n&lt;/mi&gt;&lt;mi&gt;t&lt;/mi&gt;&lt;mi&gt;a&lt;/mi&gt;&lt;mo&gt;&amp;#xA0;&lt;/mo&gt;&lt;mi&gt;u&lt;/mi&gt;&lt;mi&gt;n&lt;/mi&gt;&lt;mo&gt;&amp;#xA0;&lt;/mo&gt;&lt;mi&gt;e&lt;/mi&gt;&lt;mi&gt;j&lt;/mi&gt;&lt;mi&gt;e&lt;/mi&gt;&lt;mi&gt;m&lt;/mi&gt;&lt;mi&gt;p&lt;/mi&gt;&lt;mi&gt;l&lt;/mi&gt;&lt;mi&gt;o&lt;/mi&gt;&lt;mo&gt;&amp;#xA0;&lt;/mo&gt;&lt;mi&gt;d&lt;/mi&gt;&lt;mi&gt;e&lt;/mi&gt;&lt;mo&gt;&amp;#xA0;&lt;/mo&gt;&lt;mspace linebreak=&quot;newline&quot;/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i&gt;e&lt;/mi&gt;&lt;mi&gt;n&lt;/mi&gt;&lt;mi&gt;t&lt;/mi&gt;&lt;mi&gt;r&lt;/mi&gt;&lt;mi&gt;e&lt;/mi&gt;&lt;mi&gt;n&lt;/mi&gt;&lt;mi&gt;a&lt;/mi&gt;&lt;mi&gt;m&lt;/mi&gt;&lt;mi&gt;i&lt;/mi&gt;&lt;mi&gt;e&lt;/mi&gt;&lt;mi&gt;n&lt;/mi&gt;&lt;mi&gt;t&lt;/mi&gt;&lt;mi&gt;o&lt;/mi&gt;&lt;mspace linebreak=&quot;newline&quot;/&gt;&lt;mi&gt;Y&lt;/mi&gt;&lt;mfenced&gt;&lt;mi&gt;x&lt;/mi&gt;&lt;/mfenced&gt;&lt;mo&gt;&amp;#xA0;&lt;/mo&gt;&lt;mo&gt;&amp;#x2192;&lt;/mo&gt;&lt;mo&gt;&amp;#xA0;&lt;/mo&gt;&lt;mi&gt;h&lt;/mi&gt;&lt;mi&gt;i&lt;/mi&gt;&lt;mi&gt;p&lt;/mi&gt;&lt;mi&gt;&amp;#xF3;&lt;/mi&gt;&lt;mi&gt;t&lt;/mi&gt;&lt;mi&gt;e&lt;/mi&gt;&lt;mi&gt;s&lt;/mi&gt;&lt;mi&gt;i&lt;/mi&gt;&lt;mi&gt;s&lt;/mi&gt;&lt;mo&gt;&amp;#xA0;&lt;/mo&gt;&lt;mi&gt;o&lt;/mi&gt;&lt;mo&gt;&amp;#xA0;&lt;/mo&gt;&lt;mi&gt;p&lt;/mi&gt;&lt;mi&gt;r&lt;/mi&gt;&lt;mi&gt;e&lt;/mi&gt;&lt;mi&gt;d&lt;/mi&gt;&lt;mi&gt;i&lt;/mi&gt;&lt;mi&gt;c&lt;/mi&gt;&lt;mi&gt;c&lt;/mi&gt;&lt;mi&gt;i&lt;/mi&gt;&lt;mi&gt;&amp;#xF3;&lt;/mi&gt;&lt;mi&gt;n&lt;/mi&gt;&lt;mo&gt;&amp;#xA0;&lt;/mo&gt;&lt;mfenced&gt;&lt;msub&gt;&lt;mi&gt;y&lt;/mi&gt;&lt;mrow&gt;&lt;mi&gt;p&lt;/mi&gt;&lt;mi&gt;r&lt;/mi&gt;&lt;mi&gt;e&lt;/mi&gt;&lt;mi&gt;d&lt;/mi&gt;&lt;mi&gt;i&lt;/mi&gt;&lt;mi&gt;c&lt;/mi&gt;&lt;mi&gt;h&lt;/mi&gt;&lt;mi&gt;a&lt;/mi&gt;&lt;/mrow&gt;&lt;/msub&gt;&lt;/mfenced&gt;&lt;/math&gt;" id="96" name="Google Shape;96;p18" title="beta space rightwards arrow space p a r á m e t r o s space d e space a p r e n d i z a j e&#10;x space rightwards arrow space c a r a c t e r í s t i c a s space open parentheses v a r i a b l e s space i n d e p e n d i e n t e s close parentheses&#10;y space rightwards arrow space v a r i a b l e space o b j e t i v o space open parentheses v a r i a b l e space d e p e n d i e n t e close parentheses comma&#10;space space space space space space space space space e s space l a space d e space e n t r e n a m i e n t o&#10;n space rightwards arrow space # space d e space c a r a c t e r í s t i c a s&#10;m space rightwards arrow # space d e space e j e m p l o s space d e space e n t r e n a m i e n t o&#10;open parentheses x comma y close parentheses space rightwards arrow space t u p l a space q u e space r e p r e s e n t a space u n space e j e m p l o space d e space&#10;space space space space space space space space space space space space space space space space space e n t r e n a m i e n t o&#10;Y open parentheses x close parentheses space rightwards arrow space h i p ó t e s i s space o space p r e d i c c i ó n space open parentheses y subscript p r e d i c h a end subscript close parenthes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9900" y="1804500"/>
            <a:ext cx="3311451" cy="2443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09775" y="292850"/>
            <a:ext cx="48114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ar (autoregresivo)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350" y="1228675"/>
            <a:ext cx="26860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53150" y="1146975"/>
            <a:ext cx="423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Y depende de sus valores anteriores. Se pueden tomar n tiempos con el parámetro p.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&lt;math xmlns=&quot;http://www.w3.org/1998/Math/MathML&quot;&gt;&lt;msub&gt;&lt;mi&gt;Y&lt;/mi&gt;&lt;mi&gt;t&lt;/mi&gt;&lt;/msub&gt;&lt;mo&gt;=&lt;/mo&gt;&lt;mo&gt;&amp;#xA0;&lt;/mo&gt;&lt;msub&gt;&lt;mi&gt;&amp;#x3B2;&lt;/mi&gt;&lt;mn&gt;0&lt;/mn&gt;&lt;/msub&gt;&lt;mo&gt;+&lt;/mo&gt;&lt;msub&gt;&lt;mi&gt;&amp;#x3B2;&lt;/mi&gt;&lt;mn&gt;1&lt;/mn&gt;&lt;/msub&gt;&lt;msub&gt;&lt;mi&gt;Y&lt;/mi&gt;&lt;mi&gt;t&lt;/mi&gt;&lt;/msub&gt;&lt;mo&gt;+&lt;/mo&gt;&lt;msub&gt;&lt;mi&gt;&amp;#x3B2;&lt;/mi&gt;&lt;mn&gt;2&lt;/mn&gt;&lt;/msub&gt;&lt;msub&gt;&lt;mi&gt;Y&lt;/mi&gt;&lt;mrow&gt;&lt;mi&gt;t&lt;/mi&gt;&lt;mo&gt;-&lt;/mo&gt;&lt;mn&gt;1&lt;/mn&gt;&lt;/mrow&gt;&lt;/msub&gt;&lt;mo&gt;+&lt;/mo&gt;&lt;mo&gt;&amp;#xA0;&lt;/mo&gt;&lt;mo&gt;.&lt;/mo&gt;&lt;mo&gt;.&lt;/mo&gt;&lt;mo&gt;.&lt;/mo&gt;&lt;mo&gt;&amp;#xA0;&lt;/mo&gt;&lt;mo&gt;+&lt;/mo&gt;&lt;msub&gt;&lt;mi&gt;&amp;#x3B2;&lt;/mi&gt;&lt;mi&gt;p&lt;/mi&gt;&lt;/msub&gt;&lt;msub&gt;&lt;mi&gt;Y&lt;/mi&gt;&lt;mrow&gt;&lt;mi&gt;t&lt;/mi&gt;&lt;mo&gt;-&lt;/mo&gt;&lt;mi&gt;p&lt;/mi&gt;&lt;/mrow&gt;&lt;/msub&gt;&lt;/math&gt;" id="104" name="Google Shape;104;p19" title="Y subscript t equals space beta subscript 0 plus beta subscript 1 Y subscript t plus beta subscript 2 Y subscript t minus 1 end subscript plus space... space plus beta subscript p Y subscript t minus p end subscrip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1" y="2290565"/>
            <a:ext cx="4343398" cy="32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09775" y="292850"/>
            <a:ext cx="6423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moving average(MA)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350" y="1228675"/>
            <a:ext cx="26860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53150" y="1146975"/>
            <a:ext cx="423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Y depende de sus valores anteriores. Se pueden tomar n tiempos con el parámetro d.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&lt;math xmlns=&quot;http://www.w3.org/1998/Math/MathML&quot;&gt;&lt;msub&gt;&lt;mi&gt;Y&lt;/mi&gt;&lt;mrow&gt;&lt;mi&gt;t&lt;/mi&gt;&lt;mo&gt;&amp;#xA0;&lt;/mo&gt;&lt;/mrow&gt;&lt;/msub&gt;&lt;mo&gt;=&lt;/mo&gt;&lt;msub&gt;&lt;mi&gt;&amp;#x3B2;&lt;/mi&gt;&lt;mn&gt;1&lt;/mn&gt;&lt;/msub&gt;&lt;msub&gt;&lt;mi&gt;Y&lt;/mi&gt;&lt;mrow&gt;&lt;mi&gt;t&lt;/mi&gt;&lt;mo&gt;-&lt;/mo&gt;&lt;mn&gt;1&lt;/mn&gt;&lt;/mrow&gt;&lt;/msub&gt;&lt;mo&gt;+&lt;/mo&gt;&lt;msub&gt;&lt;mi&gt;e&lt;/mi&gt;&lt;mi&gt;t&lt;/mi&gt;&lt;/msub&gt;&lt;/math&gt;" id="112" name="Google Shape;112;p20" title="Y subscript t space end subscript equals beta subscript 1 Y subscript t minus 1 end subscript plus e subscript 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351" y="444524"/>
            <a:ext cx="2931075" cy="4592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Y&lt;/mi&gt;&lt;mi&gt;t&lt;/mi&gt;&lt;/msub&gt;&lt;mo&gt;=&lt;/mo&gt;&lt;mo&gt;&amp;#xA0;&lt;/mo&gt;&lt;msub&gt;&lt;mi&gt;&amp;#x3B8;&lt;/mi&gt;&lt;mn&gt;0&lt;/mn&gt;&lt;/msub&gt;&lt;mo&gt;+&lt;/mo&gt;&lt;msub&gt;&lt;mi&gt;&amp;#x3B8;&lt;/mi&gt;&lt;mn&gt;1&lt;/mn&gt;&lt;/msub&gt;&lt;msub&gt;&lt;mi&gt;e&lt;/mi&gt;&lt;mi&gt;t&lt;/mi&gt;&lt;/msub&gt;&lt;mo&gt;+&lt;/mo&gt;&lt;msub&gt;&lt;mi&gt;&amp;#x3B8;&lt;/mi&gt;&lt;mn&gt;2&lt;/mn&gt;&lt;/msub&gt;&lt;msub&gt;&lt;mi&gt;e&lt;/mi&gt;&lt;mrow&gt;&lt;mi&gt;t&lt;/mi&gt;&lt;mo&gt;-&lt;/mo&gt;&lt;mn&gt;1&lt;/mn&gt;&lt;/mrow&gt;&lt;/msub&gt;&lt;mo&gt;+&lt;/mo&gt;&lt;mo&gt;&amp;#xA0;&lt;/mo&gt;&lt;mo&gt;.&lt;/mo&gt;&lt;mo&gt;.&lt;/mo&gt;&lt;mo&gt;.&lt;/mo&gt;&lt;mo&gt;&amp;#xA0;&lt;/mo&gt;&lt;mo&gt;+&lt;/mo&gt;&lt;msub&gt;&lt;mi&gt;&amp;#x3B8;&lt;/mi&gt;&lt;mrow&gt;&lt;mi&gt;q&lt;/mi&gt;&lt;mo&gt;&amp;#xA0;&lt;/mo&gt;&lt;/mrow&gt;&lt;/msub&gt;&lt;msub&gt;&lt;mi&gt;e&lt;/mi&gt;&lt;mrow&gt;&lt;mi&gt;t&lt;/mi&gt;&lt;mo&gt;-&lt;/mo&gt;&lt;mi&gt;q&lt;/mi&gt;&lt;/mrow&gt;&lt;/msub&gt;&lt;mspace linebreak=&quot;newline&quot;/&gt;&lt;mspace linebreak=&quot;newline&quot;/&gt;&lt;mi&gt;e&lt;/mi&gt;&lt;mo&gt;&amp;#xA0;&lt;/mo&gt;&lt;mo&gt;=&lt;/mo&gt;&lt;mo&gt;&amp;#x2009;&lt;/mo&gt;&lt;mi&gt;e&lt;/mi&gt;&lt;mi&gt;r&lt;/mi&gt;&lt;mi&gt;r&lt;/mi&gt;&lt;mi&gt;o&lt;/mi&gt;&lt;mi&gt;r&lt;/mi&gt;&lt;mi&gt;e&lt;/mi&gt;&lt;mi&gt;s&lt;/mi&gt;&lt;mo&gt;&amp;#xA0;&lt;/mo&gt;&lt;mi&gt;e&lt;/mi&gt;&lt;mi&gt;n&lt;/mi&gt;&lt;mi&gt;t&lt;/mi&gt;&lt;mi&gt;r&lt;/mi&gt;&lt;mi&gt;e&lt;/mi&gt;&lt;mo&gt;&amp;#xA0;&lt;/mo&gt;&lt;mi&gt;l&lt;/mi&gt;&lt;mi&gt;o&lt;/mi&gt;&lt;mi&gt;s&lt;/mi&gt;&lt;mo&gt;&amp;#xA0;&lt;/mo&gt;&lt;mi&gt;c&lt;/mi&gt;&lt;mi&gt;a&lt;/mi&gt;&lt;mi&gt;m&lt;/mi&gt;&lt;mi&gt;p&lt;/mi&gt;&lt;mi&gt;o&lt;/mi&gt;&lt;mi&gt;s&lt;/mi&gt;&lt;mo&gt;&amp;#xA0;&lt;/mo&gt;&lt;/math&gt;" id="113" name="Google Shape;113;p20" title="Y subscript t equals space theta subscript 0 plus theta subscript 1 e subscript t plus theta subscript 2 e subscript t minus 1 end subscript plus space... space plus theta subscript q space end subscript e subscript t minus q end subscript&#10;&#10;e space equals thin space e r r o r e s space e n t r e space l o s space c a m p o s spa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1" y="2290565"/>
            <a:ext cx="4343398" cy="106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09775" y="292850"/>
            <a:ext cx="6423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 integradas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350" y="1228675"/>
            <a:ext cx="26860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76950" y="1299375"/>
            <a:ext cx="5106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Una serie es estrictamente estacionaria si la media, varianza y covarianza son constantes sobre periodos de tiempo.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53150" y="2442375"/>
            <a:ext cx="510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Si la serie no es estacionaria podemos hacerla estacionaria tomando las diferencias integradas con orden de diferenciación d.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