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matic SC"/>
      <p:regular r:id="rId21"/>
      <p:bold r:id="rId22"/>
    </p:embeddedFont>
    <p:embeddedFont>
      <p:font typeface="Source Code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maticSC-bold.fntdata"/><Relationship Id="rId21" Type="http://schemas.openxmlformats.org/officeDocument/2006/relationships/font" Target="fonts/AmaticSC-regular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90435f91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90435f91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924bb37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924bb37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0357c134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0357c134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934b21d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934b21d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0357c134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0357c134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0357c134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0357c134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90435f9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90435f9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0357c134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0357c134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0357c134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0357c134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0357c134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0357c134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0357c134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0357c134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0357c134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0357c134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90435f91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90435f91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90435f91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90435f91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 Rendimiento de los modelos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8035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Fecha: 28-01-2021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F-1 MEASURE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la media armónica media armónica entre precisión y sensitividad.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sklearn.metrics </a:t>
            </a:r>
            <a:r>
              <a:rPr lang="e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f1_score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F= f1_score(y_test, y_pred)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print(F)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20779" l="35152" r="34415" t="67155"/>
          <a:stretch/>
        </p:blipFill>
        <p:spPr>
          <a:xfrm>
            <a:off x="2574500" y="2310550"/>
            <a:ext cx="3378802" cy="75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notebook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Consiste de una clasificación con árboles de </a:t>
            </a:r>
            <a:r>
              <a:rPr lang="es"/>
              <a:t>decisión con el IRIS dataset. El objetivo de este ejercicio no se enfoca en la clasificación, sino en la visualización y análisis de las métricas mencionadas.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Se crearon funciones para visualizar la Matriz de Confusión y las demás métricas, estas funciones se usarán en los siguientes temas.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roc 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78450"/>
            <a:ext cx="52938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Se trata de una gráfica de los valores de TPR (éxitos) vs TNR (falsas alarmas).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Diferentes curvas de ROC corresponden a diferentes clasificadores.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La línea a 45° </a:t>
            </a:r>
            <a:r>
              <a:rPr lang="es" sz="1500"/>
              <a:t>corresponde</a:t>
            </a:r>
            <a:r>
              <a:rPr lang="es" sz="1500"/>
              <a:t> a un clasificador aleatorio. </a:t>
            </a:r>
            <a:endParaRPr sz="1500"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500" y="1228675"/>
            <a:ext cx="3408825" cy="35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788" y="192400"/>
            <a:ext cx="6467523" cy="48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Desbalance de clases 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769800" y="1318125"/>
            <a:ext cx="5374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Detección de enfermedades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Detección de fraudes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Detección de derrames de petróleo a partir de imágenes de la superficie del océano.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Un clasificador que presenta un accuracy de 0.95, ¿qué tan bueno es?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b="5273" l="6482" r="9441" t="10352"/>
          <a:stretch/>
        </p:blipFill>
        <p:spPr>
          <a:xfrm>
            <a:off x="163350" y="1470375"/>
            <a:ext cx="3606451" cy="271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valor de accuracy no es una métrica representativa de la robustez de un modelo, por lo que se deben considerar las demás métricas.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Existen algoritmos que trabajan con el desbalance de clases, los cuales tienen como base remuestreos, generación de datos sintéticos, entre otros. Dos de los algoritmos más </a:t>
            </a:r>
            <a:r>
              <a:rPr lang="es"/>
              <a:t>comunes</a:t>
            </a:r>
            <a:r>
              <a:rPr lang="es"/>
              <a:t> se son el Boosting y Bagging, modelos que se verán en el tema 7.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Métricas para evaluar el desempeño de un modelo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11170" l="20220" r="17158" t="27151"/>
          <a:stretch/>
        </p:blipFill>
        <p:spPr>
          <a:xfrm>
            <a:off x="1426525" y="1228675"/>
            <a:ext cx="6177523" cy="342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Métricas para evaluar el desempeño de un modelo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Accuracy: Porcentaje de correctas clasificaciones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Tasa de error: Porcentaje de incorrectas clasificaciones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Accuracy = 1 - tasa de error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Problemas con estas métricas: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Asume costos iguales para las clasificaciones erróneas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Asume distribución de clases uniforme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38866" l="35152" r="34415" t="50000"/>
          <a:stretch/>
        </p:blipFill>
        <p:spPr>
          <a:xfrm>
            <a:off x="3056224" y="4038450"/>
            <a:ext cx="2937250" cy="60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Matriz de confusión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439650"/>
            <a:ext cx="4359600" cy="18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una tabla que nos ayuda a visualizar el desempeño de un modelo de clasificación.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F00DB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13321" l="24720" r="24415" t="50388"/>
          <a:stretch/>
        </p:blipFill>
        <p:spPr>
          <a:xfrm>
            <a:off x="4446425" y="1036725"/>
            <a:ext cx="4651248" cy="18665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92250" y="3139750"/>
            <a:ext cx="7474200" cy="19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 scikit-learn la MC y el accuracy se obtiene de la siguiente manera: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sklearn.metrics </a:t>
            </a:r>
            <a:r>
              <a:rPr lang="e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confusion_matrix, accuracy_score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cm = confusion_matrix(y_test, y_pred)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accuracy_score(y_test, y_pred)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7283250" y="2267500"/>
            <a:ext cx="462000" cy="21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(TN)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Matriz</a:t>
            </a:r>
            <a:r>
              <a:rPr lang="es"/>
              <a:t> de confusión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12305" l="49872" r="11011" t="27928"/>
          <a:stretch/>
        </p:blipFill>
        <p:spPr>
          <a:xfrm>
            <a:off x="593000" y="1404425"/>
            <a:ext cx="3576600" cy="307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12305" l="10432" r="50451" t="27928"/>
          <a:stretch/>
        </p:blipFill>
        <p:spPr>
          <a:xfrm>
            <a:off x="4642900" y="1354200"/>
            <a:ext cx="3576600" cy="307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3751" y="16250"/>
            <a:ext cx="2080247" cy="13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errores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51900" y="138940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Error tipo I: rechazo de una hipótesis nula verdadera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Error tipo II: no rechazar una hipótesis nula falsa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El tipo I inculpar a un inocente mientras que el tipo II liberar a un criminal.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35514" l="29591" r="29399" t="35061"/>
          <a:stretch/>
        </p:blipFill>
        <p:spPr>
          <a:xfrm>
            <a:off x="2380875" y="1013475"/>
            <a:ext cx="4209226" cy="16988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/>
          <p:nvPr/>
        </p:nvSpPr>
        <p:spPr>
          <a:xfrm>
            <a:off x="5706050" y="2227325"/>
            <a:ext cx="462000" cy="21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(TN)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Costo desigual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Diagnóstico médico: El costo de detectar falsamente una enfermedad es menor que el costo de perder una enfermedad verdadera (FN).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Misiles: El costo de perder un ataque real es mucho mayor que el costo de una falsa alarma (FP).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Precisión  (</a:t>
            </a:r>
            <a:r>
              <a:rPr lang="es"/>
              <a:t>Positive predictive value PVV</a:t>
            </a:r>
            <a:r>
              <a:rPr lang="es"/>
              <a:t>)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Es la relación entre las predicciones correctas y el número total de de predicciones correctas previstas, es decir, mide la precisión del clasificador a la hora de predecir casos positivos. 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13868" l="40209" r="39135" t="74217"/>
          <a:stretch/>
        </p:blipFill>
        <p:spPr>
          <a:xfrm>
            <a:off x="2955712" y="2535412"/>
            <a:ext cx="2239738" cy="726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492250" y="3139750"/>
            <a:ext cx="74742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 scikit-learn se obtiene de la siguiente manera: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sklearn.metrics </a:t>
            </a:r>
            <a:r>
              <a:rPr lang="e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precision_score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precision= precision_score(y_test, y_pred)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print(precision)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sensibilidad (recall,</a:t>
            </a:r>
            <a:r>
              <a:rPr lang="es"/>
              <a:t> </a:t>
            </a:r>
            <a:r>
              <a:rPr lang="es"/>
              <a:t>True Positive Rate (TPR))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271500" y="10372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Relación entre predicciones positivas correctas y el número total de predicciones positivas. Mide la sensibilidad del clasificador para detectar instancias positivas. 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sklearn.metrics </a:t>
            </a:r>
            <a:r>
              <a:rPr lang="e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recall_score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TPR= recall_score(y_test, y_pred)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print(TPR)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Relación entre predicciones negativas y el número total de predicciones negativas.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48253" l="40209" r="39135" t="41405"/>
          <a:stretch/>
        </p:blipFill>
        <p:spPr>
          <a:xfrm>
            <a:off x="4567587" y="2220150"/>
            <a:ext cx="2175974" cy="612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>
            <p:ph type="title"/>
          </p:nvPr>
        </p:nvSpPr>
        <p:spPr>
          <a:xfrm>
            <a:off x="271500" y="29650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Especificidad (True negative rate)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30892" l="40209" r="39135" t="57194"/>
          <a:stretch/>
        </p:blipFill>
        <p:spPr>
          <a:xfrm>
            <a:off x="4567575" y="4440325"/>
            <a:ext cx="2167152" cy="7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