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Pacifico"/>
      <p:regular r:id="rId25"/>
    </p:embeddedFon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regular.fntdata"/><Relationship Id="rId25" Type="http://schemas.openxmlformats.org/officeDocument/2006/relationships/font" Target="fonts/Pacifico-regular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ff1a630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6ff1a630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ff1a630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ff1a630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6ff1a63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6ff1a63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235e55b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235e55b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9235e55b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9235e55b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6ff1a630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6ff1a630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9235e55b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9235e55b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6ff1a63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6ff1a63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9235e55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9235e55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9235e55b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9235e55b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f1a630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f1a630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6ff1a630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6ff1a630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ff1a630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ff1a630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6ff1a630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6ff1a630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edium.com/open-science-indonesia/template-memajang-makalah-di-medsos-190c228dd86a" TargetMode="External"/><Relationship Id="rId4" Type="http://schemas.openxmlformats.org/officeDocument/2006/relationships/hyperlink" Target="https://medium.com/open-science-indonesia/tiga-cara-mudah-menjadi-terbuka-6c59d6261178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jurnal.ugm.ac.id/bip/article/view/17054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://orcid.org/0000-0002-1526-0863" TargetMode="External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osteropenscience.eu/foster-taxonomy/open-scien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log.alpsp.org/2016/10/brian-nosek-from-center-for-open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eerj.com/preprints/27580/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716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Sains terbuka dari </a:t>
            </a:r>
            <a:r>
              <a:rPr lang="en">
                <a:solidFill>
                  <a:srgbClr val="E06666"/>
                </a:solidFill>
                <a:latin typeface="Droid Sans"/>
                <a:ea typeface="Droid Sans"/>
                <a:cs typeface="Droid Sans"/>
                <a:sym typeface="Droid Sans"/>
              </a:rPr>
              <a:t>sisi penulis</a:t>
            </a:r>
            <a:endParaRPr>
              <a:solidFill>
                <a:srgbClr val="E06666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974300"/>
            <a:ext cx="8520600" cy="25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“ </a:t>
            </a:r>
            <a:r>
              <a:rPr lang="en" sz="30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kesadaran untuk membagikan riset secara lengkap dan runut agar orang lain dapat memanfaatkan ulang (reuse) hasil kerja kita untuk dikembangkan ”</a:t>
            </a:r>
            <a:endParaRPr sz="3000">
              <a:solidFill>
                <a:srgbClr val="F3F3F3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Sains terbuka dari </a:t>
            </a:r>
            <a:r>
              <a:rPr lang="en">
                <a:solidFill>
                  <a:srgbClr val="E06666"/>
                </a:solidFill>
                <a:latin typeface="Droid Sans"/>
                <a:ea typeface="Droid Sans"/>
                <a:cs typeface="Droid Sans"/>
                <a:sym typeface="Droid Sans"/>
              </a:rPr>
              <a:t>sisi penulis</a:t>
            </a:r>
            <a:endParaRPr>
              <a:solidFill>
                <a:srgbClr val="E06666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2225825"/>
            <a:ext cx="8520600" cy="23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“ </a:t>
            </a:r>
            <a:r>
              <a:rPr lang="en" sz="30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kesadaran untuk berkembang bersama, bukan berkembang sendiri ”</a:t>
            </a:r>
            <a:endParaRPr sz="3000">
              <a:solidFill>
                <a:srgbClr val="F3F3F3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Siapa saja yang </a:t>
            </a:r>
            <a:r>
              <a:rPr lang="en">
                <a:solidFill>
                  <a:srgbClr val="E06666"/>
                </a:solidFill>
                <a:latin typeface="Droid Sans"/>
                <a:ea typeface="Droid Sans"/>
                <a:cs typeface="Droid Sans"/>
                <a:sym typeface="Droid Sans"/>
              </a:rPr>
              <a:t>menyitir</a:t>
            </a:r>
            <a:r>
              <a:rPr lang="en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 makalah dari Indonesia</a:t>
            </a:r>
            <a:endParaRPr>
              <a:solidFill>
                <a:srgbClr val="F3F3F3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Dari Indonesia:</a:t>
            </a:r>
            <a:endParaRPr sz="2400">
              <a:solidFill>
                <a:srgbClr val="F3F3F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Droid Sans"/>
              <a:buChar char="●"/>
            </a:pPr>
            <a:r>
              <a:rPr lang="en"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Pendana (sebagian atau seluruhnya) adalah Indonesia atau</a:t>
            </a:r>
            <a:endParaRPr sz="2400">
              <a:solidFill>
                <a:srgbClr val="F3F3F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Droid Sans"/>
              <a:buChar char="●"/>
            </a:pPr>
            <a:r>
              <a:rPr lang="en"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Penulis (utama, sebagian, atau seluruhnya) bekerja untuk lembaga (afiliasi) Indonesia</a:t>
            </a:r>
            <a:endParaRPr sz="2400">
              <a:solidFill>
                <a:srgbClr val="F3F3F3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Tiga cara mudah untuk mendorong </a:t>
            </a:r>
            <a:r>
              <a:rPr lang="en">
                <a:solidFill>
                  <a:srgbClr val="E06666"/>
                </a:solidFill>
                <a:latin typeface="Droid Sans"/>
                <a:ea typeface="Droid Sans"/>
                <a:cs typeface="Droid Sans"/>
                <a:sym typeface="Droid Sans"/>
              </a:rPr>
              <a:t>sains terbuka</a:t>
            </a:r>
            <a:endParaRPr>
              <a:solidFill>
                <a:srgbClr val="E06666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Droid Sans"/>
              <a:buChar char="●"/>
            </a:pPr>
            <a:r>
              <a:rPr lang="en" sz="3000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Tidak mempromosikan metrik</a:t>
            </a:r>
            <a:r>
              <a:rPr lang="en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yang tidak penting (contoh: Indeksasi, Indeks H, jumlah sitasi) 		</a:t>
            </a: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ada templatenya :) di sini</a:t>
            </a:r>
            <a:r>
              <a:rPr lang="en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endParaRPr>
              <a:solidFill>
                <a:srgbClr val="EFEFE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Droid Sans"/>
              <a:buChar char="●"/>
            </a:pPr>
            <a:r>
              <a:rPr lang="en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Pastikan seluruh materinya (preprint, data mentah, analisis) </a:t>
            </a:r>
            <a:r>
              <a:rPr lang="en" sz="3000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tersedia untuk publik</a:t>
            </a:r>
            <a:r>
              <a:rPr lang="en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seawal mungkin, </a:t>
            </a:r>
            <a:endParaRPr>
              <a:solidFill>
                <a:srgbClr val="EFEFE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Droid Sans"/>
              <a:buChar char="●"/>
            </a:pPr>
            <a:r>
              <a:rPr lang="en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Kenali </a:t>
            </a:r>
            <a:r>
              <a:rPr lang="en" sz="3000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hak-hak</a:t>
            </a:r>
            <a:r>
              <a:rPr lang="en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anda atas karya-karya anda.</a:t>
            </a:r>
            <a:endParaRPr>
              <a:solidFill>
                <a:srgbClr val="EFEFE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Ref: </a:t>
            </a: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Irawan (2019)</a:t>
            </a:r>
            <a:endParaRPr>
              <a:solidFill>
                <a:srgbClr val="EFEFE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Kalau anda yang repot, lantas siapa yang untung? </a:t>
            </a:r>
            <a:endParaRPr>
              <a:solidFill>
                <a:srgbClr val="E06666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Droid Sans"/>
              <a:buChar char="●"/>
            </a:pPr>
            <a:r>
              <a:rPr lang="en" sz="3000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Kita:</a:t>
            </a:r>
            <a:endParaRPr sz="3000">
              <a:solidFill>
                <a:srgbClr val="E0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Source Sans Pro"/>
              <a:buChar char="○"/>
            </a:pPr>
            <a:r>
              <a:rPr lang="en" sz="2400">
                <a:solidFill>
                  <a:srgbClr val="F3F3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Anda sendiri</a:t>
            </a:r>
            <a:endParaRPr sz="2400">
              <a:solidFill>
                <a:srgbClr val="F3F3F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Source Sans Pro"/>
              <a:buChar char="○"/>
            </a:pPr>
            <a:r>
              <a:rPr lang="en" sz="2400">
                <a:solidFill>
                  <a:srgbClr val="F3F3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Mahasiswa</a:t>
            </a:r>
            <a:endParaRPr sz="2400">
              <a:solidFill>
                <a:srgbClr val="F3F3F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Source Sans Pro"/>
              <a:buChar char="○"/>
            </a:pPr>
            <a:r>
              <a:rPr lang="en" sz="2400">
                <a:solidFill>
                  <a:srgbClr val="F3F3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Masyarakat</a:t>
            </a:r>
            <a:endParaRPr sz="2400">
              <a:solidFill>
                <a:srgbClr val="F3F3F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Source Sans Pro"/>
              <a:buChar char="○"/>
            </a:pPr>
            <a:r>
              <a:rPr lang="en" sz="2400">
                <a:solidFill>
                  <a:srgbClr val="F3F3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Pemerintah</a:t>
            </a:r>
            <a:endParaRPr sz="2400">
              <a:solidFill>
                <a:srgbClr val="F3F3F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3F3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Ref: </a:t>
            </a:r>
            <a:r>
              <a:rPr lang="en" sz="24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Irawan et al (2017)</a:t>
            </a:r>
            <a:endParaRPr sz="2400">
              <a:solidFill>
                <a:srgbClr val="F3F3F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Harapannya adalah</a:t>
            </a:r>
            <a:endParaRPr>
              <a:solidFill>
                <a:srgbClr val="F3F3F3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893900"/>
            <a:ext cx="8520600" cy="26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Di masa mendatang, </a:t>
            </a:r>
            <a:endParaRPr sz="3000">
              <a:solidFill>
                <a:srgbClr val="F3F3F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tidak ada sains terbuka, </a:t>
            </a:r>
            <a:endParaRPr sz="3000">
              <a:solidFill>
                <a:srgbClr val="F3F3F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tapi hanya sains</a:t>
            </a:r>
            <a:endParaRPr sz="3000">
              <a:solidFill>
                <a:srgbClr val="F3F3F3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6" name="Google Shape;15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152400" y="818975"/>
            <a:ext cx="88323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Pacifico"/>
                <a:ea typeface="Pacifico"/>
                <a:cs typeface="Pacifico"/>
                <a:sym typeface="Pacifico"/>
              </a:rPr>
              <a:t>Sains terbuka </a:t>
            </a:r>
            <a:r>
              <a:rPr lang="en">
                <a:solidFill>
                  <a:srgbClr val="F3F3F3"/>
                </a:solidFill>
                <a:latin typeface="Pacifico"/>
                <a:ea typeface="Pacifico"/>
                <a:cs typeface="Pacifico"/>
                <a:sym typeface="Pacifico"/>
              </a:rPr>
              <a:t>untuk siapa?</a:t>
            </a:r>
            <a:endParaRPr>
              <a:solidFill>
                <a:srgbClr val="F3F3F3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204625"/>
            <a:ext cx="8520600" cy="21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Economica"/>
                <a:ea typeface="Economica"/>
                <a:cs typeface="Economica"/>
                <a:sym typeface="Economica"/>
              </a:rPr>
              <a:t>untuk kita..., ya kita...</a:t>
            </a:r>
            <a:endParaRPr>
              <a:solidFill>
                <a:srgbClr val="F3F3F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@dasaptaerwin</a:t>
            </a:r>
            <a:endParaRPr sz="1800">
              <a:solidFill>
                <a:srgbClr val="F3F3F3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766" y="3278041"/>
            <a:ext cx="525750" cy="5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9938" y="3880025"/>
            <a:ext cx="373425" cy="3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749525" y="3880025"/>
            <a:ext cx="3284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3F3F3"/>
                </a:solidFill>
                <a:hlinkClick r:id="rId5"/>
              </a:rPr>
              <a:t>0000-0002-1526-0863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0375" y="3803817"/>
            <a:ext cx="1165715" cy="4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Definisi sains terbuka (open science) - </a:t>
            </a:r>
            <a:r>
              <a:rPr lang="en" u="sng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  <a:hlinkClick r:id="rId3"/>
              </a:rPr>
              <a:t>FOSTER</a:t>
            </a:r>
            <a:endParaRPr>
              <a:solidFill>
                <a:srgbClr val="F3F3F3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480675"/>
            <a:ext cx="8520600" cy="30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Open Science</a:t>
            </a:r>
            <a:r>
              <a:rPr lang="en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 is the practice of </a:t>
            </a:r>
            <a:r>
              <a:rPr b="1" lang="en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science</a:t>
            </a:r>
            <a:r>
              <a:rPr lang="en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 in such a way that others can </a:t>
            </a:r>
            <a:r>
              <a:rPr lang="en" sz="3000">
                <a:solidFill>
                  <a:srgbClr val="E06666"/>
                </a:solidFill>
                <a:latin typeface="Droid Sans"/>
                <a:ea typeface="Droid Sans"/>
                <a:cs typeface="Droid Sans"/>
                <a:sym typeface="Droid Sans"/>
              </a:rPr>
              <a:t>collaborate and contribute</a:t>
            </a:r>
            <a:r>
              <a:rPr lang="en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, where research data, lab notes and other research processes are </a:t>
            </a:r>
            <a:r>
              <a:rPr lang="en" sz="3000">
                <a:solidFill>
                  <a:srgbClr val="E06666"/>
                </a:solidFill>
                <a:latin typeface="Droid Sans"/>
                <a:ea typeface="Droid Sans"/>
                <a:cs typeface="Droid Sans"/>
                <a:sym typeface="Droid Sans"/>
              </a:rPr>
              <a:t>freely available</a:t>
            </a:r>
            <a:r>
              <a:rPr lang="en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, under terms that </a:t>
            </a:r>
            <a:r>
              <a:rPr lang="en" sz="3000">
                <a:solidFill>
                  <a:srgbClr val="E06666"/>
                </a:solidFill>
                <a:latin typeface="Droid Sans"/>
                <a:ea typeface="Droid Sans"/>
                <a:cs typeface="Droid Sans"/>
                <a:sym typeface="Droid Sans"/>
              </a:rPr>
              <a:t>enable reuse, redistribution and reproduction</a:t>
            </a:r>
            <a:r>
              <a:rPr lang="en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 of the research and its underlying data and methods.</a:t>
            </a:r>
            <a:endParaRPr>
              <a:solidFill>
                <a:srgbClr val="F3F3F3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Disadari bahwa akan ada banyak ketidaktahuan </a:t>
            </a:r>
            <a:endParaRPr>
              <a:solidFill>
                <a:srgbClr val="F3F3F3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480675"/>
            <a:ext cx="8520600" cy="30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… there are Norms versus Counternorms </a:t>
            </a:r>
            <a:r>
              <a:rPr lang="en" u="sng">
                <a:solidFill>
                  <a:schemeClr val="hlink"/>
                </a:solidFill>
                <a:latin typeface="Droid Sans"/>
                <a:ea typeface="Droid Sans"/>
                <a:cs typeface="Droid Sans"/>
                <a:sym typeface="Droid Sans"/>
                <a:hlinkClick r:id="rId3"/>
              </a:rPr>
              <a:t>(Brian Nosek)</a:t>
            </a:r>
            <a:r>
              <a:rPr lang="en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:</a:t>
            </a:r>
            <a:endParaRPr>
              <a:solidFill>
                <a:srgbClr val="F3F3F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●"/>
            </a:pPr>
            <a:r>
              <a:rPr lang="en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communality versus secrecy; </a:t>
            </a:r>
            <a:endParaRPr>
              <a:solidFill>
                <a:srgbClr val="F3F3F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●"/>
            </a:pPr>
            <a:r>
              <a:rPr lang="en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universalism versus particularism (evaluate research on own merit or evaluate research by reputation); </a:t>
            </a:r>
            <a:endParaRPr>
              <a:solidFill>
                <a:srgbClr val="F3F3F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●"/>
            </a:pPr>
            <a:r>
              <a:rPr lang="en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disinterestedness versus self interested.</a:t>
            </a:r>
            <a:endParaRPr>
              <a:solidFill>
                <a:srgbClr val="F3F3F3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Disadari bahwa akan ada banyak ketidaktahuan </a:t>
            </a:r>
            <a:endParaRPr>
              <a:solidFill>
                <a:srgbClr val="F3F3F3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480675"/>
            <a:ext cx="4260300" cy="30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●"/>
            </a:pPr>
            <a:r>
              <a:rPr lang="en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Belum lagi ada beberapa mitos yang ada di kalangan akademik </a:t>
            </a:r>
            <a:r>
              <a:rPr lang="en" u="sng">
                <a:solidFill>
                  <a:schemeClr val="hlink"/>
                </a:solidFill>
                <a:latin typeface="Droid Sans"/>
                <a:ea typeface="Droid Sans"/>
                <a:cs typeface="Droid Sans"/>
                <a:sym typeface="Droid Sans"/>
                <a:hlinkClick r:id="rId3"/>
              </a:rPr>
              <a:t>(Tennant et al, 2019)</a:t>
            </a:r>
            <a:r>
              <a:rPr lang="en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.</a:t>
            </a:r>
            <a:endParaRPr>
              <a:solidFill>
                <a:srgbClr val="F3F3F3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575" y="1706282"/>
            <a:ext cx="4260300" cy="1730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Prinsip utama sains terbuka</a:t>
            </a:r>
            <a:endParaRPr>
              <a:solidFill>
                <a:srgbClr val="F3F3F3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Sains terbuka dari </a:t>
            </a:r>
            <a:r>
              <a:rPr lang="en">
                <a:solidFill>
                  <a:srgbClr val="E06666"/>
                </a:solidFill>
                <a:latin typeface="Droid Sans"/>
                <a:ea typeface="Droid Sans"/>
                <a:cs typeface="Droid Sans"/>
                <a:sym typeface="Droid Sans"/>
              </a:rPr>
              <a:t>sisi pembaca</a:t>
            </a:r>
            <a:endParaRPr>
              <a:solidFill>
                <a:srgbClr val="E06666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Kesadaran untuk tidak melihat: </a:t>
            </a:r>
            <a:endParaRPr sz="2000">
              <a:solidFill>
                <a:srgbClr val="F3F3F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Droid Sans"/>
              <a:buChar char="●"/>
            </a:pPr>
            <a:r>
              <a:rPr lang="en" sz="2000">
                <a:solidFill>
                  <a:srgbClr val="E06666"/>
                </a:solidFill>
                <a:latin typeface="Droid Sans"/>
                <a:ea typeface="Droid Sans"/>
                <a:cs typeface="Droid Sans"/>
                <a:sym typeface="Droid Sans"/>
              </a:rPr>
              <a:t>media</a:t>
            </a:r>
            <a:r>
              <a:rPr lang="en" sz="20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 tempat makalah terbit sebagai hal yang pertama; </a:t>
            </a:r>
            <a:endParaRPr sz="2000">
              <a:solidFill>
                <a:srgbClr val="F3F3F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Droid Sans"/>
              <a:buChar char="●"/>
            </a:pPr>
            <a:r>
              <a:rPr lang="en" sz="2000">
                <a:solidFill>
                  <a:srgbClr val="E06666"/>
                </a:solidFill>
                <a:latin typeface="Droid Sans"/>
                <a:ea typeface="Droid Sans"/>
                <a:cs typeface="Droid Sans"/>
                <a:sym typeface="Droid Sans"/>
              </a:rPr>
              <a:t>metrik level jurnal</a:t>
            </a:r>
            <a:r>
              <a:rPr lang="en" sz="20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 sebagai hal yang utama; </a:t>
            </a:r>
            <a:endParaRPr sz="2000">
              <a:solidFill>
                <a:srgbClr val="F3F3F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Droid Sans"/>
              <a:buChar char="●"/>
            </a:pPr>
            <a:r>
              <a:rPr lang="en" sz="2000">
                <a:solidFill>
                  <a:srgbClr val="E06666"/>
                </a:solidFill>
                <a:latin typeface="Droid Sans"/>
                <a:ea typeface="Droid Sans"/>
                <a:cs typeface="Droid Sans"/>
                <a:sym typeface="Droid Sans"/>
              </a:rPr>
              <a:t>metrik level peneliti </a:t>
            </a:r>
            <a:r>
              <a:rPr lang="en" sz="20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sebagai hal yang utama.</a:t>
            </a:r>
            <a:endParaRPr sz="2000">
              <a:solidFill>
                <a:srgbClr val="F3F3F3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Sains terbuka dari </a:t>
            </a:r>
            <a:r>
              <a:rPr lang="en">
                <a:solidFill>
                  <a:srgbClr val="E06666"/>
                </a:solidFill>
                <a:latin typeface="Droid Sans"/>
                <a:ea typeface="Droid Sans"/>
                <a:cs typeface="Droid Sans"/>
                <a:sym typeface="Droid Sans"/>
              </a:rPr>
              <a:t>sisi pembaca</a:t>
            </a:r>
            <a:endParaRPr>
              <a:solidFill>
                <a:srgbClr val="E06666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Droid Sans"/>
              <a:buChar char="●"/>
            </a:pPr>
            <a:r>
              <a:rPr lang="en" sz="2000">
                <a:solidFill>
                  <a:srgbClr val="E06666"/>
                </a:solidFill>
                <a:latin typeface="Droid Sans"/>
                <a:ea typeface="Droid Sans"/>
                <a:cs typeface="Droid Sans"/>
                <a:sym typeface="Droid Sans"/>
              </a:rPr>
              <a:t>Kesadaran untuk membaca dan memahami </a:t>
            </a:r>
            <a:r>
              <a:rPr lang="en" sz="20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makalah benar-benar dibaca dan dipahami, Kalau ada salah silahkan diberi masukan,</a:t>
            </a:r>
            <a:endParaRPr sz="2000">
              <a:solidFill>
                <a:srgbClr val="F3F3F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Droid Sans"/>
              <a:buChar char="●"/>
            </a:pPr>
            <a:r>
              <a:rPr lang="en" sz="2000">
                <a:solidFill>
                  <a:srgbClr val="E06666"/>
                </a:solidFill>
                <a:latin typeface="Droid Sans"/>
                <a:ea typeface="Droid Sans"/>
                <a:cs typeface="Droid Sans"/>
                <a:sym typeface="Droid Sans"/>
              </a:rPr>
              <a:t>Kesadaran untuk berpartisipasi </a:t>
            </a:r>
            <a:r>
              <a:rPr lang="en" sz="20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saat melihat ada potensi pengembangan riset.</a:t>
            </a:r>
            <a:endParaRPr sz="2000">
              <a:solidFill>
                <a:srgbClr val="F3F3F3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Sains terbuka dari </a:t>
            </a:r>
            <a:r>
              <a:rPr lang="en">
                <a:solidFill>
                  <a:srgbClr val="E06666"/>
                </a:solidFill>
                <a:latin typeface="Droid Sans"/>
                <a:ea typeface="Droid Sans"/>
                <a:cs typeface="Droid Sans"/>
                <a:sym typeface="Droid Sans"/>
              </a:rPr>
              <a:t>sisi penulis</a:t>
            </a:r>
            <a:endParaRPr>
              <a:solidFill>
                <a:srgbClr val="E06666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861100"/>
            <a:ext cx="8520600" cy="18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“ kesadaran bahwa pengetahuan adalah milik masyarakat, komunitas, bangsa, bukan milik perorangan, kelompok, lembaga, atau perusahaan tertentu ”</a:t>
            </a:r>
            <a:endParaRPr sz="3000">
              <a:solidFill>
                <a:srgbClr val="F3F3F3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