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428"/>
    <p:restoredTop sz="94695"/>
  </p:normalViewPr>
  <p:slideViewPr>
    <p:cSldViewPr snapToGrid="0">
      <p:cViewPr>
        <p:scale>
          <a:sx n="185" d="100"/>
          <a:sy n="185" d="100"/>
        </p:scale>
        <p:origin x="1824" y="3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accd9c62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accd9c6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accd9c62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accd9c62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accd9c62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accd9c62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cs.ubc.ca/~lowe/papers/ijcv04.pdf"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cs.brown.edu/courses/csci1950-g/asgn/proj6/resources/ImageMatching.pdf"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5330 Programming Assignment 2</a:t>
            </a:r>
            <a:endParaRPr dirty="0"/>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[Sai Nikhil Thirandas]</a:t>
            </a:r>
            <a:endParaRPr dirty="0"/>
          </a:p>
          <a:p>
            <a:pPr marL="0" lvl="0" indent="0" algn="ctr" rtl="0">
              <a:lnSpc>
                <a:spcPct val="100000"/>
              </a:lnSpc>
              <a:spcBef>
                <a:spcPts val="0"/>
              </a:spcBef>
              <a:spcAft>
                <a:spcPts val="0"/>
              </a:spcAft>
              <a:buSzPts val="2800"/>
              <a:buNone/>
            </a:pPr>
            <a:r>
              <a:rPr lang="en" dirty="0"/>
              <a:t>[</a:t>
            </a:r>
            <a:r>
              <a:rPr lang="en" dirty="0" err="1"/>
              <a:t>thirandas.s@northeastern.edu</a:t>
            </a:r>
            <a:r>
              <a:rPr lang="en" dirty="0"/>
              <a:t>]</a:t>
            </a:r>
            <a:endParaRPr dirty="0"/>
          </a:p>
          <a:p>
            <a:pPr marL="0" lvl="0" indent="0" algn="ctr" rtl="0">
              <a:lnSpc>
                <a:spcPct val="100000"/>
              </a:lnSpc>
              <a:spcBef>
                <a:spcPts val="0"/>
              </a:spcBef>
              <a:spcAft>
                <a:spcPts val="0"/>
              </a:spcAft>
              <a:buSzPts val="2800"/>
              <a:buNone/>
            </a:pPr>
            <a:r>
              <a:rPr lang="en" dirty="0"/>
              <a:t>[</a:t>
            </a:r>
            <a:r>
              <a:rPr lang="en" dirty="0" err="1"/>
              <a:t>thirandas.s</a:t>
            </a:r>
            <a:r>
              <a:rPr lang="en" dirty="0"/>
              <a:t>]</a:t>
            </a:r>
            <a:endParaRPr dirty="0"/>
          </a:p>
          <a:p>
            <a:pPr marL="0" lvl="0" indent="0" algn="ctr" rtl="0">
              <a:lnSpc>
                <a:spcPct val="100000"/>
              </a:lnSpc>
              <a:spcBef>
                <a:spcPts val="0"/>
              </a:spcBef>
              <a:spcAft>
                <a:spcPts val="0"/>
              </a:spcAft>
              <a:buSzPts val="2800"/>
              <a:buNone/>
            </a:pPr>
            <a:r>
              <a:rPr lang="en" dirty="0"/>
              <a:t>[001564864]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Gaudi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[15]</a:t>
            </a:r>
            <a:endParaRPr dirty="0"/>
          </a:p>
          <a:p>
            <a:pPr marL="0" lvl="0" indent="0" algn="l" rtl="0">
              <a:spcBef>
                <a:spcPts val="0"/>
              </a:spcBef>
              <a:spcAft>
                <a:spcPts val="0"/>
              </a:spcAft>
              <a:buClr>
                <a:schemeClr val="dk1"/>
              </a:buClr>
              <a:buSzPts val="1100"/>
              <a:buFont typeface="Arial"/>
              <a:buNone/>
            </a:pPr>
            <a:r>
              <a:rPr lang="en" dirty="0"/>
              <a:t>Accuracy: [0.00 %]</a:t>
            </a:r>
            <a:endParaRPr dirty="0"/>
          </a:p>
          <a:p>
            <a:pPr marL="0" lvl="0" indent="0" algn="l" rtl="0">
              <a:spcBef>
                <a:spcPts val="0"/>
              </a:spcBef>
              <a:spcAft>
                <a:spcPts val="0"/>
              </a:spcAft>
              <a:buNone/>
            </a:pPr>
            <a:endParaRPr dirty="0"/>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your implementation of feature matching here]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solidFill>
                  <a:schemeClr val="tx1"/>
                </a:solidFill>
              </a:rPr>
              <a:t>I first compute all pair distances between </a:t>
            </a:r>
            <a:r>
              <a:rPr lang="en-US" dirty="0">
                <a:solidFill>
                  <a:schemeClr val="tx1"/>
                </a:solidFill>
              </a:rPr>
              <a:t>key points </a:t>
            </a:r>
            <a:r>
              <a:rPr lang="en" dirty="0">
                <a:solidFill>
                  <a:schemeClr val="tx1"/>
                </a:solidFill>
              </a:rPr>
              <a:t>in image1 and image2. Then I compare the top 2 nearest neighbors for every point of image1 in image 2. I compute the ratio of smaller distance and second smaller distance. If this ratio is smaller than a thresholder value (for example 0.8), then I ignore these points. Otherwise, I say it is a matching pair. I return the list of matches sorted by confidence score and their corresponding confidence values.</a:t>
            </a:r>
            <a:endParaRPr dirty="0">
              <a:solidFill>
                <a:schemeClr val="tx1"/>
              </a:solidFill>
            </a:endParaRPr>
          </a:p>
        </p:txBody>
      </p:sp>
      <p:pic>
        <p:nvPicPr>
          <p:cNvPr id="3" name="Picture 2" descr="A picture containing text, sky&#10;&#10;Description automatically generated">
            <a:extLst>
              <a:ext uri="{FF2B5EF4-FFF2-40B4-BE49-F238E27FC236}">
                <a16:creationId xmlns:a16="http://schemas.microsoft.com/office/drawing/2014/main" id="{251BCE5A-5149-5E4A-A6CC-74D95D78A6D0}"/>
              </a:ext>
            </a:extLst>
          </p:cNvPr>
          <p:cNvPicPr>
            <a:picLocks noChangeAspect="1"/>
          </p:cNvPicPr>
          <p:nvPr/>
        </p:nvPicPr>
        <p:blipFill>
          <a:blip r:embed="rId3"/>
          <a:stretch>
            <a:fillRect/>
          </a:stretch>
        </p:blipFill>
        <p:spPr>
          <a:xfrm>
            <a:off x="458835" y="1980722"/>
            <a:ext cx="3852765" cy="1759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67" name="Google Shape;167;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SIFT feature descriptor from pa2.ipynb here]</a:t>
            </a:r>
            <a:endParaRPr dirty="0"/>
          </a:p>
        </p:txBody>
      </p:sp>
      <p:sp>
        <p:nvSpPr>
          <p:cNvPr id="168" name="Google Shape;168;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(with green/red lines for correct/incorrect correspondences) for Notre Dame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(out of 100): [196]</a:t>
            </a:r>
            <a:endParaRPr dirty="0"/>
          </a:p>
          <a:p>
            <a:pPr marL="0" lvl="0" indent="0" algn="l" rtl="0">
              <a:spcBef>
                <a:spcPts val="0"/>
              </a:spcBef>
              <a:spcAft>
                <a:spcPts val="0"/>
              </a:spcAft>
              <a:buClr>
                <a:schemeClr val="dk1"/>
              </a:buClr>
              <a:buSzPts val="1100"/>
              <a:buFont typeface="Arial"/>
              <a:buNone/>
            </a:pPr>
            <a:r>
              <a:rPr lang="en" dirty="0"/>
              <a:t>Accuracy: [93.37 %]</a:t>
            </a:r>
            <a:endParaRPr dirty="0"/>
          </a:p>
          <a:p>
            <a:pPr marL="0" lvl="0" indent="0" algn="l" rtl="0">
              <a:spcBef>
                <a:spcPts val="0"/>
              </a:spcBef>
              <a:spcAft>
                <a:spcPts val="0"/>
              </a:spcAft>
              <a:buNone/>
            </a:pPr>
            <a:endParaRPr dirty="0"/>
          </a:p>
        </p:txBody>
      </p:sp>
      <p:pic>
        <p:nvPicPr>
          <p:cNvPr id="3" name="Picture 2" descr="A picture containing text, monitor, screen, display&#10;&#10;Description automatically generated">
            <a:extLst>
              <a:ext uri="{FF2B5EF4-FFF2-40B4-BE49-F238E27FC236}">
                <a16:creationId xmlns:a16="http://schemas.microsoft.com/office/drawing/2014/main" id="{FB9278B1-D6D6-E74C-A08D-AEEC6D903F1B}"/>
              </a:ext>
            </a:extLst>
          </p:cNvPr>
          <p:cNvPicPr>
            <a:picLocks noChangeAspect="1"/>
          </p:cNvPicPr>
          <p:nvPr/>
        </p:nvPicPr>
        <p:blipFill>
          <a:blip r:embed="rId3"/>
          <a:stretch>
            <a:fillRect/>
          </a:stretch>
        </p:blipFill>
        <p:spPr>
          <a:xfrm>
            <a:off x="1333258" y="1943673"/>
            <a:ext cx="1956784" cy="2754802"/>
          </a:xfrm>
          <a:prstGeom prst="rect">
            <a:avLst/>
          </a:prstGeom>
        </p:spPr>
      </p:pic>
      <p:pic>
        <p:nvPicPr>
          <p:cNvPr id="5" name="Picture 4" descr="A picture containing text, indoor, colorful, decorated&#10;&#10;Description automatically generated">
            <a:extLst>
              <a:ext uri="{FF2B5EF4-FFF2-40B4-BE49-F238E27FC236}">
                <a16:creationId xmlns:a16="http://schemas.microsoft.com/office/drawing/2014/main" id="{37F3D62E-8588-6C41-8EED-1CB65D15513B}"/>
              </a:ext>
            </a:extLst>
          </p:cNvPr>
          <p:cNvPicPr>
            <a:picLocks noChangeAspect="1"/>
          </p:cNvPicPr>
          <p:nvPr/>
        </p:nvPicPr>
        <p:blipFill>
          <a:blip r:embed="rId4"/>
          <a:stretch>
            <a:fillRect/>
          </a:stretch>
        </p:blipFill>
        <p:spPr>
          <a:xfrm>
            <a:off x="5333158" y="2012425"/>
            <a:ext cx="2837058" cy="19270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Mt. Rushmore image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[181]</a:t>
            </a:r>
            <a:endParaRPr dirty="0"/>
          </a:p>
          <a:p>
            <a:pPr marL="0" lvl="0" indent="0" algn="l" rtl="0">
              <a:spcBef>
                <a:spcPts val="0"/>
              </a:spcBef>
              <a:spcAft>
                <a:spcPts val="0"/>
              </a:spcAft>
              <a:buClr>
                <a:schemeClr val="dk1"/>
              </a:buClr>
              <a:buSzPts val="1100"/>
              <a:buFont typeface="Arial"/>
              <a:buNone/>
            </a:pPr>
            <a:r>
              <a:rPr lang="en" dirty="0"/>
              <a:t>Accuracy: [92.82 %]</a:t>
            </a: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 dirty="0"/>
              <a:t>[insert visualization of matches for </a:t>
            </a:r>
            <a:r>
              <a:rPr lang="en" dirty="0" err="1"/>
              <a:t>Gaudiimage</a:t>
            </a:r>
            <a:r>
              <a:rPr lang="en" dirty="0"/>
              <a:t> pair from pa2.ipynb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 matches: [4]</a:t>
            </a:r>
            <a:endParaRPr dirty="0"/>
          </a:p>
          <a:p>
            <a:pPr marL="0" lvl="0" indent="0" algn="l" rtl="0">
              <a:spcBef>
                <a:spcPts val="0"/>
              </a:spcBef>
              <a:spcAft>
                <a:spcPts val="0"/>
              </a:spcAft>
              <a:buClr>
                <a:schemeClr val="dk1"/>
              </a:buClr>
              <a:buSzPts val="1100"/>
              <a:buFont typeface="Arial"/>
              <a:buNone/>
            </a:pPr>
            <a:r>
              <a:rPr lang="en" dirty="0"/>
              <a:t>Accuracy: [0.00 %]</a:t>
            </a:r>
            <a:endParaRPr dirty="0"/>
          </a:p>
          <a:p>
            <a:pPr marL="0" lvl="0" indent="0" algn="l" rtl="0">
              <a:spcBef>
                <a:spcPts val="0"/>
              </a:spcBef>
              <a:spcAft>
                <a:spcPts val="0"/>
              </a:spcAft>
              <a:buNone/>
            </a:pPr>
            <a:endParaRPr dirty="0"/>
          </a:p>
        </p:txBody>
      </p:sp>
      <p:pic>
        <p:nvPicPr>
          <p:cNvPr id="3" name="Picture 2" descr="A screenshot of a video game&#10;&#10;Description automatically generated">
            <a:extLst>
              <a:ext uri="{FF2B5EF4-FFF2-40B4-BE49-F238E27FC236}">
                <a16:creationId xmlns:a16="http://schemas.microsoft.com/office/drawing/2014/main" id="{80B054AC-0F04-0547-B50D-57DA1204E243}"/>
              </a:ext>
            </a:extLst>
          </p:cNvPr>
          <p:cNvPicPr>
            <a:picLocks noChangeAspect="1"/>
          </p:cNvPicPr>
          <p:nvPr/>
        </p:nvPicPr>
        <p:blipFill>
          <a:blip r:embed="rId3"/>
          <a:stretch>
            <a:fillRect/>
          </a:stretch>
        </p:blipFill>
        <p:spPr>
          <a:xfrm>
            <a:off x="519836" y="2101062"/>
            <a:ext cx="3583627" cy="1519225"/>
          </a:xfrm>
          <a:prstGeom prst="rect">
            <a:avLst/>
          </a:prstGeom>
        </p:spPr>
      </p:pic>
      <p:pic>
        <p:nvPicPr>
          <p:cNvPr id="5" name="Picture 4" descr="A collage of a building&#10;&#10;Description automatically generated with low confidence">
            <a:extLst>
              <a:ext uri="{FF2B5EF4-FFF2-40B4-BE49-F238E27FC236}">
                <a16:creationId xmlns:a16="http://schemas.microsoft.com/office/drawing/2014/main" id="{1431CDB9-4036-D148-B41C-1D2400173B26}"/>
              </a:ext>
            </a:extLst>
          </p:cNvPr>
          <p:cNvPicPr>
            <a:picLocks noChangeAspect="1"/>
          </p:cNvPicPr>
          <p:nvPr/>
        </p:nvPicPr>
        <p:blipFill>
          <a:blip r:embed="rId4"/>
          <a:stretch>
            <a:fillRect/>
          </a:stretch>
        </p:blipFill>
        <p:spPr>
          <a:xfrm>
            <a:off x="5023747" y="2034522"/>
            <a:ext cx="3617206" cy="16523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SIFT feature descriptor</a:t>
            </a:r>
            <a:endParaRPr/>
          </a:p>
        </p:txBody>
      </p:sp>
      <p:sp>
        <p:nvSpPr>
          <p:cNvPr id="181" name="Google Shape;181;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your implementation of SIFT feature descriptors here]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solidFill>
                  <a:schemeClr val="tx1"/>
                </a:solidFill>
              </a:rPr>
              <a:t>I retrieve gradient magnitudes and orientations of the image. For every 16x16 patch around a corner point, I construct 16 histograms (one for each 4x4 window) of orientations with 8 bins of equal width equal to pi/4. The heights of histogram are equal to the sum of magnitude of gradients falling in respective bins. I reshape this 4x4x 8 3d array in to (128,1) size 2d array.</a:t>
            </a:r>
            <a:endParaRPr dirty="0">
              <a:solidFill>
                <a:schemeClr val="tx1"/>
              </a:solidFill>
            </a:endParaRPr>
          </a:p>
        </p:txBody>
      </p:sp>
      <p:sp>
        <p:nvSpPr>
          <p:cNvPr id="182" name="Google Shape;182;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 SIFT features better descriptors than the normalized patches?]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solidFill>
                  <a:schemeClr val="tx1"/>
                </a:solidFill>
              </a:rPr>
              <a:t>As SIFT is relying on gradients instead of image intensity values, and since we already know that gradients are invariant to brightness and their effects due to change in contrast can be nullified by normalization, SIFT features are better descriptors than normalized patches.</a:t>
            </a:r>
            <a:endParaRPr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Conclusion</a:t>
            </a:r>
            <a:endParaRPr/>
          </a:p>
        </p:txBody>
      </p:sp>
      <p:sp>
        <p:nvSpPr>
          <p:cNvPr id="188" name="Google Shape;188;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[Why aren't our version of SIFT features rotation- or scale-invariant? What would you have to do to make them so?]</a:t>
            </a:r>
          </a:p>
          <a:p>
            <a:pPr marL="0" lvl="0" indent="0" algn="l" rtl="0">
              <a:lnSpc>
                <a:spcPct val="115000"/>
              </a:lnSpc>
              <a:spcBef>
                <a:spcPts val="0"/>
              </a:spcBef>
              <a:spcAft>
                <a:spcPts val="1600"/>
              </a:spcAft>
              <a:buSzPts val="1800"/>
              <a:buNone/>
            </a:pPr>
            <a:r>
              <a:rPr lang="en" dirty="0">
                <a:solidFill>
                  <a:schemeClr val="tx1"/>
                </a:solidFill>
              </a:rPr>
              <a:t>Because the direction of gradients change upon both rotation and scale, and SIFT features are relying on them, they are not rotation or scale invariant. In order to account for scale variance, we can construct a scale space (a collection of images having different scales generated from a single image) and enhance them using a Difference of Gaussian as described in the class. In order to make it rotation invariant, we can choose a dominant direction after constructing histogram as described for SIFT descriptor. This is done by finding the significant peaks in the histogram distribution as described in </a:t>
            </a:r>
            <a:r>
              <a:rPr lang="en" dirty="0">
                <a:solidFill>
                  <a:schemeClr val="tx1"/>
                </a:solidFill>
                <a:hlinkClick r:id="rId3"/>
              </a:rPr>
              <a:t>Lowe</a:t>
            </a:r>
            <a:r>
              <a:rPr lang="en" dirty="0">
                <a:solidFill>
                  <a:schemeClr val="tx1"/>
                </a:solidFill>
              </a:rPr>
              <a:t>’s paper.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6" name="Google Shape;106;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\sqrt(I</a:t>
            </a:r>
            <a:r>
              <a:rPr lang="en" baseline="-25000" dirty="0"/>
              <a:t>x</a:t>
            </a:r>
            <a:r>
              <a:rPr lang="en" baseline="30000" dirty="0"/>
              <a:t>2</a:t>
            </a:r>
            <a:r>
              <a:rPr lang="en" dirty="0"/>
              <a:t> + I</a:t>
            </a:r>
            <a:r>
              <a:rPr lang="en" baseline="-25000" dirty="0"/>
              <a:t>y</a:t>
            </a:r>
            <a:r>
              <a:rPr lang="en" baseline="30000" dirty="0"/>
              <a:t>2</a:t>
            </a:r>
            <a:r>
              <a:rPr lang="en" dirty="0"/>
              <a:t>) for Notre Dame image pair from pa2.ipynb here]</a:t>
            </a:r>
          </a:p>
          <a:p>
            <a:pPr marL="0" lvl="0" indent="0">
              <a:buNone/>
            </a:pPr>
            <a:endParaRPr lang="en" dirty="0"/>
          </a:p>
          <a:p>
            <a:pPr marL="0" lvl="0" indent="0">
              <a:buNone/>
            </a:pPr>
            <a:endParaRPr dirty="0"/>
          </a:p>
        </p:txBody>
      </p:sp>
      <p:sp>
        <p:nvSpPr>
          <p:cNvPr id="107" name="Google Shape;107;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areas have highest magnitude? Why?]</a:t>
            </a:r>
          </a:p>
          <a:p>
            <a:pPr marL="0" lvl="0" indent="0" algn="l" rtl="0">
              <a:spcBef>
                <a:spcPts val="0"/>
              </a:spcBef>
              <a:spcAft>
                <a:spcPts val="0"/>
              </a:spcAft>
              <a:buNone/>
            </a:pPr>
            <a:endParaRPr lang="en" dirty="0"/>
          </a:p>
          <a:p>
            <a:pPr marL="0" lvl="0" indent="0" algn="l" rtl="0">
              <a:spcBef>
                <a:spcPts val="0"/>
              </a:spcBef>
              <a:spcAft>
                <a:spcPts val="0"/>
              </a:spcAft>
              <a:buNone/>
            </a:pPr>
            <a:r>
              <a:rPr lang="en" dirty="0">
                <a:solidFill>
                  <a:schemeClr val="tx1"/>
                </a:solidFill>
              </a:rPr>
              <a:t>As shown in the the image edges (horizontal/vertical) and corners are areas with highest magnitude. This is because the change is intensity of the pixel value is high when there is an edge or a corner. Gradient measures the change in pixel intensity. Higher the gradient more likely there is an edge or a corner.</a:t>
            </a:r>
            <a:endParaRPr dirty="0">
              <a:solidFill>
                <a:schemeClr val="tx1"/>
              </a:solidFill>
            </a:endParaRPr>
          </a:p>
        </p:txBody>
      </p:sp>
      <p:pic>
        <p:nvPicPr>
          <p:cNvPr id="3" name="Picture 2" descr="A collage of a building&#10;&#10;Description automatically generated with low confidence">
            <a:extLst>
              <a:ext uri="{FF2B5EF4-FFF2-40B4-BE49-F238E27FC236}">
                <a16:creationId xmlns:a16="http://schemas.microsoft.com/office/drawing/2014/main" id="{E1369A74-C67E-EA4E-B74D-99D751AC85C8}"/>
              </a:ext>
            </a:extLst>
          </p:cNvPr>
          <p:cNvPicPr>
            <a:picLocks noChangeAspect="1"/>
          </p:cNvPicPr>
          <p:nvPr/>
        </p:nvPicPr>
        <p:blipFill>
          <a:blip r:embed="rId3"/>
          <a:stretch>
            <a:fillRect/>
          </a:stretch>
        </p:blipFill>
        <p:spPr>
          <a:xfrm>
            <a:off x="338630" y="1922158"/>
            <a:ext cx="3946039" cy="23320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3" name="Google Shape;11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t>
            </a:r>
            <a:r>
              <a:rPr lang="en" dirty="0" err="1"/>
              <a:t>I</a:t>
            </a:r>
            <a:r>
              <a:rPr lang="en" baseline="-25000" dirty="0" err="1"/>
              <a:t>x</a:t>
            </a:r>
            <a:r>
              <a:rPr lang="en" dirty="0"/>
              <a:t>, </a:t>
            </a:r>
            <a:r>
              <a:rPr lang="en" dirty="0" err="1"/>
              <a:t>I</a:t>
            </a:r>
            <a:r>
              <a:rPr lang="en" baseline="-25000" dirty="0" err="1"/>
              <a:t>y</a:t>
            </a:r>
            <a:r>
              <a:rPr lang="en" dirty="0"/>
              <a:t>, s</a:t>
            </a:r>
            <a:r>
              <a:rPr lang="en" baseline="-25000" dirty="0"/>
              <a:t>x</a:t>
            </a:r>
            <a:r>
              <a:rPr lang="en" baseline="30000" dirty="0"/>
              <a:t>2</a:t>
            </a:r>
            <a:r>
              <a:rPr lang="en" dirty="0"/>
              <a:t>, s</a:t>
            </a:r>
            <a:r>
              <a:rPr lang="en" baseline="-25000" dirty="0"/>
              <a:t>y</a:t>
            </a:r>
            <a:r>
              <a:rPr lang="en" baseline="30000" dirty="0"/>
              <a:t>2</a:t>
            </a:r>
            <a:r>
              <a:rPr lang="en" dirty="0"/>
              <a:t>, </a:t>
            </a:r>
            <a:r>
              <a:rPr lang="en" dirty="0" err="1"/>
              <a:t>s</a:t>
            </a:r>
            <a:r>
              <a:rPr lang="en" baseline="-25000" dirty="0" err="1"/>
              <a:t>x</a:t>
            </a:r>
            <a:r>
              <a:rPr lang="en" dirty="0" err="1"/>
              <a:t>s</a:t>
            </a:r>
            <a:r>
              <a:rPr lang="en" baseline="-25000" dirty="0" err="1"/>
              <a:t>y</a:t>
            </a:r>
            <a:r>
              <a:rPr lang="en" dirty="0"/>
              <a:t> for Notre Dame image pair from pa2.ipynb here] </a:t>
            </a:r>
            <a:endParaRPr dirty="0"/>
          </a:p>
        </p:txBody>
      </p:sp>
      <p:pic>
        <p:nvPicPr>
          <p:cNvPr id="3" name="Picture 2" descr="A picture containing text&#10;&#10;Description automatically generated">
            <a:extLst>
              <a:ext uri="{FF2B5EF4-FFF2-40B4-BE49-F238E27FC236}">
                <a16:creationId xmlns:a16="http://schemas.microsoft.com/office/drawing/2014/main" id="{AF990E71-9432-A54E-9E3B-971C55A0315A}"/>
              </a:ext>
            </a:extLst>
          </p:cNvPr>
          <p:cNvPicPr>
            <a:picLocks noChangeAspect="1"/>
          </p:cNvPicPr>
          <p:nvPr/>
        </p:nvPicPr>
        <p:blipFill>
          <a:blip r:embed="rId3"/>
          <a:stretch>
            <a:fillRect/>
          </a:stretch>
        </p:blipFill>
        <p:spPr>
          <a:xfrm>
            <a:off x="2227014" y="1754828"/>
            <a:ext cx="4056153" cy="31751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19" name="Google Shape;119;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corner response map of Notre Dame image from pa2.ipynb here]</a:t>
            </a:r>
            <a:endParaRPr dirty="0"/>
          </a:p>
        </p:txBody>
      </p:sp>
      <p:sp>
        <p:nvSpPr>
          <p:cNvPr id="120" name="Google Shape;12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[Are gradient features invariant to both additive shifts (brightness) and multiplicative gain (contrast)? Why or why not? See </a:t>
            </a:r>
            <a:r>
              <a:rPr lang="en" dirty="0" err="1"/>
              <a:t>Szeliski</a:t>
            </a:r>
            <a:r>
              <a:rPr lang="en" dirty="0"/>
              <a:t> Figure 3.2]</a:t>
            </a:r>
          </a:p>
          <a:p>
            <a:pPr marL="0" lvl="0" indent="0" algn="l" rtl="0">
              <a:spcBef>
                <a:spcPts val="0"/>
              </a:spcBef>
              <a:spcAft>
                <a:spcPts val="0"/>
              </a:spcAft>
              <a:buNone/>
            </a:pPr>
            <a:endParaRPr lang="en" dirty="0">
              <a:solidFill>
                <a:schemeClr val="tx1"/>
              </a:solidFill>
            </a:endParaRPr>
          </a:p>
          <a:p>
            <a:pPr marL="0" lvl="0" indent="0" algn="l" rtl="0">
              <a:spcBef>
                <a:spcPts val="0"/>
              </a:spcBef>
              <a:spcAft>
                <a:spcPts val="0"/>
              </a:spcAft>
              <a:buNone/>
            </a:pPr>
            <a:r>
              <a:rPr lang="en" sz="1100" dirty="0">
                <a:solidFill>
                  <a:schemeClr val="tx1"/>
                </a:solidFill>
              </a:rPr>
              <a:t>Increasing brightness (additive offset) is addition of constant to intensity of every pixel. Since gradient measures change in intensity, it doesn’t change when you add brightness to image.</a:t>
            </a: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r>
              <a:rPr lang="en" sz="1100" dirty="0">
                <a:solidFill>
                  <a:schemeClr val="tx1"/>
                </a:solidFill>
              </a:rPr>
              <a:t>Increasing contrast (multiplicative gain) is multiplication of constant to intensity of every pixel. This means the gradient is also multiplied by the same constant. However, if we use </a:t>
            </a:r>
            <a:r>
              <a:rPr lang="en" sz="1100" dirty="0" err="1">
                <a:solidFill>
                  <a:schemeClr val="tx1"/>
                </a:solidFill>
              </a:rPr>
              <a:t>normaliz</a:t>
            </a:r>
            <a:r>
              <a:rPr lang="en-US" sz="1100" dirty="0">
                <a:solidFill>
                  <a:schemeClr val="tx1"/>
                </a:solidFill>
              </a:rPr>
              <a:t>a</a:t>
            </a:r>
            <a:r>
              <a:rPr lang="en" sz="1100" dirty="0" err="1">
                <a:solidFill>
                  <a:schemeClr val="tx1"/>
                </a:solidFill>
              </a:rPr>
              <a:t>tion</a:t>
            </a:r>
            <a:r>
              <a:rPr lang="en" sz="1100" dirty="0">
                <a:solidFill>
                  <a:schemeClr val="tx1"/>
                </a:solidFill>
              </a:rPr>
              <a:t>, we can remove the </a:t>
            </a:r>
            <a:r>
              <a:rPr lang="en" sz="1100" dirty="0" err="1">
                <a:solidFill>
                  <a:schemeClr val="tx1"/>
                </a:solidFill>
              </a:rPr>
              <a:t>ef</a:t>
            </a:r>
            <a:r>
              <a:rPr lang="en-US" sz="1100" dirty="0">
                <a:solidFill>
                  <a:schemeClr val="tx1"/>
                </a:solidFill>
              </a:rPr>
              <a:t>f</a:t>
            </a:r>
            <a:r>
              <a:rPr lang="en" sz="1100" dirty="0" err="1">
                <a:solidFill>
                  <a:schemeClr val="tx1"/>
                </a:solidFill>
              </a:rPr>
              <a:t>ect</a:t>
            </a:r>
            <a:r>
              <a:rPr lang="en" sz="1100" dirty="0">
                <a:solidFill>
                  <a:schemeClr val="tx1"/>
                </a:solidFill>
              </a:rPr>
              <a:t> of constant.</a:t>
            </a:r>
            <a:endParaRPr sz="1100" dirty="0">
              <a:solidFill>
                <a:schemeClr val="tx1"/>
              </a:solidFill>
            </a:endParaRPr>
          </a:p>
        </p:txBody>
      </p:sp>
      <p:pic>
        <p:nvPicPr>
          <p:cNvPr id="3" name="Picture 2" descr="A collage of a building&#10;&#10;Description automatically generated with medium confidence">
            <a:extLst>
              <a:ext uri="{FF2B5EF4-FFF2-40B4-BE49-F238E27FC236}">
                <a16:creationId xmlns:a16="http://schemas.microsoft.com/office/drawing/2014/main" id="{40178080-C3EC-7645-A1E1-DED3A4BF08E3}"/>
              </a:ext>
            </a:extLst>
          </p:cNvPr>
          <p:cNvPicPr>
            <a:picLocks noChangeAspect="1"/>
          </p:cNvPicPr>
          <p:nvPr/>
        </p:nvPicPr>
        <p:blipFill>
          <a:blip r:embed="rId3"/>
          <a:stretch>
            <a:fillRect/>
          </a:stretch>
        </p:blipFill>
        <p:spPr>
          <a:xfrm>
            <a:off x="394737" y="2031190"/>
            <a:ext cx="3833825" cy="22035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 dirty="0"/>
              <a:t>[insert visualization of Notre Dame interest points from pa2.ipynb here]</a:t>
            </a:r>
            <a:endParaRPr dirty="0"/>
          </a:p>
        </p:txBody>
      </p:sp>
      <p:sp>
        <p:nvSpPr>
          <p:cNvPr id="127" name="Google Shape;127;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buClr>
                <a:schemeClr val="dk1"/>
              </a:buClr>
              <a:buSzPts val="1100"/>
              <a:buNone/>
            </a:pPr>
            <a:r>
              <a:rPr lang="en" dirty="0"/>
              <a:t>[insert visualization of Mt. Rushmore interest points from pa2.ipynb here] </a:t>
            </a:r>
            <a:endParaRPr dirty="0"/>
          </a:p>
          <a:p>
            <a:pPr marL="0" lvl="0" indent="0" algn="l" rtl="0">
              <a:lnSpc>
                <a:spcPct val="115000"/>
              </a:lnSpc>
              <a:spcBef>
                <a:spcPts val="0"/>
              </a:spcBef>
              <a:spcAft>
                <a:spcPts val="1600"/>
              </a:spcAft>
              <a:buSzPts val="1400"/>
              <a:buNone/>
            </a:pPr>
            <a:endParaRPr dirty="0"/>
          </a:p>
        </p:txBody>
      </p:sp>
      <p:pic>
        <p:nvPicPr>
          <p:cNvPr id="3" name="Picture 2" descr="A picture containing indoor, colorful, day&#10;&#10;Description automatically generated">
            <a:extLst>
              <a:ext uri="{FF2B5EF4-FFF2-40B4-BE49-F238E27FC236}">
                <a16:creationId xmlns:a16="http://schemas.microsoft.com/office/drawing/2014/main" id="{4F85137D-F130-074B-A3D2-9C29356534C4}"/>
              </a:ext>
            </a:extLst>
          </p:cNvPr>
          <p:cNvPicPr>
            <a:picLocks noChangeAspect="1"/>
          </p:cNvPicPr>
          <p:nvPr/>
        </p:nvPicPr>
        <p:blipFill>
          <a:blip r:embed="rId3"/>
          <a:stretch>
            <a:fillRect/>
          </a:stretch>
        </p:blipFill>
        <p:spPr>
          <a:xfrm>
            <a:off x="404629" y="2060807"/>
            <a:ext cx="3814041" cy="2109749"/>
          </a:xfrm>
          <a:prstGeom prst="rect">
            <a:avLst/>
          </a:prstGeom>
        </p:spPr>
      </p:pic>
      <p:pic>
        <p:nvPicPr>
          <p:cNvPr id="5" name="Picture 4" descr="A screenshot of a video game&#10;&#10;Description automatically generated with medium confidence">
            <a:extLst>
              <a:ext uri="{FF2B5EF4-FFF2-40B4-BE49-F238E27FC236}">
                <a16:creationId xmlns:a16="http://schemas.microsoft.com/office/drawing/2014/main" id="{FECFB17B-1F57-AD4B-A8A7-D09F22D6FBF1}"/>
              </a:ext>
            </a:extLst>
          </p:cNvPr>
          <p:cNvPicPr>
            <a:picLocks noChangeAspect="1"/>
          </p:cNvPicPr>
          <p:nvPr/>
        </p:nvPicPr>
        <p:blipFill>
          <a:blip r:embed="rId4"/>
          <a:stretch>
            <a:fillRect/>
          </a:stretch>
        </p:blipFill>
        <p:spPr>
          <a:xfrm>
            <a:off x="4606785" y="2293428"/>
            <a:ext cx="4451130" cy="1644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3" name="Google Shape;133;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Gaudi interest points from pa2.ipynb here] </a:t>
            </a:r>
            <a:endParaRPr dirty="0"/>
          </a:p>
        </p:txBody>
      </p:sp>
      <p:sp>
        <p:nvSpPr>
          <p:cNvPr id="134" name="Google Shape;134;p30"/>
          <p:cNvSpPr txBox="1">
            <a:spLocks noGrp="1"/>
          </p:cNvSpPr>
          <p:nvPr>
            <p:ph type="body" idx="2"/>
          </p:nvPr>
        </p:nvSpPr>
        <p:spPr>
          <a:xfrm>
            <a:off x="4832400" y="1152475"/>
            <a:ext cx="3999900" cy="3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advantages and disadvantages of using </a:t>
            </a:r>
            <a:r>
              <a:rPr lang="en" dirty="0" err="1"/>
              <a:t>maxpooling</a:t>
            </a:r>
            <a:r>
              <a:rPr lang="en" dirty="0"/>
              <a:t> for non-maximum suppression (NMS)?]</a:t>
            </a:r>
          </a:p>
          <a:p>
            <a:pPr marL="0" lvl="0" indent="0" algn="l" rtl="0">
              <a:spcBef>
                <a:spcPts val="0"/>
              </a:spcBef>
              <a:spcAft>
                <a:spcPts val="0"/>
              </a:spcAft>
              <a:buNone/>
            </a:pPr>
            <a:endParaRPr lang="en" dirty="0"/>
          </a:p>
          <a:p>
            <a:pPr marL="0" lvl="0" indent="0">
              <a:buNone/>
            </a:pPr>
            <a:r>
              <a:rPr lang="en" sz="1100" dirty="0">
                <a:solidFill>
                  <a:schemeClr val="tx1"/>
                </a:solidFill>
              </a:rPr>
              <a:t>The advantage of Local Non Max Suppression (using </a:t>
            </a:r>
            <a:r>
              <a:rPr lang="en" sz="1100" dirty="0" err="1">
                <a:solidFill>
                  <a:schemeClr val="tx1"/>
                </a:solidFill>
              </a:rPr>
              <a:t>maxpooling</a:t>
            </a:r>
            <a:r>
              <a:rPr lang="en" sz="1100" dirty="0">
                <a:solidFill>
                  <a:schemeClr val="tx1"/>
                </a:solidFill>
              </a:rPr>
              <a:t>) is gain in time complexity (O(w*h), where w, h are height and width of image). It is also easy to implement. The main disadvantage is it is a greedy technique. The points can sometimes be still uneven. Hence, in order to have a better distribution of points, we need to use </a:t>
            </a:r>
            <a:r>
              <a:rPr lang="en" sz="1100" dirty="0">
                <a:solidFill>
                  <a:schemeClr val="tx1"/>
                </a:solidFill>
                <a:hlinkClick r:id="rId3"/>
              </a:rPr>
              <a:t>Adaptive Non Maximal Suppression</a:t>
            </a:r>
            <a:r>
              <a:rPr lang="en" sz="1100" dirty="0">
                <a:solidFill>
                  <a:schemeClr val="tx1"/>
                </a:solidFill>
              </a:rPr>
              <a:t>. Most of the times ANMS outperforms LNMS in terms of accuracy, but not always. ANMS is quadratic in the number of key points detected. O(n^2), where “n” is the number of key points detected. In worst case, n ~ O(w*h) that implies TC of ANMS is O(w^2 * h^2).</a:t>
            </a:r>
            <a:endParaRPr sz="1100" dirty="0">
              <a:solidFill>
                <a:schemeClr val="tx1"/>
              </a:solidFill>
            </a:endParaRPr>
          </a:p>
        </p:txBody>
      </p:sp>
      <p:pic>
        <p:nvPicPr>
          <p:cNvPr id="3" name="Picture 2" descr="A collage of a building&#10;&#10;Description automatically generated with low confidence">
            <a:extLst>
              <a:ext uri="{FF2B5EF4-FFF2-40B4-BE49-F238E27FC236}">
                <a16:creationId xmlns:a16="http://schemas.microsoft.com/office/drawing/2014/main" id="{9588433C-0D9A-FA41-84EE-0129C96BE0F7}"/>
              </a:ext>
            </a:extLst>
          </p:cNvPr>
          <p:cNvPicPr>
            <a:picLocks noChangeAspect="1"/>
          </p:cNvPicPr>
          <p:nvPr/>
        </p:nvPicPr>
        <p:blipFill>
          <a:blip r:embed="rId4"/>
          <a:stretch>
            <a:fillRect/>
          </a:stretch>
        </p:blipFill>
        <p:spPr>
          <a:xfrm>
            <a:off x="258087" y="2088013"/>
            <a:ext cx="4107125" cy="15453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mc:AlternateContent xmlns:mc="http://schemas.openxmlformats.org/markup-compatibility/2006">
        <mc:Choice xmlns:a14="http://schemas.microsoft.com/office/drawing/2010/main" Requires="a14">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[What is your intuition behind what makes the Harris corner detector effective?]</a:t>
                </a:r>
              </a:p>
              <a:p>
                <a:pPr marL="0" lvl="0" indent="0">
                  <a:spcAft>
                    <a:spcPts val="1600"/>
                  </a:spcAft>
                  <a:buNone/>
                </a:pPr>
                <a:r>
                  <a:rPr lang="en" dirty="0">
                    <a:solidFill>
                      <a:schemeClr val="tx1"/>
                    </a:solidFill>
                  </a:rPr>
                  <a:t>Let </a:t>
                </a:r>
                <a:r>
                  <a:rPr lang="el-GR" dirty="0">
                    <a:solidFill>
                      <a:schemeClr val="tx1"/>
                    </a:solidFill>
                  </a:rPr>
                  <a:t>λ</a:t>
                </a:r>
                <a:r>
                  <a:rPr lang="en-US" baseline="-25000" dirty="0">
                    <a:solidFill>
                      <a:schemeClr val="tx1"/>
                    </a:solidFill>
                  </a:rPr>
                  <a:t>1</a:t>
                </a:r>
                <a:r>
                  <a:rPr lang="el-GR" dirty="0">
                    <a:solidFill>
                      <a:schemeClr val="tx1"/>
                    </a:solidFill>
                  </a:rPr>
                  <a:t> </a:t>
                </a:r>
                <a:r>
                  <a:rPr lang="en-US" dirty="0">
                    <a:solidFill>
                      <a:schemeClr val="tx1"/>
                    </a:solidFill>
                  </a:rPr>
                  <a:t>and </a:t>
                </a:r>
                <a:r>
                  <a:rPr lang="el-GR" dirty="0">
                    <a:solidFill>
                      <a:schemeClr val="tx1"/>
                    </a:solidFill>
                  </a:rPr>
                  <a:t>λ</a:t>
                </a:r>
                <a:r>
                  <a:rPr lang="en-US" baseline="-25000" dirty="0">
                    <a:solidFill>
                      <a:schemeClr val="tx1"/>
                    </a:solidFill>
                  </a:rPr>
                  <a:t>2</a:t>
                </a:r>
                <a:r>
                  <a:rPr lang="el-GR" dirty="0">
                    <a:solidFill>
                      <a:schemeClr val="tx1"/>
                    </a:solidFill>
                  </a:rPr>
                  <a:t> </a:t>
                </a:r>
                <a:r>
                  <a:rPr lang="en-US" dirty="0">
                    <a:solidFill>
                      <a:schemeClr val="tx1"/>
                    </a:solidFill>
                  </a:rPr>
                  <a:t>are the eigenvalues of Autocorrelation matrix (</a:t>
                </a:r>
                <a:r>
                  <a:rPr lang="en-US" b="1" dirty="0">
                    <a:solidFill>
                      <a:schemeClr val="tx1"/>
                    </a:solidFill>
                  </a:rPr>
                  <a:t>A</a:t>
                </a:r>
                <a:r>
                  <a:rPr lang="en-US" dirty="0">
                    <a:solidFill>
                      <a:schemeClr val="tx1"/>
                    </a:solidFill>
                  </a:rPr>
                  <a:t>). So, the values of these eigenvalues decide whether a region is a corner, edge or flat. Let the Harris corner score be</a:t>
                </a:r>
                <a14:m>
                  <m:oMath xmlns:m="http://schemas.openxmlformats.org/officeDocument/2006/math">
                    <m:r>
                      <a:rPr lang="en-US" b="0" i="1" smtClean="0">
                        <a:solidFill>
                          <a:schemeClr val="tx1"/>
                        </a:solidFill>
                        <a:latin typeface="Cambria Math" panose="02040503050406030204" pitchFamily="18" charset="0"/>
                      </a:rPr>
                      <m:t> </m:t>
                    </m:r>
                    <m:r>
                      <a:rPr lang="en-US" b="1" i="1" smtClean="0">
                        <a:solidFill>
                          <a:srgbClr val="FF0000"/>
                        </a:solidFill>
                        <a:latin typeface="Cambria Math" panose="02040503050406030204" pitchFamily="18" charset="0"/>
                      </a:rPr>
                      <m:t>𝑹</m:t>
                    </m:r>
                    <m:r>
                      <a:rPr lang="en-US" b="0" i="1" smtClean="0">
                        <a:solidFill>
                          <a:srgbClr val="FF0000"/>
                        </a:solidFill>
                        <a:latin typeface="Cambria Math" panose="02040503050406030204" pitchFamily="18" charset="0"/>
                      </a:rPr>
                      <m:t>=</m:t>
                    </m:r>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det</m:t>
                        </m:r>
                      </m:fName>
                      <m:e>
                        <m:d>
                          <m:dPr>
                            <m:ctrlPr>
                              <a:rPr lang="en-US" b="0"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𝑨</m:t>
                            </m:r>
                          </m:e>
                        </m:d>
                      </m:e>
                    </m:func>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ea typeface="Cambria Math" panose="02040503050406030204" pitchFamily="18" charset="0"/>
                      </a:rPr>
                      <m:t>𝛼</m:t>
                    </m:r>
                    <m:r>
                      <a:rPr lang="en-US" b="0" i="1" smtClean="0">
                        <a:solidFill>
                          <a:srgbClr val="FF0000"/>
                        </a:solidFill>
                        <a:latin typeface="Cambria Math" panose="02040503050406030204" pitchFamily="18" charset="0"/>
                        <a:ea typeface="Cambria Math" panose="02040503050406030204" pitchFamily="18" charset="0"/>
                      </a:rPr>
                      <m:t> </m:t>
                    </m:r>
                    <m:r>
                      <a:rPr lang="en-US" b="0" i="1" smtClean="0">
                        <a:solidFill>
                          <a:srgbClr val="FF0000"/>
                        </a:solidFill>
                        <a:latin typeface="Cambria Math" panose="02040503050406030204" pitchFamily="18" charset="0"/>
                        <a:ea typeface="Cambria Math" panose="02040503050406030204" pitchFamily="18" charset="0"/>
                      </a:rPr>
                      <m:t>𝑡𝑟𝑎𝑐𝑒</m:t>
                    </m:r>
                    <m:d>
                      <m:dPr>
                        <m:ctrlPr>
                          <a:rPr lang="en-US" b="0" i="1" smtClean="0">
                            <a:solidFill>
                              <a:srgbClr val="FF0000"/>
                            </a:solidFill>
                            <a:latin typeface="Cambria Math" panose="02040503050406030204" pitchFamily="18" charset="0"/>
                            <a:ea typeface="Cambria Math" panose="02040503050406030204" pitchFamily="18" charset="0"/>
                          </a:rPr>
                        </m:ctrlPr>
                      </m:dPr>
                      <m:e>
                        <m:r>
                          <a:rPr lang="en-US" b="1" i="1" smtClean="0">
                            <a:solidFill>
                              <a:srgbClr val="FF0000"/>
                            </a:solidFill>
                            <a:latin typeface="Cambria Math" panose="02040503050406030204" pitchFamily="18" charset="0"/>
                            <a:ea typeface="Cambria Math" panose="02040503050406030204" pitchFamily="18" charset="0"/>
                          </a:rPr>
                          <m:t>𝑨</m:t>
                        </m:r>
                      </m:e>
                    </m:d>
                    <m:r>
                      <a:rPr lang="en-US" b="0" i="1" baseline="30000" smtClean="0">
                        <a:solidFill>
                          <a:srgbClr val="FF0000"/>
                        </a:solidFill>
                        <a:latin typeface="Cambria Math" panose="02040503050406030204" pitchFamily="18" charset="0"/>
                        <a:ea typeface="Cambria Math" panose="02040503050406030204" pitchFamily="18" charset="0"/>
                      </a:rPr>
                      <m:t>2</m:t>
                    </m:r>
                    <m:r>
                      <a:rPr lang="en-US" b="0" i="0" smtClean="0">
                        <a:solidFill>
                          <a:srgbClr val="FF0000"/>
                        </a:solidFill>
                        <a:latin typeface="Cambria Math" panose="02040503050406030204" pitchFamily="18" charset="0"/>
                        <a:ea typeface="Cambria Math" panose="02040503050406030204" pitchFamily="18" charset="0"/>
                      </a:rPr>
                      <m:t>=</m:t>
                    </m:r>
                    <m:d>
                      <m:dPr>
                        <m:ctrlPr>
                          <a:rPr lang="en-US" b="0" i="0" smtClean="0">
                            <a:solidFill>
                              <a:srgbClr val="FF0000"/>
                            </a:solidFill>
                            <a:latin typeface="Cambria Math" panose="02040503050406030204" pitchFamily="18" charset="0"/>
                            <a:ea typeface="Cambria Math" panose="02040503050406030204" pitchFamily="18" charset="0"/>
                          </a:rPr>
                        </m:ctrlPr>
                      </m:dPr>
                      <m:e>
                        <m:r>
                          <m:rPr>
                            <m:nor/>
                          </m:rPr>
                          <a:rPr lang="el-GR" dirty="0" smtClean="0">
                            <a:solidFill>
                              <a:srgbClr val="FF0000"/>
                            </a:solidFill>
                          </a:rPr>
                          <m:t>λ</m:t>
                        </m:r>
                        <m:r>
                          <m:rPr>
                            <m:nor/>
                          </m:rPr>
                          <a:rPr lang="en-US" baseline="-25000" dirty="0" smtClean="0">
                            <a:solidFill>
                              <a:srgbClr val="FF0000"/>
                            </a:solidFill>
                          </a:rPr>
                          <m:t>1</m:t>
                        </m:r>
                        <m:r>
                          <m:rPr>
                            <m:nor/>
                          </m:rPr>
                          <a:rPr lang="el-GR" dirty="0" smtClean="0">
                            <a:solidFill>
                              <a:srgbClr val="FF0000"/>
                            </a:solidFill>
                          </a:rPr>
                          <m:t>λ</m:t>
                        </m:r>
                        <m:r>
                          <a:rPr lang="en-US" b="0" i="0" baseline="-25000" dirty="0" smtClean="0">
                            <a:solidFill>
                              <a:srgbClr val="FF0000"/>
                            </a:solidFill>
                            <a:latin typeface="Cambria Math" panose="02040503050406030204" pitchFamily="18" charset="0"/>
                          </a:rPr>
                          <m:t>2</m:t>
                        </m:r>
                      </m:e>
                    </m:d>
                    <m:r>
                      <a:rPr lang="en-US" b="0" i="0" smtClean="0">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𝛼</m:t>
                    </m:r>
                    <m:d>
                      <m:dPr>
                        <m:ctrlPr>
                          <a:rPr lang="en-US" i="1">
                            <a:solidFill>
                              <a:srgbClr val="FF0000"/>
                            </a:solidFill>
                            <a:latin typeface="Cambria Math" panose="02040503050406030204" pitchFamily="18" charset="0"/>
                            <a:ea typeface="Cambria Math" panose="02040503050406030204" pitchFamily="18" charset="0"/>
                          </a:rPr>
                        </m:ctrlPr>
                      </m:dPr>
                      <m:e>
                        <m:r>
                          <m:rPr>
                            <m:nor/>
                          </m:rPr>
                          <a:rPr lang="el-GR" dirty="0" smtClean="0">
                            <a:solidFill>
                              <a:srgbClr val="FF0000"/>
                            </a:solidFill>
                          </a:rPr>
                          <m:t>λ</m:t>
                        </m:r>
                        <m:r>
                          <m:rPr>
                            <m:nor/>
                          </m:rPr>
                          <a:rPr lang="en-US" baseline="-25000" dirty="0" smtClean="0">
                            <a:solidFill>
                              <a:srgbClr val="FF0000"/>
                            </a:solidFill>
                          </a:rPr>
                          <m:t>1</m:t>
                        </m:r>
                        <m:r>
                          <m:rPr>
                            <m:nor/>
                          </m:rPr>
                          <a:rPr lang="en-US" b="0" i="0" dirty="0" smtClean="0">
                            <a:solidFill>
                              <a:srgbClr val="FF0000"/>
                            </a:solidFill>
                          </a:rPr>
                          <m:t>+</m:t>
                        </m:r>
                        <m:r>
                          <m:rPr>
                            <m:nor/>
                          </m:rPr>
                          <a:rPr lang="el-GR" dirty="0" smtClean="0">
                            <a:solidFill>
                              <a:srgbClr val="FF0000"/>
                            </a:solidFill>
                          </a:rPr>
                          <m:t>λ</m:t>
                        </m:r>
                        <m:r>
                          <a:rPr lang="en-US" baseline="-25000" dirty="0">
                            <a:solidFill>
                              <a:srgbClr val="FF0000"/>
                            </a:solidFill>
                            <a:latin typeface="Cambria Math" panose="02040503050406030204" pitchFamily="18" charset="0"/>
                          </a:rPr>
                          <m:t>2</m:t>
                        </m:r>
                      </m:e>
                    </m:d>
                    <m:r>
                      <a:rPr lang="en-US" b="0" i="0" baseline="30000" smtClean="0">
                        <a:solidFill>
                          <a:srgbClr val="FF0000"/>
                        </a:solidFill>
                        <a:latin typeface="Cambria Math" panose="02040503050406030204" pitchFamily="18" charset="0"/>
                        <a:ea typeface="Cambria Math" panose="02040503050406030204" pitchFamily="18" charset="0"/>
                      </a:rPr>
                      <m:t>2</m:t>
                    </m:r>
                  </m:oMath>
                </a14:m>
                <a:r>
                  <a:rPr lang="en-US" dirty="0">
                    <a:solidFill>
                      <a:schemeClr val="tx1"/>
                    </a:solidFill>
                  </a:rPr>
                  <a:t>.</a:t>
                </a:r>
              </a:p>
              <a:p>
                <a:r>
                  <a:rPr lang="en-US" dirty="0">
                    <a:solidFill>
                      <a:schemeClr val="tx1"/>
                    </a:solidFill>
                  </a:rPr>
                  <a:t>When |</a:t>
                </a:r>
                <a:r>
                  <a:rPr lang="en-US" b="1" dirty="0">
                    <a:solidFill>
                      <a:schemeClr val="tx1"/>
                    </a:solidFill>
                  </a:rPr>
                  <a:t>R</a:t>
                </a:r>
                <a:r>
                  <a:rPr lang="en-US" dirty="0">
                    <a:solidFill>
                      <a:schemeClr val="tx1"/>
                    </a:solidFill>
                  </a:rPr>
                  <a:t>| is small, which happens when</a:t>
                </a:r>
                <a:r>
                  <a:rPr lang="el-GR" dirty="0">
                    <a:solidFill>
                      <a:schemeClr val="tx1"/>
                    </a:solidFill>
                  </a:rPr>
                  <a:t> λ</a:t>
                </a:r>
                <a:r>
                  <a:rPr lang="en-US" baseline="-25000" dirty="0">
                    <a:solidFill>
                      <a:schemeClr val="tx1"/>
                    </a:solidFill>
                  </a:rPr>
                  <a:t>1</a:t>
                </a:r>
                <a:r>
                  <a:rPr lang="el-GR" dirty="0">
                    <a:solidFill>
                      <a:schemeClr val="tx1"/>
                    </a:solidFill>
                  </a:rPr>
                  <a:t> </a:t>
                </a:r>
                <a:r>
                  <a:rPr lang="en-US" dirty="0">
                    <a:solidFill>
                      <a:schemeClr val="tx1"/>
                    </a:solidFill>
                  </a:rPr>
                  <a:t>and</a:t>
                </a:r>
                <a:r>
                  <a:rPr lang="el-GR" dirty="0">
                    <a:solidFill>
                      <a:schemeClr val="tx1"/>
                    </a:solidFill>
                  </a:rPr>
                  <a:t> λ</a:t>
                </a:r>
                <a:r>
                  <a:rPr lang="en-US" baseline="-25000" dirty="0">
                    <a:solidFill>
                      <a:schemeClr val="tx1"/>
                    </a:solidFill>
                  </a:rPr>
                  <a:t>2</a:t>
                </a:r>
                <a:r>
                  <a:rPr lang="el-GR" dirty="0">
                    <a:solidFill>
                      <a:schemeClr val="tx1"/>
                    </a:solidFill>
                  </a:rPr>
                  <a:t> </a:t>
                </a:r>
                <a:r>
                  <a:rPr lang="en-US" dirty="0">
                    <a:solidFill>
                      <a:schemeClr val="tx1"/>
                    </a:solidFill>
                  </a:rPr>
                  <a:t>are small, the region is flat.</a:t>
                </a:r>
              </a:p>
              <a:p>
                <a:r>
                  <a:rPr lang="en-US" dirty="0">
                    <a:solidFill>
                      <a:schemeClr val="tx1"/>
                    </a:solidFill>
                  </a:rPr>
                  <a:t>When |</a:t>
                </a:r>
                <a:r>
                  <a:rPr lang="en-US" b="1" dirty="0">
                    <a:solidFill>
                      <a:schemeClr val="tx1"/>
                    </a:solidFill>
                  </a:rPr>
                  <a:t>R</a:t>
                </a:r>
                <a:r>
                  <a:rPr lang="en-US" dirty="0">
                    <a:solidFill>
                      <a:schemeClr val="tx1"/>
                    </a:solidFill>
                  </a:rPr>
                  <a:t>|</a:t>
                </a:r>
                <a:r>
                  <a:rPr lang="en-US" b="1" dirty="0">
                    <a:solidFill>
                      <a:schemeClr val="tx1"/>
                    </a:solidFill>
                  </a:rPr>
                  <a:t> </a:t>
                </a:r>
                <a:r>
                  <a:rPr lang="en-US" dirty="0">
                    <a:solidFill>
                      <a:schemeClr val="tx1"/>
                    </a:solidFill>
                  </a:rPr>
                  <a:t>&lt; 0, which happens when</a:t>
                </a:r>
                <a:r>
                  <a:rPr lang="el-GR" dirty="0">
                    <a:solidFill>
                      <a:schemeClr val="tx1"/>
                    </a:solidFill>
                  </a:rPr>
                  <a:t> λ</a:t>
                </a:r>
                <a:r>
                  <a:rPr lang="en-US" baseline="-25000" dirty="0">
                    <a:solidFill>
                      <a:schemeClr val="tx1"/>
                    </a:solidFill>
                  </a:rPr>
                  <a:t>1 </a:t>
                </a:r>
                <a:r>
                  <a:rPr lang="el-GR" dirty="0">
                    <a:solidFill>
                      <a:schemeClr val="tx1"/>
                    </a:solidFill>
                  </a:rPr>
                  <a:t>&gt;&gt; λ</a:t>
                </a:r>
                <a:r>
                  <a:rPr lang="en-US" baseline="-25000" dirty="0">
                    <a:solidFill>
                      <a:schemeClr val="tx1"/>
                    </a:solidFill>
                  </a:rPr>
                  <a:t>2</a:t>
                </a:r>
                <a:r>
                  <a:rPr lang="el-GR" dirty="0">
                    <a:solidFill>
                      <a:schemeClr val="tx1"/>
                    </a:solidFill>
                  </a:rPr>
                  <a:t> </a:t>
                </a:r>
                <a:r>
                  <a:rPr lang="en-US" dirty="0">
                    <a:solidFill>
                      <a:schemeClr val="tx1"/>
                    </a:solidFill>
                  </a:rPr>
                  <a:t>or vice versa, the region is an edge.</a:t>
                </a:r>
              </a:p>
              <a:p>
                <a:r>
                  <a:rPr lang="en-US" dirty="0">
                    <a:solidFill>
                      <a:schemeClr val="tx1"/>
                    </a:solidFill>
                  </a:rPr>
                  <a:t>When |</a:t>
                </a:r>
                <a:r>
                  <a:rPr lang="en-US" b="1" dirty="0">
                    <a:solidFill>
                      <a:schemeClr val="tx1"/>
                    </a:solidFill>
                  </a:rPr>
                  <a:t>R</a:t>
                </a:r>
                <a:r>
                  <a:rPr lang="en-US" dirty="0">
                    <a:solidFill>
                      <a:schemeClr val="tx1"/>
                    </a:solidFill>
                  </a:rPr>
                  <a:t>| is large, which happens when </a:t>
                </a:r>
                <a:r>
                  <a:rPr lang="el-GR" dirty="0">
                    <a:solidFill>
                      <a:schemeClr val="tx1"/>
                    </a:solidFill>
                  </a:rPr>
                  <a:t>λ</a:t>
                </a:r>
                <a:r>
                  <a:rPr lang="en-US" baseline="-25000" dirty="0">
                    <a:solidFill>
                      <a:schemeClr val="tx1"/>
                    </a:solidFill>
                  </a:rPr>
                  <a:t>1</a:t>
                </a:r>
                <a:r>
                  <a:rPr lang="el-GR" dirty="0">
                    <a:solidFill>
                      <a:schemeClr val="tx1"/>
                    </a:solidFill>
                  </a:rPr>
                  <a:t> </a:t>
                </a:r>
                <a:r>
                  <a:rPr lang="en-US" dirty="0">
                    <a:solidFill>
                      <a:schemeClr val="tx1"/>
                    </a:solidFill>
                  </a:rPr>
                  <a:t>and </a:t>
                </a:r>
                <a:r>
                  <a:rPr lang="el-GR" dirty="0">
                    <a:solidFill>
                      <a:schemeClr val="tx1"/>
                    </a:solidFill>
                  </a:rPr>
                  <a:t> λ</a:t>
                </a:r>
                <a:r>
                  <a:rPr lang="en-US" baseline="-25000" dirty="0">
                    <a:solidFill>
                      <a:schemeClr val="tx1"/>
                    </a:solidFill>
                  </a:rPr>
                  <a:t>2</a:t>
                </a:r>
                <a:r>
                  <a:rPr lang="el-GR" dirty="0">
                    <a:solidFill>
                      <a:schemeClr val="tx1"/>
                    </a:solidFill>
                  </a:rPr>
                  <a:t> </a:t>
                </a:r>
                <a:r>
                  <a:rPr lang="en-US" dirty="0">
                    <a:solidFill>
                      <a:schemeClr val="tx1"/>
                    </a:solidFill>
                  </a:rPr>
                  <a:t>are large and </a:t>
                </a:r>
                <a:r>
                  <a:rPr lang="el-GR" dirty="0">
                    <a:solidFill>
                      <a:schemeClr val="tx1"/>
                    </a:solidFill>
                  </a:rPr>
                  <a:t> λ</a:t>
                </a:r>
                <a:r>
                  <a:rPr lang="en-US" baseline="-25000" dirty="0">
                    <a:solidFill>
                      <a:schemeClr val="tx1"/>
                    </a:solidFill>
                  </a:rPr>
                  <a:t>1 </a:t>
                </a:r>
                <a:r>
                  <a:rPr lang="el-GR" dirty="0">
                    <a:solidFill>
                      <a:schemeClr val="tx1"/>
                    </a:solidFill>
                  </a:rPr>
                  <a:t>∼ λ</a:t>
                </a:r>
                <a:r>
                  <a:rPr lang="en-US" baseline="-25000" dirty="0">
                    <a:solidFill>
                      <a:schemeClr val="tx1"/>
                    </a:solidFill>
                  </a:rPr>
                  <a:t>2</a:t>
                </a:r>
                <a:r>
                  <a:rPr lang="el-GR" dirty="0">
                    <a:solidFill>
                      <a:schemeClr val="tx1"/>
                    </a:solidFill>
                  </a:rPr>
                  <a:t>, </a:t>
                </a:r>
                <a:r>
                  <a:rPr lang="en-US" dirty="0">
                    <a:solidFill>
                      <a:schemeClr val="tx1"/>
                    </a:solidFill>
                  </a:rPr>
                  <a:t>the region is a corner.</a:t>
                </a:r>
              </a:p>
            </p:txBody>
          </p:sp>
        </mc:Choice>
        <mc:Fallback>
          <p:sp>
            <p:nvSpPr>
              <p:cNvPr id="140" name="Google Shape;140;p31"/>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95" r="-149" b="-1111"/>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Normalized patch feature descriptor</a:t>
            </a:r>
            <a:endParaRPr dirty="0"/>
          </a:p>
        </p:txBody>
      </p:sp>
      <p:sp>
        <p:nvSpPr>
          <p:cNvPr id="146" name="Google Shape;146;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normalized patch descriptor from pa2.ipynb here]</a:t>
            </a:r>
            <a:endParaRPr dirty="0"/>
          </a:p>
        </p:txBody>
      </p:sp>
      <p:sp>
        <p:nvSpPr>
          <p:cNvPr id="147" name="Google Shape;147;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aren't normalized patches a very good descriptor?]</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solidFill>
                  <a:schemeClr val="tx1"/>
                </a:solidFill>
              </a:rPr>
              <a:t>In normalized patch descriptor, we take corner points and construct a 16x16 window and flatten it to get a 256-size vector and compute norm between another 256-size vector in a different image. Clearly if the second image is rotated or scaled, we may still have a larger distance between visually same key points. In short it is not scale/rotation invariant.</a:t>
            </a:r>
            <a:endParaRPr dirty="0">
              <a:solidFill>
                <a:schemeClr val="tx1"/>
              </a:solidFill>
            </a:endParaRPr>
          </a:p>
        </p:txBody>
      </p:sp>
      <p:pic>
        <p:nvPicPr>
          <p:cNvPr id="3" name="Picture 2">
            <a:extLst>
              <a:ext uri="{FF2B5EF4-FFF2-40B4-BE49-F238E27FC236}">
                <a16:creationId xmlns:a16="http://schemas.microsoft.com/office/drawing/2014/main" id="{B74003C6-0145-D646-877F-85ACAEDC711B}"/>
              </a:ext>
            </a:extLst>
          </p:cNvPr>
          <p:cNvPicPr>
            <a:picLocks noChangeAspect="1"/>
          </p:cNvPicPr>
          <p:nvPr/>
        </p:nvPicPr>
        <p:blipFill>
          <a:blip r:embed="rId3"/>
          <a:stretch>
            <a:fillRect/>
          </a:stretch>
        </p:blipFill>
        <p:spPr>
          <a:xfrm>
            <a:off x="1092450" y="1721089"/>
            <a:ext cx="2438400" cy="2705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53" name="Google Shape;153;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matches (with green/red lines for correct/incorrect correspondences) for Notre Dame image pair from pa2.ipynb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buNone/>
            </a:pPr>
            <a:r>
              <a:rPr lang="en" dirty="0"/>
              <a:t># matches (out of 100): [</a:t>
            </a:r>
            <a:r>
              <a:rPr lang="en-US" dirty="0"/>
              <a:t>105</a:t>
            </a:r>
            <a:r>
              <a:rPr lang="en" dirty="0"/>
              <a:t>]</a:t>
            </a:r>
            <a:endParaRPr dirty="0"/>
          </a:p>
          <a:p>
            <a:pPr marL="0" lvl="0" indent="0" algn="l" rtl="0">
              <a:spcBef>
                <a:spcPts val="0"/>
              </a:spcBef>
              <a:spcAft>
                <a:spcPts val="0"/>
              </a:spcAft>
              <a:buNone/>
            </a:pPr>
            <a:r>
              <a:rPr lang="en" dirty="0"/>
              <a:t>Accuracy: [75.24 %]</a:t>
            </a:r>
            <a:endParaRPr dirty="0"/>
          </a:p>
        </p:txBody>
      </p:sp>
      <p:sp>
        <p:nvSpPr>
          <p:cNvPr id="154" name="Google Shape;154;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None/>
            </a:pPr>
            <a:r>
              <a:rPr lang="en" dirty="0"/>
              <a:t>[insert visualization of matches for Mt. Rushmore image pair from pa2.ipynb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buNone/>
            </a:pPr>
            <a:r>
              <a:rPr lang="en" dirty="0"/>
              <a:t># matches: [</a:t>
            </a:r>
            <a:r>
              <a:rPr lang="en-US" dirty="0"/>
              <a:t>111</a:t>
            </a:r>
            <a:r>
              <a:rPr lang="en" dirty="0"/>
              <a:t>]</a:t>
            </a:r>
            <a:endParaRPr dirty="0"/>
          </a:p>
          <a:p>
            <a:pPr marL="0" lvl="0" indent="0" algn="l" rtl="0">
              <a:spcBef>
                <a:spcPts val="0"/>
              </a:spcBef>
              <a:spcAft>
                <a:spcPts val="0"/>
              </a:spcAft>
              <a:buNone/>
            </a:pPr>
            <a:r>
              <a:rPr lang="en" dirty="0"/>
              <a:t>Accuracy: [73.874 %]</a:t>
            </a:r>
            <a:endParaRPr dirty="0"/>
          </a:p>
        </p:txBody>
      </p:sp>
      <p:pic>
        <p:nvPicPr>
          <p:cNvPr id="3" name="Picture 2" descr="A picture containing text, colorful&#10;&#10;Description automatically generated">
            <a:extLst>
              <a:ext uri="{FF2B5EF4-FFF2-40B4-BE49-F238E27FC236}">
                <a16:creationId xmlns:a16="http://schemas.microsoft.com/office/drawing/2014/main" id="{583B595C-9729-6C44-83CB-05C22B07AD40}"/>
              </a:ext>
            </a:extLst>
          </p:cNvPr>
          <p:cNvPicPr>
            <a:picLocks noChangeAspect="1"/>
          </p:cNvPicPr>
          <p:nvPr/>
        </p:nvPicPr>
        <p:blipFill>
          <a:blip r:embed="rId3"/>
          <a:stretch>
            <a:fillRect/>
          </a:stretch>
        </p:blipFill>
        <p:spPr>
          <a:xfrm>
            <a:off x="841529" y="1934077"/>
            <a:ext cx="2940241" cy="1997145"/>
          </a:xfrm>
          <a:prstGeom prst="rect">
            <a:avLst/>
          </a:prstGeom>
        </p:spPr>
      </p:pic>
      <p:pic>
        <p:nvPicPr>
          <p:cNvPr id="5" name="Picture 4" descr="A screenshot of a video game&#10;&#10;Description automatically generated with medium confidence">
            <a:extLst>
              <a:ext uri="{FF2B5EF4-FFF2-40B4-BE49-F238E27FC236}">
                <a16:creationId xmlns:a16="http://schemas.microsoft.com/office/drawing/2014/main" id="{09D71F45-8482-5042-B9E9-291267446A9B}"/>
              </a:ext>
            </a:extLst>
          </p:cNvPr>
          <p:cNvPicPr>
            <a:picLocks noChangeAspect="1"/>
          </p:cNvPicPr>
          <p:nvPr/>
        </p:nvPicPr>
        <p:blipFill>
          <a:blip r:embed="rId4"/>
          <a:stretch>
            <a:fillRect/>
          </a:stretch>
        </p:blipFill>
        <p:spPr>
          <a:xfrm>
            <a:off x="4750548" y="2057830"/>
            <a:ext cx="4081752" cy="173039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1374</Words>
  <Application>Microsoft Macintosh PowerPoint</Application>
  <PresentationFormat>On-screen Show (16:9)</PresentationFormat>
  <Paragraphs>126</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Cambria Math</vt:lpstr>
      <vt:lpstr>Simple Light</vt:lpstr>
      <vt:lpstr>Simple Light</vt:lpstr>
      <vt:lpstr>CS 5330 Programming Assignment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5330 Programming Assignment 2</dc:title>
  <cp:lastModifiedBy>Sai Nikhil Thirandas</cp:lastModifiedBy>
  <cp:revision>20</cp:revision>
  <dcterms:modified xsi:type="dcterms:W3CDTF">2021-10-15T03:55:59Z</dcterms:modified>
</cp:coreProperties>
</file>