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86"/>
    <p:restoredTop sz="96953"/>
  </p:normalViewPr>
  <p:slideViewPr>
    <p:cSldViewPr snapToGrid="0">
      <p:cViewPr varScale="1">
        <p:scale>
          <a:sx n="202" d="100"/>
          <a:sy n="202" d="100"/>
        </p:scale>
        <p:origin x="1008"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0149e431a_3_51:notes"/>
          <p:cNvSpPr txBox="1">
            <a:spLocks noGrp="1"/>
          </p:cNvSpPr>
          <p:nvPr>
            <p:ph type="body" idx="1"/>
          </p:nvPr>
        </p:nvSpPr>
        <p:spPr>
          <a:xfrm>
            <a:off x="685787" y="4343386"/>
            <a:ext cx="5486382" cy="4114795"/>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56" name="Google Shape;56;gc0149e431a_3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e8da4bd3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e8da4bd3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e8da4bd3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e8da4bd3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e8da4bd3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e8da4bd3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0149e431a_1_6: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36" name="Google Shape;136;gc0149e431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9ace40975_0_1: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2" name="Google Shape;142;g79ace4097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be8da4bd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be8da4bd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e8da4bd3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e8da4bd3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e8da4bd3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e8da4bd3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e8da4bd3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e8da4bd3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e8da4bd3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e8da4bd3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99"/>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e8da4bd3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e8da4bd3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e8da4bd3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e8da4bd3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e8da4bd3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e8da4bd3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
        <p:nvSpPr>
          <p:cNvPr id="53" name="Google Shape;53;p13"/>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4"/>
          <p:cNvSpPr/>
          <p:nvPr/>
        </p:nvSpPr>
        <p:spPr>
          <a:xfrm>
            <a:off x="311760" y="230400"/>
            <a:ext cx="8519400" cy="205164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 sz="5200" b="0" i="0" u="none" strike="noStrike" cap="none" dirty="0">
                <a:solidFill>
                  <a:srgbClr val="000000"/>
                </a:solidFill>
                <a:latin typeface="Arial"/>
                <a:ea typeface="Arial"/>
                <a:cs typeface="Arial"/>
                <a:sym typeface="Arial"/>
              </a:rPr>
              <a:t>CS 5330 Programming Assignment 3</a:t>
            </a:r>
            <a:endParaRPr sz="5200" b="0" i="0" u="none" strike="noStrike" cap="none" dirty="0">
              <a:solidFill>
                <a:schemeClr val="dk1"/>
              </a:solidFill>
              <a:latin typeface="Arial"/>
              <a:ea typeface="Arial"/>
              <a:cs typeface="Arial"/>
              <a:sym typeface="Arial"/>
            </a:endParaRPr>
          </a:p>
        </p:txBody>
      </p:sp>
      <p:sp>
        <p:nvSpPr>
          <p:cNvPr id="59" name="Google Shape;59;p14"/>
          <p:cNvSpPr/>
          <p:nvPr/>
        </p:nvSpPr>
        <p:spPr>
          <a:xfrm>
            <a:off x="311760" y="2320200"/>
            <a:ext cx="8519400" cy="1796400"/>
          </a:xfrm>
          <a:prstGeom prst="rect">
            <a:avLst/>
          </a:prstGeom>
          <a:noFill/>
          <a:ln>
            <a:noFill/>
          </a:ln>
        </p:spPr>
        <p:txBody>
          <a:bodyPr spcFirstLastPara="1" wrap="square" lIns="90000" tIns="91425" rIns="90000" bIns="91425" anchor="t" anchorCtr="0">
            <a:noAutofit/>
          </a:bodyPr>
          <a:lstStyle/>
          <a:p>
            <a:pPr marL="0" marR="0" lvl="0" indent="0" algn="ctr" rtl="0">
              <a:lnSpc>
                <a:spcPct val="100000"/>
              </a:lnSpc>
              <a:spcBef>
                <a:spcPts val="0"/>
              </a:spcBef>
              <a:spcAft>
                <a:spcPts val="0"/>
              </a:spcAft>
              <a:buNone/>
            </a:pPr>
            <a:r>
              <a:rPr lang="en" sz="2800" dirty="0">
                <a:solidFill>
                  <a:srgbClr val="595959"/>
                </a:solidFill>
              </a:rPr>
              <a:t>[Sai Nikhil]</a:t>
            </a:r>
            <a:endParaRPr sz="2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 sz="2800" dirty="0">
                <a:solidFill>
                  <a:srgbClr val="595959"/>
                </a:solidFill>
              </a:rPr>
              <a:t>[</a:t>
            </a:r>
            <a:r>
              <a:rPr lang="en" sz="2800" dirty="0" err="1">
                <a:solidFill>
                  <a:srgbClr val="595959"/>
                </a:solidFill>
              </a:rPr>
              <a:t>thirandas.s@northeastern.edu</a:t>
            </a:r>
            <a:r>
              <a:rPr lang="en" sz="2800" dirty="0">
                <a:solidFill>
                  <a:srgbClr val="595959"/>
                </a:solidFill>
              </a:rPr>
              <a:t>]</a:t>
            </a:r>
            <a:endParaRPr sz="2800" dirty="0">
              <a:solidFill>
                <a:srgbClr val="595959"/>
              </a:solidFill>
            </a:endParaRPr>
          </a:p>
          <a:p>
            <a:pPr marL="0" marR="0" lvl="0" indent="0" algn="ctr" rtl="0">
              <a:lnSpc>
                <a:spcPct val="100000"/>
              </a:lnSpc>
              <a:spcBef>
                <a:spcPts val="0"/>
              </a:spcBef>
              <a:spcAft>
                <a:spcPts val="0"/>
              </a:spcAft>
              <a:buNone/>
            </a:pPr>
            <a:r>
              <a:rPr lang="en" sz="2800" dirty="0">
                <a:solidFill>
                  <a:srgbClr val="595959"/>
                </a:solidFill>
              </a:rPr>
              <a:t>[</a:t>
            </a:r>
            <a:r>
              <a:rPr lang="en" sz="2800" dirty="0" err="1">
                <a:solidFill>
                  <a:srgbClr val="595959"/>
                </a:solidFill>
              </a:rPr>
              <a:t>thirandas.s</a:t>
            </a:r>
            <a:r>
              <a:rPr lang="en" sz="2800" dirty="0">
                <a:solidFill>
                  <a:srgbClr val="595959"/>
                </a:solidFill>
              </a:rPr>
              <a:t>]</a:t>
            </a:r>
            <a:endParaRPr sz="2800" dirty="0">
              <a:solidFill>
                <a:srgbClr val="595959"/>
              </a:solidFill>
            </a:endParaRPr>
          </a:p>
          <a:p>
            <a:pPr marL="0" marR="0" lvl="0" indent="0" algn="ctr" rtl="0">
              <a:lnSpc>
                <a:spcPct val="100000"/>
              </a:lnSpc>
              <a:spcBef>
                <a:spcPts val="0"/>
              </a:spcBef>
              <a:spcAft>
                <a:spcPts val="0"/>
              </a:spcAft>
              <a:buNone/>
            </a:pPr>
            <a:r>
              <a:rPr lang="en" sz="2800" dirty="0">
                <a:solidFill>
                  <a:srgbClr val="595959"/>
                </a:solidFill>
              </a:rPr>
              <a:t>[001564864</a:t>
            </a:r>
            <a:r>
              <a:rPr lang="en" sz="2800" b="0" i="0" u="none" strike="noStrike" cap="none" dirty="0">
                <a:solidFill>
                  <a:srgbClr val="595959"/>
                </a:solidFill>
                <a:latin typeface="Arial"/>
                <a:ea typeface="Arial"/>
                <a:cs typeface="Arial"/>
                <a:sym typeface="Arial"/>
              </a:rPr>
              <a:t>]</a:t>
            </a:r>
            <a:endParaRPr sz="2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3: RANSAC</a:t>
            </a:r>
            <a:endParaRPr/>
          </a:p>
        </p:txBody>
      </p:sp>
      <mc:AlternateContent xmlns:mc="http://schemas.openxmlformats.org/markup-compatibility/2006">
        <mc:Choice xmlns:a14="http://schemas.microsoft.com/office/drawing/2010/main" Requires="a14">
          <p:sp>
            <p:nvSpPr>
              <p:cNvPr id="118" name="Google Shape;118;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US" dirty="0"/>
                  <a:t>[How many RANSAC iterations would we need to find the fundamental matrix with 99.9% certainty from your Mt. Rushmore and Notre Dame SIFT results assuming that they had a 90% point correspondence accuracy?]</a:t>
                </a:r>
              </a:p>
              <a:p>
                <a:pPr marL="0" lvl="0" indent="0">
                  <a:spcBef>
                    <a:spcPts val="12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f>
                                <m:fPr>
                                  <m:ctrlPr>
                                    <a:rPr lang="en-US" i="1">
                                      <a:latin typeface="Cambria Math" panose="02040503050406030204" pitchFamily="18" charset="0"/>
                                    </a:rPr>
                                  </m:ctrlPr>
                                </m:fPr>
                                <m:num>
                                  <m:r>
                                    <a:rPr lang="en-US" i="1">
                                      <a:latin typeface="Cambria Math" panose="02040503050406030204" pitchFamily="18" charset="0"/>
                                    </a:rPr>
                                    <m:t>1−0.999</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0.9</m:t>
                                      </m:r>
                                    </m:e>
                                    <m:sup>
                                      <m:r>
                                        <a:rPr lang="en-US" i="1">
                                          <a:latin typeface="Cambria Math" panose="02040503050406030204" pitchFamily="18" charset="0"/>
                                        </a:rPr>
                                        <m:t>8</m:t>
                                      </m:r>
                                    </m:sup>
                                  </m:sSup>
                                </m:den>
                              </m:f>
                            </m:e>
                          </m:d>
                        </m:fName>
                        <m:e>
                          <m:r>
                            <a:rPr lang="en-US" b="0" i="1" smtClean="0">
                              <a:latin typeface="Cambria Math" panose="02040503050406030204" pitchFamily="18" charset="0"/>
                            </a:rPr>
                            <m:t>=13</m:t>
                          </m:r>
                        </m:e>
                      </m:func>
                    </m:oMath>
                  </m:oMathPara>
                </a14:m>
                <a:endParaRPr lang="en-US" b="0" dirty="0"/>
              </a:p>
              <a:p>
                <a:pPr marL="0" lvl="0" indent="0">
                  <a:spcBef>
                    <a:spcPts val="1200"/>
                  </a:spcBef>
                  <a:buNone/>
                </a:pPr>
                <a:endParaRPr lang="en-US" dirty="0"/>
              </a:p>
              <a:p>
                <a:pPr marL="0" lvl="0" indent="0" algn="l" rtl="0">
                  <a:spcBef>
                    <a:spcPts val="1200"/>
                  </a:spcBef>
                  <a:spcAft>
                    <a:spcPts val="1200"/>
                  </a:spcAft>
                  <a:buNone/>
                </a:pPr>
                <a:r>
                  <a:rPr lang="en-US" dirty="0"/>
                  <a:t>[One might imagine that if we had more than 9 point correspondences, it would be better to use more of them to solve for the fundamental matrix. Investigate this by finding the # of RANSAC iterations you would need to run with 18 points.]</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func>
                        <m:funcPr>
                          <m:ctrlPr>
                            <a:rPr lang="en-US" i="1">
                              <a:latin typeface="Cambria Math" panose="02040503050406030204" pitchFamily="18" charset="0"/>
                            </a:rPr>
                          </m:ctrlPr>
                        </m:funcPr>
                        <m:fName>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f>
                                <m:fPr>
                                  <m:ctrlPr>
                                    <a:rPr lang="en-US" i="1">
                                      <a:latin typeface="Cambria Math" panose="02040503050406030204" pitchFamily="18" charset="0"/>
                                    </a:rPr>
                                  </m:ctrlPr>
                                </m:fPr>
                                <m:num>
                                  <m:r>
                                    <a:rPr lang="en-US" i="1">
                                      <a:latin typeface="Cambria Math" panose="02040503050406030204" pitchFamily="18" charset="0"/>
                                    </a:rPr>
                                    <m:t>1−0.999</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0.9</m:t>
                                      </m:r>
                                    </m:e>
                                    <m:sup>
                                      <m:r>
                                        <a:rPr lang="en-US" b="0" i="1" smtClean="0">
                                          <a:latin typeface="Cambria Math" panose="02040503050406030204" pitchFamily="18" charset="0"/>
                                        </a:rPr>
                                        <m:t>1</m:t>
                                      </m:r>
                                      <m:r>
                                        <a:rPr lang="en-US" i="1">
                                          <a:latin typeface="Cambria Math" panose="02040503050406030204" pitchFamily="18" charset="0"/>
                                        </a:rPr>
                                        <m:t>8</m:t>
                                      </m:r>
                                    </m:sup>
                                  </m:sSup>
                                </m:den>
                              </m:f>
                            </m:e>
                          </m:d>
                        </m:fName>
                        <m:e>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3</m:t>
                          </m:r>
                        </m:e>
                      </m:func>
                    </m:oMath>
                  </m:oMathPara>
                </a14:m>
                <a:endParaRPr lang="en-US" dirty="0"/>
              </a:p>
              <a:p>
                <a:pPr marL="0" indent="0">
                  <a:spcBef>
                    <a:spcPts val="1200"/>
                  </a:spcBef>
                  <a:spcAft>
                    <a:spcPts val="1200"/>
                  </a:spcAft>
                  <a:buNone/>
                </a:pPr>
                <a:r>
                  <a:rPr lang="en-US" dirty="0"/>
                  <a:t>We need to run RANSAC for more iterations because we are incorporating more noise into the data.</a:t>
                </a:r>
              </a:p>
            </p:txBody>
          </p:sp>
        </mc:Choice>
        <mc:Fallback>
          <p:sp>
            <p:nvSpPr>
              <p:cNvPr id="118" name="Google Shape;118;p23"/>
              <p:cNvSpPr txBox="1">
                <a:spLocks noGrp="1" noRot="1" noChangeAspect="1" noMove="1" noResize="1" noEditPoints="1" noAdjustHandles="1" noChangeArrowheads="1" noChangeShapeType="1" noTextEdit="1"/>
              </p:cNvSpPr>
              <p:nvPr>
                <p:ph type="body" idx="1"/>
              </p:nvPr>
            </p:nvSpPr>
            <p:spPr>
              <a:xfrm>
                <a:off x="311700" y="1152475"/>
                <a:ext cx="3999900" cy="3416400"/>
              </a:xfrm>
              <a:prstGeom prst="rect">
                <a:avLst/>
              </a:prstGeom>
              <a:blipFill>
                <a:blip r:embed="rId3"/>
                <a:stretch>
                  <a:fillRect r="-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9" name="Google Shape;119;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[If our dataset had a lower point correspondence accuracy, say 70%, what is the minimum # of iterations needed to find the fundamental matrix with 99.9% certainty?]</a:t>
                </a:r>
              </a:p>
              <a:p>
                <a:pPr marL="0" lvl="0" indent="0">
                  <a:spcAft>
                    <a:spcPts val="1200"/>
                  </a:spcAf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func>
                        <m:funcPr>
                          <m:ctrlPr>
                            <a:rPr lang="en-US" i="1">
                              <a:latin typeface="Cambria Math" panose="02040503050406030204" pitchFamily="18" charset="0"/>
                            </a:rPr>
                          </m:ctrlPr>
                        </m:funcPr>
                        <m:fName>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f>
                                <m:fPr>
                                  <m:ctrlPr>
                                    <a:rPr lang="en-US" i="1">
                                      <a:latin typeface="Cambria Math" panose="02040503050406030204" pitchFamily="18" charset="0"/>
                                    </a:rPr>
                                  </m:ctrlPr>
                                </m:fPr>
                                <m:num>
                                  <m:r>
                                    <a:rPr lang="en-US" i="1">
                                      <a:latin typeface="Cambria Math" panose="02040503050406030204" pitchFamily="18" charset="0"/>
                                    </a:rPr>
                                    <m:t>1−0.999</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0.</m:t>
                                      </m:r>
                                      <m:r>
                                        <a:rPr lang="en-US" b="0" i="1" smtClean="0">
                                          <a:latin typeface="Cambria Math" panose="02040503050406030204" pitchFamily="18" charset="0"/>
                                        </a:rPr>
                                        <m:t>7</m:t>
                                      </m:r>
                                    </m:e>
                                    <m:sup>
                                      <m:r>
                                        <a:rPr lang="en-US" i="1">
                                          <a:latin typeface="Cambria Math" panose="02040503050406030204" pitchFamily="18" charset="0"/>
                                        </a:rPr>
                                        <m:t>8</m:t>
                                      </m:r>
                                    </m:sup>
                                  </m:sSup>
                                </m:den>
                              </m:f>
                            </m:e>
                          </m:d>
                        </m:fName>
                        <m:e>
                          <m:r>
                            <a:rPr lang="en-US" i="1">
                              <a:latin typeface="Cambria Math" panose="02040503050406030204" pitchFamily="18" charset="0"/>
                            </a:rPr>
                            <m:t>=</m:t>
                          </m:r>
                          <m:r>
                            <a:rPr lang="en-US" b="0" i="1" smtClean="0">
                              <a:latin typeface="Cambria Math" panose="02040503050406030204" pitchFamily="18" charset="0"/>
                            </a:rPr>
                            <m:t>117</m:t>
                          </m:r>
                        </m:e>
                      </m:func>
                    </m:oMath>
                  </m:oMathPara>
                </a14:m>
                <a:endParaRPr dirty="0"/>
              </a:p>
            </p:txBody>
          </p:sp>
        </mc:Choice>
        <mc:Fallback>
          <p:sp>
            <p:nvSpPr>
              <p:cNvPr id="119" name="Google Shape;119;p23"/>
              <p:cNvSpPr txBox="1">
                <a:spLocks noGrp="1" noRot="1" noChangeAspect="1" noMove="1" noResize="1" noEditPoints="1" noAdjustHandles="1" noChangeArrowheads="1" noChangeShapeType="1" noTextEdit="1"/>
              </p:cNvSpPr>
              <p:nvPr>
                <p:ph type="body" idx="2"/>
              </p:nvPr>
            </p:nvSpPr>
            <p:spPr>
              <a:xfrm>
                <a:off x="4832400" y="1152475"/>
                <a:ext cx="3999900" cy="3416400"/>
              </a:xfrm>
              <a:prstGeom prst="rect">
                <a:avLst/>
              </a:prstGeom>
              <a:blipFill>
                <a:blip r:embed="rId4"/>
                <a:stretch>
                  <a:fillRect l="-316" r="-1266"/>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4: Performance comparison</a:t>
            </a:r>
            <a:endParaRPr/>
          </a:p>
        </p:txBody>
      </p:sp>
      <p:sp>
        <p:nvSpPr>
          <p:cNvPr id="125" name="Google Shape;125;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a:t>
            </a:r>
            <a:r>
              <a:rPr lang="en" dirty="0" err="1"/>
              <a:t>epipolar</a:t>
            </a:r>
            <a:r>
              <a:rPr lang="en" dirty="0"/>
              <a:t> lines on the </a:t>
            </a:r>
            <a:r>
              <a:rPr lang="en" dirty="0" err="1"/>
              <a:t>Argoverse</a:t>
            </a:r>
            <a:r>
              <a:rPr lang="en" dirty="0"/>
              <a:t> image pair using the linear method]</a:t>
            </a:r>
          </a:p>
          <a:p>
            <a:pPr marL="0" lvl="0" indent="0" algn="l" rtl="0">
              <a:spcBef>
                <a:spcPts val="0"/>
              </a:spcBef>
              <a:spcAft>
                <a:spcPts val="1200"/>
              </a:spcAft>
              <a:buNone/>
            </a:pPr>
            <a:endParaRPr dirty="0"/>
          </a:p>
        </p:txBody>
      </p:sp>
      <p:sp>
        <p:nvSpPr>
          <p:cNvPr id="126" name="Google Shape;126;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a:t>
            </a:r>
            <a:r>
              <a:rPr lang="en" dirty="0" err="1"/>
              <a:t>epipolar</a:t>
            </a:r>
            <a:r>
              <a:rPr lang="en" dirty="0"/>
              <a:t> lines on the </a:t>
            </a:r>
            <a:r>
              <a:rPr lang="en" dirty="0" err="1"/>
              <a:t>Argoverse</a:t>
            </a:r>
            <a:r>
              <a:rPr lang="en" dirty="0"/>
              <a:t> image pair using RANSAC]</a:t>
            </a:r>
          </a:p>
          <a:p>
            <a:pPr marL="0" lvl="0" indent="0" algn="l" rtl="0">
              <a:spcBef>
                <a:spcPts val="0"/>
              </a:spcBef>
              <a:spcAft>
                <a:spcPts val="1200"/>
              </a:spcAft>
              <a:buNone/>
            </a:pPr>
            <a:endParaRPr dirty="0"/>
          </a:p>
        </p:txBody>
      </p:sp>
      <p:pic>
        <p:nvPicPr>
          <p:cNvPr id="3" name="Picture 2" descr="A picture containing text, sky, way, road&#10;&#10;Description automatically generated">
            <a:extLst>
              <a:ext uri="{FF2B5EF4-FFF2-40B4-BE49-F238E27FC236}">
                <a16:creationId xmlns:a16="http://schemas.microsoft.com/office/drawing/2014/main" id="{D2D75136-88D1-674C-B4A8-00237B73194B}"/>
              </a:ext>
            </a:extLst>
          </p:cNvPr>
          <p:cNvPicPr>
            <a:picLocks noChangeAspect="1"/>
          </p:cNvPicPr>
          <p:nvPr/>
        </p:nvPicPr>
        <p:blipFill>
          <a:blip r:embed="rId3"/>
          <a:stretch>
            <a:fillRect/>
          </a:stretch>
        </p:blipFill>
        <p:spPr>
          <a:xfrm>
            <a:off x="60546" y="2327431"/>
            <a:ext cx="4502208" cy="1418343"/>
          </a:xfrm>
          <a:prstGeom prst="rect">
            <a:avLst/>
          </a:prstGeom>
        </p:spPr>
      </p:pic>
      <p:pic>
        <p:nvPicPr>
          <p:cNvPr id="5" name="Picture 4" descr="A screenshot of a video game&#10;&#10;Description automatically generated with medium confidence">
            <a:extLst>
              <a:ext uri="{FF2B5EF4-FFF2-40B4-BE49-F238E27FC236}">
                <a16:creationId xmlns:a16="http://schemas.microsoft.com/office/drawing/2014/main" id="{017411E3-4723-E443-8FDD-F855D802647D}"/>
              </a:ext>
            </a:extLst>
          </p:cNvPr>
          <p:cNvPicPr>
            <a:picLocks noChangeAspect="1"/>
          </p:cNvPicPr>
          <p:nvPr/>
        </p:nvPicPr>
        <p:blipFill>
          <a:blip r:embed="rId4"/>
          <a:stretch>
            <a:fillRect/>
          </a:stretch>
        </p:blipFill>
        <p:spPr>
          <a:xfrm>
            <a:off x="4572000" y="2327431"/>
            <a:ext cx="4502208" cy="14183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4: Performance comparison</a:t>
            </a:r>
            <a:endParaRPr/>
          </a:p>
        </p:txBody>
      </p:sp>
      <p:sp>
        <p:nvSpPr>
          <p:cNvPr id="132" name="Google Shape;132;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[Describe the different performance of the two methods.]</a:t>
            </a:r>
          </a:p>
          <a:p>
            <a:pPr marL="0" lvl="0" indent="0" algn="l" rtl="0">
              <a:spcBef>
                <a:spcPts val="0"/>
              </a:spcBef>
              <a:spcAft>
                <a:spcPts val="0"/>
              </a:spcAft>
              <a:buNone/>
            </a:pPr>
            <a:r>
              <a:rPr lang="en" dirty="0"/>
              <a:t>The </a:t>
            </a:r>
            <a:r>
              <a:rPr lang="en" dirty="0" err="1"/>
              <a:t>epipolar</a:t>
            </a:r>
            <a:r>
              <a:rPr lang="en" dirty="0"/>
              <a:t> lines of second/first image are not converging at </a:t>
            </a:r>
            <a:r>
              <a:rPr lang="en" dirty="0" err="1"/>
              <a:t>epipole</a:t>
            </a:r>
            <a:r>
              <a:rPr lang="en" dirty="0"/>
              <a:t> of first/second in linear method whereas they are converging when RANSAC is used.</a:t>
            </a:r>
            <a:endParaRPr dirty="0"/>
          </a:p>
          <a:p>
            <a:pPr marL="0" lvl="0" indent="0" algn="l" rtl="0">
              <a:spcBef>
                <a:spcPts val="1200"/>
              </a:spcBef>
              <a:spcAft>
                <a:spcPts val="0"/>
              </a:spcAft>
              <a:buNone/>
            </a:pPr>
            <a:r>
              <a:rPr lang="en" dirty="0"/>
              <a:t>[Why do these differences appear?]</a:t>
            </a:r>
            <a:endParaRPr dirty="0"/>
          </a:p>
          <a:p>
            <a:pPr marL="0" indent="0">
              <a:spcBef>
                <a:spcPts val="1200"/>
              </a:spcBef>
              <a:spcAft>
                <a:spcPts val="1200"/>
              </a:spcAft>
              <a:buNone/>
            </a:pPr>
            <a:r>
              <a:rPr lang="en-US" dirty="0"/>
              <a:t>The presence of outliers has influenced linear method so much that the points in one image are not passing through </a:t>
            </a:r>
            <a:r>
              <a:rPr lang="en-US" dirty="0" err="1"/>
              <a:t>epipolar</a:t>
            </a:r>
            <a:r>
              <a:rPr lang="en-US" dirty="0"/>
              <a:t> lines of the other image. The </a:t>
            </a:r>
            <a:r>
              <a:rPr lang="en-US" dirty="0" err="1"/>
              <a:t>epipoles</a:t>
            </a:r>
            <a:r>
              <a:rPr lang="en-US" dirty="0"/>
              <a:t> are also not converging at the same point. However, RANSAC doesn’t have this problem as it is robust to outliers.</a:t>
            </a:r>
          </a:p>
          <a:p>
            <a:pPr marL="0" lvl="0" indent="0" algn="l" rtl="0">
              <a:spcBef>
                <a:spcPts val="1200"/>
              </a:spcBef>
              <a:spcAft>
                <a:spcPts val="1200"/>
              </a:spcAft>
              <a:buNone/>
            </a:pPr>
            <a:endParaRPr dirty="0"/>
          </a:p>
        </p:txBody>
      </p:sp>
      <p:sp>
        <p:nvSpPr>
          <p:cNvPr id="133" name="Google Shape;133;p2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[Which one should be more robust in real applications? Why?]</a:t>
            </a:r>
          </a:p>
          <a:p>
            <a:pPr marL="0" lvl="0" indent="0" algn="l" rtl="0">
              <a:spcBef>
                <a:spcPts val="0"/>
              </a:spcBef>
              <a:spcAft>
                <a:spcPts val="1200"/>
              </a:spcAft>
              <a:buNone/>
            </a:pPr>
            <a:r>
              <a:rPr lang="en" dirty="0"/>
              <a:t>In general RANSAC is more robust as it is not heavily influenced by outliers. This is because, the hyperparameters in RANSAC are threshold and number of iterations, both of are them are independent of outliers.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 sz="2800">
                <a:solidFill>
                  <a:schemeClr val="dk1"/>
                </a:solidFill>
              </a:rPr>
              <a:t>Part 5: Visual odometry</a:t>
            </a:r>
            <a:endParaRPr sz="2800">
              <a:solidFill>
                <a:schemeClr val="dk1"/>
              </a:solidFill>
            </a:endParaRPr>
          </a:p>
          <a:p>
            <a:pPr marL="0" marR="0" lvl="0" indent="0" algn="l" rtl="0">
              <a:lnSpc>
                <a:spcPct val="100000"/>
              </a:lnSpc>
              <a:spcBef>
                <a:spcPts val="0"/>
              </a:spcBef>
              <a:spcAft>
                <a:spcPts val="0"/>
              </a:spcAft>
              <a:buNone/>
            </a:pPr>
            <a:endParaRPr sz="2800"/>
          </a:p>
        </p:txBody>
      </p:sp>
      <mc:AlternateContent xmlns:mc="http://schemas.openxmlformats.org/markup-compatibility/2006">
        <mc:Choice xmlns:a14="http://schemas.microsoft.com/office/drawing/2010/main" Requires="a14">
          <p:sp>
            <p:nvSpPr>
              <p:cNvPr id="139" name="Google Shape;139;p26"/>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None/>
                </a:pPr>
                <a:r>
                  <a:rPr lang="en-US" dirty="0">
                    <a:solidFill>
                      <a:schemeClr val="dk2"/>
                    </a:solidFill>
                  </a:rPr>
                  <a:t>[How can we use our code from part 2 and part 3 to determine the “ego-motion” of a camera attached to a robot (i.e., motion of the robot)?]</a:t>
                </a:r>
              </a:p>
              <a:p>
                <a:pPr lvl="0">
                  <a:lnSpc>
                    <a:spcPct val="115000"/>
                  </a:lnSpc>
                  <a:spcBef>
                    <a:spcPts val="1200"/>
                  </a:spcBef>
                </a:pPr>
                <a:r>
                  <a:rPr lang="en-US" sz="1000" dirty="0">
                    <a:solidFill>
                      <a:schemeClr val="dk2"/>
                    </a:solidFill>
                  </a:rPr>
                  <a:t>In part 2, we estimate fundamental matrix using 8-point algorithm and in part 3 we estimate the fundamental matrix using RANSAC inside which we use part 2 after randomly sampling 8 points. We first calculate camera intrinsic parameters. After this, we go through all image frames from ego-motion and take two successive image frames, </a:t>
                </a:r>
                <a:r>
                  <a:rPr lang="en-US" sz="1000" dirty="0" err="1">
                    <a:solidFill>
                      <a:schemeClr val="dk2"/>
                    </a:solidFill>
                  </a:rPr>
                  <a:t>i</a:t>
                </a:r>
                <a:r>
                  <a:rPr lang="en-US" sz="1000" dirty="0">
                    <a:solidFill>
                      <a:schemeClr val="dk2"/>
                    </a:solidFill>
                  </a:rPr>
                  <a:t> and i+1. We then calculate essential matrix from the fundamental matrix and Camera Matrix. Then we recover pose from essential matrix and the top 30 inlier points in both images obtained from RANSAC. This will recover relative camera rotation and translation using </a:t>
                </a:r>
                <a:r>
                  <a:rPr lang="en-US" sz="1000" dirty="0" err="1">
                    <a:solidFill>
                      <a:schemeClr val="dk2"/>
                    </a:solidFill>
                  </a:rPr>
                  <a:t>cheirality</a:t>
                </a:r>
                <a:r>
                  <a:rPr lang="en-US" sz="1000" dirty="0">
                    <a:solidFill>
                      <a:schemeClr val="dk2"/>
                    </a:solidFill>
                  </a:rPr>
                  <a:t> check. The </a:t>
                </a:r>
                <a:r>
                  <a:rPr lang="en-US" sz="1000" dirty="0" err="1">
                    <a:solidFill>
                      <a:schemeClr val="dk2"/>
                    </a:solidFill>
                  </a:rPr>
                  <a:t>cheirality</a:t>
                </a:r>
                <a:r>
                  <a:rPr lang="en-US" sz="1000" dirty="0">
                    <a:solidFill>
                      <a:schemeClr val="dk2"/>
                    </a:solidFill>
                  </a:rPr>
                  <a:t> check ensures that the scene points should be in front of the camera. It means that the triangulated 3D points should have a positive depth. We then use previous world frame pose, to place this camera in world frame assuming 1 meter translation for unknown ambiguity.</a:t>
                </a:r>
              </a:p>
              <a:p>
                <a:pPr marL="0" marR="0" lvl="0" indent="0" algn="l" rtl="0">
                  <a:lnSpc>
                    <a:spcPct val="115000"/>
                  </a:lnSpc>
                  <a:spcBef>
                    <a:spcPts val="1200"/>
                  </a:spcBef>
                  <a:spcAft>
                    <a:spcPts val="0"/>
                  </a:spcAft>
                  <a:buNone/>
                </a:pPr>
                <a:r>
                  <a:rPr lang="en-US" dirty="0">
                    <a:solidFill>
                      <a:schemeClr val="dk2"/>
                    </a:solidFill>
                  </a:rPr>
                  <a:t>[In addition to the fundamental matrix, what additional camera information is required to recover the ego-motion?]</a:t>
                </a:r>
              </a:p>
              <a:p>
                <a:pPr lvl="0">
                  <a:lnSpc>
                    <a:spcPct val="115000"/>
                  </a:lnSpc>
                  <a:spcBef>
                    <a:spcPts val="1200"/>
                  </a:spcBef>
                </a:pPr>
                <a:r>
                  <a:rPr lang="en-US" sz="1000" dirty="0">
                    <a:solidFill>
                      <a:schemeClr val="dk2"/>
                    </a:solidFill>
                  </a:rPr>
                  <a:t>From above algorithm, we can see that we need essential matrix to recover ego-motion. Since, essential matrix is related to fundamental matrix using, </a:t>
                </a:r>
                <a14:m>
                  <m:oMath xmlns:m="http://schemas.openxmlformats.org/officeDocument/2006/math">
                    <m:r>
                      <a:rPr lang="en-US" sz="1000" b="1" i="1" kern="1200">
                        <a:solidFill>
                          <a:prstClr val="black"/>
                        </a:solidFill>
                        <a:latin typeface="Cambria Math" panose="02040503050406030204" pitchFamily="18" charset="0"/>
                      </a:rPr>
                      <m:t>𝑭</m:t>
                    </m:r>
                    <m:r>
                      <a:rPr lang="en-US" sz="1000" b="1" i="1" kern="1200">
                        <a:solidFill>
                          <a:prstClr val="black"/>
                        </a:solidFill>
                        <a:latin typeface="Cambria Math" panose="02040503050406030204" pitchFamily="18" charset="0"/>
                      </a:rPr>
                      <m:t>=</m:t>
                    </m:r>
                    <m:sSup>
                      <m:sSupPr>
                        <m:ctrlPr>
                          <a:rPr lang="ar-AE" sz="1000" b="1" i="1" kern="1200">
                            <a:solidFill>
                              <a:prstClr val="black"/>
                            </a:solidFill>
                            <a:latin typeface="Cambria Math" panose="02040503050406030204" pitchFamily="18" charset="0"/>
                          </a:rPr>
                        </m:ctrlPr>
                      </m:sSupPr>
                      <m:e>
                        <m:r>
                          <a:rPr lang="ar-AE" sz="1000" b="1" i="1" kern="1200">
                            <a:solidFill>
                              <a:prstClr val="black"/>
                            </a:solidFill>
                            <a:latin typeface="Cambria Math" panose="02040503050406030204" pitchFamily="18" charset="0"/>
                          </a:rPr>
                          <m:t>𝑲</m:t>
                        </m:r>
                      </m:e>
                      <m:sup>
                        <m:r>
                          <a:rPr lang="ar-AE" sz="1000" b="1" i="1" kern="1200" smtClean="0">
                            <a:solidFill>
                              <a:prstClr val="black"/>
                            </a:solidFill>
                            <a:latin typeface="Cambria Math" panose="02040503050406030204" pitchFamily="18" charset="0"/>
                          </a:rPr>
                          <m:t>′</m:t>
                        </m:r>
                        <m:r>
                          <a:rPr lang="ar-AE" sz="1000" b="1" i="1" kern="1200">
                            <a:solidFill>
                              <a:prstClr val="black"/>
                            </a:solidFill>
                            <a:latin typeface="Cambria Math" panose="02040503050406030204" pitchFamily="18" charset="0"/>
                          </a:rPr>
                          <m:t>−</m:t>
                        </m:r>
                        <m:r>
                          <a:rPr lang="ar-AE" sz="1000" b="1" i="1" kern="1200">
                            <a:solidFill>
                              <a:prstClr val="black"/>
                            </a:solidFill>
                            <a:latin typeface="Cambria Math" panose="02040503050406030204" pitchFamily="18" charset="0"/>
                          </a:rPr>
                          <m:t>𝑻</m:t>
                        </m:r>
                      </m:sup>
                    </m:sSup>
                    <m:r>
                      <a:rPr lang="ar-AE" sz="1000" b="1" i="1" kern="1200">
                        <a:solidFill>
                          <a:prstClr val="black"/>
                        </a:solidFill>
                        <a:latin typeface="Cambria Math" panose="02040503050406030204" pitchFamily="18" charset="0"/>
                      </a:rPr>
                      <m:t>𝑬</m:t>
                    </m:r>
                    <m:sSup>
                      <m:sSupPr>
                        <m:ctrlPr>
                          <a:rPr lang="ar-AE" sz="1000" b="1" i="1" kern="1200">
                            <a:solidFill>
                              <a:prstClr val="black"/>
                            </a:solidFill>
                            <a:latin typeface="Cambria Math" panose="02040503050406030204" pitchFamily="18" charset="0"/>
                          </a:rPr>
                        </m:ctrlPr>
                      </m:sSupPr>
                      <m:e>
                        <m:r>
                          <a:rPr lang="ar-AE" sz="1000" b="1" i="1" kern="1200">
                            <a:solidFill>
                              <a:prstClr val="black"/>
                            </a:solidFill>
                            <a:latin typeface="Cambria Math" panose="02040503050406030204" pitchFamily="18" charset="0"/>
                          </a:rPr>
                          <m:t>𝑲</m:t>
                        </m:r>
                      </m:e>
                      <m:sup>
                        <m:r>
                          <a:rPr lang="ar-AE" sz="1000" b="1" i="1" kern="1200">
                            <a:solidFill>
                              <a:prstClr val="black"/>
                            </a:solidFill>
                            <a:latin typeface="Cambria Math" panose="02040503050406030204" pitchFamily="18" charset="0"/>
                          </a:rPr>
                          <m:t>−</m:t>
                        </m:r>
                        <m:r>
                          <a:rPr lang="ar-AE" sz="1000" b="1" i="1" kern="1200">
                            <a:solidFill>
                              <a:prstClr val="black"/>
                            </a:solidFill>
                            <a:latin typeface="Cambria Math" panose="02040503050406030204" pitchFamily="18" charset="0"/>
                          </a:rPr>
                          <m:t>𝟏</m:t>
                        </m:r>
                      </m:sup>
                    </m:sSup>
                  </m:oMath>
                </a14:m>
                <a:r>
                  <a:rPr lang="ar-AE" sz="1000" dirty="0">
                    <a:solidFill>
                      <a:schemeClr val="dk2"/>
                    </a:solidFill>
                  </a:rPr>
                  <a:t>, </a:t>
                </a:r>
                <a:r>
                  <a:rPr lang="en-US" sz="1000" dirty="0">
                    <a:solidFill>
                      <a:schemeClr val="dk2"/>
                    </a:solidFill>
                  </a:rPr>
                  <a:t>we need the camera matrix </a:t>
                </a:r>
                <a14:m>
                  <m:oMath xmlns:m="http://schemas.openxmlformats.org/officeDocument/2006/math">
                    <m:r>
                      <a:rPr lang="en-US" sz="1000" b="1" i="1" kern="1200" smtClean="0">
                        <a:solidFill>
                          <a:prstClr val="black"/>
                        </a:solidFill>
                        <a:latin typeface="Cambria Math" panose="02040503050406030204" pitchFamily="18" charset="0"/>
                      </a:rPr>
                      <m:t>𝑲</m:t>
                    </m:r>
                  </m:oMath>
                </a14:m>
                <a:r>
                  <a:rPr lang="ar-AE" sz="1000" dirty="0">
                    <a:solidFill>
                      <a:schemeClr val="dk2"/>
                    </a:solidFill>
                  </a:rPr>
                  <a:t> </a:t>
                </a:r>
                <a:r>
                  <a:rPr lang="en-US" sz="1000" dirty="0">
                    <a:solidFill>
                      <a:schemeClr val="dk2"/>
                    </a:solidFill>
                  </a:rPr>
                  <a:t>and </a:t>
                </a:r>
                <a14:m>
                  <m:oMath xmlns:m="http://schemas.openxmlformats.org/officeDocument/2006/math">
                    <m:sSup>
                      <m:sSupPr>
                        <m:ctrlPr>
                          <a:rPr lang="ar-AE" sz="1000" b="1" i="1" kern="1200" smtClean="0">
                            <a:solidFill>
                              <a:prstClr val="black"/>
                            </a:solidFill>
                            <a:latin typeface="Cambria Math" panose="02040503050406030204" pitchFamily="18" charset="0"/>
                          </a:rPr>
                        </m:ctrlPr>
                      </m:sSupPr>
                      <m:e>
                        <m:r>
                          <a:rPr lang="ar-AE" sz="1000" b="1" i="1" kern="1200">
                            <a:solidFill>
                              <a:prstClr val="black"/>
                            </a:solidFill>
                            <a:latin typeface="Cambria Math" panose="02040503050406030204" pitchFamily="18" charset="0"/>
                          </a:rPr>
                          <m:t>𝑲</m:t>
                        </m:r>
                      </m:e>
                      <m:sup>
                        <m:r>
                          <a:rPr lang="ar-AE" sz="1000" b="1" i="1" kern="1200">
                            <a:solidFill>
                              <a:prstClr val="black"/>
                            </a:solidFill>
                            <a:latin typeface="Cambria Math" panose="02040503050406030204" pitchFamily="18" charset="0"/>
                          </a:rPr>
                          <m:t>′</m:t>
                        </m:r>
                      </m:sup>
                    </m:sSup>
                  </m:oMath>
                </a14:m>
                <a:r>
                  <a:rPr lang="ar-AE" sz="1000" dirty="0">
                    <a:solidFill>
                      <a:schemeClr val="dk2"/>
                    </a:solidFill>
                  </a:rPr>
                  <a:t>.</a:t>
                </a:r>
                <a:r>
                  <a:rPr lang="en-US" sz="1000" dirty="0">
                    <a:solidFill>
                      <a:schemeClr val="dk2"/>
                    </a:solidFill>
                  </a:rPr>
                  <a:t> In case of Visual Odometry, both </a:t>
                </a:r>
                <a14:m>
                  <m:oMath xmlns:m="http://schemas.openxmlformats.org/officeDocument/2006/math">
                    <m:r>
                      <a:rPr lang="en-US" sz="1000" b="1" i="1" kern="1200">
                        <a:solidFill>
                          <a:prstClr val="black"/>
                        </a:solidFill>
                        <a:latin typeface="Cambria Math" panose="02040503050406030204" pitchFamily="18" charset="0"/>
                      </a:rPr>
                      <m:t>𝑲</m:t>
                    </m:r>
                  </m:oMath>
                </a14:m>
                <a:r>
                  <a:rPr lang="ar-AE" sz="1000" dirty="0">
                    <a:solidFill>
                      <a:schemeClr val="dk2"/>
                    </a:solidFill>
                  </a:rPr>
                  <a:t> </a:t>
                </a:r>
                <a:r>
                  <a:rPr lang="en-US" sz="1000" dirty="0">
                    <a:solidFill>
                      <a:schemeClr val="dk2"/>
                    </a:solidFill>
                  </a:rPr>
                  <a:t>and </a:t>
                </a:r>
                <a14:m>
                  <m:oMath xmlns:m="http://schemas.openxmlformats.org/officeDocument/2006/math">
                    <m:sSup>
                      <m:sSupPr>
                        <m:ctrlPr>
                          <a:rPr lang="ar-AE" sz="1000" b="1" i="1" kern="1200">
                            <a:solidFill>
                              <a:prstClr val="black"/>
                            </a:solidFill>
                            <a:latin typeface="Cambria Math" panose="02040503050406030204" pitchFamily="18" charset="0"/>
                          </a:rPr>
                        </m:ctrlPr>
                      </m:sSupPr>
                      <m:e>
                        <m:r>
                          <a:rPr lang="ar-AE" sz="1000" b="1" i="1" kern="1200">
                            <a:solidFill>
                              <a:prstClr val="black"/>
                            </a:solidFill>
                            <a:latin typeface="Cambria Math" panose="02040503050406030204" pitchFamily="18" charset="0"/>
                          </a:rPr>
                          <m:t>𝑲</m:t>
                        </m:r>
                      </m:e>
                      <m:sup>
                        <m:r>
                          <a:rPr lang="ar-AE" sz="1000" b="1" i="1" kern="1200">
                            <a:solidFill>
                              <a:prstClr val="black"/>
                            </a:solidFill>
                            <a:latin typeface="Cambria Math" panose="02040503050406030204" pitchFamily="18" charset="0"/>
                          </a:rPr>
                          <m:t>′</m:t>
                        </m:r>
                      </m:sup>
                    </m:sSup>
                  </m:oMath>
                </a14:m>
                <a:r>
                  <a:rPr lang="en-US" sz="1000" dirty="0">
                    <a:solidFill>
                      <a:schemeClr val="dk2"/>
                    </a:solidFill>
                  </a:rPr>
                  <a:t> are the same as it is the same camera.</a:t>
                </a:r>
                <a:endParaRPr lang="ar-AE" sz="1000" dirty="0">
                  <a:solidFill>
                    <a:schemeClr val="dk2"/>
                  </a:solidFill>
                </a:endParaRPr>
              </a:p>
            </p:txBody>
          </p:sp>
        </mc:Choice>
        <mc:Fallback>
          <p:sp>
            <p:nvSpPr>
              <p:cNvPr id="139" name="Google Shape;139;p26"/>
              <p:cNvSpPr>
                <a:spLocks noRot="1" noChangeAspect="1" noMove="1" noResize="1" noEditPoints="1" noAdjustHandles="1" noChangeArrowheads="1" noChangeShapeType="1" noTextEdit="1"/>
              </p:cNvSpPr>
              <p:nvPr/>
            </p:nvSpPr>
            <p:spPr>
              <a:xfrm>
                <a:off x="311760" y="1152360"/>
                <a:ext cx="8519400" cy="3415200"/>
              </a:xfrm>
              <a:prstGeom prst="rect">
                <a:avLst/>
              </a:prstGeom>
              <a:blipFill>
                <a:blip r:embed="rId3"/>
                <a:stretch>
                  <a:fillRect l="-149"/>
                </a:stretch>
              </a:blipFill>
              <a:ln>
                <a:noFill/>
              </a:ln>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 sz="2800">
                <a:solidFill>
                  <a:schemeClr val="dk1"/>
                </a:solidFill>
              </a:rPr>
              <a:t>Part 5: Visual odometry</a:t>
            </a:r>
            <a:endParaRPr sz="2800">
              <a:solidFill>
                <a:schemeClr val="dk1"/>
              </a:solidFill>
            </a:endParaRPr>
          </a:p>
          <a:p>
            <a:pPr marL="0" marR="0" lvl="0" indent="0" algn="l" rtl="0">
              <a:lnSpc>
                <a:spcPct val="100000"/>
              </a:lnSpc>
              <a:spcBef>
                <a:spcPts val="0"/>
              </a:spcBef>
              <a:spcAft>
                <a:spcPts val="0"/>
              </a:spcAft>
              <a:buNone/>
            </a:pPr>
            <a:endParaRPr sz="2800"/>
          </a:p>
        </p:txBody>
      </p:sp>
      <p:sp>
        <p:nvSpPr>
          <p:cNvPr id="145" name="Google Shape;145;p27"/>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None/>
            </a:pPr>
            <a:r>
              <a:rPr lang="en">
                <a:solidFill>
                  <a:schemeClr val="dk2"/>
                </a:solidFill>
              </a:rPr>
              <a:t>[Attach a plot of the camera’s trajectory through time]</a:t>
            </a:r>
            <a:endParaRPr>
              <a:solidFill>
                <a:schemeClr val="dk2"/>
              </a:solidFill>
            </a:endParaRPr>
          </a:p>
          <a:p>
            <a:pPr marL="0" marR="0" lvl="0" indent="0" algn="l" rtl="0">
              <a:lnSpc>
                <a:spcPct val="115000"/>
              </a:lnSpc>
              <a:spcBef>
                <a:spcPts val="1200"/>
              </a:spcBef>
              <a:spcAft>
                <a:spcPts val="0"/>
              </a:spcAft>
              <a:buNone/>
            </a:pPr>
            <a:endParaRPr>
              <a:solidFill>
                <a:schemeClr val="dk2"/>
              </a:solidFill>
            </a:endParaRPr>
          </a:p>
          <a:p>
            <a:pPr marL="0" marR="0" lvl="0" indent="0" algn="l" rtl="0">
              <a:lnSpc>
                <a:spcPct val="115000"/>
              </a:lnSpc>
              <a:spcBef>
                <a:spcPts val="1200"/>
              </a:spcBef>
              <a:spcAft>
                <a:spcPts val="0"/>
              </a:spcAft>
              <a:buNone/>
            </a:pPr>
            <a:endParaRPr>
              <a:solidFill>
                <a:schemeClr val="dk2"/>
              </a:solidFill>
            </a:endParaRPr>
          </a:p>
          <a:p>
            <a:pPr marL="0" marR="0" lvl="0" indent="0" algn="l" rtl="0">
              <a:lnSpc>
                <a:spcPct val="115000"/>
              </a:lnSpc>
              <a:spcBef>
                <a:spcPts val="1200"/>
              </a:spcBef>
              <a:spcAft>
                <a:spcPts val="0"/>
              </a:spcAft>
              <a:buNone/>
            </a:pPr>
            <a:endParaRPr>
              <a:solidFill>
                <a:schemeClr val="dk2"/>
              </a:solidFill>
            </a:endParaRPr>
          </a:p>
          <a:p>
            <a:pPr marL="0" marR="0" lvl="0" indent="0" algn="l" rtl="0">
              <a:lnSpc>
                <a:spcPct val="115000"/>
              </a:lnSpc>
              <a:spcBef>
                <a:spcPts val="1200"/>
              </a:spcBef>
              <a:spcAft>
                <a:spcPts val="1200"/>
              </a:spcAft>
              <a:buNone/>
            </a:pPr>
            <a:endParaRPr>
              <a:solidFill>
                <a:schemeClr val="dk2"/>
              </a:solidFill>
            </a:endParaRPr>
          </a:p>
        </p:txBody>
      </p:sp>
      <p:pic>
        <p:nvPicPr>
          <p:cNvPr id="3" name="Picture 2" descr="Shape, circle&#10;&#10;Description automatically generated">
            <a:extLst>
              <a:ext uri="{FF2B5EF4-FFF2-40B4-BE49-F238E27FC236}">
                <a16:creationId xmlns:a16="http://schemas.microsoft.com/office/drawing/2014/main" id="{30DE54CF-B4F3-9D48-B032-69E0DB62CCF4}"/>
              </a:ext>
            </a:extLst>
          </p:cNvPr>
          <p:cNvPicPr>
            <a:picLocks noChangeAspect="1"/>
          </p:cNvPicPr>
          <p:nvPr/>
        </p:nvPicPr>
        <p:blipFill>
          <a:blip r:embed="rId3"/>
          <a:stretch>
            <a:fillRect/>
          </a:stretch>
        </p:blipFill>
        <p:spPr>
          <a:xfrm>
            <a:off x="2832138" y="1521038"/>
            <a:ext cx="3158527" cy="35767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1: Projection matrix</a:t>
            </a:r>
            <a:endParaRPr/>
          </a:p>
        </p:txBody>
      </p:sp>
      <p:sp>
        <p:nvSpPr>
          <p:cNvPr id="65" name="Google Shape;65;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projected 3D points and actual 2D points for the CCB image we provided here]</a:t>
            </a:r>
          </a:p>
          <a:p>
            <a:pPr marL="0" lvl="0" indent="0" algn="l" rtl="0">
              <a:spcBef>
                <a:spcPts val="0"/>
              </a:spcBef>
              <a:spcAft>
                <a:spcPts val="1200"/>
              </a:spcAft>
              <a:buNone/>
            </a:pPr>
            <a:endParaRPr dirty="0"/>
          </a:p>
        </p:txBody>
      </p:sp>
      <p:sp>
        <p:nvSpPr>
          <p:cNvPr id="66" name="Google Shape;66;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camera center for the CCB image here]</a:t>
            </a:r>
          </a:p>
          <a:p>
            <a:pPr marL="0" lvl="0" indent="0" algn="l" rtl="0">
              <a:spcBef>
                <a:spcPts val="0"/>
              </a:spcBef>
              <a:spcAft>
                <a:spcPts val="1200"/>
              </a:spcAft>
              <a:buNone/>
            </a:pPr>
            <a:endParaRPr dirty="0"/>
          </a:p>
        </p:txBody>
      </p:sp>
      <p:pic>
        <p:nvPicPr>
          <p:cNvPr id="3" name="Picture 2" descr="Chart, scatter chart&#10;&#10;Description automatically generated">
            <a:extLst>
              <a:ext uri="{FF2B5EF4-FFF2-40B4-BE49-F238E27FC236}">
                <a16:creationId xmlns:a16="http://schemas.microsoft.com/office/drawing/2014/main" id="{43B8113F-D2EF-1043-8E33-306503744719}"/>
              </a:ext>
            </a:extLst>
          </p:cNvPr>
          <p:cNvPicPr>
            <a:picLocks noChangeAspect="1"/>
          </p:cNvPicPr>
          <p:nvPr/>
        </p:nvPicPr>
        <p:blipFill>
          <a:blip r:embed="rId3"/>
          <a:stretch>
            <a:fillRect/>
          </a:stretch>
        </p:blipFill>
        <p:spPr>
          <a:xfrm>
            <a:off x="667024" y="2002983"/>
            <a:ext cx="2859451" cy="2695492"/>
          </a:xfrm>
          <a:prstGeom prst="rect">
            <a:avLst/>
          </a:prstGeom>
        </p:spPr>
      </p:pic>
      <p:pic>
        <p:nvPicPr>
          <p:cNvPr id="5" name="Picture 4" descr="Chart, scatter chart&#10;&#10;Description automatically generated">
            <a:extLst>
              <a:ext uri="{FF2B5EF4-FFF2-40B4-BE49-F238E27FC236}">
                <a16:creationId xmlns:a16="http://schemas.microsoft.com/office/drawing/2014/main" id="{786D5343-A8FC-8F4F-86AE-FE920E448412}"/>
              </a:ext>
            </a:extLst>
          </p:cNvPr>
          <p:cNvPicPr>
            <a:picLocks noChangeAspect="1"/>
          </p:cNvPicPr>
          <p:nvPr/>
        </p:nvPicPr>
        <p:blipFill>
          <a:blip r:embed="rId4"/>
          <a:stretch>
            <a:fillRect/>
          </a:stretch>
        </p:blipFill>
        <p:spPr>
          <a:xfrm>
            <a:off x="5214506" y="1744105"/>
            <a:ext cx="2954370" cy="29543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1: Projection matrix</a:t>
            </a:r>
            <a:endParaRPr/>
          </a:p>
        </p:txBody>
      </p:sp>
      <p:sp>
        <p:nvSpPr>
          <p:cNvPr id="72" name="Google Shape;72;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projected 3D points and actual 2D points for the </a:t>
            </a:r>
            <a:r>
              <a:rPr lang="en" dirty="0" err="1"/>
              <a:t>Argoverse</a:t>
            </a:r>
            <a:r>
              <a:rPr lang="en" dirty="0"/>
              <a:t> image we provided here]</a:t>
            </a:r>
          </a:p>
          <a:p>
            <a:pPr marL="0" lvl="0" indent="0" algn="l" rtl="0">
              <a:spcBef>
                <a:spcPts val="0"/>
              </a:spcBef>
              <a:spcAft>
                <a:spcPts val="1200"/>
              </a:spcAft>
              <a:buNone/>
            </a:pPr>
            <a:endParaRPr dirty="0"/>
          </a:p>
        </p:txBody>
      </p:sp>
      <p:sp>
        <p:nvSpPr>
          <p:cNvPr id="73" name="Google Shape;73;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camera center for the </a:t>
            </a:r>
            <a:r>
              <a:rPr lang="en" dirty="0" err="1"/>
              <a:t>Argoverse</a:t>
            </a:r>
            <a:r>
              <a:rPr lang="en" dirty="0"/>
              <a:t> image here]</a:t>
            </a:r>
          </a:p>
          <a:p>
            <a:pPr marL="0" lvl="0" indent="0" algn="l" rtl="0">
              <a:spcBef>
                <a:spcPts val="0"/>
              </a:spcBef>
              <a:spcAft>
                <a:spcPts val="1200"/>
              </a:spcAft>
              <a:buNone/>
            </a:pPr>
            <a:endParaRPr dirty="0"/>
          </a:p>
        </p:txBody>
      </p:sp>
      <p:pic>
        <p:nvPicPr>
          <p:cNvPr id="3" name="Picture 2" descr="Chart, scatter chart&#10;&#10;Description automatically generated">
            <a:extLst>
              <a:ext uri="{FF2B5EF4-FFF2-40B4-BE49-F238E27FC236}">
                <a16:creationId xmlns:a16="http://schemas.microsoft.com/office/drawing/2014/main" id="{566B209B-339E-164A-8977-78BBFD6B927E}"/>
              </a:ext>
            </a:extLst>
          </p:cNvPr>
          <p:cNvPicPr>
            <a:picLocks noChangeAspect="1"/>
          </p:cNvPicPr>
          <p:nvPr/>
        </p:nvPicPr>
        <p:blipFill>
          <a:blip r:embed="rId3"/>
          <a:stretch>
            <a:fillRect/>
          </a:stretch>
        </p:blipFill>
        <p:spPr>
          <a:xfrm>
            <a:off x="642439" y="1973850"/>
            <a:ext cx="2963279" cy="2724625"/>
          </a:xfrm>
          <a:prstGeom prst="rect">
            <a:avLst/>
          </a:prstGeom>
        </p:spPr>
      </p:pic>
      <p:pic>
        <p:nvPicPr>
          <p:cNvPr id="5" name="Picture 4" descr="Chart, scatter chart&#10;&#10;Description automatically generated">
            <a:extLst>
              <a:ext uri="{FF2B5EF4-FFF2-40B4-BE49-F238E27FC236}">
                <a16:creationId xmlns:a16="http://schemas.microsoft.com/office/drawing/2014/main" id="{493D43C1-2E7E-A442-A183-93369880C7E9}"/>
              </a:ext>
            </a:extLst>
          </p:cNvPr>
          <p:cNvPicPr>
            <a:picLocks noChangeAspect="1"/>
          </p:cNvPicPr>
          <p:nvPr/>
        </p:nvPicPr>
        <p:blipFill>
          <a:blip r:embed="rId4"/>
          <a:stretch>
            <a:fillRect/>
          </a:stretch>
        </p:blipFill>
        <p:spPr>
          <a:xfrm>
            <a:off x="5000822" y="1725038"/>
            <a:ext cx="2973437" cy="29734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Part 1: Projection matrix</a:t>
            </a:r>
            <a:endParaRPr dirty="0"/>
          </a:p>
        </p:txBody>
      </p:sp>
      <mc:AlternateContent xmlns:mc="http://schemas.openxmlformats.org/markup-compatibility/2006">
        <mc:Choice xmlns:a14="http://schemas.microsoft.com/office/drawing/2010/main" Requires="a14">
          <p:sp>
            <p:nvSpPr>
              <p:cNvPr id="79" name="Google Shape;79;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[What two quantities does the camera matrix relate?]</a:t>
                </a:r>
                <a:endParaRPr dirty="0"/>
              </a:p>
              <a:p>
                <a:pPr marL="0" lvl="0" indent="0">
                  <a:spcBef>
                    <a:spcPts val="1200"/>
                  </a:spcBef>
                  <a:buNone/>
                </a:pPr>
                <a:r>
                  <a:rPr lang="en-US" dirty="0"/>
                  <a:t>Camera Matrix relates </a:t>
                </a:r>
                <a14:m>
                  <m:oMath xmlns:m="http://schemas.openxmlformats.org/officeDocument/2006/math">
                    <m:sSub>
                      <m:sSubPr>
                        <m:ctrlPr>
                          <a:rPr lang="en-US"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𝒑</m:t>
                        </m:r>
                      </m:e>
                      <m:sub>
                        <m:r>
                          <a:rPr lang="en-US" b="1" i="1">
                            <a:solidFill>
                              <a:srgbClr val="0070C0"/>
                            </a:solidFill>
                            <a:latin typeface="Cambria Math" panose="02040503050406030204" pitchFamily="18" charset="0"/>
                          </a:rPr>
                          <m:t>𝒊</m:t>
                        </m:r>
                      </m:sub>
                    </m:sSub>
                  </m:oMath>
                </a14:m>
                <a:r>
                  <a:rPr lang="en-US" dirty="0"/>
                  <a:t> and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𝑿</m:t>
                        </m:r>
                      </m:e>
                      <m:sub>
                        <m:r>
                          <a:rPr lang="en-US" b="1" i="1">
                            <a:solidFill>
                              <a:srgbClr val="FF0000"/>
                            </a:solidFill>
                            <a:latin typeface="Cambria Math" panose="02040503050406030204" pitchFamily="18" charset="0"/>
                          </a:rPr>
                          <m:t>𝒊</m:t>
                        </m:r>
                      </m:sub>
                    </m:sSub>
                  </m:oMath>
                </a14:m>
                <a:r>
                  <a:rPr lang="en-US" dirty="0"/>
                  <a:t>. </a:t>
                </a:r>
                <a14:m>
                  <m:oMath xmlns:m="http://schemas.openxmlformats.org/officeDocument/2006/math">
                    <m:sSub>
                      <m:sSubPr>
                        <m:ctrlPr>
                          <a:rPr lang="en-US"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𝒑</m:t>
                        </m:r>
                      </m:e>
                      <m:sub>
                        <m:r>
                          <a:rPr lang="en-US" b="1" i="1">
                            <a:solidFill>
                              <a:srgbClr val="0070C0"/>
                            </a:solidFill>
                            <a:latin typeface="Cambria Math" panose="02040503050406030204" pitchFamily="18" charset="0"/>
                          </a:rPr>
                          <m:t>𝒊</m:t>
                        </m:r>
                      </m:sub>
                    </m:sSub>
                    <m:r>
                      <a:rPr lang="en-US" b="1" i="1">
                        <a:latin typeface="Cambria Math" panose="02040503050406030204" pitchFamily="18" charset="0"/>
                      </a:rPr>
                      <m:t>≡</m:t>
                    </m:r>
                    <m:r>
                      <a:rPr lang="en-US" b="1" i="1">
                        <a:solidFill>
                          <a:srgbClr val="7030A0"/>
                        </a:solidFill>
                        <a:latin typeface="Cambria Math" panose="02040503050406030204" pitchFamily="18" charset="0"/>
                      </a:rPr>
                      <m:t>𝑴</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𝑿</m:t>
                        </m:r>
                      </m:e>
                      <m:sub>
                        <m:r>
                          <a:rPr lang="en-US" b="1" i="1">
                            <a:solidFill>
                              <a:srgbClr val="FF0000"/>
                            </a:solidFill>
                            <a:latin typeface="Cambria Math" panose="02040503050406030204" pitchFamily="18" charset="0"/>
                          </a:rPr>
                          <m:t>𝒊</m:t>
                        </m:r>
                      </m:sub>
                    </m:sSub>
                  </m:oMath>
                </a14:m>
                <a:r>
                  <a:rPr lang="en-US" dirty="0"/>
                  <a:t>.</a:t>
                </a:r>
                <a:endParaRPr dirty="0"/>
              </a:p>
              <a:p>
                <a:pPr marL="0" lvl="0" indent="0">
                  <a:spcBef>
                    <a:spcPts val="1200"/>
                  </a:spcBef>
                  <a:buNone/>
                </a:pPr>
                <a:r>
                  <a:rPr lang="en-US" dirty="0"/>
                  <a:t>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𝑿</m:t>
                        </m:r>
                      </m:e>
                      <m:sub>
                        <m:r>
                          <a:rPr lang="en-US" b="1" i="1">
                            <a:solidFill>
                              <a:srgbClr val="FF0000"/>
                            </a:solidFill>
                            <a:latin typeface="Cambria Math" panose="02040503050406030204" pitchFamily="18" charset="0"/>
                          </a:rPr>
                          <m:t>𝒊</m:t>
                        </m:r>
                      </m:sub>
                    </m:sSub>
                  </m:oMath>
                </a14:m>
                <a:r>
                  <a:rPr lang="en-US" dirty="0"/>
                  <a:t> is the coordinate of the point in 3D world and </a:t>
                </a:r>
                <a14:m>
                  <m:oMath xmlns:m="http://schemas.openxmlformats.org/officeDocument/2006/math">
                    <m:sSub>
                      <m:sSubPr>
                        <m:ctrlPr>
                          <a:rPr lang="en-US" b="1" i="1">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𝒑</m:t>
                        </m:r>
                      </m:e>
                      <m:sub>
                        <m:r>
                          <a:rPr lang="en-US" b="1" i="1">
                            <a:solidFill>
                              <a:srgbClr val="0070C0"/>
                            </a:solidFill>
                            <a:latin typeface="Cambria Math" panose="02040503050406030204" pitchFamily="18" charset="0"/>
                          </a:rPr>
                          <m:t>𝒊</m:t>
                        </m:r>
                      </m:sub>
                    </m:sSub>
                  </m:oMath>
                </a14:m>
                <a:r>
                  <a:rPr lang="en-US" dirty="0"/>
                  <a:t> is the projection of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𝑿</m:t>
                        </m:r>
                      </m:e>
                      <m:sub>
                        <m:r>
                          <a:rPr lang="en-US" b="1" i="1">
                            <a:solidFill>
                              <a:srgbClr val="FF0000"/>
                            </a:solidFill>
                            <a:latin typeface="Cambria Math" panose="02040503050406030204" pitchFamily="18" charset="0"/>
                          </a:rPr>
                          <m:t>𝒊</m:t>
                        </m:r>
                      </m:sub>
                    </m:sSub>
                  </m:oMath>
                </a14:m>
                <a:r>
                  <a:rPr lang="en-US" dirty="0"/>
                  <a:t> on 2D image plane.</a:t>
                </a:r>
                <a:endParaRPr dirty="0"/>
              </a:p>
              <a:p>
                <a:pPr marL="0" lvl="0" indent="0" algn="l" rtl="0">
                  <a:spcBef>
                    <a:spcPts val="1200"/>
                  </a:spcBef>
                  <a:spcAft>
                    <a:spcPts val="1200"/>
                  </a:spcAft>
                  <a:buNone/>
                </a:pPr>
                <a:r>
                  <a:rPr lang="en" dirty="0"/>
                  <a:t>[What quantities can the camera matrix be decomposed into?]</a:t>
                </a:r>
              </a:p>
              <a:p>
                <a:pPr marL="0" lvl="0" indent="0" algn="l" rtl="0">
                  <a:spcBef>
                    <a:spcPts val="1200"/>
                  </a:spcBef>
                  <a:spcAft>
                    <a:spcPts val="1200"/>
                  </a:spcAft>
                  <a:buNone/>
                </a:pPr>
                <a:r>
                  <a:rPr lang="en" dirty="0"/>
                  <a:t>Camera matrix can be decomposed into intrinsic (focal length, offset, skewness) and extrinsic quantities (rotation and translation).</a:t>
                </a:r>
                <a:endParaRPr dirty="0"/>
              </a:p>
            </p:txBody>
          </p:sp>
        </mc:Choice>
        <mc:Fallback>
          <p:sp>
            <p:nvSpPr>
              <p:cNvPr id="79" name="Google Shape;79;p17"/>
              <p:cNvSpPr txBox="1">
                <a:spLocks noGrp="1" noRot="1" noChangeAspect="1" noMove="1" noResize="1" noEditPoints="1" noAdjustHandles="1" noChangeArrowheads="1" noChangeShapeType="1" noTextEdit="1"/>
              </p:cNvSpPr>
              <p:nvPr>
                <p:ph type="body" idx="1"/>
              </p:nvPr>
            </p:nvSpPr>
            <p:spPr>
              <a:xfrm>
                <a:off x="311700" y="1152475"/>
                <a:ext cx="3999900" cy="3416400"/>
              </a:xfrm>
              <a:prstGeom prst="rect">
                <a:avLst/>
              </a:prstGeom>
              <a:blipFill>
                <a:blip r:embed="rId3"/>
                <a:stretch>
                  <a:fillRect l="-316" r="-1266"/>
                </a:stretch>
              </a:blipFill>
            </p:spPr>
            <p:txBody>
              <a:bodyPr/>
              <a:lstStyle/>
              <a:p>
                <a:r>
                  <a:rPr lang="en-US">
                    <a:noFill/>
                  </a:rPr>
                  <a:t> </a:t>
                </a:r>
              </a:p>
            </p:txBody>
          </p:sp>
        </mc:Fallback>
      </mc:AlternateContent>
      <p:sp>
        <p:nvSpPr>
          <p:cNvPr id="80" name="Google Shape;80;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[List any 3 factors that affect the camera projection matrix.]</a:t>
            </a:r>
          </a:p>
          <a:p>
            <a:pPr marL="342900" lvl="0" indent="-342900" algn="l" rtl="0">
              <a:spcBef>
                <a:spcPts val="0"/>
              </a:spcBef>
              <a:spcAft>
                <a:spcPts val="1200"/>
              </a:spcAft>
              <a:buAutoNum type="arabicParenR"/>
            </a:pPr>
            <a:r>
              <a:rPr lang="en-US" dirty="0"/>
              <a:t>F</a:t>
            </a:r>
            <a:r>
              <a:rPr lang="en" dirty="0" err="1"/>
              <a:t>ocal</a:t>
            </a:r>
            <a:r>
              <a:rPr lang="en" dirty="0"/>
              <a:t> length</a:t>
            </a:r>
          </a:p>
          <a:p>
            <a:pPr marL="342900" lvl="0" indent="-342900" algn="l" rtl="0">
              <a:spcBef>
                <a:spcPts val="0"/>
              </a:spcBef>
              <a:spcAft>
                <a:spcPts val="1200"/>
              </a:spcAft>
              <a:buAutoNum type="arabicParenR"/>
            </a:pPr>
            <a:r>
              <a:rPr lang="en" dirty="0"/>
              <a:t>Offset</a:t>
            </a:r>
          </a:p>
          <a:p>
            <a:pPr marL="342900" lvl="0" indent="-342900" algn="l" rtl="0">
              <a:spcBef>
                <a:spcPts val="0"/>
              </a:spcBef>
              <a:spcAft>
                <a:spcPts val="1200"/>
              </a:spcAft>
              <a:buAutoNum type="arabicParenR"/>
            </a:pPr>
            <a:r>
              <a:rPr lang="en" dirty="0"/>
              <a:t>Skewness</a:t>
            </a:r>
          </a:p>
          <a:p>
            <a:pPr marL="342900" lvl="0" indent="-342900" algn="l" rtl="0">
              <a:spcBef>
                <a:spcPts val="0"/>
              </a:spcBef>
              <a:spcAft>
                <a:spcPts val="1200"/>
              </a:spcAft>
              <a:buAutoNum type="arabicParenR"/>
            </a:pPr>
            <a:r>
              <a:rPr lang="en" dirty="0"/>
              <a:t>Rotation in 3D world</a:t>
            </a:r>
          </a:p>
          <a:p>
            <a:pPr marL="342900" lvl="0" indent="-342900" algn="l" rtl="0">
              <a:spcBef>
                <a:spcPts val="0"/>
              </a:spcBef>
              <a:spcAft>
                <a:spcPts val="1200"/>
              </a:spcAft>
              <a:buAutoNum type="arabicParenR"/>
            </a:pPr>
            <a:r>
              <a:rPr lang="en" dirty="0"/>
              <a:t>Translation in 3D world</a:t>
            </a:r>
          </a:p>
          <a:p>
            <a:pPr marL="0" lvl="0" indent="0" algn="l" rtl="0">
              <a:spcBef>
                <a:spcPts val="0"/>
              </a:spcBef>
              <a:spcAft>
                <a:spcPts val="1200"/>
              </a:spcAft>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a:t>
            </a:r>
            <a:r>
              <a:rPr lang="en" dirty="0" err="1"/>
              <a:t>epipolar</a:t>
            </a:r>
            <a:r>
              <a:rPr lang="en" dirty="0"/>
              <a:t> lines on the CCB image pair]</a:t>
            </a:r>
          </a:p>
          <a:p>
            <a:pPr marL="0" lvl="0" indent="0" algn="l" rtl="0">
              <a:spcBef>
                <a:spcPts val="0"/>
              </a:spcBef>
              <a:spcAft>
                <a:spcPts val="1200"/>
              </a:spcAft>
              <a:buNone/>
            </a:pPr>
            <a:endParaRPr dirty="0"/>
          </a:p>
        </p:txBody>
      </p:sp>
      <p:pic>
        <p:nvPicPr>
          <p:cNvPr id="3" name="Picture 2" descr="A picture containing text, indoor, display&#10;&#10;Description automatically generated">
            <a:extLst>
              <a:ext uri="{FF2B5EF4-FFF2-40B4-BE49-F238E27FC236}">
                <a16:creationId xmlns:a16="http://schemas.microsoft.com/office/drawing/2014/main" id="{CE464336-9CB3-9542-A9DD-005B5008B0FA}"/>
              </a:ext>
            </a:extLst>
          </p:cNvPr>
          <p:cNvPicPr>
            <a:picLocks noChangeAspect="1"/>
          </p:cNvPicPr>
          <p:nvPr/>
        </p:nvPicPr>
        <p:blipFill>
          <a:blip r:embed="rId3"/>
          <a:stretch>
            <a:fillRect/>
          </a:stretch>
        </p:blipFill>
        <p:spPr>
          <a:xfrm>
            <a:off x="570939" y="1699405"/>
            <a:ext cx="8002121" cy="26429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mc:AlternateContent xmlns:mc="http://schemas.openxmlformats.org/markup-compatibility/2006">
        <mc:Choice xmlns:a14="http://schemas.microsoft.com/office/drawing/2010/main" Requires="a14">
          <p:sp>
            <p:nvSpPr>
              <p:cNvPr id="92" name="Google Shape;92;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[Why is it that points in one image are projected by the fundamental matrix onto </a:t>
                </a:r>
                <a:r>
                  <a:rPr lang="en" dirty="0" err="1"/>
                  <a:t>epipolar</a:t>
                </a:r>
                <a:r>
                  <a:rPr lang="en" dirty="0"/>
                  <a:t> lines in the other image?]</a:t>
                </a:r>
              </a:p>
              <a:p>
                <a:pPr marL="0" lvl="0" indent="0">
                  <a:spcAft>
                    <a:spcPts val="1200"/>
                  </a:spcAft>
                  <a:buNone/>
                </a:pPr>
                <a:r>
                  <a:rPr lang="en-US" dirty="0"/>
                  <a:t>We know that </a:t>
                </a:r>
                <a14:m>
                  <m:oMath xmlns:m="http://schemas.openxmlformats.org/officeDocument/2006/math">
                    <m:sSup>
                      <m:sSupPr>
                        <m:ctrlPr>
                          <a:rPr lang="en-US" b="1"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𝒑</m:t>
                        </m:r>
                      </m:e>
                      <m:sup>
                        <m:r>
                          <a:rPr lang="en-US" b="1" i="1">
                            <a:solidFill>
                              <a:prstClr val="black"/>
                            </a:solidFill>
                            <a:latin typeface="Cambria Math" panose="02040503050406030204" pitchFamily="18" charset="0"/>
                          </a:rPr>
                          <m:t>′</m:t>
                        </m:r>
                        <m:r>
                          <a:rPr lang="en-US" b="1" i="1">
                            <a:solidFill>
                              <a:prstClr val="black"/>
                            </a:solidFill>
                            <a:latin typeface="Cambria Math" panose="02040503050406030204" pitchFamily="18" charset="0"/>
                          </a:rPr>
                          <m:t>𝑻</m:t>
                        </m:r>
                      </m:sup>
                    </m:sSup>
                    <m:r>
                      <a:rPr lang="en-US" b="1" i="1">
                        <a:solidFill>
                          <a:prstClr val="black"/>
                        </a:solidFill>
                        <a:latin typeface="Cambria Math" panose="02040503050406030204" pitchFamily="18" charset="0"/>
                      </a:rPr>
                      <m:t>𝑭𝒑</m:t>
                    </m:r>
                    <m:r>
                      <a:rPr lang="en-US" i="1">
                        <a:solidFill>
                          <a:prstClr val="black"/>
                        </a:solidFill>
                        <a:latin typeface="Cambria Math" panose="02040503050406030204" pitchFamily="18" charset="0"/>
                      </a:rPr>
                      <m:t>=0</m:t>
                    </m:r>
                  </m:oMath>
                </a14:m>
                <a:r>
                  <a:rPr lang="en-US" dirty="0"/>
                  <a:t>. Similarly,</a:t>
                </a:r>
                <a14:m>
                  <m:oMath xmlns:m="http://schemas.openxmlformats.org/officeDocument/2006/math">
                    <m:sSup>
                      <m:sSupPr>
                        <m:ctrlPr>
                          <a:rPr lang="en-US" b="1"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𝒑</m:t>
                        </m:r>
                      </m:e>
                      <m:sup>
                        <m:r>
                          <a:rPr lang="en-US" b="1" i="1">
                            <a:solidFill>
                              <a:prstClr val="black"/>
                            </a:solidFill>
                            <a:latin typeface="Cambria Math" panose="02040503050406030204" pitchFamily="18" charset="0"/>
                          </a:rPr>
                          <m:t>𝑻</m:t>
                        </m:r>
                      </m:sup>
                    </m:sSup>
                    <m:sSup>
                      <m:sSupPr>
                        <m:ctrlPr>
                          <a:rPr lang="en-US" b="1" i="1">
                            <a:solidFill>
                              <a:prstClr val="black"/>
                            </a:solidFill>
                            <a:latin typeface="Cambria Math" panose="02040503050406030204" pitchFamily="18" charset="0"/>
                          </a:rPr>
                        </m:ctrlPr>
                      </m:sSupPr>
                      <m:e>
                        <m:r>
                          <a:rPr lang="en-US" b="1" i="1" smtClean="0">
                            <a:solidFill>
                              <a:prstClr val="black"/>
                            </a:solidFill>
                            <a:latin typeface="Cambria Math" panose="02040503050406030204" pitchFamily="18" charset="0"/>
                          </a:rPr>
                          <m:t>𝑭</m:t>
                        </m:r>
                      </m:e>
                      <m:sup>
                        <m:r>
                          <a:rPr lang="en-US" b="1" i="1">
                            <a:solidFill>
                              <a:prstClr val="black"/>
                            </a:solidFill>
                            <a:latin typeface="Cambria Math" panose="02040503050406030204" pitchFamily="18" charset="0"/>
                          </a:rPr>
                          <m:t>𝑻</m:t>
                        </m:r>
                      </m:sup>
                    </m:sSup>
                    <m:sSup>
                      <m:sSupPr>
                        <m:ctrlPr>
                          <a:rPr lang="en-US" b="1"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𝒑</m:t>
                        </m:r>
                      </m:e>
                      <m:sup>
                        <m:r>
                          <a:rPr lang="en-US" b="1"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=0</m:t>
                    </m:r>
                  </m:oMath>
                </a14:m>
                <a:r>
                  <a:rPr lang="en-US" dirty="0"/>
                  <a:t>. This is of the form, </a:t>
                </a:r>
                <a14:m>
                  <m:oMath xmlns:m="http://schemas.openxmlformats.org/officeDocument/2006/math">
                    <m:r>
                      <a:rPr lang="en-US" b="1" i="1" smtClean="0">
                        <a:solidFill>
                          <a:prstClr val="black"/>
                        </a:solidFill>
                        <a:latin typeface="Cambria Math" panose="02040503050406030204" pitchFamily="18" charset="0"/>
                      </a:rPr>
                      <m:t>𝒂𝒙</m:t>
                    </m:r>
                    <m:r>
                      <a:rPr lang="en-US" i="1">
                        <a:solidFill>
                          <a:prstClr val="black"/>
                        </a:solidFill>
                        <a:latin typeface="Cambria Math" panose="02040503050406030204" pitchFamily="18" charset="0"/>
                      </a:rPr>
                      <m:t>=0</m:t>
                    </m:r>
                  </m:oMath>
                </a14:m>
                <a:r>
                  <a:rPr lang="en-US" dirty="0"/>
                  <a:t>. Which is the equation of a straight line. Also, the equation says that points of second image, </a:t>
                </a:r>
                <a14:m>
                  <m:oMath xmlns:m="http://schemas.openxmlformats.org/officeDocument/2006/math">
                    <m:sSup>
                      <m:sSupPr>
                        <m:ctrlPr>
                          <a:rPr lang="en-US" b="1"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𝒑</m:t>
                        </m:r>
                      </m:e>
                      <m:sup>
                        <m:r>
                          <a:rPr lang="en-US" b="1" i="1">
                            <a:solidFill>
                              <a:prstClr val="black"/>
                            </a:solidFill>
                            <a:latin typeface="Cambria Math" panose="02040503050406030204" pitchFamily="18" charset="0"/>
                          </a:rPr>
                          <m:t>′</m:t>
                        </m:r>
                        <m:r>
                          <a:rPr lang="en-US" b="1" i="1">
                            <a:solidFill>
                              <a:prstClr val="black"/>
                            </a:solidFill>
                            <a:latin typeface="Cambria Math" panose="02040503050406030204" pitchFamily="18" charset="0"/>
                          </a:rPr>
                          <m:t>𝑻</m:t>
                        </m:r>
                      </m:sup>
                    </m:sSup>
                  </m:oMath>
                </a14:m>
                <a:r>
                  <a:rPr lang="en-US" dirty="0"/>
                  <a:t>are related to </a:t>
                </a:r>
                <a14:m>
                  <m:oMath xmlns:m="http://schemas.openxmlformats.org/officeDocument/2006/math">
                    <m:r>
                      <a:rPr lang="en-US" b="1" i="1">
                        <a:solidFill>
                          <a:prstClr val="black"/>
                        </a:solidFill>
                        <a:latin typeface="Cambria Math" panose="02040503050406030204" pitchFamily="18" charset="0"/>
                      </a:rPr>
                      <m:t>𝑭𝒑</m:t>
                    </m:r>
                  </m:oMath>
                </a14:m>
                <a:r>
                  <a:rPr lang="en-US" dirty="0"/>
                  <a:t>, which is the equation of </a:t>
                </a:r>
                <a:r>
                  <a:rPr lang="en-US" dirty="0" err="1"/>
                  <a:t>epipolar</a:t>
                </a:r>
                <a:r>
                  <a:rPr lang="en-US" dirty="0"/>
                  <a:t> line of the first image image. Likewise, points of first image, </a:t>
                </a:r>
                <a14:m>
                  <m:oMath xmlns:m="http://schemas.openxmlformats.org/officeDocument/2006/math">
                    <m:sSup>
                      <m:sSupPr>
                        <m:ctrlPr>
                          <a:rPr lang="en-US" b="1"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𝒑</m:t>
                        </m:r>
                      </m:e>
                      <m:sup>
                        <m:r>
                          <a:rPr lang="en-US" b="1" i="1">
                            <a:solidFill>
                              <a:prstClr val="black"/>
                            </a:solidFill>
                            <a:latin typeface="Cambria Math" panose="02040503050406030204" pitchFamily="18" charset="0"/>
                          </a:rPr>
                          <m:t>𝑻</m:t>
                        </m:r>
                      </m:sup>
                    </m:sSup>
                  </m:oMath>
                </a14:m>
                <a:r>
                  <a:rPr lang="en-US" dirty="0"/>
                  <a:t>are related to </a:t>
                </a:r>
                <a14:m>
                  <m:oMath xmlns:m="http://schemas.openxmlformats.org/officeDocument/2006/math">
                    <m:sSup>
                      <m:sSupPr>
                        <m:ctrlPr>
                          <a:rPr lang="en-US" b="1"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𝑭</m:t>
                        </m:r>
                      </m:e>
                      <m:sup>
                        <m:r>
                          <a:rPr lang="en-US" b="1" i="1">
                            <a:solidFill>
                              <a:prstClr val="black"/>
                            </a:solidFill>
                            <a:latin typeface="Cambria Math" panose="02040503050406030204" pitchFamily="18" charset="0"/>
                          </a:rPr>
                          <m:t>𝑻</m:t>
                        </m:r>
                      </m:sup>
                    </m:sSup>
                    <m:sSup>
                      <m:sSupPr>
                        <m:ctrlPr>
                          <a:rPr lang="en-US" b="1"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𝒑</m:t>
                        </m:r>
                      </m:e>
                      <m:sup>
                        <m:r>
                          <a:rPr lang="en-US" b="1" i="1">
                            <a:solidFill>
                              <a:prstClr val="black"/>
                            </a:solidFill>
                            <a:latin typeface="Cambria Math" panose="02040503050406030204" pitchFamily="18" charset="0"/>
                          </a:rPr>
                          <m:t>′</m:t>
                        </m:r>
                      </m:sup>
                    </m:sSup>
                  </m:oMath>
                </a14:m>
                <a:r>
                  <a:rPr lang="en-US" dirty="0"/>
                  <a:t>, which is the </a:t>
                </a:r>
                <a:r>
                  <a:rPr lang="en-US" dirty="0" err="1"/>
                  <a:t>epipolar</a:t>
                </a:r>
                <a:r>
                  <a:rPr lang="en-US" dirty="0"/>
                  <a:t> line of second image.</a:t>
                </a:r>
                <a:endParaRPr dirty="0"/>
              </a:p>
            </p:txBody>
          </p:sp>
        </mc:Choice>
        <mc:Fallback>
          <p:sp>
            <p:nvSpPr>
              <p:cNvPr id="92" name="Google Shape;92;p19"/>
              <p:cNvSpPr txBox="1">
                <a:spLocks noGrp="1" noRot="1" noChangeAspect="1" noMove="1" noResize="1" noEditPoints="1" noAdjustHandles="1" noChangeArrowheads="1" noChangeShapeType="1" noTextEdit="1"/>
              </p:cNvSpPr>
              <p:nvPr>
                <p:ph type="body" idx="1"/>
              </p:nvPr>
            </p:nvSpPr>
            <p:spPr>
              <a:xfrm>
                <a:off x="311700" y="1152475"/>
                <a:ext cx="3999900" cy="3416400"/>
              </a:xfrm>
              <a:prstGeom prst="rect">
                <a:avLst/>
              </a:prstGeom>
              <a:blipFill>
                <a:blip r:embed="rId3"/>
                <a:stretch>
                  <a:fillRect l="-316" r="-633"/>
                </a:stretch>
              </a:blipFill>
            </p:spPr>
            <p:txBody>
              <a:bodyPr/>
              <a:lstStyle/>
              <a:p>
                <a:r>
                  <a:rPr lang="en-US">
                    <a:noFill/>
                  </a:rPr>
                  <a:t> </a:t>
                </a:r>
              </a:p>
            </p:txBody>
          </p:sp>
        </mc:Fallback>
      </mc:AlternateContent>
      <p:sp>
        <p:nvSpPr>
          <p:cNvPr id="93" name="Google Shape;93;p19"/>
          <p:cNvSpPr txBox="1">
            <a:spLocks noGrp="1"/>
          </p:cNvSpPr>
          <p:nvPr>
            <p:ph type="body" idx="2"/>
          </p:nvPr>
        </p:nvSpPr>
        <p:spPr>
          <a:xfrm>
            <a:off x="4311600" y="1152475"/>
            <a:ext cx="45207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Clr>
                <a:schemeClr val="dk1"/>
              </a:buClr>
              <a:buSzPts val="1100"/>
              <a:buFont typeface="Arial"/>
              <a:buNone/>
            </a:pPr>
            <a:r>
              <a:rPr lang="en" dirty="0"/>
              <a:t>[What happens to the </a:t>
            </a:r>
            <a:r>
              <a:rPr lang="en" dirty="0" err="1"/>
              <a:t>epipoles</a:t>
            </a:r>
            <a:r>
              <a:rPr lang="en" dirty="0"/>
              <a:t> and </a:t>
            </a:r>
            <a:r>
              <a:rPr lang="en" dirty="0" err="1"/>
              <a:t>epipolar</a:t>
            </a:r>
            <a:r>
              <a:rPr lang="en" dirty="0"/>
              <a:t> lines when you take two images where the camera centers are within the images? Why?]</a:t>
            </a:r>
          </a:p>
          <a:p>
            <a:pPr marL="0" lvl="0" indent="0" algn="l" rtl="0">
              <a:spcBef>
                <a:spcPts val="0"/>
              </a:spcBef>
              <a:spcAft>
                <a:spcPts val="1200"/>
              </a:spcAft>
              <a:buClr>
                <a:schemeClr val="dk1"/>
              </a:buClr>
              <a:buSzPts val="1100"/>
              <a:buFont typeface="Arial"/>
              <a:buNone/>
            </a:pPr>
            <a:r>
              <a:rPr lang="en" dirty="0"/>
              <a:t>This case is similar to forward motion shown below.</a:t>
            </a:r>
          </a:p>
          <a:p>
            <a:pPr marL="0" lvl="0" indent="0">
              <a:spcAft>
                <a:spcPts val="1200"/>
              </a:spcAft>
              <a:buClr>
                <a:schemeClr val="dk1"/>
              </a:buClr>
              <a:buSzPts val="1100"/>
              <a:buNone/>
            </a:pPr>
            <a:r>
              <a:rPr lang="en" dirty="0"/>
              <a:t>                          In this case, </a:t>
            </a:r>
            <a:r>
              <a:rPr lang="en-US" dirty="0" err="1"/>
              <a:t>epipole</a:t>
            </a:r>
            <a:r>
              <a:rPr lang="en-US" dirty="0"/>
              <a:t> has same</a:t>
            </a:r>
          </a:p>
          <a:p>
            <a:pPr marL="0" lvl="0" indent="0">
              <a:spcAft>
                <a:spcPts val="1200"/>
              </a:spcAft>
              <a:buClr>
                <a:schemeClr val="dk1"/>
              </a:buClr>
              <a:buSzPts val="1100"/>
              <a:buNone/>
            </a:pPr>
            <a:r>
              <a:rPr lang="en-US" dirty="0"/>
              <a:t>                          coordinates in both images.</a:t>
            </a:r>
          </a:p>
          <a:p>
            <a:pPr marL="0" lvl="0" indent="0">
              <a:spcAft>
                <a:spcPts val="1200"/>
              </a:spcAft>
              <a:buClr>
                <a:schemeClr val="dk1"/>
              </a:buClr>
              <a:buSzPts val="1100"/>
              <a:buNone/>
            </a:pPr>
            <a:r>
              <a:rPr lang="en-US" dirty="0"/>
              <a:t>                          Points move along lines radiating from </a:t>
            </a:r>
          </a:p>
          <a:p>
            <a:pPr marL="0" lvl="0" indent="0">
              <a:spcAft>
                <a:spcPts val="1200"/>
              </a:spcAft>
              <a:buClr>
                <a:schemeClr val="dk1"/>
              </a:buClr>
              <a:buSzPts val="1100"/>
              <a:buNone/>
            </a:pPr>
            <a:r>
              <a:rPr lang="en-US" dirty="0"/>
              <a:t>                          the “Focus of expansion”</a:t>
            </a:r>
            <a:r>
              <a:rPr lang="en" dirty="0"/>
              <a:t>. Also, the </a:t>
            </a:r>
          </a:p>
          <a:p>
            <a:pPr marL="0" lvl="0" indent="0">
              <a:spcAft>
                <a:spcPts val="1200"/>
              </a:spcAft>
              <a:buClr>
                <a:schemeClr val="dk1"/>
              </a:buClr>
              <a:buSzPts val="1100"/>
              <a:buNone/>
            </a:pPr>
            <a:r>
              <a:rPr lang="en" dirty="0"/>
              <a:t>                          </a:t>
            </a:r>
            <a:r>
              <a:rPr lang="en" dirty="0" err="1"/>
              <a:t>epipolar</a:t>
            </a:r>
            <a:r>
              <a:rPr lang="en" dirty="0"/>
              <a:t> lines are the same and</a:t>
            </a:r>
          </a:p>
          <a:p>
            <a:pPr marL="0" lvl="0" indent="0">
              <a:spcAft>
                <a:spcPts val="1200"/>
              </a:spcAft>
              <a:buClr>
                <a:schemeClr val="dk1"/>
              </a:buClr>
              <a:buSzPts val="1100"/>
              <a:buNone/>
            </a:pPr>
            <a:r>
              <a:rPr lang="en" dirty="0"/>
              <a:t>                          concurrent at same point, the </a:t>
            </a:r>
            <a:r>
              <a:rPr lang="en" dirty="0" err="1"/>
              <a:t>epipole</a:t>
            </a:r>
            <a:r>
              <a:rPr lang="en" dirty="0"/>
              <a:t>.</a:t>
            </a:r>
          </a:p>
        </p:txBody>
      </p:sp>
      <p:pic>
        <p:nvPicPr>
          <p:cNvPr id="3" name="Picture 2" descr="A picture containing indoor&#10;&#10;Description automatically generated">
            <a:extLst>
              <a:ext uri="{FF2B5EF4-FFF2-40B4-BE49-F238E27FC236}">
                <a16:creationId xmlns:a16="http://schemas.microsoft.com/office/drawing/2014/main" id="{5CE5D5ED-9E35-5240-A847-7EDF4AEB86AF}"/>
              </a:ext>
            </a:extLst>
          </p:cNvPr>
          <p:cNvPicPr>
            <a:picLocks noChangeAspect="1"/>
          </p:cNvPicPr>
          <p:nvPr/>
        </p:nvPicPr>
        <p:blipFill>
          <a:blip r:embed="rId4"/>
          <a:stretch>
            <a:fillRect/>
          </a:stretch>
        </p:blipFill>
        <p:spPr>
          <a:xfrm>
            <a:off x="4311600" y="2394286"/>
            <a:ext cx="1265762" cy="24544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mc:AlternateContent xmlns:mc="http://schemas.openxmlformats.org/markup-compatibility/2006">
        <mc:Choice xmlns:a14="http://schemas.microsoft.com/office/drawing/2010/main" Requires="a14">
          <p:sp>
            <p:nvSpPr>
              <p:cNvPr id="99" name="Google Shape;99;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1"/>
                  </a:buClr>
                  <a:buSzPts val="1100"/>
                  <a:buFont typeface="Arial"/>
                  <a:buNone/>
                </a:pPr>
                <a:r>
                  <a:rPr lang="en-US" dirty="0"/>
                  <a:t>[What does it mean when your </a:t>
                </a:r>
                <a:r>
                  <a:rPr lang="en-US" dirty="0" err="1"/>
                  <a:t>epipolar</a:t>
                </a:r>
                <a:r>
                  <a:rPr lang="en-US" dirty="0"/>
                  <a:t> lines are all horizontal across the two images?]</a:t>
                </a:r>
              </a:p>
              <a:p>
                <a:pPr marL="0" lvl="0" indent="0">
                  <a:spcBef>
                    <a:spcPts val="1200"/>
                  </a:spcBef>
                  <a:buClr>
                    <a:schemeClr val="dk1"/>
                  </a:buClr>
                  <a:buSzPts val="1100"/>
                  <a:buNone/>
                </a:pPr>
                <a:r>
                  <a:rPr lang="en-US" dirty="0"/>
                  <a:t>This case happens when the image planes of two cameras are parallel to each other. </a:t>
                </a:r>
                <a:r>
                  <a:rPr lang="en-US" dirty="0" err="1"/>
                  <a:t>Epipolar</a:t>
                </a:r>
                <a:r>
                  <a:rPr lang="en-US" dirty="0"/>
                  <a:t> lines fall along the horizontal scan lines of the images.</a:t>
                </a:r>
              </a:p>
              <a:p>
                <a:pPr marL="0" lvl="0" indent="0" algn="l" rtl="0">
                  <a:spcBef>
                    <a:spcPts val="1200"/>
                  </a:spcBef>
                  <a:spcAft>
                    <a:spcPts val="0"/>
                  </a:spcAft>
                  <a:buClr>
                    <a:schemeClr val="dk1"/>
                  </a:buClr>
                  <a:buSzPts val="1100"/>
                  <a:buFont typeface="Arial"/>
                  <a:buNone/>
                </a:pPr>
                <a:r>
                  <a:rPr lang="en-US" dirty="0"/>
                  <a:t>[Why is the fundamental matrix defined up to a scale?</a:t>
                </a:r>
              </a:p>
              <a:p>
                <a:pPr marL="0" lvl="0" indent="0">
                  <a:spcBef>
                    <a:spcPts val="1200"/>
                  </a:spcBef>
                  <a:spcAft>
                    <a:spcPts val="1200"/>
                  </a:spcAft>
                  <a:buNone/>
                </a:pPr>
                <a:r>
                  <a:rPr lang="en-US" dirty="0"/>
                  <a:t>The fundamental matrix is defined by the equation </a:t>
                </a:r>
                <a14:m>
                  <m:oMath xmlns:m="http://schemas.openxmlformats.org/officeDocument/2006/math">
                    <m:sSup>
                      <m:sSupPr>
                        <m:ctrlPr>
                          <a:rPr lang="ar-AE" b="1" i="1" kern="1200">
                            <a:solidFill>
                              <a:prstClr val="black"/>
                            </a:solidFill>
                            <a:latin typeface="Cambria Math" panose="02040503050406030204" pitchFamily="18" charset="0"/>
                          </a:rPr>
                        </m:ctrlPr>
                      </m:sSupPr>
                      <m:e>
                        <m:r>
                          <a:rPr lang="ar-AE" b="1" i="1" kern="1200">
                            <a:solidFill>
                              <a:prstClr val="black"/>
                            </a:solidFill>
                            <a:latin typeface="Cambria Math" panose="02040503050406030204" pitchFamily="18" charset="0"/>
                          </a:rPr>
                          <m:t>𝒑</m:t>
                        </m:r>
                      </m:e>
                      <m:sup>
                        <m:r>
                          <a:rPr lang="ar-AE" b="1" i="1" kern="1200">
                            <a:solidFill>
                              <a:prstClr val="black"/>
                            </a:solidFill>
                            <a:latin typeface="Cambria Math" panose="02040503050406030204" pitchFamily="18" charset="0"/>
                          </a:rPr>
                          <m:t>′</m:t>
                        </m:r>
                        <m:r>
                          <a:rPr lang="ar-AE" b="1" i="1" kern="1200">
                            <a:solidFill>
                              <a:prstClr val="black"/>
                            </a:solidFill>
                            <a:latin typeface="Cambria Math" panose="02040503050406030204" pitchFamily="18" charset="0"/>
                          </a:rPr>
                          <m:t>𝑻</m:t>
                        </m:r>
                      </m:sup>
                    </m:sSup>
                    <m:r>
                      <a:rPr lang="ar-AE" b="1" i="1" kern="1200">
                        <a:solidFill>
                          <a:prstClr val="black"/>
                        </a:solidFill>
                        <a:latin typeface="Cambria Math" panose="02040503050406030204" pitchFamily="18" charset="0"/>
                      </a:rPr>
                      <m:t>𝑭𝒑</m:t>
                    </m:r>
                    <m:r>
                      <a:rPr lang="ar-AE" i="1" kern="1200">
                        <a:solidFill>
                          <a:prstClr val="black"/>
                        </a:solidFill>
                        <a:latin typeface="Cambria Math" panose="02040503050406030204" pitchFamily="18" charset="0"/>
                      </a:rPr>
                      <m:t>=0</m:t>
                    </m:r>
                  </m:oMath>
                </a14:m>
                <a:r>
                  <a:rPr lang="ar-AE" dirty="0"/>
                  <a:t>. </a:t>
                </a:r>
                <a:r>
                  <a:rPr lang="en-US" dirty="0"/>
                  <a:t>But once we have an </a:t>
                </a:r>
                <a14:m>
                  <m:oMath xmlns:m="http://schemas.openxmlformats.org/officeDocument/2006/math">
                    <m:r>
                      <a:rPr lang="en-US" b="1" i="1" kern="1200">
                        <a:solidFill>
                          <a:prstClr val="black"/>
                        </a:solidFill>
                        <a:latin typeface="Cambria Math" panose="02040503050406030204" pitchFamily="18" charset="0"/>
                      </a:rPr>
                      <m:t>𝑭</m:t>
                    </m:r>
                  </m:oMath>
                </a14:m>
                <a:r>
                  <a:rPr lang="en-US" dirty="0"/>
                  <a:t> that solves this equation for given set of pixels </a:t>
                </a:r>
                <a14:m>
                  <m:oMath xmlns:m="http://schemas.openxmlformats.org/officeDocument/2006/math">
                    <m:sSup>
                      <m:sSupPr>
                        <m:ctrlPr>
                          <a:rPr lang="ar-AE" b="1" i="1" kern="1200">
                            <a:solidFill>
                              <a:prstClr val="black"/>
                            </a:solidFill>
                            <a:latin typeface="Cambria Math" panose="02040503050406030204" pitchFamily="18" charset="0"/>
                          </a:rPr>
                        </m:ctrlPr>
                      </m:sSupPr>
                      <m:e>
                        <m:r>
                          <a:rPr lang="en-US" b="1" i="1" kern="1200" smtClean="0">
                            <a:solidFill>
                              <a:prstClr val="black"/>
                            </a:solidFill>
                            <a:latin typeface="Cambria Math" panose="02040503050406030204" pitchFamily="18" charset="0"/>
                          </a:rPr>
                          <m:t>(</m:t>
                        </m:r>
                        <m:r>
                          <a:rPr lang="ar-AE" b="1" i="1" kern="1200">
                            <a:solidFill>
                              <a:prstClr val="black"/>
                            </a:solidFill>
                            <a:latin typeface="Cambria Math" panose="02040503050406030204" pitchFamily="18" charset="0"/>
                          </a:rPr>
                          <m:t>𝒑</m:t>
                        </m:r>
                      </m:e>
                      <m:sup>
                        <m:r>
                          <a:rPr lang="ar-AE" b="1" i="1" kern="1200">
                            <a:solidFill>
                              <a:prstClr val="black"/>
                            </a:solidFill>
                            <a:latin typeface="Cambria Math" panose="02040503050406030204" pitchFamily="18" charset="0"/>
                          </a:rPr>
                          <m:t>′</m:t>
                        </m:r>
                        <m:r>
                          <a:rPr lang="ar-AE" b="1" i="1" kern="1200">
                            <a:solidFill>
                              <a:prstClr val="black"/>
                            </a:solidFill>
                            <a:latin typeface="Cambria Math" panose="02040503050406030204" pitchFamily="18" charset="0"/>
                          </a:rPr>
                          <m:t>𝑻</m:t>
                        </m:r>
                      </m:sup>
                    </m:sSup>
                    <m:r>
                      <a:rPr lang="en-US" b="1" i="1" kern="1200" smtClean="0">
                        <a:solidFill>
                          <a:prstClr val="black"/>
                        </a:solidFill>
                        <a:latin typeface="Cambria Math" panose="02040503050406030204" pitchFamily="18" charset="0"/>
                      </a:rPr>
                      <m:t>, </m:t>
                    </m:r>
                    <m:r>
                      <a:rPr lang="ar-AE" b="1" i="1" kern="1200">
                        <a:solidFill>
                          <a:prstClr val="black"/>
                        </a:solidFill>
                        <a:latin typeface="Cambria Math" panose="02040503050406030204" pitchFamily="18" charset="0"/>
                      </a:rPr>
                      <m:t>𝒑</m:t>
                    </m:r>
                    <m:r>
                      <a:rPr lang="ar-AE" b="0" i="1" kern="1200" smtClean="0">
                        <a:solidFill>
                          <a:prstClr val="black"/>
                        </a:solidFill>
                        <a:latin typeface="Cambria Math" panose="02040503050406030204" pitchFamily="18" charset="0"/>
                      </a:rPr>
                      <m:t>)</m:t>
                    </m:r>
                  </m:oMath>
                </a14:m>
                <a:r>
                  <a:rPr lang="ar-AE" dirty="0"/>
                  <a:t>, </a:t>
                </a:r>
                <a:r>
                  <a:rPr lang="en-US" dirty="0"/>
                  <a:t>we can always multiply </a:t>
                </a:r>
                <a14:m>
                  <m:oMath xmlns:m="http://schemas.openxmlformats.org/officeDocument/2006/math">
                    <m:r>
                      <a:rPr lang="en-US" b="1" i="1" kern="1200">
                        <a:solidFill>
                          <a:prstClr val="black"/>
                        </a:solidFill>
                        <a:latin typeface="Cambria Math" panose="02040503050406030204" pitchFamily="18" charset="0"/>
                      </a:rPr>
                      <m:t>𝑭</m:t>
                    </m:r>
                  </m:oMath>
                </a14:m>
                <a:r>
                  <a:rPr lang="en-US" dirty="0"/>
                  <a:t> by any scalar </a:t>
                </a:r>
                <a14:m>
                  <m:oMath xmlns:m="http://schemas.openxmlformats.org/officeDocument/2006/math">
                    <m:r>
                      <a:rPr lang="en-US" b="1" i="1" kern="1200" smtClean="0">
                        <a:solidFill>
                          <a:prstClr val="black"/>
                        </a:solidFill>
                        <a:latin typeface="Cambria Math" panose="02040503050406030204" pitchFamily="18" charset="0"/>
                      </a:rPr>
                      <m:t>𝒂</m:t>
                    </m:r>
                  </m:oMath>
                </a14:m>
                <a:r>
                  <a:rPr lang="en-US" dirty="0"/>
                  <a:t> and still solve the equation </a:t>
                </a:r>
                <a14:m>
                  <m:oMath xmlns:m="http://schemas.openxmlformats.org/officeDocument/2006/math">
                    <m:sSup>
                      <m:sSupPr>
                        <m:ctrlPr>
                          <a:rPr lang="en-US" b="1" i="1" kern="1200">
                            <a:solidFill>
                              <a:prstClr val="black"/>
                            </a:solidFill>
                            <a:latin typeface="Cambria Math" panose="02040503050406030204" pitchFamily="18" charset="0"/>
                          </a:rPr>
                        </m:ctrlPr>
                      </m:sSupPr>
                      <m:e>
                        <m:r>
                          <a:rPr lang="en-US" b="1" i="1" kern="1200">
                            <a:solidFill>
                              <a:prstClr val="black"/>
                            </a:solidFill>
                            <a:latin typeface="Cambria Math" panose="02040503050406030204" pitchFamily="18" charset="0"/>
                          </a:rPr>
                          <m:t>𝒑</m:t>
                        </m:r>
                      </m:e>
                      <m:sup>
                        <m:r>
                          <a:rPr lang="en-US" b="1" i="1" kern="1200">
                            <a:solidFill>
                              <a:prstClr val="black"/>
                            </a:solidFill>
                            <a:latin typeface="Cambria Math" panose="02040503050406030204" pitchFamily="18" charset="0"/>
                          </a:rPr>
                          <m:t>′</m:t>
                        </m:r>
                        <m:r>
                          <a:rPr lang="en-US" b="1" i="1" kern="1200">
                            <a:solidFill>
                              <a:prstClr val="black"/>
                            </a:solidFill>
                            <a:latin typeface="Cambria Math" panose="02040503050406030204" pitchFamily="18" charset="0"/>
                          </a:rPr>
                          <m:t>𝑻</m:t>
                        </m:r>
                      </m:sup>
                    </m:sSup>
                    <m:r>
                      <a:rPr lang="en-US" b="1" i="1" kern="1200" smtClean="0">
                        <a:solidFill>
                          <a:prstClr val="black"/>
                        </a:solidFill>
                        <a:latin typeface="Cambria Math" panose="02040503050406030204" pitchFamily="18" charset="0"/>
                      </a:rPr>
                      <m:t>𝒂</m:t>
                    </m:r>
                    <m:r>
                      <a:rPr lang="en-US" b="1" i="1" kern="1200">
                        <a:solidFill>
                          <a:prstClr val="black"/>
                        </a:solidFill>
                        <a:latin typeface="Cambria Math" panose="02040503050406030204" pitchFamily="18" charset="0"/>
                      </a:rPr>
                      <m:t>𝑭𝒑</m:t>
                    </m:r>
                    <m:r>
                      <a:rPr lang="en-US" i="1" kern="1200">
                        <a:solidFill>
                          <a:prstClr val="black"/>
                        </a:solidFill>
                        <a:latin typeface="Cambria Math" panose="02040503050406030204" pitchFamily="18" charset="0"/>
                      </a:rPr>
                      <m:t>=0</m:t>
                    </m:r>
                  </m:oMath>
                </a14:m>
                <a:r>
                  <a:rPr lang="en-US" dirty="0"/>
                  <a:t>, since we can factor </a:t>
                </a:r>
                <a14:m>
                  <m:oMath xmlns:m="http://schemas.openxmlformats.org/officeDocument/2006/math">
                    <m:r>
                      <a:rPr lang="en-US" b="1" i="1" kern="1200" smtClean="0">
                        <a:solidFill>
                          <a:prstClr val="black"/>
                        </a:solidFill>
                        <a:latin typeface="Cambria Math" panose="02040503050406030204" pitchFamily="18" charset="0"/>
                      </a:rPr>
                      <m:t>𝒂</m:t>
                    </m:r>
                  </m:oMath>
                </a14:m>
                <a:r>
                  <a:rPr lang="en-US" dirty="0"/>
                  <a:t> and eliminate it with the </a:t>
                </a:r>
                <a14:m>
                  <m:oMath xmlns:m="http://schemas.openxmlformats.org/officeDocument/2006/math">
                    <m:r>
                      <a:rPr lang="en-US" i="1" kern="1200">
                        <a:solidFill>
                          <a:prstClr val="black"/>
                        </a:solidFill>
                        <a:latin typeface="Cambria Math" panose="02040503050406030204" pitchFamily="18" charset="0"/>
                      </a:rPr>
                      <m:t>0</m:t>
                    </m:r>
                  </m:oMath>
                </a14:m>
                <a:r>
                  <a:rPr lang="en-US" dirty="0"/>
                  <a:t> on the other side. Thus, </a:t>
                </a:r>
                <a14:m>
                  <m:oMath xmlns:m="http://schemas.openxmlformats.org/officeDocument/2006/math">
                    <m:sSup>
                      <m:sSupPr>
                        <m:ctrlPr>
                          <a:rPr lang="en-US" b="1" i="1" kern="1200">
                            <a:solidFill>
                              <a:prstClr val="black"/>
                            </a:solidFill>
                            <a:latin typeface="Cambria Math" panose="02040503050406030204" pitchFamily="18" charset="0"/>
                          </a:rPr>
                        </m:ctrlPr>
                      </m:sSupPr>
                      <m:e>
                        <m:r>
                          <a:rPr lang="en-US" b="1" i="1" kern="1200" smtClean="0">
                            <a:solidFill>
                              <a:prstClr val="black"/>
                            </a:solidFill>
                            <a:latin typeface="Cambria Math" panose="02040503050406030204" pitchFamily="18" charset="0"/>
                          </a:rPr>
                          <m:t>𝑭</m:t>
                        </m:r>
                      </m:e>
                      <m:sup>
                        <m:r>
                          <a:rPr lang="en-US" b="1" i="1" kern="1200">
                            <a:solidFill>
                              <a:prstClr val="black"/>
                            </a:solidFill>
                            <a:latin typeface="Cambria Math" panose="02040503050406030204" pitchFamily="18" charset="0"/>
                          </a:rPr>
                          <m:t>′</m:t>
                        </m:r>
                      </m:sup>
                    </m:sSup>
                    <m:r>
                      <a:rPr lang="en-US" b="1" i="1" kern="1200" smtClean="0">
                        <a:solidFill>
                          <a:prstClr val="black"/>
                        </a:solidFill>
                        <a:latin typeface="Cambria Math" panose="02040503050406030204" pitchFamily="18" charset="0"/>
                      </a:rPr>
                      <m:t>=</m:t>
                    </m:r>
                    <m:r>
                      <a:rPr lang="en-US" b="1" i="1" kern="1200" smtClean="0">
                        <a:solidFill>
                          <a:prstClr val="black"/>
                        </a:solidFill>
                        <a:latin typeface="Cambria Math" panose="02040503050406030204" pitchFamily="18" charset="0"/>
                      </a:rPr>
                      <m:t>𝒂𝑭</m:t>
                    </m:r>
                  </m:oMath>
                </a14:m>
                <a:r>
                  <a:rPr lang="en-US" dirty="0"/>
                  <a:t> is also a valid fundamental matrix. This means fundamental matrix is defined up to a scale.</a:t>
                </a:r>
                <a:endParaRPr dirty="0"/>
              </a:p>
            </p:txBody>
          </p:sp>
        </mc:Choice>
        <mc:Fallback>
          <p:sp>
            <p:nvSpPr>
              <p:cNvPr id="99" name="Google Shape;99;p20"/>
              <p:cNvSpPr txBox="1">
                <a:spLocks noGrp="1" noRot="1" noChangeAspect="1" noMove="1" noResize="1" noEditPoints="1" noAdjustHandles="1" noChangeArrowheads="1" noChangeShapeType="1" noTextEdit="1"/>
              </p:cNvSpPr>
              <p:nvPr>
                <p:ph type="body" idx="1"/>
              </p:nvPr>
            </p:nvSpPr>
            <p:spPr>
              <a:xfrm>
                <a:off x="311700" y="1152475"/>
                <a:ext cx="3999900" cy="34164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Google Shape;100;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[Why is the fundamental matrix rank 2?]</a:t>
                </a:r>
              </a:p>
              <a:p>
                <a:pPr marL="0" lvl="0" indent="0" algn="l" rtl="0">
                  <a:spcBef>
                    <a:spcPts val="0"/>
                  </a:spcBef>
                  <a:spcAft>
                    <a:spcPts val="1200"/>
                  </a:spcAft>
                  <a:buNone/>
                </a:pPr>
                <a:r>
                  <a:rPr lang="en" dirty="0"/>
                  <a:t>We know that, </a:t>
                </a:r>
              </a:p>
              <a:p>
                <a:pPr marL="0" lvl="0" indent="0">
                  <a:spcAft>
                    <a:spcPts val="1200"/>
                  </a:spcAft>
                  <a:buNone/>
                </a:pPr>
                <a14:m>
                  <m:oMath xmlns:m="http://schemas.openxmlformats.org/officeDocument/2006/math">
                    <m:r>
                      <a:rPr lang="en-US" b="1" i="1">
                        <a:latin typeface="Cambria Math" panose="02040503050406030204" pitchFamily="18" charset="0"/>
                      </a:rPr>
                      <m:t>𝑬</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sub>
                        </m:sSub>
                      </m:e>
                    </m:d>
                    <m:r>
                      <a:rPr lang="en-US" b="1" i="1">
                        <a:latin typeface="Cambria Math" panose="02040503050406030204" pitchFamily="18" charset="0"/>
                      </a:rPr>
                      <m:t>𝑹</m:t>
                    </m:r>
                  </m:oMath>
                </a14:m>
                <a:r>
                  <a:rPr lang="en-US" dirty="0"/>
                  <a:t>, where</a:t>
                </a:r>
                <a14:m>
                  <m:oMath xmlns:m="http://schemas.openxmlformats.org/officeDocument/2006/math">
                    <m:r>
                      <a:rPr lang="en-US" b="0" i="0"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sub>
                    </m:sSub>
                    <m:r>
                      <a:rPr lang="en-US" b="0" i="1" smtClean="0">
                        <a:latin typeface="Cambria Math" panose="02040503050406030204" pitchFamily="18" charset="0"/>
                      </a:rPr>
                      <m:t>=</m:t>
                    </m:r>
                    <m:d>
                      <m:dPr>
                        <m:begChr m:val="["/>
                        <m:endChr m:val="]"/>
                        <m:ctrlPr>
                          <a:rPr lang="en-US" i="1">
                            <a:solidFill>
                              <a:prstClr val="black"/>
                            </a:solidFill>
                            <a:latin typeface="Cambria Math" panose="02040503050406030204" pitchFamily="18" charset="0"/>
                          </a:rPr>
                        </m:ctrlPr>
                      </m:dPr>
                      <m:e>
                        <m:m>
                          <m:mPr>
                            <m:mcs>
                              <m:mc>
                                <m:mcPr>
                                  <m:count m:val="3"/>
                                  <m:mcJc m:val="center"/>
                                </m:mcPr>
                              </m:mc>
                            </m:mcs>
                            <m:ctrlPr>
                              <a:rPr lang="en-US" i="1">
                                <a:solidFill>
                                  <a:srgbClr val="4BACC6">
                                    <a:lumMod val="50000"/>
                                  </a:srgbClr>
                                </a:solidFill>
                                <a:latin typeface="Cambria Math" panose="02040503050406030204" pitchFamily="18" charset="0"/>
                              </a:rPr>
                            </m:ctrlPr>
                          </m:mPr>
                          <m:mr>
                            <m:e>
                              <m:r>
                                <m:rPr>
                                  <m:brk m:alnAt="7"/>
                                </m:rPr>
                                <a:rPr lang="en-US" i="1">
                                  <a:solidFill>
                                    <a:srgbClr val="4BACC6">
                                      <a:lumMod val="50000"/>
                                    </a:srgbClr>
                                  </a:solidFill>
                                  <a:latin typeface="Cambria Math" panose="02040503050406030204" pitchFamily="18" charset="0"/>
                                </a:rPr>
                                <m:t>0</m:t>
                              </m:r>
                            </m:e>
                            <m:e>
                              <m:r>
                                <a:rPr lang="en-US" i="1">
                                  <a:solidFill>
                                    <a:srgbClr val="4BACC6">
                                      <a:lumMod val="50000"/>
                                    </a:srgbClr>
                                  </a:solidFill>
                                  <a:latin typeface="Cambria Math" panose="02040503050406030204" pitchFamily="18" charset="0"/>
                                </a:rPr>
                                <m:t>−</m:t>
                              </m:r>
                              <m:sSub>
                                <m:sSubPr>
                                  <m:ctrlPr>
                                    <a:rPr lang="en-US" i="1">
                                      <a:solidFill>
                                        <a:srgbClr val="4BACC6">
                                          <a:lumMod val="50000"/>
                                        </a:srgbClr>
                                      </a:solidFill>
                                      <a:latin typeface="Cambria Math" panose="02040503050406030204" pitchFamily="18" charset="0"/>
                                    </a:rPr>
                                  </m:ctrlPr>
                                </m:sSubPr>
                                <m:e>
                                  <m:r>
                                    <a:rPr lang="en-US" i="1">
                                      <a:solidFill>
                                        <a:srgbClr val="4BACC6">
                                          <a:lumMod val="50000"/>
                                        </a:srgbClr>
                                      </a:solidFill>
                                      <a:latin typeface="Cambria Math" panose="02040503050406030204" pitchFamily="18" charset="0"/>
                                    </a:rPr>
                                    <m:t>𝑡</m:t>
                                  </m:r>
                                </m:e>
                                <m:sub>
                                  <m:r>
                                    <a:rPr lang="en-US" i="1">
                                      <a:solidFill>
                                        <a:srgbClr val="4BACC6">
                                          <a:lumMod val="50000"/>
                                        </a:srgbClr>
                                      </a:solidFill>
                                      <a:latin typeface="Cambria Math" panose="02040503050406030204" pitchFamily="18" charset="0"/>
                                    </a:rPr>
                                    <m:t>3</m:t>
                                  </m:r>
                                </m:sub>
                              </m:sSub>
                            </m:e>
                            <m:e>
                              <m:sSub>
                                <m:sSubPr>
                                  <m:ctrlPr>
                                    <a:rPr lang="en-US" i="1">
                                      <a:solidFill>
                                        <a:srgbClr val="4BACC6">
                                          <a:lumMod val="50000"/>
                                        </a:srgbClr>
                                      </a:solidFill>
                                      <a:latin typeface="Cambria Math" panose="02040503050406030204" pitchFamily="18" charset="0"/>
                                    </a:rPr>
                                  </m:ctrlPr>
                                </m:sSubPr>
                                <m:e>
                                  <m:r>
                                    <a:rPr lang="en-US" i="1">
                                      <a:solidFill>
                                        <a:srgbClr val="4BACC6">
                                          <a:lumMod val="50000"/>
                                        </a:srgbClr>
                                      </a:solidFill>
                                      <a:latin typeface="Cambria Math" panose="02040503050406030204" pitchFamily="18" charset="0"/>
                                    </a:rPr>
                                    <m:t>𝑡</m:t>
                                  </m:r>
                                </m:e>
                                <m:sub>
                                  <m:r>
                                    <a:rPr lang="en-US" i="1">
                                      <a:solidFill>
                                        <a:srgbClr val="4BACC6">
                                          <a:lumMod val="50000"/>
                                        </a:srgbClr>
                                      </a:solidFill>
                                      <a:latin typeface="Cambria Math" panose="02040503050406030204" pitchFamily="18" charset="0"/>
                                    </a:rPr>
                                    <m:t>2</m:t>
                                  </m:r>
                                </m:sub>
                              </m:sSub>
                            </m:e>
                          </m:mr>
                          <m:mr>
                            <m:e>
                              <m:sSub>
                                <m:sSubPr>
                                  <m:ctrlPr>
                                    <a:rPr lang="en-US" i="1">
                                      <a:solidFill>
                                        <a:srgbClr val="4BACC6">
                                          <a:lumMod val="50000"/>
                                        </a:srgbClr>
                                      </a:solidFill>
                                      <a:latin typeface="Cambria Math" panose="02040503050406030204" pitchFamily="18" charset="0"/>
                                    </a:rPr>
                                  </m:ctrlPr>
                                </m:sSubPr>
                                <m:e>
                                  <m:r>
                                    <a:rPr lang="en-US" i="1">
                                      <a:solidFill>
                                        <a:srgbClr val="4BACC6">
                                          <a:lumMod val="50000"/>
                                        </a:srgbClr>
                                      </a:solidFill>
                                      <a:latin typeface="Cambria Math" panose="02040503050406030204" pitchFamily="18" charset="0"/>
                                    </a:rPr>
                                    <m:t>𝑡</m:t>
                                  </m:r>
                                </m:e>
                                <m:sub>
                                  <m:r>
                                    <a:rPr lang="en-US" i="1">
                                      <a:solidFill>
                                        <a:srgbClr val="4BACC6">
                                          <a:lumMod val="50000"/>
                                        </a:srgbClr>
                                      </a:solidFill>
                                      <a:latin typeface="Cambria Math" panose="02040503050406030204" pitchFamily="18" charset="0"/>
                                    </a:rPr>
                                    <m:t>3</m:t>
                                  </m:r>
                                </m:sub>
                              </m:sSub>
                            </m:e>
                            <m:e>
                              <m:r>
                                <a:rPr lang="en-US" i="1">
                                  <a:solidFill>
                                    <a:srgbClr val="4BACC6">
                                      <a:lumMod val="50000"/>
                                    </a:srgbClr>
                                  </a:solidFill>
                                  <a:latin typeface="Cambria Math" panose="02040503050406030204" pitchFamily="18" charset="0"/>
                                </a:rPr>
                                <m:t>0</m:t>
                              </m:r>
                            </m:e>
                            <m:e>
                              <m:r>
                                <a:rPr lang="en-US" i="1">
                                  <a:solidFill>
                                    <a:srgbClr val="4BACC6">
                                      <a:lumMod val="50000"/>
                                    </a:srgbClr>
                                  </a:solidFill>
                                  <a:latin typeface="Cambria Math" panose="02040503050406030204" pitchFamily="18" charset="0"/>
                                </a:rPr>
                                <m:t>−</m:t>
                              </m:r>
                              <m:sSub>
                                <m:sSubPr>
                                  <m:ctrlPr>
                                    <a:rPr lang="en-US" i="1">
                                      <a:solidFill>
                                        <a:srgbClr val="4BACC6">
                                          <a:lumMod val="50000"/>
                                        </a:srgbClr>
                                      </a:solidFill>
                                      <a:latin typeface="Cambria Math" panose="02040503050406030204" pitchFamily="18" charset="0"/>
                                    </a:rPr>
                                  </m:ctrlPr>
                                </m:sSubPr>
                                <m:e>
                                  <m:r>
                                    <a:rPr lang="en-US" i="1">
                                      <a:solidFill>
                                        <a:srgbClr val="4BACC6">
                                          <a:lumMod val="50000"/>
                                        </a:srgbClr>
                                      </a:solidFill>
                                      <a:latin typeface="Cambria Math" panose="02040503050406030204" pitchFamily="18" charset="0"/>
                                    </a:rPr>
                                    <m:t>𝑡</m:t>
                                  </m:r>
                                </m:e>
                                <m:sub>
                                  <m:r>
                                    <a:rPr lang="en-US" i="1">
                                      <a:solidFill>
                                        <a:srgbClr val="4BACC6">
                                          <a:lumMod val="50000"/>
                                        </a:srgbClr>
                                      </a:solidFill>
                                      <a:latin typeface="Cambria Math" panose="02040503050406030204" pitchFamily="18" charset="0"/>
                                    </a:rPr>
                                    <m:t>1</m:t>
                                  </m:r>
                                </m:sub>
                              </m:sSub>
                            </m:e>
                          </m:mr>
                          <m:mr>
                            <m:e>
                              <m:r>
                                <a:rPr lang="en-US" i="1">
                                  <a:solidFill>
                                    <a:srgbClr val="4BACC6">
                                      <a:lumMod val="50000"/>
                                    </a:srgbClr>
                                  </a:solidFill>
                                  <a:latin typeface="Cambria Math" panose="02040503050406030204" pitchFamily="18" charset="0"/>
                                </a:rPr>
                                <m:t>−</m:t>
                              </m:r>
                              <m:sSub>
                                <m:sSubPr>
                                  <m:ctrlPr>
                                    <a:rPr lang="en-US" i="1">
                                      <a:solidFill>
                                        <a:srgbClr val="4BACC6">
                                          <a:lumMod val="50000"/>
                                        </a:srgbClr>
                                      </a:solidFill>
                                      <a:latin typeface="Cambria Math" panose="02040503050406030204" pitchFamily="18" charset="0"/>
                                    </a:rPr>
                                  </m:ctrlPr>
                                </m:sSubPr>
                                <m:e>
                                  <m:r>
                                    <a:rPr lang="en-US" i="1">
                                      <a:solidFill>
                                        <a:srgbClr val="4BACC6">
                                          <a:lumMod val="50000"/>
                                        </a:srgbClr>
                                      </a:solidFill>
                                      <a:latin typeface="Cambria Math" panose="02040503050406030204" pitchFamily="18" charset="0"/>
                                    </a:rPr>
                                    <m:t>𝑡</m:t>
                                  </m:r>
                                </m:e>
                                <m:sub>
                                  <m:r>
                                    <a:rPr lang="en-US" i="1">
                                      <a:solidFill>
                                        <a:srgbClr val="4BACC6">
                                          <a:lumMod val="50000"/>
                                        </a:srgbClr>
                                      </a:solidFill>
                                      <a:latin typeface="Cambria Math" panose="02040503050406030204" pitchFamily="18" charset="0"/>
                                    </a:rPr>
                                    <m:t>2</m:t>
                                  </m:r>
                                </m:sub>
                              </m:sSub>
                            </m:e>
                            <m:e>
                              <m:sSub>
                                <m:sSubPr>
                                  <m:ctrlPr>
                                    <a:rPr lang="en-US" i="1">
                                      <a:solidFill>
                                        <a:srgbClr val="4BACC6">
                                          <a:lumMod val="50000"/>
                                        </a:srgbClr>
                                      </a:solidFill>
                                      <a:latin typeface="Cambria Math" panose="02040503050406030204" pitchFamily="18" charset="0"/>
                                    </a:rPr>
                                  </m:ctrlPr>
                                </m:sSubPr>
                                <m:e>
                                  <m:r>
                                    <a:rPr lang="en-US" i="1">
                                      <a:solidFill>
                                        <a:srgbClr val="4BACC6">
                                          <a:lumMod val="50000"/>
                                        </a:srgbClr>
                                      </a:solidFill>
                                      <a:latin typeface="Cambria Math" panose="02040503050406030204" pitchFamily="18" charset="0"/>
                                    </a:rPr>
                                    <m:t>𝑡</m:t>
                                  </m:r>
                                </m:e>
                                <m:sub>
                                  <m:r>
                                    <a:rPr lang="en-US" i="1">
                                      <a:solidFill>
                                        <a:srgbClr val="4BACC6">
                                          <a:lumMod val="50000"/>
                                        </a:srgbClr>
                                      </a:solidFill>
                                      <a:latin typeface="Cambria Math" panose="02040503050406030204" pitchFamily="18" charset="0"/>
                                    </a:rPr>
                                    <m:t>1</m:t>
                                  </m:r>
                                </m:sub>
                              </m:sSub>
                            </m:e>
                            <m:e>
                              <m:r>
                                <a:rPr lang="en-US" i="1">
                                  <a:solidFill>
                                    <a:srgbClr val="4BACC6">
                                      <a:lumMod val="50000"/>
                                    </a:srgbClr>
                                  </a:solidFill>
                                  <a:latin typeface="Cambria Math" panose="02040503050406030204" pitchFamily="18" charset="0"/>
                                </a:rPr>
                                <m:t>0</m:t>
                              </m:r>
                            </m:e>
                          </m:mr>
                        </m:m>
                      </m:e>
                    </m:d>
                  </m:oMath>
                </a14:m>
                <a:r>
                  <a:rPr lang="en-US" dirty="0"/>
                  <a:t>. The third row can be obtained as a linear combination of the first 2 rows. Hence, rank of </a:t>
                </a:r>
                <a14:m>
                  <m:oMath xmlns:m="http://schemas.openxmlformats.org/officeDocument/2006/math">
                    <m:r>
                      <a:rPr lang="en-US" b="1" i="1">
                        <a:latin typeface="Cambria Math" panose="02040503050406030204" pitchFamily="18" charset="0"/>
                      </a:rPr>
                      <m:t>𝑬</m:t>
                    </m:r>
                  </m:oMath>
                </a14:m>
                <a:r>
                  <a:rPr lang="en-US" dirty="0"/>
                  <a:t> is 2. We also know that </a:t>
                </a:r>
                <a14:m>
                  <m:oMath xmlns:m="http://schemas.openxmlformats.org/officeDocument/2006/math">
                    <m:r>
                      <a:rPr lang="en-US" b="1" i="1" kern="1200">
                        <a:solidFill>
                          <a:prstClr val="black"/>
                        </a:solidFill>
                        <a:latin typeface="Cambria Math" panose="02040503050406030204" pitchFamily="18" charset="0"/>
                      </a:rPr>
                      <m:t>𝑭</m:t>
                    </m:r>
                    <m:r>
                      <a:rPr lang="en-US" b="1" i="1" kern="1200">
                        <a:solidFill>
                          <a:prstClr val="black"/>
                        </a:solidFill>
                        <a:latin typeface="Cambria Math" panose="02040503050406030204" pitchFamily="18" charset="0"/>
                      </a:rPr>
                      <m:t>=</m:t>
                    </m:r>
                    <m:sSup>
                      <m:sSupPr>
                        <m:ctrlPr>
                          <a:rPr lang="en-US" b="1" i="1" kern="1200">
                            <a:solidFill>
                              <a:prstClr val="black"/>
                            </a:solidFill>
                            <a:latin typeface="Cambria Math" panose="02040503050406030204" pitchFamily="18" charset="0"/>
                          </a:rPr>
                        </m:ctrlPr>
                      </m:sSupPr>
                      <m:e>
                        <m:r>
                          <a:rPr lang="en-US" b="1" i="1" kern="1200">
                            <a:solidFill>
                              <a:prstClr val="black"/>
                            </a:solidFill>
                            <a:latin typeface="Cambria Math" panose="02040503050406030204" pitchFamily="18" charset="0"/>
                          </a:rPr>
                          <m:t>𝑲</m:t>
                        </m:r>
                      </m:e>
                      <m:sup>
                        <m:r>
                          <a:rPr lang="en-US" b="1" i="1" kern="1200">
                            <a:solidFill>
                              <a:prstClr val="black"/>
                            </a:solidFill>
                            <a:latin typeface="Cambria Math" panose="02040503050406030204" pitchFamily="18" charset="0"/>
                          </a:rPr>
                          <m:t>′−</m:t>
                        </m:r>
                        <m:r>
                          <a:rPr lang="en-US" b="1" i="1" kern="1200">
                            <a:solidFill>
                              <a:prstClr val="black"/>
                            </a:solidFill>
                            <a:latin typeface="Cambria Math" panose="02040503050406030204" pitchFamily="18" charset="0"/>
                          </a:rPr>
                          <m:t>𝑻</m:t>
                        </m:r>
                      </m:sup>
                    </m:sSup>
                    <m:r>
                      <a:rPr lang="en-US" b="1" i="1" kern="1200">
                        <a:solidFill>
                          <a:prstClr val="black"/>
                        </a:solidFill>
                        <a:latin typeface="Cambria Math" panose="02040503050406030204" pitchFamily="18" charset="0"/>
                      </a:rPr>
                      <m:t>𝑬</m:t>
                    </m:r>
                    <m:sSup>
                      <m:sSupPr>
                        <m:ctrlPr>
                          <a:rPr lang="en-US" b="1" i="1" kern="1200">
                            <a:solidFill>
                              <a:prstClr val="black"/>
                            </a:solidFill>
                            <a:latin typeface="Cambria Math" panose="02040503050406030204" pitchFamily="18" charset="0"/>
                          </a:rPr>
                        </m:ctrlPr>
                      </m:sSupPr>
                      <m:e>
                        <m:r>
                          <a:rPr lang="en-US" b="1" i="1" kern="1200">
                            <a:solidFill>
                              <a:prstClr val="black"/>
                            </a:solidFill>
                            <a:latin typeface="Cambria Math" panose="02040503050406030204" pitchFamily="18" charset="0"/>
                          </a:rPr>
                          <m:t>𝑲</m:t>
                        </m:r>
                      </m:e>
                      <m:sup>
                        <m:r>
                          <a:rPr lang="en-US" b="1" i="1" kern="1200">
                            <a:solidFill>
                              <a:prstClr val="black"/>
                            </a:solidFill>
                            <a:latin typeface="Cambria Math" panose="02040503050406030204" pitchFamily="18" charset="0"/>
                          </a:rPr>
                          <m:t>−</m:t>
                        </m:r>
                        <m:r>
                          <a:rPr lang="en-US" b="1" i="1" kern="1200">
                            <a:solidFill>
                              <a:prstClr val="black"/>
                            </a:solidFill>
                            <a:latin typeface="Cambria Math" panose="02040503050406030204" pitchFamily="18" charset="0"/>
                          </a:rPr>
                          <m:t>𝟏</m:t>
                        </m:r>
                      </m:sup>
                    </m:sSup>
                  </m:oMath>
                </a14:m>
                <a:r>
                  <a:rPr lang="en-US" dirty="0"/>
                  <a:t>. Since, </a:t>
                </a:r>
                <a14:m>
                  <m:oMath xmlns:m="http://schemas.openxmlformats.org/officeDocument/2006/math">
                    <m:sSup>
                      <m:sSupPr>
                        <m:ctrlPr>
                          <a:rPr lang="en-US" b="1" i="1" kern="1200">
                            <a:solidFill>
                              <a:prstClr val="black"/>
                            </a:solidFill>
                            <a:latin typeface="Cambria Math" panose="02040503050406030204" pitchFamily="18" charset="0"/>
                          </a:rPr>
                        </m:ctrlPr>
                      </m:sSupPr>
                      <m:e>
                        <m:r>
                          <a:rPr lang="en-US" b="1" i="1" kern="1200">
                            <a:solidFill>
                              <a:prstClr val="black"/>
                            </a:solidFill>
                            <a:latin typeface="Cambria Math" panose="02040503050406030204" pitchFamily="18" charset="0"/>
                          </a:rPr>
                          <m:t>𝑲</m:t>
                        </m:r>
                      </m:e>
                      <m:sup>
                        <m:r>
                          <a:rPr lang="en-US" b="1" i="1" kern="1200">
                            <a:solidFill>
                              <a:prstClr val="black"/>
                            </a:solidFill>
                            <a:latin typeface="Cambria Math" panose="02040503050406030204" pitchFamily="18" charset="0"/>
                          </a:rPr>
                          <m:t>′−</m:t>
                        </m:r>
                        <m:r>
                          <a:rPr lang="en-US" b="1" i="1" kern="1200">
                            <a:solidFill>
                              <a:prstClr val="black"/>
                            </a:solidFill>
                            <a:latin typeface="Cambria Math" panose="02040503050406030204" pitchFamily="18" charset="0"/>
                          </a:rPr>
                          <m:t>𝑻</m:t>
                        </m:r>
                      </m:sup>
                    </m:sSup>
                    <m:r>
                      <a:rPr lang="en-US" b="1" i="1" kern="1200">
                        <a:solidFill>
                          <a:prstClr val="black"/>
                        </a:solidFill>
                        <a:latin typeface="Cambria Math" panose="02040503050406030204" pitchFamily="18" charset="0"/>
                      </a:rPr>
                      <m:t> </m:t>
                    </m:r>
                  </m:oMath>
                </a14:m>
                <a:r>
                  <a:rPr lang="en-US" dirty="0"/>
                  <a:t>and </a:t>
                </a:r>
                <a14:m>
                  <m:oMath xmlns:m="http://schemas.openxmlformats.org/officeDocument/2006/math">
                    <m:sSup>
                      <m:sSupPr>
                        <m:ctrlPr>
                          <a:rPr lang="en-US" b="1" i="1" kern="1200" smtClean="0">
                            <a:solidFill>
                              <a:prstClr val="black"/>
                            </a:solidFill>
                            <a:latin typeface="Cambria Math" panose="02040503050406030204" pitchFamily="18" charset="0"/>
                          </a:rPr>
                        </m:ctrlPr>
                      </m:sSupPr>
                      <m:e>
                        <m:r>
                          <a:rPr lang="en-US" b="1" i="1" kern="1200">
                            <a:solidFill>
                              <a:prstClr val="black"/>
                            </a:solidFill>
                            <a:latin typeface="Cambria Math" panose="02040503050406030204" pitchFamily="18" charset="0"/>
                          </a:rPr>
                          <m:t>𝑲</m:t>
                        </m:r>
                      </m:e>
                      <m:sup>
                        <m:r>
                          <a:rPr lang="en-US" b="1" i="1" kern="1200" smtClean="0">
                            <a:solidFill>
                              <a:prstClr val="black"/>
                            </a:solidFill>
                            <a:latin typeface="Cambria Math" panose="02040503050406030204" pitchFamily="18" charset="0"/>
                          </a:rPr>
                          <m:t>−</m:t>
                        </m:r>
                        <m:r>
                          <a:rPr lang="en-US" b="1" i="1" kern="1200" smtClean="0">
                            <a:solidFill>
                              <a:prstClr val="black"/>
                            </a:solidFill>
                            <a:latin typeface="Cambria Math" panose="02040503050406030204" pitchFamily="18" charset="0"/>
                          </a:rPr>
                          <m:t>𝟏</m:t>
                        </m:r>
                      </m:sup>
                    </m:sSup>
                  </m:oMath>
                </a14:m>
                <a:r>
                  <a:rPr lang="en-US" dirty="0"/>
                  <a:t> are invertible matrices, they do not alter the rank of </a:t>
                </a:r>
                <a14:m>
                  <m:oMath xmlns:m="http://schemas.openxmlformats.org/officeDocument/2006/math">
                    <m:r>
                      <a:rPr lang="en-US" b="1" i="1" kern="1200">
                        <a:solidFill>
                          <a:prstClr val="black"/>
                        </a:solidFill>
                        <a:latin typeface="Cambria Math" panose="02040503050406030204" pitchFamily="18" charset="0"/>
                      </a:rPr>
                      <m:t>𝑭</m:t>
                    </m:r>
                  </m:oMath>
                </a14:m>
                <a:r>
                  <a:rPr lang="en-US" dirty="0"/>
                  <a:t>. Hence, </a:t>
                </a:r>
                <a14:m>
                  <m:oMath xmlns:m="http://schemas.openxmlformats.org/officeDocument/2006/math">
                    <m:r>
                      <a:rPr lang="en-US" b="1" i="1" kern="1200">
                        <a:solidFill>
                          <a:prstClr val="black"/>
                        </a:solidFill>
                        <a:latin typeface="Cambria Math" panose="02040503050406030204" pitchFamily="18" charset="0"/>
                      </a:rPr>
                      <m:t>𝑭</m:t>
                    </m:r>
                  </m:oMath>
                </a14:m>
                <a:r>
                  <a:rPr lang="en-US" dirty="0"/>
                  <a:t> also has rank of 2.</a:t>
                </a:r>
                <a:endParaRPr dirty="0"/>
              </a:p>
            </p:txBody>
          </p:sp>
        </mc:Choice>
        <mc:Fallback>
          <p:sp>
            <p:nvSpPr>
              <p:cNvPr id="100" name="Google Shape;100;p20"/>
              <p:cNvSpPr txBox="1">
                <a:spLocks noGrp="1" noRot="1" noChangeAspect="1" noMove="1" noResize="1" noEditPoints="1" noAdjustHandles="1" noChangeArrowheads="1" noChangeShapeType="1" noTextEdit="1"/>
              </p:cNvSpPr>
              <p:nvPr>
                <p:ph type="body" idx="2"/>
              </p:nvPr>
            </p:nvSpPr>
            <p:spPr>
              <a:xfrm>
                <a:off x="4832400" y="1152475"/>
                <a:ext cx="3999900" cy="3416400"/>
              </a:xfrm>
              <a:prstGeom prst="rect">
                <a:avLst/>
              </a:prstGeom>
              <a:blipFill>
                <a:blip r:embed="rId4"/>
                <a:stretch>
                  <a:fillRect l="-316" r="-1582"/>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3: RANSAC</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correspondences on Notre Dame after RANSAC]</a:t>
            </a:r>
          </a:p>
          <a:p>
            <a:pPr marL="0" lvl="0" indent="0" algn="l" rtl="0">
              <a:spcBef>
                <a:spcPts val="0"/>
              </a:spcBef>
              <a:spcAft>
                <a:spcPts val="1200"/>
              </a:spcAft>
              <a:buNone/>
            </a:pPr>
            <a:endParaRPr dirty="0"/>
          </a:p>
        </p:txBody>
      </p:sp>
      <p:pic>
        <p:nvPicPr>
          <p:cNvPr id="3" name="Picture 2" descr="A picture containing text, building, outdoor, government building&#10;&#10;Description automatically generated">
            <a:extLst>
              <a:ext uri="{FF2B5EF4-FFF2-40B4-BE49-F238E27FC236}">
                <a16:creationId xmlns:a16="http://schemas.microsoft.com/office/drawing/2014/main" id="{4D0F571A-45D9-6648-A9F4-724D2C95DB70}"/>
              </a:ext>
            </a:extLst>
          </p:cNvPr>
          <p:cNvPicPr>
            <a:picLocks noChangeAspect="1"/>
          </p:cNvPicPr>
          <p:nvPr/>
        </p:nvPicPr>
        <p:blipFill>
          <a:blip r:embed="rId3"/>
          <a:stretch>
            <a:fillRect/>
          </a:stretch>
        </p:blipFill>
        <p:spPr>
          <a:xfrm>
            <a:off x="1708818" y="1552706"/>
            <a:ext cx="5149182" cy="34909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3: RANSAC</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epipolar lines on the Notre Dame image pair] </a:t>
            </a:r>
            <a:endParaRPr/>
          </a:p>
        </p:txBody>
      </p:sp>
      <p:pic>
        <p:nvPicPr>
          <p:cNvPr id="3" name="Picture 2">
            <a:extLst>
              <a:ext uri="{FF2B5EF4-FFF2-40B4-BE49-F238E27FC236}">
                <a16:creationId xmlns:a16="http://schemas.microsoft.com/office/drawing/2014/main" id="{1152A66F-80CA-D442-BC7F-D0D15A855329}"/>
              </a:ext>
            </a:extLst>
          </p:cNvPr>
          <p:cNvPicPr>
            <a:picLocks noChangeAspect="1"/>
          </p:cNvPicPr>
          <p:nvPr/>
        </p:nvPicPr>
        <p:blipFill>
          <a:blip r:embed="rId3"/>
          <a:stretch>
            <a:fillRect/>
          </a:stretch>
        </p:blipFill>
        <p:spPr>
          <a:xfrm>
            <a:off x="1407203" y="1571480"/>
            <a:ext cx="5727523" cy="352770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TotalTime>
  <Words>1330</Words>
  <Application>Microsoft Macintosh PowerPoint</Application>
  <PresentationFormat>On-screen Show (16:9)</PresentationFormat>
  <Paragraphs>76</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Cambria Math</vt:lpstr>
      <vt:lpstr>Simple Light</vt:lpstr>
      <vt:lpstr>PowerPoint Presentation</vt:lpstr>
      <vt:lpstr>Part 1: Projection matrix</vt:lpstr>
      <vt:lpstr>Part 1: Projection matrix</vt:lpstr>
      <vt:lpstr>Part 1: Projection matrix</vt:lpstr>
      <vt:lpstr>Part 2: Fundamental matrix</vt:lpstr>
      <vt:lpstr>Part 2: Fundamental matrix</vt:lpstr>
      <vt:lpstr>Part 2: Fundamental matrix</vt:lpstr>
      <vt:lpstr>Part 3: RANSAC</vt:lpstr>
      <vt:lpstr>Part 3: RANSAC</vt:lpstr>
      <vt:lpstr>Part 3: RANSAC</vt:lpstr>
      <vt:lpstr>Part 4: Performance comparison</vt:lpstr>
      <vt:lpstr>Part 4: Performance comparison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8</cp:revision>
  <dcterms:modified xsi:type="dcterms:W3CDTF">2021-11-02T15:23:43Z</dcterms:modified>
</cp:coreProperties>
</file>